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266" r:id="rId3"/>
    <p:sldId id="272" r:id="rId4"/>
    <p:sldId id="273" r:id="rId5"/>
    <p:sldId id="282" r:id="rId6"/>
    <p:sldId id="286" r:id="rId7"/>
    <p:sldId id="289" r:id="rId8"/>
    <p:sldId id="293" r:id="rId9"/>
    <p:sldId id="298" r:id="rId10"/>
    <p:sldId id="300" r:id="rId11"/>
    <p:sldId id="301"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810" autoAdjust="0"/>
  </p:normalViewPr>
  <p:slideViewPr>
    <p:cSldViewPr snapToGrid="0" showGuides="1">
      <p:cViewPr varScale="1">
        <p:scale>
          <a:sx n="86" d="100"/>
          <a:sy n="86" d="100"/>
        </p:scale>
        <p:origin x="738" y="9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50936-206E-450C-8610-DFF9E364344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3D1B6D02-56F4-404A-85C6-FB024E3790E1}">
      <dgm:prSet phldrT="[Text]"/>
      <dgm:spPr/>
      <dgm:t>
        <a:bodyPr/>
        <a:lstStyle/>
        <a:p>
          <a:r>
            <a:rPr lang="en-US" dirty="0"/>
            <a:t>                    FedEx consumers may be upset if their shipments are delayed. </a:t>
          </a:r>
        </a:p>
      </dgm:t>
    </dgm:pt>
    <dgm:pt modelId="{35FEA781-9B16-403F-8A87-C1DA2792AF9F}" type="parTrans" cxnId="{9EF11500-302D-40E9-8883-04CF4D889FFB}">
      <dgm:prSet/>
      <dgm:spPr/>
      <dgm:t>
        <a:bodyPr/>
        <a:lstStyle/>
        <a:p>
          <a:endParaRPr lang="en-US"/>
        </a:p>
      </dgm:t>
    </dgm:pt>
    <dgm:pt modelId="{1B1ABC32-66B5-4925-87C6-4397A6A838ED}" type="sibTrans" cxnId="{9EF11500-302D-40E9-8883-04CF4D889FFB}">
      <dgm:prSet/>
      <dgm:spPr/>
      <dgm:t>
        <a:bodyPr/>
        <a:lstStyle/>
        <a:p>
          <a:endParaRPr lang="en-US"/>
        </a:p>
      </dgm:t>
    </dgm:pt>
    <dgm:pt modelId="{3FA057DA-33C8-4FE3-87FA-B3BB84EB63F8}">
      <dgm:prSet phldrT="[Text]"/>
      <dgm:spPr/>
      <dgm:t>
        <a:bodyPr/>
        <a:lstStyle/>
        <a:p>
          <a:r>
            <a:rPr lang="en-US" dirty="0"/>
            <a:t>               Delayed shipments can cause FedEx to lose profit if their consumers leave them permanently.</a:t>
          </a:r>
        </a:p>
      </dgm:t>
    </dgm:pt>
    <dgm:pt modelId="{85AF1F1C-B55B-4841-B298-C0DC37DC51C0}" type="parTrans" cxnId="{2E040B1D-EA3E-419A-8991-E45E4C4E515F}">
      <dgm:prSet/>
      <dgm:spPr/>
      <dgm:t>
        <a:bodyPr/>
        <a:lstStyle/>
        <a:p>
          <a:endParaRPr lang="en-US"/>
        </a:p>
      </dgm:t>
    </dgm:pt>
    <dgm:pt modelId="{CC1AE5EA-C4C6-4E9A-B08B-D5C5BA13632C}" type="sibTrans" cxnId="{2E040B1D-EA3E-419A-8991-E45E4C4E515F}">
      <dgm:prSet/>
      <dgm:spPr/>
      <dgm:t>
        <a:bodyPr/>
        <a:lstStyle/>
        <a:p>
          <a:endParaRPr lang="en-US"/>
        </a:p>
      </dgm:t>
    </dgm:pt>
    <dgm:pt modelId="{BD8DA132-AFFE-4B0E-B310-558F9713A726}">
      <dgm:prSet/>
      <dgm:spPr/>
      <dgm:t>
        <a:bodyPr/>
        <a:lstStyle/>
        <a:p>
          <a:r>
            <a:rPr lang="en-US" dirty="0"/>
            <a:t>                                           FedEx want their revues to grow faster.</a:t>
          </a:r>
        </a:p>
      </dgm:t>
    </dgm:pt>
    <dgm:pt modelId="{DDD7D3CA-A726-407B-8276-5A99CA71AB59}" type="parTrans" cxnId="{E687F7EF-0282-44E5-8530-69BF45336DC6}">
      <dgm:prSet/>
      <dgm:spPr/>
      <dgm:t>
        <a:bodyPr/>
        <a:lstStyle/>
        <a:p>
          <a:endParaRPr lang="en-US"/>
        </a:p>
      </dgm:t>
    </dgm:pt>
    <dgm:pt modelId="{47DDDC12-2F0D-4889-94E5-76DFF4F41FCB}" type="sibTrans" cxnId="{E687F7EF-0282-44E5-8530-69BF45336DC6}">
      <dgm:prSet/>
      <dgm:spPr/>
      <dgm:t>
        <a:bodyPr/>
        <a:lstStyle/>
        <a:p>
          <a:endParaRPr lang="en-US"/>
        </a:p>
      </dgm:t>
    </dgm:pt>
    <dgm:pt modelId="{09595030-4E7B-498B-8E88-154E55AAA3E3}" type="pres">
      <dgm:prSet presAssocID="{F4950936-206E-450C-8610-DFF9E3643444}" presName="Name0" presStyleCnt="0">
        <dgm:presLayoutVars>
          <dgm:dir/>
          <dgm:animLvl val="lvl"/>
          <dgm:resizeHandles val="exact"/>
        </dgm:presLayoutVars>
      </dgm:prSet>
      <dgm:spPr/>
    </dgm:pt>
    <dgm:pt modelId="{366346B4-85B6-4960-81CD-72A1662DD021}" type="pres">
      <dgm:prSet presAssocID="{3FA057DA-33C8-4FE3-87FA-B3BB84EB63F8}" presName="boxAndChildren" presStyleCnt="0"/>
      <dgm:spPr/>
    </dgm:pt>
    <dgm:pt modelId="{0F37B131-488E-490D-A565-261909FF1BBE}" type="pres">
      <dgm:prSet presAssocID="{3FA057DA-33C8-4FE3-87FA-B3BB84EB63F8}" presName="parentTextBox" presStyleLbl="node1" presStyleIdx="0" presStyleCnt="3"/>
      <dgm:spPr/>
    </dgm:pt>
    <dgm:pt modelId="{6BB041B6-3449-4CD1-870C-F68136C845C8}" type="pres">
      <dgm:prSet presAssocID="{1B1ABC32-66B5-4925-87C6-4397A6A838ED}" presName="sp" presStyleCnt="0"/>
      <dgm:spPr/>
    </dgm:pt>
    <dgm:pt modelId="{E5383165-C79E-4733-B8C6-2514AFCDB159}" type="pres">
      <dgm:prSet presAssocID="{3D1B6D02-56F4-404A-85C6-FB024E3790E1}" presName="arrowAndChildren" presStyleCnt="0"/>
      <dgm:spPr/>
    </dgm:pt>
    <dgm:pt modelId="{7D713890-C816-49FB-A45D-8D7B461F4D4A}" type="pres">
      <dgm:prSet presAssocID="{3D1B6D02-56F4-404A-85C6-FB024E3790E1}" presName="parentTextArrow" presStyleLbl="node1" presStyleIdx="1" presStyleCnt="3"/>
      <dgm:spPr/>
    </dgm:pt>
    <dgm:pt modelId="{C4B8CD02-377A-4F4B-9710-68AE1B2BBCE3}" type="pres">
      <dgm:prSet presAssocID="{47DDDC12-2F0D-4889-94E5-76DFF4F41FCB}" presName="sp" presStyleCnt="0"/>
      <dgm:spPr/>
    </dgm:pt>
    <dgm:pt modelId="{EFC6BA17-82C2-46F4-AB0E-20078E103E35}" type="pres">
      <dgm:prSet presAssocID="{BD8DA132-AFFE-4B0E-B310-558F9713A726}" presName="arrowAndChildren" presStyleCnt="0"/>
      <dgm:spPr/>
    </dgm:pt>
    <dgm:pt modelId="{47E734B1-697E-441D-B9E8-DB277B29C874}" type="pres">
      <dgm:prSet presAssocID="{BD8DA132-AFFE-4B0E-B310-558F9713A726}" presName="parentTextArrow" presStyleLbl="node1" presStyleIdx="2" presStyleCnt="3"/>
      <dgm:spPr/>
    </dgm:pt>
  </dgm:ptLst>
  <dgm:cxnLst>
    <dgm:cxn modelId="{9EF11500-302D-40E9-8883-04CF4D889FFB}" srcId="{F4950936-206E-450C-8610-DFF9E3643444}" destId="{3D1B6D02-56F4-404A-85C6-FB024E3790E1}" srcOrd="1" destOrd="0" parTransId="{35FEA781-9B16-403F-8A87-C1DA2792AF9F}" sibTransId="{1B1ABC32-66B5-4925-87C6-4397A6A838ED}"/>
    <dgm:cxn modelId="{EEA40618-7DA4-45B4-B676-ED7BD57B7973}" type="presOf" srcId="{3D1B6D02-56F4-404A-85C6-FB024E3790E1}" destId="{7D713890-C816-49FB-A45D-8D7B461F4D4A}" srcOrd="0" destOrd="0" presId="urn:microsoft.com/office/officeart/2005/8/layout/process4"/>
    <dgm:cxn modelId="{2E040B1D-EA3E-419A-8991-E45E4C4E515F}" srcId="{F4950936-206E-450C-8610-DFF9E3643444}" destId="{3FA057DA-33C8-4FE3-87FA-B3BB84EB63F8}" srcOrd="2" destOrd="0" parTransId="{85AF1F1C-B55B-4841-B298-C0DC37DC51C0}" sibTransId="{CC1AE5EA-C4C6-4E9A-B08B-D5C5BA13632C}"/>
    <dgm:cxn modelId="{DBEBC436-B6A3-4C13-862B-F8D1AEFA76A6}" type="presOf" srcId="{F4950936-206E-450C-8610-DFF9E3643444}" destId="{09595030-4E7B-498B-8E88-154E55AAA3E3}" srcOrd="0" destOrd="0" presId="urn:microsoft.com/office/officeart/2005/8/layout/process4"/>
    <dgm:cxn modelId="{E1FA6199-9468-4570-BED9-0827FF8F047F}" type="presOf" srcId="{BD8DA132-AFFE-4B0E-B310-558F9713A726}" destId="{47E734B1-697E-441D-B9E8-DB277B29C874}" srcOrd="0" destOrd="0" presId="urn:microsoft.com/office/officeart/2005/8/layout/process4"/>
    <dgm:cxn modelId="{5155BAC4-5097-4BE5-87B9-0014D1F49BDC}" type="presOf" srcId="{3FA057DA-33C8-4FE3-87FA-B3BB84EB63F8}" destId="{0F37B131-488E-490D-A565-261909FF1BBE}" srcOrd="0" destOrd="0" presId="urn:microsoft.com/office/officeart/2005/8/layout/process4"/>
    <dgm:cxn modelId="{E687F7EF-0282-44E5-8530-69BF45336DC6}" srcId="{F4950936-206E-450C-8610-DFF9E3643444}" destId="{BD8DA132-AFFE-4B0E-B310-558F9713A726}" srcOrd="0" destOrd="0" parTransId="{DDD7D3CA-A726-407B-8276-5A99CA71AB59}" sibTransId="{47DDDC12-2F0D-4889-94E5-76DFF4F41FCB}"/>
    <dgm:cxn modelId="{CB2C0A95-E4C9-4800-856E-ABDD6ABE4B6F}" type="presParOf" srcId="{09595030-4E7B-498B-8E88-154E55AAA3E3}" destId="{366346B4-85B6-4960-81CD-72A1662DD021}" srcOrd="0" destOrd="0" presId="urn:microsoft.com/office/officeart/2005/8/layout/process4"/>
    <dgm:cxn modelId="{D5B0763A-6D9B-4EA5-A5D2-BC239BE9A29C}" type="presParOf" srcId="{366346B4-85B6-4960-81CD-72A1662DD021}" destId="{0F37B131-488E-490D-A565-261909FF1BBE}" srcOrd="0" destOrd="0" presId="urn:microsoft.com/office/officeart/2005/8/layout/process4"/>
    <dgm:cxn modelId="{D95D82A0-9146-4EA0-BC24-7CA7D4FD399C}" type="presParOf" srcId="{09595030-4E7B-498B-8E88-154E55AAA3E3}" destId="{6BB041B6-3449-4CD1-870C-F68136C845C8}" srcOrd="1" destOrd="0" presId="urn:microsoft.com/office/officeart/2005/8/layout/process4"/>
    <dgm:cxn modelId="{DFE462E5-02BB-4048-9A9F-4D524FBC4E93}" type="presParOf" srcId="{09595030-4E7B-498B-8E88-154E55AAA3E3}" destId="{E5383165-C79E-4733-B8C6-2514AFCDB159}" srcOrd="2" destOrd="0" presId="urn:microsoft.com/office/officeart/2005/8/layout/process4"/>
    <dgm:cxn modelId="{0988E837-834B-4146-A642-CCE542B5E9DC}" type="presParOf" srcId="{E5383165-C79E-4733-B8C6-2514AFCDB159}" destId="{7D713890-C816-49FB-A45D-8D7B461F4D4A}" srcOrd="0" destOrd="0" presId="urn:microsoft.com/office/officeart/2005/8/layout/process4"/>
    <dgm:cxn modelId="{0DA927AA-A952-410D-98F8-B9FEE4E7C483}" type="presParOf" srcId="{09595030-4E7B-498B-8E88-154E55AAA3E3}" destId="{C4B8CD02-377A-4F4B-9710-68AE1B2BBCE3}" srcOrd="3" destOrd="0" presId="urn:microsoft.com/office/officeart/2005/8/layout/process4"/>
    <dgm:cxn modelId="{98F33C5A-A564-4606-A542-439FF00C2A4D}" type="presParOf" srcId="{09595030-4E7B-498B-8E88-154E55AAA3E3}" destId="{EFC6BA17-82C2-46F4-AB0E-20078E103E35}" srcOrd="4" destOrd="0" presId="urn:microsoft.com/office/officeart/2005/8/layout/process4"/>
    <dgm:cxn modelId="{3680619E-2D88-4513-8ED6-27AA5D910D2E}" type="presParOf" srcId="{EFC6BA17-82C2-46F4-AB0E-20078E103E35}" destId="{47E734B1-697E-441D-B9E8-DB277B29C87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7B131-488E-490D-A565-261909FF1BBE}">
      <dsp:nvSpPr>
        <dsp:cNvPr id="0" name=""/>
        <dsp:cNvSpPr/>
      </dsp:nvSpPr>
      <dsp:spPr>
        <a:xfrm>
          <a:off x="0" y="1671400"/>
          <a:ext cx="11519996" cy="5485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               Delayed shipments can cause FedEx to lose profit if their consumers leave them permanently.</a:t>
          </a:r>
        </a:p>
      </dsp:txBody>
      <dsp:txXfrm>
        <a:off x="0" y="1671400"/>
        <a:ext cx="11519996" cy="548590"/>
      </dsp:txXfrm>
    </dsp:sp>
    <dsp:sp modelId="{7D713890-C816-49FB-A45D-8D7B461F4D4A}">
      <dsp:nvSpPr>
        <dsp:cNvPr id="0" name=""/>
        <dsp:cNvSpPr/>
      </dsp:nvSpPr>
      <dsp:spPr>
        <a:xfrm rot="10800000">
          <a:off x="0" y="835896"/>
          <a:ext cx="11519996" cy="84373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                    FedEx consumers may be upset if their shipments are delayed. </a:t>
          </a:r>
        </a:p>
      </dsp:txBody>
      <dsp:txXfrm rot="10800000">
        <a:off x="0" y="835896"/>
        <a:ext cx="11519996" cy="548232"/>
      </dsp:txXfrm>
    </dsp:sp>
    <dsp:sp modelId="{47E734B1-697E-441D-B9E8-DB277B29C874}">
      <dsp:nvSpPr>
        <dsp:cNvPr id="0" name=""/>
        <dsp:cNvSpPr/>
      </dsp:nvSpPr>
      <dsp:spPr>
        <a:xfrm rot="10800000">
          <a:off x="0" y="392"/>
          <a:ext cx="11519996" cy="84373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                                           FedEx want their revues to grow faster.</a:t>
          </a:r>
        </a:p>
      </dsp:txBody>
      <dsp:txXfrm rot="10800000">
        <a:off x="0" y="392"/>
        <a:ext cx="11519996" cy="5482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11/13/2022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duncanstephen.net/why-emails-and-meetings-are-good/" TargetMode="External"/><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8.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u="sng" dirty="0"/>
              <a:t>FedEx_______</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Lachandra Ash</a:t>
            </a:r>
          </a:p>
          <a:p>
            <a:r>
              <a:rPr lang="en-US" dirty="0"/>
              <a:t>November 10, 2022</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7036420" y="2529463"/>
            <a:ext cx="5006897" cy="758824"/>
          </a:xfrm>
        </p:spPr>
        <p:txBody>
          <a:bodyPr/>
          <a:lstStyle/>
          <a:p>
            <a:r>
              <a:rPr lang="en-US" u="sng" dirty="0"/>
              <a:t>Planned Time of Travel</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pic>
        <p:nvPicPr>
          <p:cNvPr id="2" name="Picture 1" descr="Chart, histogram&#10;&#10;Description automatically generated">
            <a:extLst>
              <a:ext uri="{FF2B5EF4-FFF2-40B4-BE49-F238E27FC236}">
                <a16:creationId xmlns:a16="http://schemas.microsoft.com/office/drawing/2014/main" id="{DD701C20-D40A-60DF-DFA6-184C124F49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100" y="1450975"/>
            <a:ext cx="6490320" cy="4967287"/>
          </a:xfrm>
          <a:prstGeom prst="rect">
            <a:avLst/>
          </a:prstGeom>
          <a:noFill/>
          <a:ln>
            <a:noFill/>
          </a:ln>
        </p:spPr>
      </p:pic>
      <p:sp>
        <p:nvSpPr>
          <p:cNvPr id="6" name="TextBox 5">
            <a:extLst>
              <a:ext uri="{FF2B5EF4-FFF2-40B4-BE49-F238E27FC236}">
                <a16:creationId xmlns:a16="http://schemas.microsoft.com/office/drawing/2014/main" id="{6D318093-8812-E35B-7FC5-379F555E1CD1}"/>
              </a:ext>
            </a:extLst>
          </p:cNvPr>
          <p:cNvSpPr txBox="1"/>
          <p:nvPr/>
        </p:nvSpPr>
        <p:spPr>
          <a:xfrm>
            <a:off x="7179604" y="3288287"/>
            <a:ext cx="4712358"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shipments traveled for four hours till it reached its destination.</a:t>
            </a:r>
            <a:endParaRPr lang="en-US" dirty="0"/>
          </a:p>
        </p:txBody>
      </p:sp>
    </p:spTree>
    <p:extLst>
      <p:ext uri="{BB962C8B-B14F-4D97-AF65-F5344CB8AC3E}">
        <p14:creationId xmlns:p14="http://schemas.microsoft.com/office/powerpoint/2010/main" val="290002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hart Placeholder 5" descr="Chart, histogram&#10;&#10;Description automatically generated">
            <a:extLst>
              <a:ext uri="{FF2B5EF4-FFF2-40B4-BE49-F238E27FC236}">
                <a16:creationId xmlns:a16="http://schemas.microsoft.com/office/drawing/2014/main" id="{ED6C3E95-4E77-B6B7-AB96-B70DE5E3E2D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tretch/>
        </p:blipFill>
        <p:spPr bwMode="auto">
          <a:xfrm>
            <a:off x="5016500" y="666432"/>
            <a:ext cx="7175500" cy="5525136"/>
          </a:xfrm>
          <a:prstGeom prst="rect">
            <a:avLst/>
          </a:prstGeom>
          <a:noFill/>
          <a:ln>
            <a:noFill/>
          </a:ln>
        </p:spPr>
      </p:pic>
      <p:sp>
        <p:nvSpPr>
          <p:cNvPr id="11" name="Title 2">
            <a:extLst>
              <a:ext uri="{FF2B5EF4-FFF2-40B4-BE49-F238E27FC236}">
                <a16:creationId xmlns:a16="http://schemas.microsoft.com/office/drawing/2014/main" id="{D23520AD-DBF6-1018-C29D-1AF40E0F14A4}"/>
              </a:ext>
            </a:extLst>
          </p:cNvPr>
          <p:cNvSpPr>
            <a:spLocks noGrp="1"/>
          </p:cNvSpPr>
          <p:nvPr>
            <p:ph type="ctrTitle"/>
          </p:nvPr>
        </p:nvSpPr>
        <p:spPr>
          <a:xfrm>
            <a:off x="485776" y="471285"/>
            <a:ext cx="4416424" cy="2182811"/>
          </a:xfrm>
        </p:spPr>
        <p:txBody>
          <a:bodyPr>
            <a:normAutofit/>
          </a:bodyPr>
          <a:lstStyle/>
          <a:p>
            <a:r>
              <a:rPr lang="en-US" sz="3600" u="sng" dirty="0"/>
              <a:t>Distance</a:t>
            </a:r>
          </a:p>
        </p:txBody>
      </p:sp>
      <p:sp>
        <p:nvSpPr>
          <p:cNvPr id="13" name="Subtitle 3">
            <a:extLst>
              <a:ext uri="{FF2B5EF4-FFF2-40B4-BE49-F238E27FC236}">
                <a16:creationId xmlns:a16="http://schemas.microsoft.com/office/drawing/2014/main" id="{97A0B70A-F71A-ECFB-E6A9-8857891AD0F0}"/>
              </a:ext>
            </a:extLst>
          </p:cNvPr>
          <p:cNvSpPr>
            <a:spLocks noGrp="1"/>
          </p:cNvSpPr>
          <p:nvPr>
            <p:ph type="subTitle" idx="1"/>
          </p:nvPr>
        </p:nvSpPr>
        <p:spPr>
          <a:xfrm>
            <a:off x="485776" y="2940844"/>
            <a:ext cx="3861806" cy="3013907"/>
          </a:xfrm>
        </p:spPr>
        <p:txBody>
          <a:bodyPr>
            <a:normAutofit fontScale="40000" lnSpcReduction="20000"/>
          </a:bodyPr>
          <a:lstStyle/>
          <a:p>
            <a:pPr marL="857250" marR="0" indent="-857250">
              <a:lnSpc>
                <a:spcPct val="107000"/>
              </a:lnSpc>
              <a:spcBef>
                <a:spcPts val="0"/>
              </a:spcBef>
              <a:spcAft>
                <a:spcPts val="800"/>
              </a:spcAft>
              <a:buFont typeface="Arial" panose="020B0604020202020204" pitchFamily="34" charset="0"/>
              <a:buChar char="•"/>
            </a:pPr>
            <a:r>
              <a:rPr lang="en-US" sz="5500" dirty="0">
                <a:effectLst/>
                <a:latin typeface="+mj-lt"/>
                <a:ea typeface="Calibri" panose="020F0502020204030204" pitchFamily="34" charset="0"/>
                <a:cs typeface="Times New Roman" panose="02020603050405020304" pitchFamily="18" charset="0"/>
              </a:rPr>
              <a:t>The greatest number of shipments traveled approximately between 0 to 500 miles. </a:t>
            </a:r>
          </a:p>
          <a:p>
            <a:pPr marL="857250" marR="0" indent="-857250">
              <a:lnSpc>
                <a:spcPct val="107000"/>
              </a:lnSpc>
              <a:spcBef>
                <a:spcPts val="0"/>
              </a:spcBef>
              <a:spcAft>
                <a:spcPts val="800"/>
              </a:spcAft>
              <a:buFont typeface="Arial" panose="020B0604020202020204" pitchFamily="34" charset="0"/>
              <a:buChar char="•"/>
            </a:pPr>
            <a:r>
              <a:rPr lang="en-US" sz="5500" dirty="0">
                <a:effectLst/>
                <a:latin typeface="+mj-lt"/>
                <a:ea typeface="Calibri" panose="020F0502020204030204" pitchFamily="34" charset="0"/>
                <a:cs typeface="Times New Roman" panose="02020603050405020304" pitchFamily="18" charset="0"/>
              </a:rPr>
              <a:t>After 500 miles, the number of shipments began to decrease</a:t>
            </a:r>
            <a:r>
              <a:rPr lang="en-US" sz="7200" dirty="0">
                <a:effectLst/>
                <a:latin typeface="+mj-l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900" dirty="0">
                <a:effectLst/>
                <a:latin typeface="+mj-lt"/>
                <a:ea typeface="Calibri" panose="020F0502020204030204" pitchFamily="34" charset="0"/>
                <a:cs typeface="Times New Roman" panose="02020603050405020304" pitchFamily="18" charset="0"/>
              </a:rPr>
              <a:t> </a:t>
            </a:r>
          </a:p>
          <a:p>
            <a:endParaRPr lang="en-US" dirty="0"/>
          </a:p>
        </p:txBody>
      </p:sp>
      <p:sp>
        <p:nvSpPr>
          <p:cNvPr id="3" name="Slide Number Placeholder 2" hidden="1">
            <a:extLst>
              <a:ext uri="{FF2B5EF4-FFF2-40B4-BE49-F238E27FC236}">
                <a16:creationId xmlns:a16="http://schemas.microsoft.com/office/drawing/2014/main" id="{9A50537E-8733-1782-2168-E4A81D5A94A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11</a:t>
            </a:fld>
            <a:endParaRPr lang="en-US"/>
          </a:p>
        </p:txBody>
      </p:sp>
    </p:spTree>
    <p:extLst>
      <p:ext uri="{BB962C8B-B14F-4D97-AF65-F5344CB8AC3E}">
        <p14:creationId xmlns:p14="http://schemas.microsoft.com/office/powerpoint/2010/main" val="818818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6F12-00AF-EE48-9FAD-7A42F04FC93C}"/>
              </a:ext>
            </a:extLst>
          </p:cNvPr>
          <p:cNvSpPr>
            <a:spLocks noGrp="1"/>
          </p:cNvSpPr>
          <p:nvPr>
            <p:ph type="title"/>
          </p:nvPr>
        </p:nvSpPr>
        <p:spPr>
          <a:xfrm>
            <a:off x="6619197" y="1296176"/>
            <a:ext cx="5272764" cy="1551573"/>
          </a:xfrm>
        </p:spPr>
        <p:txBody>
          <a:bodyPr anchor="b">
            <a:normAutofit/>
          </a:bodyPr>
          <a:lstStyle/>
          <a:p>
            <a:r>
              <a:rPr lang="en-US" sz="3600" u="sng" dirty="0"/>
              <a:t>Naïve Bayes Model</a:t>
            </a:r>
          </a:p>
        </p:txBody>
      </p:sp>
      <p:sp>
        <p:nvSpPr>
          <p:cNvPr id="7" name="Chart Placeholder 3">
            <a:extLst>
              <a:ext uri="{FF2B5EF4-FFF2-40B4-BE49-F238E27FC236}">
                <a16:creationId xmlns:a16="http://schemas.microsoft.com/office/drawing/2014/main" id="{C06677CE-CEF6-A843-3598-CBA2BFE5CCCF}"/>
              </a:ext>
            </a:extLst>
          </p:cNvPr>
          <p:cNvSpPr>
            <a:spLocks noGrp="1"/>
          </p:cNvSpPr>
          <p:nvPr>
            <p:ph idx="1"/>
          </p:nvPr>
        </p:nvSpPr>
        <p:spPr>
          <a:xfrm>
            <a:off x="6619198" y="3073967"/>
            <a:ext cx="5272764" cy="2557463"/>
          </a:xfrm>
        </p:spPr>
        <p:txBody>
          <a:bodyPr>
            <a:normAutofit/>
          </a:bodyPr>
          <a:lstStyle/>
          <a:p>
            <a:r>
              <a:rPr lang="en-US" sz="1800" dirty="0">
                <a:effectLst/>
              </a:rPr>
              <a:t>I chose to use the Naïve Bayes model for my prediction score.</a:t>
            </a:r>
          </a:p>
          <a:p>
            <a:r>
              <a:rPr lang="en-US" sz="1800" dirty="0">
                <a:effectLst/>
              </a:rPr>
              <a:t>I used the sklearn for train, test, split, GaussianNB, and to import and print the metrics. </a:t>
            </a:r>
          </a:p>
          <a:p>
            <a:r>
              <a:rPr lang="en-US" sz="1800" dirty="0">
                <a:effectLst/>
              </a:rPr>
              <a:t>I used the accuracy score, classification report, and confusion matrix metrics.</a:t>
            </a:r>
          </a:p>
          <a:p>
            <a:r>
              <a:rPr lang="en-US" sz="1800" dirty="0">
                <a:effectLst/>
              </a:rPr>
              <a:t>The model’s accuracy score displayed 97.9%. </a:t>
            </a:r>
          </a:p>
          <a:p>
            <a:endParaRPr lang="en-US" sz="1900" dirty="0"/>
          </a:p>
        </p:txBody>
      </p:sp>
      <p:sp>
        <p:nvSpPr>
          <p:cNvPr id="3" name="Slide Number Placeholder 2">
            <a:extLst>
              <a:ext uri="{FF2B5EF4-FFF2-40B4-BE49-F238E27FC236}">
                <a16:creationId xmlns:a16="http://schemas.microsoft.com/office/drawing/2014/main" id="{2540DF7F-C20E-7A7A-D6C2-7B472D3C21A9}"/>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12</a:t>
            </a:fld>
            <a:endParaRPr lang="en-US" sz="800"/>
          </a:p>
        </p:txBody>
      </p:sp>
      <p:pic>
        <p:nvPicPr>
          <p:cNvPr id="8" name="Picture 7" descr="A picture containing text&#10;&#10;Description automatically generated">
            <a:extLst>
              <a:ext uri="{FF2B5EF4-FFF2-40B4-BE49-F238E27FC236}">
                <a16:creationId xmlns:a16="http://schemas.microsoft.com/office/drawing/2014/main" id="{6FA7C640-6384-2D71-D099-C281AFC393D0}"/>
              </a:ext>
            </a:extLst>
          </p:cNvPr>
          <p:cNvPicPr>
            <a:picLocks noChangeAspect="1"/>
          </p:cNvPicPr>
          <p:nvPr/>
        </p:nvPicPr>
        <p:blipFill>
          <a:blip r:embed="rId2"/>
          <a:stretch>
            <a:fillRect/>
          </a:stretch>
        </p:blipFill>
        <p:spPr>
          <a:xfrm>
            <a:off x="300038" y="1296176"/>
            <a:ext cx="5955621" cy="4468015"/>
          </a:xfrm>
          <a:prstGeom prst="rect">
            <a:avLst/>
          </a:prstGeom>
          <a:noFill/>
        </p:spPr>
      </p:pic>
    </p:spTree>
    <p:extLst>
      <p:ext uri="{BB962C8B-B14F-4D97-AF65-F5344CB8AC3E}">
        <p14:creationId xmlns:p14="http://schemas.microsoft.com/office/powerpoint/2010/main" val="95869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ext, person, indoor, computer&#10;&#10;Description automatically generated">
            <a:extLst>
              <a:ext uri="{FF2B5EF4-FFF2-40B4-BE49-F238E27FC236}">
                <a16:creationId xmlns:a16="http://schemas.microsoft.com/office/drawing/2014/main" id="{1348DFB4-4B1D-D951-1E64-CDE88B29F065}"/>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l="15482" r="20813" b="-1"/>
          <a:stretch/>
        </p:blipFill>
        <p:spPr>
          <a:xfrm>
            <a:off x="5016500" y="472281"/>
            <a:ext cx="7175500" cy="5913439"/>
          </a:xfrm>
          <a:noFill/>
        </p:spPr>
      </p:pic>
      <p:sp>
        <p:nvSpPr>
          <p:cNvPr id="6" name="Title 5">
            <a:extLst>
              <a:ext uri="{FF2B5EF4-FFF2-40B4-BE49-F238E27FC236}">
                <a16:creationId xmlns:a16="http://schemas.microsoft.com/office/drawing/2014/main" id="{2490ED32-63C1-DC54-4646-3A65E935D03F}"/>
              </a:ext>
            </a:extLst>
          </p:cNvPr>
          <p:cNvSpPr>
            <a:spLocks noGrp="1"/>
          </p:cNvSpPr>
          <p:nvPr>
            <p:ph type="ctrTitle"/>
          </p:nvPr>
        </p:nvSpPr>
        <p:spPr>
          <a:xfrm>
            <a:off x="485776" y="329484"/>
            <a:ext cx="4416424" cy="976311"/>
          </a:xfrm>
        </p:spPr>
        <p:txBody>
          <a:bodyPr vert="horz" lIns="91440" tIns="45720" rIns="91440" bIns="45720" rtlCol="0" anchor="b">
            <a:normAutofit/>
          </a:bodyPr>
          <a:lstStyle/>
          <a:p>
            <a:r>
              <a:rPr lang="en-US" sz="3600" b="1" u="sng" kern="1200" dirty="0">
                <a:latin typeface="+mj-lt"/>
                <a:ea typeface="+mj-ea"/>
                <a:cs typeface="+mj-cs"/>
              </a:rPr>
              <a:t>Conclusion</a:t>
            </a:r>
          </a:p>
        </p:txBody>
      </p:sp>
      <p:sp>
        <p:nvSpPr>
          <p:cNvPr id="11" name="TextBox 10">
            <a:extLst>
              <a:ext uri="{FF2B5EF4-FFF2-40B4-BE49-F238E27FC236}">
                <a16:creationId xmlns:a16="http://schemas.microsoft.com/office/drawing/2014/main" id="{45BE4A6A-2BA1-C103-941D-AC15A1514547}"/>
              </a:ext>
            </a:extLst>
          </p:cNvPr>
          <p:cNvSpPr txBox="1"/>
          <p:nvPr/>
        </p:nvSpPr>
        <p:spPr>
          <a:xfrm>
            <a:off x="360325" y="1469698"/>
            <a:ext cx="4416424" cy="976311"/>
          </a:xfrm>
          <a:prstGeom prst="rect">
            <a:avLst/>
          </a:prstGeom>
        </p:spPr>
        <p:txBody>
          <a:bodyPr vert="horz" lIns="91440" tIns="45720" rIns="91440" bIns="45720" rtlCol="0">
            <a:noAutofit/>
          </a:bodyPr>
          <a:lstStyle/>
          <a:p>
            <a:pPr marL="285750" marR="0" indent="-285750">
              <a:lnSpc>
                <a:spcPct val="90000"/>
              </a:lnSpc>
              <a:spcBef>
                <a:spcPts val="1000"/>
              </a:spcBef>
              <a:spcAft>
                <a:spcPts val="800"/>
              </a:spcAft>
              <a:buFont typeface="Arial" panose="020B0604020202020204" pitchFamily="34" charset="0"/>
              <a:buChar char="•"/>
            </a:pPr>
            <a:r>
              <a:rPr lang="en-US" kern="1200" dirty="0">
                <a:solidFill>
                  <a:schemeClr val="bg1"/>
                </a:solidFill>
                <a:effectLst/>
                <a:latin typeface="+mn-lt"/>
                <a:ea typeface="+mn-ea"/>
                <a:cs typeface="+mn-cs"/>
              </a:rPr>
              <a:t>The precision score was 99% accuracy for shipments not being delivered at the right time.</a:t>
            </a:r>
          </a:p>
          <a:p>
            <a:pPr marL="285750" marR="0" indent="-285750">
              <a:lnSpc>
                <a:spcPct val="90000"/>
              </a:lnSpc>
              <a:spcBef>
                <a:spcPts val="1000"/>
              </a:spcBef>
              <a:spcAft>
                <a:spcPts val="800"/>
              </a:spcAft>
              <a:buFont typeface="Arial" panose="020B0604020202020204" pitchFamily="34" charset="0"/>
              <a:buChar char="•"/>
            </a:pPr>
            <a:r>
              <a:rPr lang="en-US" kern="1200" dirty="0">
                <a:solidFill>
                  <a:schemeClr val="bg1"/>
                </a:solidFill>
                <a:effectLst/>
                <a:latin typeface="+mn-lt"/>
                <a:ea typeface="+mn-ea"/>
                <a:cs typeface="+mn-cs"/>
              </a:rPr>
              <a:t>The precision score was 92% accuracy for shipments</a:t>
            </a:r>
            <a:r>
              <a:rPr lang="en-US" dirty="0">
                <a:solidFill>
                  <a:schemeClr val="bg1"/>
                </a:solidFill>
              </a:rPr>
              <a:t> </a:t>
            </a:r>
            <a:r>
              <a:rPr lang="en-US" kern="1200" dirty="0">
                <a:solidFill>
                  <a:schemeClr val="bg1"/>
                </a:solidFill>
                <a:effectLst/>
                <a:latin typeface="+mn-lt"/>
                <a:ea typeface="+mn-ea"/>
                <a:cs typeface="+mn-cs"/>
              </a:rPr>
              <a:t>arriving on time to the consumers. </a:t>
            </a:r>
          </a:p>
          <a:p>
            <a:pPr marL="285750" marR="0" indent="-285750">
              <a:lnSpc>
                <a:spcPct val="90000"/>
              </a:lnSpc>
              <a:spcBef>
                <a:spcPts val="1000"/>
              </a:spcBef>
              <a:spcAft>
                <a:spcPts val="800"/>
              </a:spcAft>
              <a:buFont typeface="Arial" panose="020B0604020202020204" pitchFamily="34" charset="0"/>
              <a:buChar char="•"/>
            </a:pPr>
            <a:r>
              <a:rPr lang="en-US" kern="1200" dirty="0">
                <a:solidFill>
                  <a:schemeClr val="bg1"/>
                </a:solidFill>
                <a:effectLst/>
                <a:latin typeface="+mn-lt"/>
                <a:ea typeface="+mn-ea"/>
                <a:cs typeface="+mn-cs"/>
              </a:rPr>
              <a:t>The recall score was 98%. </a:t>
            </a:r>
          </a:p>
          <a:p>
            <a:pPr marL="285750" marR="0" indent="-285750">
              <a:lnSpc>
                <a:spcPct val="90000"/>
              </a:lnSpc>
              <a:spcBef>
                <a:spcPts val="1000"/>
              </a:spcBef>
              <a:spcAft>
                <a:spcPts val="800"/>
              </a:spcAft>
              <a:buFont typeface="Arial" panose="020B0604020202020204" pitchFamily="34" charset="0"/>
              <a:buChar char="•"/>
            </a:pPr>
            <a:r>
              <a:rPr lang="en-US" kern="1200" dirty="0">
                <a:solidFill>
                  <a:schemeClr val="bg1"/>
                </a:solidFill>
                <a:effectLst/>
                <a:latin typeface="+mn-lt"/>
                <a:ea typeface="+mn-ea"/>
                <a:cs typeface="+mn-cs"/>
              </a:rPr>
              <a:t>The F1 scores was 99% for 0 and 95% for 1. </a:t>
            </a:r>
          </a:p>
          <a:p>
            <a:pPr marL="285750" marR="0" indent="-285750">
              <a:lnSpc>
                <a:spcPct val="90000"/>
              </a:lnSpc>
              <a:spcBef>
                <a:spcPts val="1000"/>
              </a:spcBef>
              <a:spcAft>
                <a:spcPts val="800"/>
              </a:spcAft>
              <a:buFont typeface="Arial" panose="020B0604020202020204" pitchFamily="34" charset="0"/>
              <a:buChar char="•"/>
            </a:pPr>
            <a:r>
              <a:rPr lang="en-US" kern="1200" dirty="0">
                <a:solidFill>
                  <a:schemeClr val="bg1"/>
                </a:solidFill>
                <a:latin typeface="+mn-lt"/>
                <a:ea typeface="+mn-ea"/>
                <a:cs typeface="+mn-cs"/>
              </a:rPr>
              <a:t>T</a:t>
            </a:r>
            <a:r>
              <a:rPr lang="en-US" kern="1200" dirty="0">
                <a:solidFill>
                  <a:schemeClr val="bg1"/>
                </a:solidFill>
                <a:effectLst/>
                <a:latin typeface="+mn-lt"/>
                <a:ea typeface="+mn-ea"/>
                <a:cs typeface="+mn-cs"/>
              </a:rPr>
              <a:t>he ethical issues are FedEx must make sure they respect their consumer’s personal data and keep them satisfied by ensuring their packages are delivered to them on time. </a:t>
            </a:r>
          </a:p>
          <a:p>
            <a:pPr marL="285750" marR="0" indent="-285750">
              <a:lnSpc>
                <a:spcPct val="90000"/>
              </a:lnSpc>
              <a:spcBef>
                <a:spcPts val="1000"/>
              </a:spcBef>
              <a:spcAft>
                <a:spcPts val="800"/>
              </a:spcAft>
              <a:buFont typeface="Arial" panose="020B0604020202020204" pitchFamily="34" charset="0"/>
              <a:buChar char="•"/>
            </a:pPr>
            <a:r>
              <a:rPr lang="en-US" kern="1200" dirty="0">
                <a:solidFill>
                  <a:schemeClr val="bg1"/>
                </a:solidFill>
                <a:effectLst/>
                <a:latin typeface="+mn-lt"/>
                <a:ea typeface="+mn-ea"/>
                <a:cs typeface="+mn-cs"/>
              </a:rPr>
              <a:t>The model can be used for any business that has services and products.</a:t>
            </a:r>
          </a:p>
        </p:txBody>
      </p:sp>
      <p:sp>
        <p:nvSpPr>
          <p:cNvPr id="3" name="Slide Number Placeholder 2" hidden="1">
            <a:extLst>
              <a:ext uri="{FF2B5EF4-FFF2-40B4-BE49-F238E27FC236}">
                <a16:creationId xmlns:a16="http://schemas.microsoft.com/office/drawing/2014/main" id="{150C1474-F532-C8D4-CB1A-439ECD3413D7}"/>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13</a:t>
            </a:fld>
            <a:endParaRPr lang="en-US"/>
          </a:p>
        </p:txBody>
      </p:sp>
    </p:spTree>
    <p:extLst>
      <p:ext uri="{BB962C8B-B14F-4D97-AF65-F5344CB8AC3E}">
        <p14:creationId xmlns:p14="http://schemas.microsoft.com/office/powerpoint/2010/main" val="383837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619198" y="544175"/>
            <a:ext cx="5272764" cy="1551573"/>
          </a:xfrm>
        </p:spPr>
        <p:txBody>
          <a:bodyPr/>
          <a:lstStyle/>
          <a:p>
            <a:r>
              <a:rPr lang="en-US" u="sng" dirty="0"/>
              <a:t>FedEx History</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2381251"/>
            <a:ext cx="5272764" cy="4200728"/>
          </a:xfrm>
        </p:spPr>
        <p:txBody>
          <a:bodyPr>
            <a:normAutofit/>
          </a:bodyPr>
          <a:lstStyle/>
          <a:p>
            <a:r>
              <a:rPr lang="en-US" sz="1800" dirty="0">
                <a:effectLst/>
                <a:latin typeface="Times New Roman" panose="02020603050405020304" pitchFamily="18" charset="0"/>
                <a:ea typeface="Calibri" panose="020F0502020204030204" pitchFamily="34" charset="0"/>
              </a:rPr>
              <a:t>FedEx’s corporation was founded by Fredrick W. Smith.</a:t>
            </a:r>
          </a:p>
          <a:p>
            <a:r>
              <a:rPr lang="en-US" sz="1800" dirty="0">
                <a:effectLst/>
                <a:latin typeface="Times New Roman" panose="02020603050405020304" pitchFamily="18" charset="0"/>
                <a:ea typeface="Calibri" panose="020F0502020204030204" pitchFamily="34" charset="0"/>
              </a:rPr>
              <a:t>FedEx Ex was originally spelled out as Federal Express.</a:t>
            </a:r>
          </a:p>
          <a:p>
            <a:r>
              <a:rPr lang="en-US" sz="1800" dirty="0">
                <a:effectLst/>
                <a:latin typeface="Times New Roman" panose="02020603050405020304" pitchFamily="18" charset="0"/>
                <a:ea typeface="Calibri" panose="020F0502020204030204" pitchFamily="34" charset="0"/>
              </a:rPr>
              <a:t>FedEx Express, FedEx Ground, FedEx Custom Critical, FedEx Global Logistics, and FedEx Freight are all names of companies that were once acquired and relaunched as part of the FedEx family.</a:t>
            </a:r>
          </a:p>
          <a:p>
            <a:r>
              <a:rPr lang="en-US" sz="1800" dirty="0">
                <a:effectLst/>
                <a:latin typeface="Times New Roman" panose="02020603050405020304" pitchFamily="18" charset="0"/>
                <a:ea typeface="Calibri" panose="020F0502020204030204" pitchFamily="34" charset="0"/>
              </a:rPr>
              <a:t>FedEx Corporate Service, Inc., or FedEx Services. was developed to consolidate the company's branding, service and support, and information technology infrastructure for FedEx Express and FedEx Ground </a:t>
            </a: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a:extLst>
              <a:ext uri="{FF2B5EF4-FFF2-40B4-BE49-F238E27FC236}">
                <a16:creationId xmlns:a16="http://schemas.microsoft.com/office/drawing/2014/main" id="{00CCDFA0-38F6-66BF-11FF-EE2AEEE9D321}"/>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noProof="0" smtClean="0"/>
              <a:pPr>
                <a:spcAft>
                  <a:spcPts val="600"/>
                </a:spcAft>
              </a:pPr>
              <a:t>3</a:t>
            </a:fld>
            <a:endParaRPr lang="en-US" noProof="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tretch/>
        </p:blipFill>
        <p:spPr>
          <a:xfrm>
            <a:off x="371722" y="260350"/>
            <a:ext cx="11519996" cy="3657599"/>
          </a:xfrm>
          <a:noFill/>
        </p:spPr>
      </p:pic>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3</a:t>
            </a:fld>
            <a:endParaRPr lang="en-US"/>
          </a:p>
        </p:txBody>
      </p:sp>
      <p:graphicFrame>
        <p:nvGraphicFramePr>
          <p:cNvPr id="2" name="Diagram 1">
            <a:extLst>
              <a:ext uri="{FF2B5EF4-FFF2-40B4-BE49-F238E27FC236}">
                <a16:creationId xmlns:a16="http://schemas.microsoft.com/office/drawing/2014/main" id="{326819A1-335F-3FF3-5954-8E8321C2B80E}"/>
              </a:ext>
            </a:extLst>
          </p:cNvPr>
          <p:cNvGraphicFramePr/>
          <p:nvPr>
            <p:extLst>
              <p:ext uri="{D42A27DB-BD31-4B8C-83A1-F6EECF244321}">
                <p14:modId xmlns:p14="http://schemas.microsoft.com/office/powerpoint/2010/main" val="3682719747"/>
              </p:ext>
            </p:extLst>
          </p:nvPr>
        </p:nvGraphicFramePr>
        <p:xfrm>
          <a:off x="371722" y="3917949"/>
          <a:ext cx="11519996" cy="2220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71722" y="260350"/>
            <a:ext cx="4572000" cy="1283252"/>
          </a:xfrm>
        </p:spPr>
        <p:txBody>
          <a:bodyPr anchor="ctr">
            <a:normAutofit/>
          </a:bodyPr>
          <a:lstStyle/>
          <a:p>
            <a:r>
              <a:rPr lang="en-US" sz="3600" u="sng" dirty="0"/>
              <a:t>The Problem</a:t>
            </a:r>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pPr algn="ctr"/>
            <a:r>
              <a:rPr lang="en-US" u="sng" dirty="0"/>
              <a:t>The Target Delivery Status Variable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a:xfrm>
            <a:off x="8367448" y="2955131"/>
            <a:ext cx="3193032" cy="3902869"/>
          </a:xfrm>
        </p:spPr>
        <p:txBody>
          <a:bodyPr/>
          <a:lstStyle/>
          <a:p>
            <a:r>
              <a:rPr lang="en-US" dirty="0">
                <a:solidFill>
                  <a:schemeClr val="tx1"/>
                </a:solidFill>
              </a:rPr>
              <a:t>Delivery status Is a dependent variable.</a:t>
            </a:r>
          </a:p>
          <a:p>
            <a:r>
              <a:rPr lang="en-US" dirty="0">
                <a:solidFill>
                  <a:schemeClr val="tx1"/>
                </a:solidFill>
              </a:rPr>
              <a:t>The delivery status of the shipment is delivered late or on time.</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71475" y="1219200"/>
            <a:ext cx="7839075" cy="5131695"/>
          </a:xfr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1" y="0"/>
            <a:ext cx="6880302" cy="6858000"/>
          </a:xfrm>
        </p:spPr>
      </p:pic>
      <p:sp>
        <p:nvSpPr>
          <p:cNvPr id="2" name="TextBox 1">
            <a:extLst>
              <a:ext uri="{FF2B5EF4-FFF2-40B4-BE49-F238E27FC236}">
                <a16:creationId xmlns:a16="http://schemas.microsoft.com/office/drawing/2014/main" id="{3F40C164-19CB-1AFA-714B-A8B5D0341C27}"/>
              </a:ext>
            </a:extLst>
          </p:cNvPr>
          <p:cNvSpPr txBox="1"/>
          <p:nvPr/>
        </p:nvSpPr>
        <p:spPr>
          <a:xfrm>
            <a:off x="8160867" y="266444"/>
            <a:ext cx="2975258" cy="646331"/>
          </a:xfrm>
          <a:prstGeom prst="rect">
            <a:avLst/>
          </a:prstGeom>
          <a:noFill/>
        </p:spPr>
        <p:txBody>
          <a:bodyPr wrap="square" rtlCol="0">
            <a:spAutoFit/>
          </a:bodyPr>
          <a:lstStyle/>
          <a:p>
            <a:r>
              <a:rPr lang="en-US" sz="3600" b="1" u="sng" dirty="0"/>
              <a:t>FedEx Dataset </a:t>
            </a:r>
          </a:p>
        </p:txBody>
      </p:sp>
      <p:pic>
        <p:nvPicPr>
          <p:cNvPr id="4" name="Picture 3">
            <a:extLst>
              <a:ext uri="{FF2B5EF4-FFF2-40B4-BE49-F238E27FC236}">
                <a16:creationId xmlns:a16="http://schemas.microsoft.com/office/drawing/2014/main" id="{E7648E84-7765-A36A-EAB3-08DF0174200C}"/>
              </a:ext>
            </a:extLst>
          </p:cNvPr>
          <p:cNvPicPr>
            <a:picLocks noChangeAspect="1"/>
          </p:cNvPicPr>
          <p:nvPr/>
        </p:nvPicPr>
        <p:blipFill rotWithShape="1">
          <a:blip r:embed="rId3"/>
          <a:srcRect t="2862"/>
          <a:stretch/>
        </p:blipFill>
        <p:spPr>
          <a:xfrm>
            <a:off x="7441324" y="1169044"/>
            <a:ext cx="4414345" cy="5324354"/>
          </a:xfrm>
          <a:prstGeom prst="rect">
            <a:avLst/>
          </a:prstGeom>
        </p:spPr>
      </p:pic>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Autofit/>
          </a:bodyPr>
          <a:lstStyle/>
          <a:p>
            <a:r>
              <a:rPr lang="en-US" u="sng" dirty="0"/>
              <a:t>Delivery Status Target Variable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lstStyle/>
          <a:p>
            <a:pPr marL="0" marR="0" indent="0">
              <a:lnSpc>
                <a:spcPct val="107000"/>
              </a:lnSpc>
              <a:spcBef>
                <a:spcPts val="0"/>
              </a:spcBef>
              <a:spcAft>
                <a:spcPts val="800"/>
              </a:spcAft>
              <a:buNone/>
            </a:pPr>
            <a:r>
              <a:rPr lang="en-US" sz="1800" dirty="0">
                <a:effectLst/>
                <a:latin typeface="+mj-lt"/>
                <a:ea typeface="Calibri" panose="020F0502020204030204" pitchFamily="34" charset="0"/>
                <a:cs typeface="Times New Roman" panose="02020603050405020304" pitchFamily="18" charset="0"/>
              </a:rPr>
              <a:t>There are more deliveries that were not delivered on time versus on time deliveries.</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71476" y="1593851"/>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pic>
        <p:nvPicPr>
          <p:cNvPr id="2" name="Picture 1" descr="Chart, bar chart&#10;&#10;Description automatically generated">
            <a:extLst>
              <a:ext uri="{FF2B5EF4-FFF2-40B4-BE49-F238E27FC236}">
                <a16:creationId xmlns:a16="http://schemas.microsoft.com/office/drawing/2014/main" id="{BA3909DD-8D4E-0C14-92D1-959059E7892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990" y="1572331"/>
            <a:ext cx="5623649" cy="4628444"/>
          </a:xfrm>
          <a:prstGeom prst="rect">
            <a:avLst/>
          </a:prstGeom>
          <a:noFill/>
          <a:ln>
            <a:noFill/>
          </a:ln>
        </p:spPr>
      </p:pic>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699" y="4726370"/>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000"/>
              </a:spcBef>
              <a:defRPr/>
            </a:pPr>
            <a:r>
              <a:rPr lang="en-US" sz="1800" b="0" dirty="0">
                <a:effectLst/>
                <a:ea typeface="Calibri" panose="020F0502020204030204" pitchFamily="34" charset="0"/>
                <a:cs typeface="Times New Roman" panose="02020603050405020304" pitchFamily="18" charset="0"/>
              </a:rPr>
              <a:t>The actual shipment time began after 5 am and ends after 8pm.</a:t>
            </a:r>
            <a:br>
              <a:rPr lang="en-US" sz="1800" b="0" dirty="0">
                <a:effectLst/>
                <a:ea typeface="Calibri" panose="020F0502020204030204" pitchFamily="34" charset="0"/>
                <a:cs typeface="Times New Roman" panose="02020603050405020304" pitchFamily="18" charset="0"/>
              </a:rPr>
            </a:br>
            <a:endParaRPr kumimoji="0" lang="en-US" sz="1800" b="0" i="0" u="none" strike="noStrike" kern="1200" cap="none" spc="0" normalizeH="0" baseline="0" dirty="0">
              <a:ln>
                <a:noFill/>
              </a:ln>
              <a:solidFill>
                <a:schemeClr val="tx1"/>
              </a:solidFill>
              <a:effectLst/>
              <a:uLnTx/>
              <a:uFillTx/>
              <a:ea typeface="+mn-ea"/>
              <a:cs typeface="+mn-cs"/>
            </a:endParaRP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a:xfrm>
            <a:off x="6254749" y="1508291"/>
            <a:ext cx="5372096" cy="711200"/>
          </a:xfrm>
        </p:spPr>
        <p:txBody>
          <a:bodyPr/>
          <a:lstStyle/>
          <a:p>
            <a:r>
              <a:rPr lang="en-US" sz="3600" u="sng" dirty="0"/>
              <a:t>Actual Shipment Time Histogram</a:t>
            </a:r>
          </a:p>
        </p:txBody>
      </p:sp>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7</a:t>
            </a:fld>
            <a:endParaRPr lang="en-US" dirty="0"/>
          </a:p>
        </p:txBody>
      </p:sp>
      <p:pic>
        <p:nvPicPr>
          <p:cNvPr id="5" name="Picture Placeholder 4" descr="Chart, bar chart, histogram&#10;&#10;Description automatically generated">
            <a:extLst>
              <a:ext uri="{FF2B5EF4-FFF2-40B4-BE49-F238E27FC236}">
                <a16:creationId xmlns:a16="http://schemas.microsoft.com/office/drawing/2014/main" id="{5E2ADC43-6435-9996-E1BB-F4F52A1DD73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23" b="2423"/>
          <a:stretch>
            <a:fillRect/>
          </a:stretch>
        </p:blipFill>
        <p:spPr bwMode="auto">
          <a:prstGeom prst="rect">
            <a:avLst/>
          </a:prstGeom>
          <a:noFill/>
          <a:ln>
            <a:noFill/>
          </a:ln>
        </p:spPr>
      </p:pic>
    </p:spTree>
    <p:extLst>
      <p:ext uri="{BB962C8B-B14F-4D97-AF65-F5344CB8AC3E}">
        <p14:creationId xmlns:p14="http://schemas.microsoft.com/office/powerpoint/2010/main" val="31496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3433" b="23433"/>
          <a:stretch/>
        </p:blipFill>
        <p:spPr>
          <a:xfrm>
            <a:off x="371475" y="414902"/>
            <a:ext cx="11520488" cy="6121400"/>
          </a:xfrm>
        </p:spPr>
      </p:pic>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a:xfrm>
            <a:off x="7100850" y="2204939"/>
            <a:ext cx="4719675" cy="1270663"/>
          </a:xfrm>
        </p:spPr>
        <p:txBody>
          <a:bodyPr/>
          <a:lstStyle/>
          <a:p>
            <a:r>
              <a:rPr lang="en-US" u="sng" dirty="0"/>
              <a:t>Planned Shipment Time</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8170862" y="3617119"/>
            <a:ext cx="447675" cy="447675"/>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sz="half" idx="1"/>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p:blipFill>
        <p:spPr>
          <a:xfrm>
            <a:off x="2372519" y="2424113"/>
            <a:ext cx="2832100" cy="28321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10502900" y="4264025"/>
            <a:ext cx="1689100" cy="1397000"/>
          </a:xfrm>
        </p:spPr>
      </p:pic>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4294967295"/>
          </p:nvPr>
        </p:nvSpPr>
        <p:spPr>
          <a:xfrm>
            <a:off x="693738" y="2424113"/>
            <a:ext cx="4514850" cy="3881900"/>
          </a:xfrm>
        </p:spPr>
        <p:txBody>
          <a:bodyPr anchor="b">
            <a:normAutofit/>
          </a:bodyPr>
          <a:lstStyle/>
          <a:p>
            <a:pPr marL="0" indent="0">
              <a:buNone/>
            </a:pPr>
            <a:endParaRPr lang="en-US" dirty="0"/>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4294967295"/>
          </p:nvPr>
        </p:nvSpPr>
        <p:spPr>
          <a:xfrm>
            <a:off x="7297798" y="3148309"/>
            <a:ext cx="4198596" cy="3340893"/>
          </a:xfrm>
        </p:spPr>
        <p:txBody>
          <a:bodyPr>
            <a:normAutofit/>
          </a:bodyPr>
          <a:lstStyle/>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planned shipment times began after 5am and ends after 8pm.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157E183-8310-597E-E14F-F38058582C3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63946" y="551988"/>
            <a:ext cx="6605927" cy="5754026"/>
          </a:xfrm>
          <a:prstGeom prst="rect">
            <a:avLst/>
          </a:prstGeom>
          <a:noFill/>
          <a:ln>
            <a:noFill/>
          </a:ln>
        </p:spPr>
      </p:pic>
    </p:spTree>
    <p:extLst>
      <p:ext uri="{BB962C8B-B14F-4D97-AF65-F5344CB8AC3E}">
        <p14:creationId xmlns:p14="http://schemas.microsoft.com/office/powerpoint/2010/main" val="116306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a:xfrm>
            <a:off x="1217048" y="127322"/>
            <a:ext cx="7889655" cy="1089818"/>
          </a:xfrm>
        </p:spPr>
        <p:txBody>
          <a:bodyPr anchor="b">
            <a:normAutofit/>
          </a:bodyPr>
          <a:lstStyle/>
          <a:p>
            <a:r>
              <a:rPr lang="en-US" sz="3600" u="sng" dirty="0"/>
              <a:t>Planned Delivery Time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9</a:t>
            </a:fld>
            <a:endParaRPr lang="en-US" sz="80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8064" r="5561" b="-3"/>
          <a:stretch/>
        </p:blipFill>
        <p:spPr>
          <a:xfrm>
            <a:off x="9191224" y="637283"/>
            <a:ext cx="2692800" cy="2782540"/>
          </a:xfrm>
          <a:noFill/>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3309" r="5" b="5"/>
          <a:stretch/>
        </p:blipFill>
        <p:spPr>
          <a:xfrm>
            <a:off x="6498424" y="3430043"/>
            <a:ext cx="2692800" cy="2772320"/>
          </a:xfrm>
          <a:prstGeom prst="rect">
            <a:avLst/>
          </a:prstGeom>
          <a:noFill/>
        </p:spPr>
      </p:pic>
      <p:pic>
        <p:nvPicPr>
          <p:cNvPr id="1026" name="Picture 2">
            <a:extLst>
              <a:ext uri="{FF2B5EF4-FFF2-40B4-BE49-F238E27FC236}">
                <a16:creationId xmlns:a16="http://schemas.microsoft.com/office/drawing/2014/main" id="{45766182-BD11-49EC-B3E6-A9D8315FC26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67285" y="1587800"/>
            <a:ext cx="5026292" cy="35734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E6BFBAB-007D-7FD4-239A-B6B875EC2C32}"/>
              </a:ext>
            </a:extLst>
          </p:cNvPr>
          <p:cNvSpPr txBox="1"/>
          <p:nvPr/>
        </p:nvSpPr>
        <p:spPr>
          <a:xfrm>
            <a:off x="667285" y="5420410"/>
            <a:ext cx="5357090" cy="670440"/>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The shipments’ planned delivery time began after 5 am and ends after 8pm.</a:t>
            </a:r>
          </a:p>
        </p:txBody>
      </p:sp>
    </p:spTree>
    <p:extLst>
      <p:ext uri="{BB962C8B-B14F-4D97-AF65-F5344CB8AC3E}">
        <p14:creationId xmlns:p14="http://schemas.microsoft.com/office/powerpoint/2010/main" val="297104015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176</TotalTime>
  <Words>543</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FedEx_______</vt:lpstr>
      <vt:lpstr>FedEx History</vt:lpstr>
      <vt:lpstr>The Problem</vt:lpstr>
      <vt:lpstr>The Target Delivery Status Variable</vt:lpstr>
      <vt:lpstr>PowerPoint Presentation</vt:lpstr>
      <vt:lpstr>Delivery Status Target Variable</vt:lpstr>
      <vt:lpstr>The actual shipment time began after 5 am and ends after 8pm. </vt:lpstr>
      <vt:lpstr>Planned Shipment Time</vt:lpstr>
      <vt:lpstr>Planned Delivery Time</vt:lpstr>
      <vt:lpstr>Planned Time of Travel</vt:lpstr>
      <vt:lpstr>Distance</vt:lpstr>
      <vt:lpstr>Naïve Bayes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FedEx_______</dc:title>
  <dc:creator>lachandra ash</dc:creator>
  <cp:lastModifiedBy>lachandra ash</cp:lastModifiedBy>
  <cp:revision>6</cp:revision>
  <dcterms:created xsi:type="dcterms:W3CDTF">2022-11-11T01:22:25Z</dcterms:created>
  <dcterms:modified xsi:type="dcterms:W3CDTF">2022-11-14T06:38:03Z</dcterms:modified>
</cp:coreProperties>
</file>