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03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eople/crowd/african-american-female-talking-with-meeting-participants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D9EB3-33A8-B096-BF0A-7FDBE442E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Walmart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95221-0A3B-4025-CA61-345BC6DF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Lachandra Ash</a:t>
            </a:r>
          </a:p>
          <a:p>
            <a:r>
              <a:rPr lang="en-US" dirty="0"/>
              <a:t>11/13/2022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8AB8A418-54EE-322F-961D-293FC1C5B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0" r="20828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0B1-49AB-8931-52A9-A941009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Fuel Price 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D8D-42C5-AA24-8B27-15A0B70B5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fuel prices with the highest count of consumers are approximately between $3.50 and $3.75.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more expensive the fuel prices became, the number of consumers who brought the fuel began to decrease.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fuel prices with the second highest count of consumers are approximately between $2.60-$3.10.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AFE056-DEB7-FCF2-8479-0F4F69E33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5" y="2050824"/>
            <a:ext cx="5230378" cy="41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0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9145D-47E9-4700-D983-2D463F2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64" y="1462520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u="sng" dirty="0"/>
              <a:t>Consumer Price Index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72D0-6C0D-CA92-4C15-8DC17514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438" y="2868602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/>
              </a:rPr>
              <a:t>The consumer price index has the highest number of consumers at the lowest numbe</a:t>
            </a:r>
            <a:r>
              <a:rPr lang="en-US" dirty="0"/>
              <a:t>r of the index. </a:t>
            </a:r>
          </a:p>
          <a:p>
            <a:r>
              <a:rPr lang="en-US" dirty="0">
                <a:effectLst/>
              </a:rPr>
              <a:t>The </a:t>
            </a:r>
            <a:r>
              <a:rPr lang="en-US" dirty="0"/>
              <a:t>consumer price index has the least number of consumers between 140 through approximately 205.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4FDD4A7-87AC-2885-A29B-79A21DF40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2161" y="815546"/>
            <a:ext cx="5677839" cy="5387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92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104E-BF4B-1917-448E-15FC2004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867" y="1276755"/>
            <a:ext cx="5107555" cy="1209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Store and Weekly Sales </a:t>
            </a:r>
            <a:r>
              <a:rPr lang="en-US" u="sng" dirty="0" err="1"/>
              <a:t>Barplot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554D-7D18-70D0-93BC-9851A2E12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8236" y="3576961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Stores 1,2,4,6,10,11,13,14,18,19,20,21, 23, 24, 25, 28, 29, 32, 33, 40, and 45 had the highest number of  weekly sales.</a:t>
            </a:r>
            <a:endParaRPr lang="en-US" dirty="0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959C354-0966-7E43-8DCC-FAF9A2122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8" y="1276755"/>
            <a:ext cx="5303531" cy="41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54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F681-C85B-4331-4B36-89B84274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Year Vs. Weekly Sales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00B0-11A4-F003-9CC1-DE168CED9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3169120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2010 had the highest number of sales and year 2012 had the least number of sales.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 2011 had the second highest number of sales.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9874FB8-6668-DE71-7AED-4371A5382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15" y="2050824"/>
            <a:ext cx="5184658" cy="41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00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C283-9A7F-21C3-D52A-9970A20E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90" y="2050824"/>
            <a:ext cx="5429985" cy="12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Month Vs. Weekly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A547-980E-6069-4D6E-9AE9713B3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089" y="3429000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 12 and 11 had the highest number of weekly sales.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 03 and 01 had the least number of weekly sales.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 02, 04. and 05-10 had approximately same number of weekly sales.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46D9E-5A12-65F8-ECC1-9FE1DCEC4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5" y="2050824"/>
            <a:ext cx="5184658" cy="41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14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4647-2CE6-FC86-CE15-9CFDAC0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Fuel Price Vs. Weekly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A27E-DEAF-CE16-8060-30D77A622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27" y="3108160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Fuel Prices that are approximately between the ranges of $2.75- $4.00 have near the same number of weekly sales.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F4E3C-0FFE-F959-2869-9954A2438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15" y="2050824"/>
            <a:ext cx="5184658" cy="41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95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D523-1AC0-DF2E-A9DF-E1707CDD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/>
              <a:t>Holiday Flag </a:t>
            </a:r>
            <a:r>
              <a:rPr lang="en-US" u="sng" dirty="0" err="1"/>
              <a:t>Vs.Weekly</a:t>
            </a:r>
            <a:r>
              <a:rPr lang="en-US" u="sng" dirty="0"/>
              <a:t> Sales</a:t>
            </a:r>
            <a:br>
              <a:rPr lang="en-US" u="sng" dirty="0"/>
            </a:br>
            <a:r>
              <a:rPr lang="en-US" u="sng" dirty="0" err="1"/>
              <a:t>Barplot</a:t>
            </a:r>
            <a:r>
              <a:rPr lang="en-US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459A-2282-E810-0DC9-700192216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3089" y="3847609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holiday weeks have the least number of weekly sales versus the non-holiday weeks.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0F6F8-19A6-4518-9932-62CA79545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352161"/>
            <a:ext cx="4849913" cy="41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26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AF68-21A9-437B-E50D-B6C80431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9244-8313-CE92-B0AA-F0B2412BEB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three models that were used for the accuracy score 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Logistic Regression, and Support Vector Machine Accuracy.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holiday flag column was dropped before fitting the model. The data was trained, tested, and split.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model was trained, and the Decision Tree accuracy score was 94.8%, Logistic Regression accuracy score was 93.3%, and the Support Vector Machine accuracy score was 93.3%.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7A3C89-30D5-772D-0DFC-DDF975EC09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393" t="7846" b="2820"/>
          <a:stretch/>
        </p:blipFill>
        <p:spPr>
          <a:xfrm>
            <a:off x="6388444" y="2273642"/>
            <a:ext cx="5252694" cy="39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9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 descr="A picture containing text, indoor, person, ceiling&#10;&#10;Description automatically generated">
            <a:extLst>
              <a:ext uri="{FF2B5EF4-FFF2-40B4-BE49-F238E27FC236}">
                <a16:creationId xmlns:a16="http://schemas.microsoft.com/office/drawing/2014/main" id="{3831473B-31D4-3C35-0AB2-BD1BE409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5736"/>
          <a:stretch/>
        </p:blipFill>
        <p:spPr>
          <a:xfrm>
            <a:off x="-688" y="-123571"/>
            <a:ext cx="12192687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12EA96-F698-3F7B-616F-777BE37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8" y="129078"/>
            <a:ext cx="4500561" cy="9465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800" u="sng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75D0E-A709-3DFC-0545-BB1BC25BCE5D}"/>
              </a:ext>
            </a:extLst>
          </p:cNvPr>
          <p:cNvSpPr txBox="1"/>
          <p:nvPr/>
        </p:nvSpPr>
        <p:spPr>
          <a:xfrm>
            <a:off x="3310" y="1226674"/>
            <a:ext cx="4175220" cy="5831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was more non-holiday versus the holiday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non-holiday weeks had more weekly sales versus the holiday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More consumers purchase items from Walmart during the spring and summer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least number of consumer purchases took place during the Thanksgiving and Christmas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Walmart can increase their number of weekly sales during the holiday weeks by running ads and discounting products.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there are less holiday weeks, the Walmart stores will always experience the least number of weekly sales versus the non-weekly sales. The three models produced near the same accuracy score.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3865B-26F2-F7C4-C214-3EABF642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115" y="1688404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b="1" u="sng" dirty="0"/>
              <a:t>Approach</a:t>
            </a:r>
          </a:p>
        </p:txBody>
      </p:sp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9C850357-DDA4-3910-60FF-D7AEA609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94" y="540000"/>
            <a:ext cx="5768725" cy="576872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26336A-3691-C7CD-3E1F-D12D6993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Walmart needs to increase their profit through their product sales to each consumer.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Walmart wants to increase their sales during the Super bowl event, Labor day, Thanksgiving, and Christmas.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3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52C52-F9D8-212A-82B2-1B941E795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410" r="1" b="4325"/>
          <a:stretch/>
        </p:blipFill>
        <p:spPr>
          <a:xfrm>
            <a:off x="12930" y="121060"/>
            <a:ext cx="12192687" cy="685800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B95B01E-5851-431E-863B-0FAC6566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00"/>
            <a:ext cx="7266875" cy="6854400"/>
          </a:xfrm>
          <a:custGeom>
            <a:avLst/>
            <a:gdLst>
              <a:gd name="connsiteX0" fmla="*/ 3839675 w 7266875"/>
              <a:gd name="connsiteY0" fmla="*/ 0 h 6854400"/>
              <a:gd name="connsiteX1" fmla="*/ 7266875 w 7266875"/>
              <a:gd name="connsiteY1" fmla="*/ 3427200 h 6854400"/>
              <a:gd name="connsiteX2" fmla="*/ 3839675 w 7266875"/>
              <a:gd name="connsiteY2" fmla="*/ 6854400 h 6854400"/>
              <a:gd name="connsiteX3" fmla="*/ 3489264 w 7266875"/>
              <a:gd name="connsiteY3" fmla="*/ 6836706 h 6854400"/>
              <a:gd name="connsiteX4" fmla="*/ 3327588 w 7266875"/>
              <a:gd name="connsiteY4" fmla="*/ 6816161 h 6854400"/>
              <a:gd name="connsiteX5" fmla="*/ 3174464 w 7266875"/>
              <a:gd name="connsiteY5" fmla="*/ 6839531 h 6854400"/>
              <a:gd name="connsiteX6" fmla="*/ 2880000 w 7266875"/>
              <a:gd name="connsiteY6" fmla="*/ 6854400 h 6854400"/>
              <a:gd name="connsiteX7" fmla="*/ 0 w 7266875"/>
              <a:gd name="connsiteY7" fmla="*/ 3974400 h 6854400"/>
              <a:gd name="connsiteX8" fmla="*/ 226325 w 7266875"/>
              <a:gd name="connsiteY8" fmla="*/ 2853374 h 6854400"/>
              <a:gd name="connsiteX9" fmla="*/ 258015 w 7266875"/>
              <a:gd name="connsiteY9" fmla="*/ 2787590 h 6854400"/>
              <a:gd name="connsiteX10" fmla="*/ 224445 w 7266875"/>
              <a:gd name="connsiteY10" fmla="*/ 2657030 h 6854400"/>
              <a:gd name="connsiteX11" fmla="*/ 180561 w 7266875"/>
              <a:gd name="connsiteY11" fmla="*/ 2221714 h 6854400"/>
              <a:gd name="connsiteX12" fmla="*/ 2340561 w 7266875"/>
              <a:gd name="connsiteY12" fmla="*/ 61714 h 6854400"/>
              <a:gd name="connsiteX13" fmla="*/ 2828370 w 7266875"/>
              <a:gd name="connsiteY13" fmla="*/ 117025 h 6854400"/>
              <a:gd name="connsiteX14" fmla="*/ 2891183 w 7266875"/>
              <a:gd name="connsiteY14" fmla="*/ 134017 h 6854400"/>
              <a:gd name="connsiteX15" fmla="*/ 2983165 w 7266875"/>
              <a:gd name="connsiteY15" fmla="*/ 107897 h 6854400"/>
              <a:gd name="connsiteX16" fmla="*/ 3839675 w 7266875"/>
              <a:gd name="connsiteY16" fmla="*/ 0 h 68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66875" h="6854400">
                <a:moveTo>
                  <a:pt x="3839675" y="0"/>
                </a:moveTo>
                <a:cubicBezTo>
                  <a:pt x="5732465" y="0"/>
                  <a:pt x="7266875" y="1534410"/>
                  <a:pt x="7266875" y="3427200"/>
                </a:cubicBezTo>
                <a:cubicBezTo>
                  <a:pt x="7266875" y="5319990"/>
                  <a:pt x="5732465" y="6854400"/>
                  <a:pt x="3839675" y="6854400"/>
                </a:cubicBezTo>
                <a:cubicBezTo>
                  <a:pt x="3721376" y="6854400"/>
                  <a:pt x="3604476" y="6848406"/>
                  <a:pt x="3489264" y="6836706"/>
                </a:cubicBezTo>
                <a:lnTo>
                  <a:pt x="3327588" y="6816161"/>
                </a:lnTo>
                <a:lnTo>
                  <a:pt x="3174464" y="6839531"/>
                </a:lnTo>
                <a:cubicBezTo>
                  <a:pt x="3077646" y="6849363"/>
                  <a:pt x="2979412" y="6854400"/>
                  <a:pt x="2880000" y="6854400"/>
                </a:cubicBezTo>
                <a:cubicBezTo>
                  <a:pt x="1289420" y="6854400"/>
                  <a:pt x="0" y="5564980"/>
                  <a:pt x="0" y="3974400"/>
                </a:cubicBezTo>
                <a:cubicBezTo>
                  <a:pt x="0" y="3576755"/>
                  <a:pt x="80589" y="3197933"/>
                  <a:pt x="226325" y="2853374"/>
                </a:cubicBezTo>
                <a:lnTo>
                  <a:pt x="258015" y="2787590"/>
                </a:lnTo>
                <a:lnTo>
                  <a:pt x="224445" y="2657030"/>
                </a:lnTo>
                <a:cubicBezTo>
                  <a:pt x="195672" y="2516419"/>
                  <a:pt x="180561" y="2370831"/>
                  <a:pt x="180561" y="2221714"/>
                </a:cubicBezTo>
                <a:cubicBezTo>
                  <a:pt x="180561" y="1028779"/>
                  <a:pt x="1147626" y="61714"/>
                  <a:pt x="2340561" y="61714"/>
                </a:cubicBezTo>
                <a:cubicBezTo>
                  <a:pt x="2508318" y="61714"/>
                  <a:pt x="2671608" y="80838"/>
                  <a:pt x="2828370" y="117025"/>
                </a:cubicBezTo>
                <a:lnTo>
                  <a:pt x="2891183" y="134017"/>
                </a:lnTo>
                <a:lnTo>
                  <a:pt x="2983165" y="107897"/>
                </a:lnTo>
                <a:cubicBezTo>
                  <a:pt x="3256928" y="37461"/>
                  <a:pt x="3543927" y="0"/>
                  <a:pt x="3839675" y="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17E415-B31D-479C-85EC-3974EB6DE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4400"/>
            <a:chOff x="4925125" y="3600"/>
            <a:chExt cx="7266875" cy="68544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DD1D5F-3B52-4010-9875-7B2C8148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9A5E776-A0B7-4721-A7C0-6297BF15A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27A0E1-E162-49A8-AD35-2102FE5D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34640B-4177-C1B4-F004-A098E306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45126"/>
            <a:ext cx="5473700" cy="4104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u="sng" dirty="0">
                <a:solidFill>
                  <a:srgbClr val="FFFFFF"/>
                </a:solidFill>
              </a:rPr>
              <a:t>Walmart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1E5BA-3489-0B13-201D-708E7434F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436" y="0"/>
            <a:ext cx="4731634" cy="69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A20BC-2706-987A-5EEA-D4B94A90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469" y="17145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Holiday Flag Countplot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1A41F1-9A12-B68A-8F55-215D92C617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1064974"/>
            <a:ext cx="6049714" cy="471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C8B2F-A0C3-ADAD-F1FA-15DB7B0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8870" y="3475759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/>
              </a:rPr>
              <a:t>There are more non-holiday weeks versus holiday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A9A3-5341-5E6E-5199-67D42B50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98" y="1409793"/>
            <a:ext cx="5794787" cy="1209600"/>
          </a:xfrm>
        </p:spPr>
        <p:txBody>
          <a:bodyPr/>
          <a:lstStyle/>
          <a:p>
            <a:r>
              <a:rPr lang="en-US" u="sng" dirty="0"/>
              <a:t>Month Countplot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934F-93B5-87C3-C499-7C2A61EAA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473200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 04 and Month 07 had the highest number of sales.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 02, 03, 05, 06, 08, 09, and 10 had the second highest number of sales and the months sales were near the same number of sales.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 11, 12, and 01 sold the least number of sales.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B13E746-00E4-BB69-6781-626F6FA29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3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325661F-9A92-471E-B4A6-1EAAD4C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4E0F0-E16E-B4D2-4131-E00D2C90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83" y="1391184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dirty="0"/>
              <a:t>Year Countplot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98FEF6-AD50-4FB1-815C-200E861E2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1E0054-94DD-4654-B1D1-2D2FB7BD9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4E2885-DC94-43CD-9FDD-3EF615FED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65952E-E4CE-4668-B2FC-C092F8B5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0C45BFF-5013-4DE4-A046-0D7CF000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936247D-B4BE-2AD4-48B0-526C9D3B37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337" y="951470"/>
            <a:ext cx="5247663" cy="5251621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2B6DF-01C6-426D-3B11-652DE697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063" y="3618002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Year 2011</a:t>
            </a:r>
            <a:r>
              <a:rPr lang="en-US" dirty="0">
                <a:effectLst/>
              </a:rPr>
              <a:t> has the highest number of sales, Year 2010 has the second highest number of sales, and Year 2012 has the least number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AA38D-0921-7598-8C2A-7705E58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Unemployment Histogram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DADF4-0B27-7020-7BB4-E924090D7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3067024"/>
            <a:ext cx="5437186" cy="43848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employment rate of 8 had the highest number of employment rates.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number of employment rates are between 1-6 and 9-10.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F7B23-843F-3A6F-5EC5-3A66CD4E8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1FC847C-2D81-6AF1-84AB-6228C059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1929600"/>
            <a:ext cx="5423221" cy="4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73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33B7-8B34-18A4-5DF8-5F61924B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713" y="2524916"/>
            <a:ext cx="5284374" cy="1209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Store 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3A7ED-4B88-EEDA-F8F6-E720B090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01" y="3429000"/>
            <a:ext cx="5437186" cy="4384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forty-five stores within the dataframe.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B64CB95-2F6A-4687-6FA6-6A128392F5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87" y="1248937"/>
            <a:ext cx="5175514" cy="4925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0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5" name="Rectangle 16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7" name="Rectangle 18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2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0" name="Oval 23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4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EBD3-ED61-C906-FF76-84D949D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91" y="371547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Temperature</a:t>
            </a:r>
            <a:br>
              <a:rPr lang="en-US" u="sng" dirty="0"/>
            </a:br>
            <a:r>
              <a:rPr lang="en-US" u="sng" dirty="0"/>
              <a:t>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FF3-2ECA-B639-448D-E834CA52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235" y="2220916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/>
              </a:rPr>
              <a:t>The seventy-degree temperature had the highest number of days with </a:t>
            </a:r>
            <a:r>
              <a:rPr lang="en-US" dirty="0"/>
              <a:t>sales.</a:t>
            </a:r>
            <a:endParaRPr lang="en-US" dirty="0">
              <a:effectLst/>
            </a:endParaRPr>
          </a:p>
          <a:p>
            <a:r>
              <a:rPr lang="en-US" dirty="0"/>
              <a:t>As the temperature raised from 0  to 70 degrees, the number of sales began to increase.</a:t>
            </a:r>
          </a:p>
          <a:p>
            <a:r>
              <a:rPr lang="en-US" dirty="0"/>
              <a:t>The warmer the temperature after 70 degrees, the sales began to drop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4D879-A2C4-73AA-5151-D1BD12EB7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573" y="724278"/>
            <a:ext cx="5372427" cy="5619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634421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674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Bell MT</vt:lpstr>
      <vt:lpstr>Calibri</vt:lpstr>
      <vt:lpstr>Times New Roman</vt:lpstr>
      <vt:lpstr>GlowVTI</vt:lpstr>
      <vt:lpstr>Walmart Sales Prediction</vt:lpstr>
      <vt:lpstr>Approach</vt:lpstr>
      <vt:lpstr>Walmart Dataset</vt:lpstr>
      <vt:lpstr>Holiday Flag Countplot</vt:lpstr>
      <vt:lpstr>Month Countplot</vt:lpstr>
      <vt:lpstr>Year Countplot</vt:lpstr>
      <vt:lpstr>Unemployment Histogram</vt:lpstr>
      <vt:lpstr>Store Histogram</vt:lpstr>
      <vt:lpstr>Temperature Histogram</vt:lpstr>
      <vt:lpstr>Fuel Price Histogram</vt:lpstr>
      <vt:lpstr>Consumer Price Index Histogram</vt:lpstr>
      <vt:lpstr>Store and Weekly Sales Barplot</vt:lpstr>
      <vt:lpstr>Year Vs. Weekly Sales Scatterplot</vt:lpstr>
      <vt:lpstr>Month Vs. Weekly Sales</vt:lpstr>
      <vt:lpstr>Fuel Price Vs. Weekly</vt:lpstr>
      <vt:lpstr>Holiday Flag Vs.Weekly Sales Barplot </vt:lpstr>
      <vt:lpstr>The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Prediction</dc:title>
  <dc:creator>lachandra ash</dc:creator>
  <cp:lastModifiedBy>lachandra ash</cp:lastModifiedBy>
  <cp:revision>4</cp:revision>
  <dcterms:created xsi:type="dcterms:W3CDTF">2022-11-13T09:36:25Z</dcterms:created>
  <dcterms:modified xsi:type="dcterms:W3CDTF">2022-11-13T19:46:37Z</dcterms:modified>
</cp:coreProperties>
</file>