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36576000" cy="21031200"/>
  <p:notesSz cx="6881813" cy="9296400"/>
  <p:defaultTextStyle>
    <a:defPPr>
      <a:defRPr lang="en-US"/>
    </a:defPPr>
    <a:lvl1pPr marL="0" algn="l" defTabSz="2765146" rtl="0" eaLnBrk="1" latinLnBrk="0" hangingPunct="1">
      <a:defRPr sz="5443" kern="1200">
        <a:solidFill>
          <a:schemeClr val="tx1"/>
        </a:solidFill>
        <a:latin typeface="+mn-lt"/>
        <a:ea typeface="+mn-ea"/>
        <a:cs typeface="+mn-cs"/>
      </a:defRPr>
    </a:lvl1pPr>
    <a:lvl2pPr marL="1382573" algn="l" defTabSz="2765146" rtl="0" eaLnBrk="1" latinLnBrk="0" hangingPunct="1">
      <a:defRPr sz="5443" kern="1200">
        <a:solidFill>
          <a:schemeClr val="tx1"/>
        </a:solidFill>
        <a:latin typeface="+mn-lt"/>
        <a:ea typeface="+mn-ea"/>
        <a:cs typeface="+mn-cs"/>
      </a:defRPr>
    </a:lvl2pPr>
    <a:lvl3pPr marL="2765146" algn="l" defTabSz="2765146" rtl="0" eaLnBrk="1" latinLnBrk="0" hangingPunct="1">
      <a:defRPr sz="5443" kern="1200">
        <a:solidFill>
          <a:schemeClr val="tx1"/>
        </a:solidFill>
        <a:latin typeface="+mn-lt"/>
        <a:ea typeface="+mn-ea"/>
        <a:cs typeface="+mn-cs"/>
      </a:defRPr>
    </a:lvl3pPr>
    <a:lvl4pPr marL="4147718" algn="l" defTabSz="2765146" rtl="0" eaLnBrk="1" latinLnBrk="0" hangingPunct="1">
      <a:defRPr sz="5443" kern="1200">
        <a:solidFill>
          <a:schemeClr val="tx1"/>
        </a:solidFill>
        <a:latin typeface="+mn-lt"/>
        <a:ea typeface="+mn-ea"/>
        <a:cs typeface="+mn-cs"/>
      </a:defRPr>
    </a:lvl4pPr>
    <a:lvl5pPr marL="5530291" algn="l" defTabSz="2765146" rtl="0" eaLnBrk="1" latinLnBrk="0" hangingPunct="1">
      <a:defRPr sz="5443" kern="1200">
        <a:solidFill>
          <a:schemeClr val="tx1"/>
        </a:solidFill>
        <a:latin typeface="+mn-lt"/>
        <a:ea typeface="+mn-ea"/>
        <a:cs typeface="+mn-cs"/>
      </a:defRPr>
    </a:lvl5pPr>
    <a:lvl6pPr marL="6912864" algn="l" defTabSz="2765146" rtl="0" eaLnBrk="1" latinLnBrk="0" hangingPunct="1">
      <a:defRPr sz="5443" kern="1200">
        <a:solidFill>
          <a:schemeClr val="tx1"/>
        </a:solidFill>
        <a:latin typeface="+mn-lt"/>
        <a:ea typeface="+mn-ea"/>
        <a:cs typeface="+mn-cs"/>
      </a:defRPr>
    </a:lvl6pPr>
    <a:lvl7pPr marL="8295437" algn="l" defTabSz="2765146" rtl="0" eaLnBrk="1" latinLnBrk="0" hangingPunct="1">
      <a:defRPr sz="5443" kern="1200">
        <a:solidFill>
          <a:schemeClr val="tx1"/>
        </a:solidFill>
        <a:latin typeface="+mn-lt"/>
        <a:ea typeface="+mn-ea"/>
        <a:cs typeface="+mn-cs"/>
      </a:defRPr>
    </a:lvl7pPr>
    <a:lvl8pPr marL="9678010" algn="l" defTabSz="2765146" rtl="0" eaLnBrk="1" latinLnBrk="0" hangingPunct="1">
      <a:defRPr sz="5443" kern="1200">
        <a:solidFill>
          <a:schemeClr val="tx1"/>
        </a:solidFill>
        <a:latin typeface="+mn-lt"/>
        <a:ea typeface="+mn-ea"/>
        <a:cs typeface="+mn-cs"/>
      </a:defRPr>
    </a:lvl8pPr>
    <a:lvl9pPr marL="11060582" algn="l" defTabSz="2765146" rtl="0" eaLnBrk="1" latinLnBrk="0" hangingPunct="1">
      <a:defRPr sz="54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37" autoAdjust="0"/>
    <p:restoredTop sz="94660"/>
  </p:normalViewPr>
  <p:slideViewPr>
    <p:cSldViewPr snapToGrid="0">
      <p:cViewPr varScale="1">
        <p:scale>
          <a:sx n="26" d="100"/>
          <a:sy n="26" d="100"/>
        </p:scale>
        <p:origin x="13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3441913"/>
            <a:ext cx="27432000" cy="7321973"/>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4572000" y="11046250"/>
            <a:ext cx="27432000" cy="5077670"/>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8D70BD-C0BB-4AFF-B4CC-513219A8AFAC}"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BF87D-2E17-42A8-BA17-A9C7E2FDDEEB}" type="slidenum">
              <a:rPr lang="en-US" smtClean="0"/>
              <a:t>‹#›</a:t>
            </a:fld>
            <a:endParaRPr lang="en-US"/>
          </a:p>
        </p:txBody>
      </p:sp>
    </p:spTree>
    <p:extLst>
      <p:ext uri="{BB962C8B-B14F-4D97-AF65-F5344CB8AC3E}">
        <p14:creationId xmlns:p14="http://schemas.microsoft.com/office/powerpoint/2010/main" val="215487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8D70BD-C0BB-4AFF-B4CC-513219A8AFAC}"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BF87D-2E17-42A8-BA17-A9C7E2FDDEEB}" type="slidenum">
              <a:rPr lang="en-US" smtClean="0"/>
              <a:t>‹#›</a:t>
            </a:fld>
            <a:endParaRPr lang="en-US"/>
          </a:p>
        </p:txBody>
      </p:sp>
    </p:spTree>
    <p:extLst>
      <p:ext uri="{BB962C8B-B14F-4D97-AF65-F5344CB8AC3E}">
        <p14:creationId xmlns:p14="http://schemas.microsoft.com/office/powerpoint/2010/main" val="26622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119717"/>
            <a:ext cx="7886700" cy="1782297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14600" y="1119717"/>
            <a:ext cx="23202900" cy="17822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8D70BD-C0BB-4AFF-B4CC-513219A8AFAC}"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BF87D-2E17-42A8-BA17-A9C7E2FDDEEB}" type="slidenum">
              <a:rPr lang="en-US" smtClean="0"/>
              <a:t>‹#›</a:t>
            </a:fld>
            <a:endParaRPr lang="en-US"/>
          </a:p>
        </p:txBody>
      </p:sp>
    </p:spTree>
    <p:extLst>
      <p:ext uri="{BB962C8B-B14F-4D97-AF65-F5344CB8AC3E}">
        <p14:creationId xmlns:p14="http://schemas.microsoft.com/office/powerpoint/2010/main" val="16248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8D70BD-C0BB-4AFF-B4CC-513219A8AFAC}"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BF87D-2E17-42A8-BA17-A9C7E2FDDEEB}" type="slidenum">
              <a:rPr lang="en-US" smtClean="0"/>
              <a:t>‹#›</a:t>
            </a:fld>
            <a:endParaRPr lang="en-US"/>
          </a:p>
        </p:txBody>
      </p:sp>
    </p:spTree>
    <p:extLst>
      <p:ext uri="{BB962C8B-B14F-4D97-AF65-F5344CB8AC3E}">
        <p14:creationId xmlns:p14="http://schemas.microsoft.com/office/powerpoint/2010/main" val="95108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5243198"/>
            <a:ext cx="31546800" cy="8748393"/>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2495550" y="14074355"/>
            <a:ext cx="31546800" cy="4600573"/>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8D70BD-C0BB-4AFF-B4CC-513219A8AFAC}" type="datetimeFigureOut">
              <a:rPr lang="en-US" smtClean="0"/>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BF87D-2E17-42A8-BA17-A9C7E2FDDEEB}" type="slidenum">
              <a:rPr lang="en-US" smtClean="0"/>
              <a:t>‹#›</a:t>
            </a:fld>
            <a:endParaRPr lang="en-US"/>
          </a:p>
        </p:txBody>
      </p:sp>
    </p:spTree>
    <p:extLst>
      <p:ext uri="{BB962C8B-B14F-4D97-AF65-F5344CB8AC3E}">
        <p14:creationId xmlns:p14="http://schemas.microsoft.com/office/powerpoint/2010/main" val="359346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14600" y="5598583"/>
            <a:ext cx="15544800" cy="133441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16600" y="5598583"/>
            <a:ext cx="15544800" cy="133441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8D70BD-C0BB-4AFF-B4CC-513219A8AFAC}" type="datetimeFigureOut">
              <a:rPr lang="en-US" smtClean="0"/>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BF87D-2E17-42A8-BA17-A9C7E2FDDEEB}" type="slidenum">
              <a:rPr lang="en-US" smtClean="0"/>
              <a:t>‹#›</a:t>
            </a:fld>
            <a:endParaRPr lang="en-US"/>
          </a:p>
        </p:txBody>
      </p:sp>
    </p:spTree>
    <p:extLst>
      <p:ext uri="{BB962C8B-B14F-4D97-AF65-F5344CB8AC3E}">
        <p14:creationId xmlns:p14="http://schemas.microsoft.com/office/powerpoint/2010/main" val="195606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119718"/>
            <a:ext cx="31546800" cy="406506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19366" y="5155567"/>
            <a:ext cx="15473361" cy="2526663"/>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2519366" y="7682230"/>
            <a:ext cx="15473361" cy="112994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16600" y="5155567"/>
            <a:ext cx="15549564" cy="2526663"/>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8516600" y="7682230"/>
            <a:ext cx="15549564" cy="112994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8D70BD-C0BB-4AFF-B4CC-513219A8AFAC}" type="datetimeFigureOut">
              <a:rPr lang="en-US" smtClean="0"/>
              <a:t>3/5/2017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BF87D-2E17-42A8-BA17-A9C7E2FDDEEB}" type="slidenum">
              <a:rPr lang="en-US" smtClean="0"/>
              <a:t>‹#›</a:t>
            </a:fld>
            <a:endParaRPr lang="en-US"/>
          </a:p>
        </p:txBody>
      </p:sp>
    </p:spTree>
    <p:extLst>
      <p:ext uri="{BB962C8B-B14F-4D97-AF65-F5344CB8AC3E}">
        <p14:creationId xmlns:p14="http://schemas.microsoft.com/office/powerpoint/2010/main" val="399768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8D70BD-C0BB-4AFF-B4CC-513219A8AFAC}" type="datetimeFigureOut">
              <a:rPr lang="en-US" smtClean="0"/>
              <a:t>3/5/2017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BF87D-2E17-42A8-BA17-A9C7E2FDDEEB}" type="slidenum">
              <a:rPr lang="en-US" smtClean="0"/>
              <a:t>‹#›</a:t>
            </a:fld>
            <a:endParaRPr lang="en-US"/>
          </a:p>
        </p:txBody>
      </p:sp>
    </p:spTree>
    <p:extLst>
      <p:ext uri="{BB962C8B-B14F-4D97-AF65-F5344CB8AC3E}">
        <p14:creationId xmlns:p14="http://schemas.microsoft.com/office/powerpoint/2010/main" val="100364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D70BD-C0BB-4AFF-B4CC-513219A8AFAC}" type="datetimeFigureOut">
              <a:rPr lang="en-US" smtClean="0"/>
              <a:t>3/5/2017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BF87D-2E17-42A8-BA17-A9C7E2FDDEEB}" type="slidenum">
              <a:rPr lang="en-US" smtClean="0"/>
              <a:t>‹#›</a:t>
            </a:fld>
            <a:endParaRPr lang="en-US"/>
          </a:p>
        </p:txBody>
      </p:sp>
    </p:spTree>
    <p:extLst>
      <p:ext uri="{BB962C8B-B14F-4D97-AF65-F5344CB8AC3E}">
        <p14:creationId xmlns:p14="http://schemas.microsoft.com/office/powerpoint/2010/main" val="348882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402080"/>
            <a:ext cx="11796711" cy="490728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5549564" y="3028105"/>
            <a:ext cx="18516600" cy="14945783"/>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19366" y="6309360"/>
            <a:ext cx="11796711" cy="11688870"/>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D70BD-C0BB-4AFF-B4CC-513219A8AFAC}" type="datetimeFigureOut">
              <a:rPr lang="en-US" smtClean="0"/>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BF87D-2E17-42A8-BA17-A9C7E2FDDEEB}" type="slidenum">
              <a:rPr lang="en-US" smtClean="0"/>
              <a:t>‹#›</a:t>
            </a:fld>
            <a:endParaRPr lang="en-US"/>
          </a:p>
        </p:txBody>
      </p:sp>
    </p:spTree>
    <p:extLst>
      <p:ext uri="{BB962C8B-B14F-4D97-AF65-F5344CB8AC3E}">
        <p14:creationId xmlns:p14="http://schemas.microsoft.com/office/powerpoint/2010/main" val="393036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1402080"/>
            <a:ext cx="11796711" cy="490728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549564" y="3028105"/>
            <a:ext cx="18516600" cy="14945783"/>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Click icon to add picture</a:t>
            </a:r>
            <a:endParaRPr lang="en-US" dirty="0"/>
          </a:p>
        </p:txBody>
      </p:sp>
      <p:sp>
        <p:nvSpPr>
          <p:cNvPr id="4" name="Text Placeholder 3"/>
          <p:cNvSpPr>
            <a:spLocks noGrp="1"/>
          </p:cNvSpPr>
          <p:nvPr>
            <p:ph type="body" sz="half" idx="2"/>
          </p:nvPr>
        </p:nvSpPr>
        <p:spPr>
          <a:xfrm>
            <a:off x="2519366" y="6309360"/>
            <a:ext cx="11796711" cy="11688870"/>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D70BD-C0BB-4AFF-B4CC-513219A8AFAC}" type="datetimeFigureOut">
              <a:rPr lang="en-US" smtClean="0"/>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BF87D-2E17-42A8-BA17-A9C7E2FDDEEB}" type="slidenum">
              <a:rPr lang="en-US" smtClean="0"/>
              <a:t>‹#›</a:t>
            </a:fld>
            <a:endParaRPr lang="en-US"/>
          </a:p>
        </p:txBody>
      </p:sp>
    </p:spTree>
    <p:extLst>
      <p:ext uri="{BB962C8B-B14F-4D97-AF65-F5344CB8AC3E}">
        <p14:creationId xmlns:p14="http://schemas.microsoft.com/office/powerpoint/2010/main" val="159796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119718"/>
            <a:ext cx="31546800" cy="40650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14600" y="5598583"/>
            <a:ext cx="31546800" cy="133441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14600" y="19492808"/>
            <a:ext cx="8229600" cy="1119717"/>
          </a:xfrm>
          <a:prstGeom prst="rect">
            <a:avLst/>
          </a:prstGeom>
        </p:spPr>
        <p:txBody>
          <a:bodyPr vert="horz" lIns="91440" tIns="45720" rIns="91440" bIns="45720" rtlCol="0" anchor="ctr"/>
          <a:lstStyle>
            <a:lvl1pPr algn="l">
              <a:defRPr sz="3600">
                <a:solidFill>
                  <a:schemeClr val="tx1">
                    <a:tint val="75000"/>
                  </a:schemeClr>
                </a:solidFill>
              </a:defRPr>
            </a:lvl1pPr>
          </a:lstStyle>
          <a:p>
            <a:fld id="{0F8D70BD-C0BB-4AFF-B4CC-513219A8AFAC}" type="datetimeFigureOut">
              <a:rPr lang="en-US" smtClean="0"/>
              <a:t>3/5/2017</a:t>
            </a:fld>
            <a:endParaRPr lang="en-US"/>
          </a:p>
        </p:txBody>
      </p:sp>
      <p:sp>
        <p:nvSpPr>
          <p:cNvPr id="5" name="Footer Placeholder 4"/>
          <p:cNvSpPr>
            <a:spLocks noGrp="1"/>
          </p:cNvSpPr>
          <p:nvPr>
            <p:ph type="ftr" sz="quarter" idx="3"/>
          </p:nvPr>
        </p:nvSpPr>
        <p:spPr>
          <a:xfrm>
            <a:off x="12115800" y="19492808"/>
            <a:ext cx="12344400" cy="1119717"/>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19492808"/>
            <a:ext cx="8229600" cy="1119717"/>
          </a:xfrm>
          <a:prstGeom prst="rect">
            <a:avLst/>
          </a:prstGeom>
        </p:spPr>
        <p:txBody>
          <a:bodyPr vert="horz" lIns="91440" tIns="45720" rIns="91440" bIns="45720" rtlCol="0" anchor="ctr"/>
          <a:lstStyle>
            <a:lvl1pPr algn="r">
              <a:defRPr sz="3600">
                <a:solidFill>
                  <a:schemeClr val="tx1">
                    <a:tint val="75000"/>
                  </a:schemeClr>
                </a:solidFill>
              </a:defRPr>
            </a:lvl1pPr>
          </a:lstStyle>
          <a:p>
            <a:fld id="{535BF87D-2E17-42A8-BA17-A9C7E2FDDEEB}" type="slidenum">
              <a:rPr lang="en-US" smtClean="0"/>
              <a:t>‹#›</a:t>
            </a:fld>
            <a:endParaRPr lang="en-US"/>
          </a:p>
        </p:txBody>
      </p:sp>
    </p:spTree>
    <p:extLst>
      <p:ext uri="{BB962C8B-B14F-4D97-AF65-F5344CB8AC3E}">
        <p14:creationId xmlns:p14="http://schemas.microsoft.com/office/powerpoint/2010/main" val="3640829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8654" y="748144"/>
            <a:ext cx="16670910" cy="4267130"/>
          </a:xfrm>
          <a:prstGeom prst="rect">
            <a:avLst/>
          </a:prstGeom>
          <a:noFill/>
        </p:spPr>
        <p:txBody>
          <a:bodyPr wrap="none" rtlCol="0">
            <a:spAutoFit/>
          </a:bodyPr>
          <a:lstStyle/>
          <a:p>
            <a:pPr algn="ctr"/>
            <a:r>
              <a:rPr lang="en-US" dirty="0" smtClean="0">
                <a:latin typeface="Times New Roman" panose="02020603050405020304" pitchFamily="18" charset="0"/>
                <a:cs typeface="Times New Roman" panose="02020603050405020304" pitchFamily="18" charset="0"/>
              </a:rPr>
              <a:t>Conformation and Dynamics in Protein O-Glycosylation</a:t>
            </a:r>
          </a:p>
          <a:p>
            <a:pPr algn="ctr"/>
            <a:endParaRPr lang="en-US" dirty="0">
              <a:latin typeface="Times New Roman" panose="02020603050405020304" pitchFamily="18" charset="0"/>
              <a:cs typeface="Times New Roman" panose="02020603050405020304" pitchFamily="18" charset="0"/>
            </a:endParaRPr>
          </a:p>
          <a:p>
            <a:pPr algn="ctr"/>
            <a:r>
              <a:rPr lang="en-US" sz="3600" dirty="0" smtClean="0">
                <a:latin typeface="Times New Roman" panose="02020603050405020304" pitchFamily="18" charset="0"/>
                <a:cs typeface="Times New Roman" panose="02020603050405020304" pitchFamily="18" charset="0"/>
              </a:rPr>
              <a:t>Andrew Borgert</a:t>
            </a:r>
            <a:r>
              <a:rPr lang="en-US" sz="3600" baseline="30000" dirty="0" smtClean="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Lachele</a:t>
            </a:r>
            <a:r>
              <a:rPr lang="en-US" sz="3600" dirty="0" smtClean="0">
                <a:latin typeface="Times New Roman" panose="02020603050405020304" pitchFamily="18" charset="0"/>
                <a:cs typeface="Times New Roman" panose="02020603050405020304" pitchFamily="18" charset="0"/>
              </a:rPr>
              <a:t> Foley</a:t>
            </a:r>
            <a:r>
              <a:rPr lang="en-US" sz="3600" baseline="30000" dirty="0" smtClean="0">
                <a:latin typeface="Times New Roman" panose="02020603050405020304" pitchFamily="18" charset="0"/>
                <a:cs typeface="Times New Roman" panose="02020603050405020304" pitchFamily="18" charset="0"/>
              </a:rPr>
              <a:t>1</a:t>
            </a:r>
            <a:r>
              <a:rPr lang="en-US" sz="3600" dirty="0" smtClean="0">
                <a:latin typeface="Times New Roman" panose="02020603050405020304" pitchFamily="18" charset="0"/>
                <a:cs typeface="Times New Roman" panose="02020603050405020304" pitchFamily="18" charset="0"/>
              </a:rPr>
              <a:t>, and David Live</a:t>
            </a:r>
            <a:r>
              <a:rPr lang="en-US" sz="3600" baseline="30000" dirty="0" smtClean="0">
                <a:latin typeface="Times New Roman" panose="02020603050405020304" pitchFamily="18" charset="0"/>
                <a:cs typeface="Times New Roman" panose="02020603050405020304" pitchFamily="18" charset="0"/>
              </a:rPr>
              <a:t>1</a:t>
            </a:r>
            <a:r>
              <a:rPr lang="en-US" sz="3600" dirty="0" smtClean="0">
                <a:latin typeface="Times New Roman" panose="02020603050405020304" pitchFamily="18" charset="0"/>
                <a:cs typeface="Times New Roman" panose="02020603050405020304" pitchFamily="18" charset="0"/>
              </a:rPr>
              <a:t>*</a:t>
            </a:r>
          </a:p>
          <a:p>
            <a:pPr algn="ctr"/>
            <a:r>
              <a:rPr lang="en-US" sz="3600" baseline="30000" dirty="0" smtClean="0">
                <a:latin typeface="Times New Roman" panose="02020603050405020304" pitchFamily="18" charset="0"/>
                <a:cs typeface="Times New Roman" panose="02020603050405020304" pitchFamily="18" charset="0"/>
              </a:rPr>
              <a:t>1</a:t>
            </a:r>
            <a:r>
              <a:rPr lang="en-US" sz="3600" dirty="0" smtClean="0">
                <a:latin typeface="Times New Roman" panose="02020603050405020304" pitchFamily="18" charset="0"/>
                <a:cs typeface="Times New Roman" panose="02020603050405020304" pitchFamily="18" charset="0"/>
              </a:rPr>
              <a:t>Complex Carbohydrate Research Center, Athens GA, Department of Medical Research, </a:t>
            </a:r>
          </a:p>
          <a:p>
            <a:pPr algn="ctr"/>
            <a:r>
              <a:rPr lang="en-US" sz="3600" baseline="30000" dirty="0" smtClean="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Gundersen Lutheran Medical Foundation, La Crosse, WI</a:t>
            </a: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23453" y="4447309"/>
            <a:ext cx="17997056" cy="7478970"/>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Introduction</a:t>
            </a:r>
          </a:p>
          <a:p>
            <a:endParaRPr lang="en-US" sz="4000" dirty="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Post-translational glycosylation of proteins is a prevalent phenomenon (~50% of proteins)</a:t>
            </a:r>
          </a:p>
          <a:p>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The two major categories are O-linked and N-linked glycosylation. N-linked </a:t>
            </a:r>
            <a:r>
              <a:rPr lang="en-US" sz="4000" dirty="0" err="1" smtClean="0">
                <a:latin typeface="Times New Roman" panose="02020603050405020304" pitchFamily="18" charset="0"/>
                <a:cs typeface="Times New Roman" panose="02020603050405020304" pitchFamily="18" charset="0"/>
              </a:rPr>
              <a:t>glycosy-lation</a:t>
            </a:r>
            <a:r>
              <a:rPr lang="en-US" sz="4000" dirty="0" smtClean="0">
                <a:latin typeface="Times New Roman" panose="02020603050405020304" pitchFamily="18" charset="0"/>
                <a:cs typeface="Times New Roman" panose="02020603050405020304" pitchFamily="18" charset="0"/>
              </a:rPr>
              <a:t> occurs on an asparagine residue in a defined </a:t>
            </a:r>
            <a:r>
              <a:rPr lang="en-US" sz="4000" dirty="0" err="1" smtClean="0">
                <a:latin typeface="Times New Roman" panose="02020603050405020304" pitchFamily="18" charset="0"/>
                <a:cs typeface="Times New Roman" panose="02020603050405020304" pitchFamily="18" charset="0"/>
              </a:rPr>
              <a:t>sequon</a:t>
            </a:r>
            <a:r>
              <a:rPr lang="en-US" sz="4000" dirty="0" smtClean="0">
                <a:latin typeface="Times New Roman" panose="02020603050405020304" pitchFamily="18" charset="0"/>
                <a:cs typeface="Times New Roman" panose="02020603050405020304" pitchFamily="18" charset="0"/>
              </a:rPr>
              <a:t> (NXS/T), with the protein proximal sugar residues constant, while O-linked, most commonly on modified S and T residues, is more diverse with regard to sequence variation at loci of modification, sometimes exhibiting clustering of these sites. The initiating sugar residue varies among </a:t>
            </a:r>
            <a:r>
              <a:rPr lang="en-US" sz="4000" dirty="0" err="1" smtClean="0">
                <a:latin typeface="Times New Roman" panose="02020603050405020304" pitchFamily="18" charset="0"/>
                <a:cs typeface="Times New Roman" panose="02020603050405020304" pitchFamily="18" charset="0"/>
              </a:rPr>
              <a:t>glycans</a:t>
            </a:r>
            <a:r>
              <a:rPr lang="en-US" sz="4000" dirty="0" smtClean="0">
                <a:latin typeface="Times New Roman" panose="02020603050405020304" pitchFamily="18" charset="0"/>
                <a:cs typeface="Times New Roman" panose="02020603050405020304" pitchFamily="18" charset="0"/>
              </a:rPr>
              <a:t> of this type. Thus the variations in O-linked glycosylation can result in differential conformational influences on the underlying protein scaffold.</a:t>
            </a:r>
          </a:p>
        </p:txBody>
      </p:sp>
      <p:sp>
        <p:nvSpPr>
          <p:cNvPr id="6" name="TextBox 5"/>
          <p:cNvSpPr txBox="1"/>
          <p:nvPr/>
        </p:nvSpPr>
        <p:spPr>
          <a:xfrm>
            <a:off x="540327" y="12385963"/>
            <a:ext cx="18288000" cy="8094524"/>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The glycoprotein α-</a:t>
            </a:r>
            <a:r>
              <a:rPr lang="en-US" sz="4000" dirty="0" err="1" smtClean="0">
                <a:latin typeface="Times New Roman" panose="02020603050405020304" pitchFamily="18" charset="0"/>
                <a:cs typeface="Times New Roman" panose="02020603050405020304" pitchFamily="18" charset="0"/>
              </a:rPr>
              <a:t>dystroglycan</a:t>
            </a:r>
            <a:r>
              <a:rPr lang="en-US" sz="4000" dirty="0" smtClean="0">
                <a:latin typeface="Times New Roman" panose="02020603050405020304" pitchFamily="18" charset="0"/>
                <a:cs typeface="Times New Roman" panose="02020603050405020304" pitchFamily="18" charset="0"/>
              </a:rPr>
              <a:t> (α-DG) provides a motivation for studying the differential structural and functional effects of O-</a:t>
            </a:r>
            <a:r>
              <a:rPr lang="en-US" sz="4000" dirty="0" err="1" smtClean="0">
                <a:latin typeface="Times New Roman" panose="02020603050405020304" pitchFamily="18" charset="0"/>
                <a:cs typeface="Times New Roman" panose="02020603050405020304" pitchFamily="18" charset="0"/>
              </a:rPr>
              <a:t>glycans</a:t>
            </a:r>
            <a:r>
              <a:rPr lang="en-US" sz="4000" dirty="0" smtClean="0">
                <a:latin typeface="Times New Roman" panose="02020603050405020304" pitchFamily="18" charset="0"/>
                <a:cs typeface="Times New Roman" panose="02020603050405020304" pitchFamily="18" charset="0"/>
              </a:rPr>
              <a:t> originating with either N-acetyl-</a:t>
            </a:r>
            <a:r>
              <a:rPr lang="en-US" sz="4000" dirty="0" err="1" smtClean="0">
                <a:latin typeface="Times New Roman" panose="02020603050405020304" pitchFamily="18" charset="0"/>
                <a:cs typeface="Times New Roman" panose="02020603050405020304" pitchFamily="18" charset="0"/>
              </a:rPr>
              <a:t>galactosamine</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GalNAc</a:t>
            </a:r>
            <a:r>
              <a:rPr lang="en-US" sz="4000" dirty="0" smtClean="0">
                <a:latin typeface="Times New Roman" panose="02020603050405020304" pitchFamily="18" charset="0"/>
                <a:cs typeface="Times New Roman" panose="02020603050405020304" pitchFamily="18" charset="0"/>
              </a:rPr>
              <a:t>) or mannose (Man) residues, since both glycan types have been identified on it. α-DG is a component of the dystrophin glycoprotein complex, where </a:t>
            </a:r>
            <a:r>
              <a:rPr lang="el-GR" sz="4000" dirty="0" smtClean="0">
                <a:latin typeface="Times New Roman" panose="02020603050405020304" pitchFamily="18" charset="0"/>
                <a:cs typeface="Times New Roman" panose="02020603050405020304" pitchFamily="18" charset="0"/>
              </a:rPr>
              <a:t>α-</a:t>
            </a:r>
            <a:r>
              <a:rPr lang="en-US" sz="4000" dirty="0" smtClean="0">
                <a:latin typeface="Times New Roman" panose="02020603050405020304" pitchFamily="18" charset="0"/>
                <a:cs typeface="Times New Roman" panose="02020603050405020304" pitchFamily="18" charset="0"/>
              </a:rPr>
              <a:t>DG is the extracellular part of a transmembrane complex that links the cytoskeleton to components of the extracellular matrix (ECM) such as laminin. In muscle it serves as the primary conduit of force transmission to the muscle cells. A subset of the O-Man </a:t>
            </a:r>
            <a:r>
              <a:rPr lang="en-US" sz="4000" dirty="0" err="1" smtClean="0">
                <a:latin typeface="Times New Roman" panose="02020603050405020304" pitchFamily="18" charset="0"/>
                <a:cs typeface="Times New Roman" panose="02020603050405020304" pitchFamily="18" charset="0"/>
              </a:rPr>
              <a:t>glycans</a:t>
            </a:r>
            <a:r>
              <a:rPr lang="en-US" sz="4000" dirty="0" smtClean="0">
                <a:latin typeface="Times New Roman" panose="02020603050405020304" pitchFamily="18" charset="0"/>
                <a:cs typeface="Times New Roman" panose="02020603050405020304" pitchFamily="18" charset="0"/>
              </a:rPr>
              <a:t> at the N-terminus of the fully mature glycoprotein carry the glycan epitope which interacts with the ECM. The O-</a:t>
            </a:r>
            <a:r>
              <a:rPr lang="en-US" sz="4000" dirty="0" err="1" smtClean="0">
                <a:latin typeface="Times New Roman" panose="02020603050405020304" pitchFamily="18" charset="0"/>
                <a:cs typeface="Times New Roman" panose="02020603050405020304" pitchFamily="18" charset="0"/>
              </a:rPr>
              <a:t>GalNAc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glycans</a:t>
            </a:r>
            <a:r>
              <a:rPr lang="en-US" sz="4000" dirty="0" smtClean="0">
                <a:latin typeface="Times New Roman" panose="02020603050405020304" pitchFamily="18" charset="0"/>
                <a:cs typeface="Times New Roman" panose="02020603050405020304" pitchFamily="18" charset="0"/>
              </a:rPr>
              <a:t> are mapped to a region further from the N-terminus. EM images of α-DG suggest two globular ends with a more extended central region. With one possible interpretation being that the extended segment is populated by O-</a:t>
            </a:r>
            <a:r>
              <a:rPr lang="en-US" sz="4000" dirty="0" err="1" smtClean="0">
                <a:latin typeface="Times New Roman" panose="02020603050405020304" pitchFamily="18" charset="0"/>
                <a:cs typeface="Times New Roman" panose="02020603050405020304" pitchFamily="18" charset="0"/>
              </a:rPr>
              <a:t>GalNAc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glycans</a:t>
            </a:r>
            <a:r>
              <a:rPr lang="en-US" sz="4000" dirty="0" smtClean="0">
                <a:latin typeface="Times New Roman" panose="02020603050405020304" pitchFamily="18" charset="0"/>
                <a:cs typeface="Times New Roman" panose="02020603050405020304" pitchFamily="18" charset="0"/>
              </a:rPr>
              <a:t>. Our goal was to investigate the relationship between glycosylation and structural and functional features of </a:t>
            </a:r>
            <a:r>
              <a:rPr lang="el-GR" sz="4000" dirty="0" smtClean="0">
                <a:latin typeface="Times New Roman" panose="02020603050405020304" pitchFamily="18" charset="0"/>
                <a:cs typeface="Times New Roman" panose="02020603050405020304" pitchFamily="18" charset="0"/>
              </a:rPr>
              <a:t>α-</a:t>
            </a:r>
            <a:r>
              <a:rPr lang="en-US" sz="4000" dirty="0" smtClean="0">
                <a:latin typeface="Times New Roman" panose="02020603050405020304" pitchFamily="18" charset="0"/>
                <a:cs typeface="Times New Roman" panose="02020603050405020304" pitchFamily="18" charset="0"/>
              </a:rPr>
              <a:t>DG.</a:t>
            </a:r>
            <a:endParaRPr lang="en-US" sz="4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7312033" y="1210541"/>
            <a:ext cx="8349568" cy="7730837"/>
          </a:xfrm>
          <a:prstGeom prst="rect">
            <a:avLst/>
          </a:prstGeom>
        </p:spPr>
      </p:pic>
      <p:sp>
        <p:nvSpPr>
          <p:cNvPr id="8" name="TextBox 7"/>
          <p:cNvSpPr txBox="1"/>
          <p:nvPr/>
        </p:nvSpPr>
        <p:spPr>
          <a:xfrm>
            <a:off x="24403050" y="5496792"/>
            <a:ext cx="3219151"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c</a:t>
            </a:r>
            <a:r>
              <a:rPr lang="en-US" sz="4000" dirty="0" smtClean="0">
                <a:latin typeface="Times New Roman" panose="02020603050405020304" pitchFamily="18" charset="0"/>
                <a:cs typeface="Times New Roman" panose="02020603050405020304" pitchFamily="18" charset="0"/>
              </a:rPr>
              <a:t>ell membrane</a:t>
            </a:r>
            <a:endParaRPr lang="en-US" sz="4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6988654" y="3498274"/>
            <a:ext cx="4217821"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e</a:t>
            </a:r>
            <a:r>
              <a:rPr lang="en-US" sz="4000" dirty="0" smtClean="0">
                <a:latin typeface="Times New Roman" panose="02020603050405020304" pitchFamily="18" charset="0"/>
                <a:cs typeface="Times New Roman" panose="02020603050405020304" pitchFamily="18" charset="0"/>
              </a:rPr>
              <a:t>xtracellular matrix</a:t>
            </a:r>
            <a:endParaRPr lang="en-US" sz="4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9950546" y="8811489"/>
            <a:ext cx="16625454" cy="4401205"/>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Since glycosylation is not a template driven process, for a particular glycoprotein there is a degree of intrinsic inhomogeneity in its glycosylation, making studies of naturally occurring challenging, compounded by molecular size. This has been resolved by synthesizing appropriate model </a:t>
            </a:r>
            <a:r>
              <a:rPr lang="en-US" sz="4000" dirty="0" err="1" smtClean="0">
                <a:latin typeface="Times New Roman" panose="02020603050405020304" pitchFamily="18" charset="0"/>
                <a:cs typeface="Times New Roman" panose="02020603050405020304" pitchFamily="18" charset="0"/>
              </a:rPr>
              <a:t>glycopeptides</a:t>
            </a:r>
            <a:r>
              <a:rPr lang="en-US" sz="4000" dirty="0" smtClean="0">
                <a:latin typeface="Times New Roman" panose="02020603050405020304" pitchFamily="18" charset="0"/>
                <a:cs typeface="Times New Roman" panose="02020603050405020304" pitchFamily="18" charset="0"/>
              </a:rPr>
              <a:t> derived from an α-DG sequence, PPTTTTKKP, with either O-</a:t>
            </a:r>
            <a:r>
              <a:rPr lang="en-US" sz="4000" dirty="0" err="1" smtClean="0">
                <a:latin typeface="Times New Roman" panose="02020603050405020304" pitchFamily="18" charset="0"/>
                <a:cs typeface="Times New Roman" panose="02020603050405020304" pitchFamily="18" charset="0"/>
              </a:rPr>
              <a:t>GalNAc</a:t>
            </a:r>
            <a:r>
              <a:rPr lang="en-US" sz="4000" dirty="0" smtClean="0">
                <a:latin typeface="Times New Roman" panose="02020603050405020304" pitchFamily="18" charset="0"/>
                <a:cs typeface="Times New Roman" panose="02020603050405020304" pitchFamily="18" charset="0"/>
              </a:rPr>
              <a:t> or O-Man modifications, which were used in NMR studies, extended with MD simulations, to study differential conformational influences. </a:t>
            </a:r>
            <a:endParaRPr lang="en-US" sz="40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19768570" y="13854337"/>
            <a:ext cx="10448193" cy="5334034"/>
          </a:xfrm>
          <a:prstGeom prst="rect">
            <a:avLst/>
          </a:prstGeom>
        </p:spPr>
      </p:pic>
      <p:sp>
        <p:nvSpPr>
          <p:cNvPr id="2" name="TextBox 1"/>
          <p:cNvSpPr txBox="1"/>
          <p:nvPr/>
        </p:nvSpPr>
        <p:spPr>
          <a:xfrm>
            <a:off x="31172727" y="13674436"/>
            <a:ext cx="4779818" cy="4280339"/>
          </a:xfrm>
          <a:prstGeom prst="rect">
            <a:avLst/>
          </a:prstGeom>
          <a:noFill/>
          <a:ln>
            <a:solidFill>
              <a:schemeClr val="accent1"/>
            </a:solidFill>
          </a:ln>
        </p:spPr>
        <p:txBody>
          <a:bodyPr wrap="square" rtlCol="0">
            <a:spAutoFit/>
          </a:bodyPr>
          <a:lstStyle/>
          <a:p>
            <a:r>
              <a:rPr lang="en-US" dirty="0" smtClean="0"/>
              <a:t>Animation of a</a:t>
            </a:r>
          </a:p>
          <a:p>
            <a:endParaRPr lang="en-US" dirty="0"/>
          </a:p>
          <a:p>
            <a:r>
              <a:rPr lang="en-US" dirty="0" smtClean="0"/>
              <a:t>Glycosylated</a:t>
            </a:r>
          </a:p>
          <a:p>
            <a:endParaRPr lang="en-US" dirty="0"/>
          </a:p>
          <a:p>
            <a:r>
              <a:rPr lang="en-US" dirty="0" smtClean="0"/>
              <a:t>AA</a:t>
            </a:r>
            <a:endParaRPr lang="en-US" dirty="0"/>
          </a:p>
        </p:txBody>
      </p:sp>
      <p:sp>
        <p:nvSpPr>
          <p:cNvPr id="3" name="TextBox 2"/>
          <p:cNvSpPr txBox="1"/>
          <p:nvPr/>
        </p:nvSpPr>
        <p:spPr>
          <a:xfrm flipH="1">
            <a:off x="34297618" y="19812001"/>
            <a:ext cx="2278382" cy="929935"/>
          </a:xfrm>
          <a:prstGeom prst="rect">
            <a:avLst/>
          </a:prstGeom>
          <a:noFill/>
        </p:spPr>
        <p:txBody>
          <a:bodyPr wrap="square" rtlCol="0">
            <a:spAutoFit/>
          </a:bodyPr>
          <a:lstStyle/>
          <a:p>
            <a:r>
              <a:rPr lang="en-US" dirty="0" smtClean="0"/>
              <a:t>Slide 1</a:t>
            </a:r>
            <a:endParaRPr lang="en-US" dirty="0"/>
          </a:p>
        </p:txBody>
      </p:sp>
    </p:spTree>
    <p:extLst>
      <p:ext uri="{BB962C8B-B14F-4D97-AF65-F5344CB8AC3E}">
        <p14:creationId xmlns:p14="http://schemas.microsoft.com/office/powerpoint/2010/main" val="318155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46603" y="10156166"/>
            <a:ext cx="4762015" cy="5216984"/>
          </a:xfrm>
          <a:prstGeom prst="rect">
            <a:avLst/>
          </a:prstGeom>
        </p:spPr>
      </p:pic>
      <p:pic>
        <p:nvPicPr>
          <p:cNvPr id="5" name="Picture 4"/>
          <p:cNvPicPr>
            <a:picLocks noChangeAspect="1"/>
          </p:cNvPicPr>
          <p:nvPr/>
        </p:nvPicPr>
        <p:blipFill>
          <a:blip r:embed="rId3"/>
          <a:stretch>
            <a:fillRect/>
          </a:stretch>
        </p:blipFill>
        <p:spPr>
          <a:xfrm>
            <a:off x="1826626" y="15383096"/>
            <a:ext cx="5363883" cy="5648103"/>
          </a:xfrm>
          <a:prstGeom prst="rect">
            <a:avLst/>
          </a:prstGeom>
        </p:spPr>
      </p:pic>
      <p:pic>
        <p:nvPicPr>
          <p:cNvPr id="6" name="Picture 5"/>
          <p:cNvPicPr>
            <a:picLocks noChangeAspect="1"/>
          </p:cNvPicPr>
          <p:nvPr/>
        </p:nvPicPr>
        <p:blipFill>
          <a:blip r:embed="rId4"/>
          <a:stretch>
            <a:fillRect/>
          </a:stretch>
        </p:blipFill>
        <p:spPr>
          <a:xfrm>
            <a:off x="7678320" y="9884540"/>
            <a:ext cx="5736935" cy="10606333"/>
          </a:xfrm>
          <a:prstGeom prst="rect">
            <a:avLst/>
          </a:prstGeom>
        </p:spPr>
      </p:pic>
      <p:sp>
        <p:nvSpPr>
          <p:cNvPr id="2" name="TextBox 1"/>
          <p:cNvSpPr txBox="1"/>
          <p:nvPr/>
        </p:nvSpPr>
        <p:spPr>
          <a:xfrm>
            <a:off x="566305" y="290946"/>
            <a:ext cx="12941877" cy="9523505"/>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NMR constraint derived structures of the TTTT core region of the 16 best structures of the </a:t>
            </a:r>
            <a:r>
              <a:rPr lang="en-US" sz="3600" dirty="0" err="1" smtClean="0">
                <a:latin typeface="Times New Roman" panose="02020603050405020304" pitchFamily="18" charset="0"/>
                <a:cs typeface="Times New Roman" panose="02020603050405020304" pitchFamily="18" charset="0"/>
              </a:rPr>
              <a:t>GalNAc</a:t>
            </a:r>
            <a:r>
              <a:rPr lang="en-US" sz="3600" dirty="0" smtClean="0">
                <a:latin typeface="Times New Roman" panose="02020603050405020304" pitchFamily="18" charset="0"/>
                <a:cs typeface="Times New Roman" panose="02020603050405020304" pitchFamily="18" charset="0"/>
              </a:rPr>
              <a:t> modified (A) and mannose modified (B) constructs (fig 1) were calculated using the </a:t>
            </a:r>
            <a:r>
              <a:rPr lang="en-US" sz="3600" dirty="0" smtClean="0">
                <a:latin typeface="Times New Roman" panose="02020603050405020304" pitchFamily="18" charset="0"/>
                <a:cs typeface="Times New Roman" panose="02020603050405020304" pitchFamily="18" charset="0"/>
              </a:rPr>
              <a:t>constraints. An experimental test of whether  </a:t>
            </a:r>
            <a:r>
              <a:rPr lang="en-US" sz="3600" dirty="0" smtClean="0">
                <a:latin typeface="Times New Roman" panose="02020603050405020304" pitchFamily="18" charset="0"/>
                <a:cs typeface="Times New Roman" panose="02020603050405020304" pitchFamily="18" charset="0"/>
              </a:rPr>
              <a:t>the more diffuse O-Man conjugate was due to fewer constraints, </a:t>
            </a:r>
            <a:r>
              <a:rPr lang="en-US" sz="3600" dirty="0" smtClean="0">
                <a:latin typeface="Times New Roman" panose="02020603050405020304" pitchFamily="18" charset="0"/>
                <a:cs typeface="Times New Roman" panose="02020603050405020304" pitchFamily="18" charset="0"/>
              </a:rPr>
              <a:t>were </a:t>
            </a:r>
            <a:r>
              <a:rPr lang="en-US" sz="3600" dirty="0" smtClean="0">
                <a:latin typeface="Times New Roman" panose="02020603050405020304" pitchFamily="18" charset="0"/>
                <a:cs typeface="Times New Roman" panose="02020603050405020304" pitchFamily="18" charset="0"/>
              </a:rPr>
              <a:t>RDCs for both </a:t>
            </a:r>
            <a:r>
              <a:rPr lang="en-US" sz="3600" dirty="0" err="1" smtClean="0">
                <a:latin typeface="Times New Roman" panose="02020603050405020304" pitchFamily="18" charset="0"/>
                <a:cs typeface="Times New Roman" panose="02020603050405020304" pitchFamily="18" charset="0"/>
              </a:rPr>
              <a:t>glycopeptides</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and </a:t>
            </a:r>
            <a:r>
              <a:rPr lang="en-US" sz="3600" dirty="0" smtClean="0">
                <a:latin typeface="Times New Roman" panose="02020603050405020304" pitchFamily="18" charset="0"/>
                <a:cs typeface="Times New Roman" panose="02020603050405020304" pitchFamily="18" charset="0"/>
              </a:rPr>
              <a:t>subsequently adding </a:t>
            </a:r>
            <a:r>
              <a:rPr lang="en-US" sz="3600" dirty="0" smtClean="0">
                <a:latin typeface="Times New Roman" panose="02020603050405020304" pitchFamily="18" charset="0"/>
                <a:cs typeface="Times New Roman" panose="02020603050405020304" pitchFamily="18" charset="0"/>
              </a:rPr>
              <a:t>them to the refinement protocol. In the case of the </a:t>
            </a:r>
            <a:r>
              <a:rPr lang="en-US" sz="3600" dirty="0" err="1" smtClean="0">
                <a:latin typeface="Times New Roman" panose="02020603050405020304" pitchFamily="18" charset="0"/>
                <a:cs typeface="Times New Roman" panose="02020603050405020304" pitchFamily="18" charset="0"/>
              </a:rPr>
              <a:t>GalNAc</a:t>
            </a:r>
            <a:r>
              <a:rPr lang="en-US" sz="3600" dirty="0" smtClean="0">
                <a:latin typeface="Times New Roman" panose="02020603050405020304" pitchFamily="18" charset="0"/>
                <a:cs typeface="Times New Roman" panose="02020603050405020304" pitchFamily="18" charset="0"/>
              </a:rPr>
              <a:t> modified </a:t>
            </a:r>
            <a:r>
              <a:rPr lang="en-US" sz="3600" dirty="0" err="1" smtClean="0">
                <a:latin typeface="Times New Roman" panose="02020603050405020304" pitchFamily="18" charset="0"/>
                <a:cs typeface="Times New Roman" panose="02020603050405020304" pitchFamily="18" charset="0"/>
              </a:rPr>
              <a:t>glycopeptide</a:t>
            </a:r>
            <a:r>
              <a:rPr lang="en-US" sz="3600" dirty="0" smtClean="0">
                <a:latin typeface="Times New Roman" panose="02020603050405020304" pitchFamily="18" charset="0"/>
                <a:cs typeface="Times New Roman" panose="02020603050405020304" pitchFamily="18" charset="0"/>
              </a:rPr>
              <a:t>, this improved the quality of the structure, where for the O-Man modified it got worse. This supports the interpretation of intrinsically greater disorder for the O-Man modified construct.</a:t>
            </a:r>
          </a:p>
          <a:p>
            <a:endParaRPr lang="en-US" sz="3600" dirty="0"/>
          </a:p>
          <a:p>
            <a:r>
              <a:rPr lang="en-US" sz="3600" dirty="0" smtClean="0">
                <a:latin typeface="Times New Roman" panose="02020603050405020304" pitchFamily="18" charset="0"/>
                <a:cs typeface="Times New Roman" panose="02020603050405020304" pitchFamily="18" charset="0"/>
              </a:rPr>
              <a:t>To further validate the interpretation we turned to unrestrained molecular dynamics simulations, starting from each of the NMR structures of both constructs and the unmodified peptide.</a:t>
            </a:r>
            <a:r>
              <a:rPr lang="en-US" sz="3600" dirty="0" smtClean="0"/>
              <a:t>   </a:t>
            </a:r>
          </a:p>
          <a:p>
            <a:r>
              <a:rPr lang="en-US" dirty="0" smtClean="0"/>
              <a:t> </a:t>
            </a:r>
          </a:p>
          <a:p>
            <a:endParaRPr lang="en-US" dirty="0"/>
          </a:p>
        </p:txBody>
      </p:sp>
      <p:sp>
        <p:nvSpPr>
          <p:cNvPr id="3" name="TextBox 2"/>
          <p:cNvSpPr txBox="1"/>
          <p:nvPr/>
        </p:nvSpPr>
        <p:spPr>
          <a:xfrm>
            <a:off x="1039091" y="10998777"/>
            <a:ext cx="588623" cy="929935"/>
          </a:xfrm>
          <a:prstGeom prst="rect">
            <a:avLst/>
          </a:prstGeom>
          <a:noFill/>
        </p:spPr>
        <p:txBody>
          <a:bodyPr wrap="none" rtlCol="0">
            <a:spAutoFit/>
          </a:bodyPr>
          <a:lstStyle/>
          <a:p>
            <a:r>
              <a:rPr lang="en-US" dirty="0" smtClean="0"/>
              <a:t>A</a:t>
            </a:r>
            <a:endParaRPr lang="en-US" dirty="0"/>
          </a:p>
        </p:txBody>
      </p:sp>
      <p:sp>
        <p:nvSpPr>
          <p:cNvPr id="7" name="TextBox 6"/>
          <p:cNvSpPr txBox="1"/>
          <p:nvPr/>
        </p:nvSpPr>
        <p:spPr>
          <a:xfrm>
            <a:off x="1096241" y="15669491"/>
            <a:ext cx="564578" cy="929935"/>
          </a:xfrm>
          <a:prstGeom prst="rect">
            <a:avLst/>
          </a:prstGeom>
          <a:noFill/>
        </p:spPr>
        <p:txBody>
          <a:bodyPr wrap="none" rtlCol="0">
            <a:spAutoFit/>
          </a:bodyPr>
          <a:lstStyle/>
          <a:p>
            <a:r>
              <a:rPr lang="en-US" dirty="0" smtClean="0"/>
              <a:t>B</a:t>
            </a:r>
            <a:endParaRPr lang="en-US" dirty="0"/>
          </a:p>
        </p:txBody>
      </p:sp>
      <p:sp>
        <p:nvSpPr>
          <p:cNvPr id="8" name="TextBox 7"/>
          <p:cNvSpPr txBox="1"/>
          <p:nvPr/>
        </p:nvSpPr>
        <p:spPr>
          <a:xfrm>
            <a:off x="9329304" y="9104169"/>
            <a:ext cx="2476500" cy="707886"/>
          </a:xfrm>
          <a:prstGeom prst="rect">
            <a:avLst/>
          </a:prstGeom>
          <a:noFill/>
        </p:spPr>
        <p:txBody>
          <a:bodyPr wrap="square" rtlCol="0">
            <a:spAutoFit/>
          </a:bodyPr>
          <a:lstStyle/>
          <a:p>
            <a:r>
              <a:rPr lang="en-US" sz="4000" dirty="0" smtClean="0"/>
              <a:t>Table 1</a:t>
            </a:r>
            <a:endParaRPr lang="en-US" sz="4000" dirty="0"/>
          </a:p>
        </p:txBody>
      </p:sp>
      <p:sp>
        <p:nvSpPr>
          <p:cNvPr id="9" name="TextBox 8"/>
          <p:cNvSpPr txBox="1"/>
          <p:nvPr/>
        </p:nvSpPr>
        <p:spPr>
          <a:xfrm>
            <a:off x="17622982" y="1537855"/>
            <a:ext cx="184731" cy="929935"/>
          </a:xfrm>
          <a:prstGeom prst="rect">
            <a:avLst/>
          </a:prstGeom>
          <a:noFill/>
        </p:spPr>
        <p:txBody>
          <a:bodyPr wrap="none" rtlCol="0">
            <a:spAutoFit/>
          </a:bodyPr>
          <a:lstStyle/>
          <a:p>
            <a:endParaRPr lang="en-US" dirty="0"/>
          </a:p>
        </p:txBody>
      </p:sp>
      <p:sp>
        <p:nvSpPr>
          <p:cNvPr id="11" name="Rectangle 10"/>
          <p:cNvSpPr/>
          <p:nvPr/>
        </p:nvSpPr>
        <p:spPr>
          <a:xfrm>
            <a:off x="26327100" y="11409700"/>
            <a:ext cx="10248900" cy="8402300"/>
          </a:xfrm>
          <a:prstGeom prst="rect">
            <a:avLst/>
          </a:prstGeom>
        </p:spPr>
        <p:txBody>
          <a:bodyPr wrap="square">
            <a:spAutoFit/>
          </a:bodyPr>
          <a:lstStyle/>
          <a:p>
            <a:r>
              <a:rPr lang="en-US" sz="3600" dirty="0" smtClean="0">
                <a:latin typeface="Times New Roman" panose="02020603050405020304" pitchFamily="18" charset="0"/>
                <a:cs typeface="Times New Roman" panose="02020603050405020304" pitchFamily="18" charset="0"/>
              </a:rPr>
              <a:t>200 snapshots </a:t>
            </a:r>
            <a:r>
              <a:rPr lang="en-US" sz="3600" dirty="0" smtClean="0">
                <a:latin typeface="Times New Roman" panose="02020603050405020304" pitchFamily="18" charset="0"/>
                <a:cs typeface="Times New Roman" panose="02020603050405020304" pitchFamily="18" charset="0"/>
              </a:rPr>
              <a:t>along one of the 100 ns MD trajectories for each of the constructs are shown in the animation. </a:t>
            </a:r>
            <a:r>
              <a:rPr lang="en-US" sz="3600" dirty="0">
                <a:latin typeface="Times New Roman" panose="02020603050405020304" pitchFamily="18" charset="0"/>
                <a:cs typeface="Times New Roman" panose="02020603050405020304" pitchFamily="18" charset="0"/>
              </a:rPr>
              <a:t>D</a:t>
            </a:r>
            <a:r>
              <a:rPr lang="en-US" sz="3600" dirty="0" smtClean="0">
                <a:latin typeface="Times New Roman" panose="02020603050405020304" pitchFamily="18" charset="0"/>
                <a:cs typeface="Times New Roman" panose="02020603050405020304" pitchFamily="18" charset="0"/>
              </a:rPr>
              <a:t>ifferential dynamics among the three structures are evident, with the </a:t>
            </a:r>
            <a:r>
              <a:rPr lang="en-US" sz="3600" dirty="0" err="1" smtClean="0">
                <a:latin typeface="Times New Roman" panose="02020603050405020304" pitchFamily="18" charset="0"/>
                <a:cs typeface="Times New Roman" panose="02020603050405020304" pitchFamily="18" charset="0"/>
              </a:rPr>
              <a:t>GalNAc</a:t>
            </a:r>
            <a:r>
              <a:rPr lang="en-US" sz="3600" dirty="0" smtClean="0">
                <a:latin typeface="Times New Roman" panose="02020603050405020304" pitchFamily="18" charset="0"/>
                <a:cs typeface="Times New Roman" panose="02020603050405020304" pitchFamily="18" charset="0"/>
              </a:rPr>
              <a:t> modified </a:t>
            </a:r>
            <a:r>
              <a:rPr lang="en-US" sz="3600" dirty="0" err="1" smtClean="0">
                <a:latin typeface="Times New Roman" panose="02020603050405020304" pitchFamily="18" charset="0"/>
                <a:cs typeface="Times New Roman" panose="02020603050405020304" pitchFamily="18" charset="0"/>
              </a:rPr>
              <a:t>glycopeptide</a:t>
            </a:r>
            <a:r>
              <a:rPr lang="en-US" sz="3600" dirty="0" smtClean="0">
                <a:latin typeface="Times New Roman" panose="02020603050405020304" pitchFamily="18" charset="0"/>
                <a:cs typeface="Times New Roman" panose="02020603050405020304" pitchFamily="18" charset="0"/>
              </a:rPr>
              <a:t> being the most well defined. The results of the N-N distance across the </a:t>
            </a:r>
            <a:r>
              <a:rPr lang="en-US" sz="3600" dirty="0" err="1" smtClean="0">
                <a:latin typeface="Times New Roman" panose="02020603050405020304" pitchFamily="18" charset="0"/>
                <a:cs typeface="Times New Roman" panose="02020603050405020304" pitchFamily="18" charset="0"/>
              </a:rPr>
              <a:t>glycopeptide</a:t>
            </a:r>
            <a:r>
              <a:rPr lang="en-US" sz="3600" dirty="0" smtClean="0">
                <a:latin typeface="Times New Roman" panose="02020603050405020304" pitchFamily="18" charset="0"/>
                <a:cs typeface="Times New Roman" panose="02020603050405020304" pitchFamily="18" charset="0"/>
              </a:rPr>
              <a:t> core for all trajectories are summarized in the histogram, and, as well, in a plot of the RMS fluctuations along the trajectories from each starting structure. MD simulations were done under water solvated conditions with TIP3P water in cubes with periodic boundary conditions with AMBER ff12SB for the peptide, GLYCAM_06h-1 for the monosaccharides and GLYCAM-06-12SB GLYCAM_06h-12SB amino acid atom types.</a:t>
            </a:r>
            <a:endParaRPr lang="en-US" sz="3200" dirty="0" smtClean="0">
              <a:latin typeface="Times New Roman" panose="02020603050405020304" pitchFamily="18" charset="0"/>
              <a:cs typeface="Times New Roman" panose="02020603050405020304" pitchFamily="18" charset="0"/>
            </a:endParaRPr>
          </a:p>
        </p:txBody>
      </p:sp>
      <p:sp>
        <p:nvSpPr>
          <p:cNvPr id="12" name="TextBox 11"/>
          <p:cNvSpPr txBox="1"/>
          <p:nvPr/>
        </p:nvSpPr>
        <p:spPr>
          <a:xfrm>
            <a:off x="13916891" y="0"/>
            <a:ext cx="11648209" cy="20459700"/>
          </a:xfrm>
          <a:prstGeom prst="rect">
            <a:avLst/>
          </a:prstGeom>
          <a:noFill/>
          <a:ln>
            <a:solidFill>
              <a:schemeClr val="accent1"/>
            </a:solidFill>
          </a:ln>
        </p:spPr>
        <p:txBody>
          <a:bodyPr wrap="square" rtlCol="0">
            <a:noAutofit/>
          </a:bodyPr>
          <a:lstStyle/>
          <a:p>
            <a:r>
              <a:rPr lang="en-US" dirty="0" smtClean="0"/>
              <a:t>Insert</a:t>
            </a:r>
          </a:p>
          <a:p>
            <a:endParaRPr lang="en-US" dirty="0"/>
          </a:p>
          <a:p>
            <a:endParaRPr lang="en-US" dirty="0" smtClean="0"/>
          </a:p>
          <a:p>
            <a:endParaRPr lang="en-US" dirty="0"/>
          </a:p>
          <a:p>
            <a:r>
              <a:rPr lang="en-US" dirty="0" smtClean="0"/>
              <a:t>Animations of MD</a:t>
            </a:r>
          </a:p>
          <a:p>
            <a:endParaRPr lang="en-US" dirty="0"/>
          </a:p>
          <a:p>
            <a:endParaRPr lang="en-US" dirty="0" smtClean="0"/>
          </a:p>
          <a:p>
            <a:r>
              <a:rPr lang="en-US" dirty="0" smtClean="0"/>
              <a:t>For 2 </a:t>
            </a:r>
            <a:r>
              <a:rPr lang="en-US" dirty="0" err="1" smtClean="0"/>
              <a:t>glycopeptide</a:t>
            </a:r>
            <a:r>
              <a:rPr lang="en-US" dirty="0" smtClean="0"/>
              <a:t> and peptide</a:t>
            </a:r>
            <a:endParaRPr lang="en-US" dirty="0"/>
          </a:p>
          <a:p>
            <a:endParaRPr lang="en-US" dirty="0" smtClean="0"/>
          </a:p>
          <a:p>
            <a:endParaRPr lang="en-US" dirty="0"/>
          </a:p>
          <a:p>
            <a:r>
              <a:rPr lang="en-US" dirty="0" smtClean="0"/>
              <a:t>In this space</a:t>
            </a:r>
          </a:p>
          <a:p>
            <a:endParaRPr lang="en-US" dirty="0"/>
          </a:p>
          <a:p>
            <a:endParaRPr lang="en-US" dirty="0" smtClean="0"/>
          </a:p>
          <a:p>
            <a:r>
              <a:rPr lang="en-US" dirty="0" smtClean="0"/>
              <a:t>They may not use the full width</a:t>
            </a:r>
            <a:endParaRPr lang="en-US" dirty="0"/>
          </a:p>
          <a:p>
            <a:endParaRPr lang="en-US" dirty="0" smtClean="0"/>
          </a:p>
          <a:p>
            <a:endParaRPr lang="en-US" dirty="0"/>
          </a:p>
        </p:txBody>
      </p:sp>
      <p:pic>
        <p:nvPicPr>
          <p:cNvPr id="13" name="Picture 12"/>
          <p:cNvPicPr>
            <a:picLocks noChangeAspect="1"/>
          </p:cNvPicPr>
          <p:nvPr/>
        </p:nvPicPr>
        <p:blipFill>
          <a:blip r:embed="rId5"/>
          <a:stretch>
            <a:fillRect/>
          </a:stretch>
        </p:blipFill>
        <p:spPr>
          <a:xfrm>
            <a:off x="27116637" y="381000"/>
            <a:ext cx="8430663" cy="5154893"/>
          </a:xfrm>
          <a:prstGeom prst="rect">
            <a:avLst/>
          </a:prstGeom>
        </p:spPr>
      </p:pic>
      <p:pic>
        <p:nvPicPr>
          <p:cNvPr id="14" name="Picture 13"/>
          <p:cNvPicPr>
            <a:picLocks noChangeAspect="1"/>
          </p:cNvPicPr>
          <p:nvPr/>
        </p:nvPicPr>
        <p:blipFill>
          <a:blip r:embed="rId6"/>
          <a:stretch>
            <a:fillRect/>
          </a:stretch>
        </p:blipFill>
        <p:spPr>
          <a:xfrm>
            <a:off x="27213453" y="5811981"/>
            <a:ext cx="8486247" cy="5451550"/>
          </a:xfrm>
          <a:prstGeom prst="rect">
            <a:avLst/>
          </a:prstGeom>
        </p:spPr>
      </p:pic>
      <p:sp>
        <p:nvSpPr>
          <p:cNvPr id="10" name="TextBox 9"/>
          <p:cNvSpPr txBox="1"/>
          <p:nvPr/>
        </p:nvSpPr>
        <p:spPr>
          <a:xfrm>
            <a:off x="415636" y="8686801"/>
            <a:ext cx="6754413" cy="2961260"/>
          </a:xfrm>
          <a:prstGeom prst="rect">
            <a:avLst/>
          </a:prstGeom>
          <a:noFill/>
        </p:spPr>
        <p:txBody>
          <a:bodyPr wrap="none" rtlCol="0">
            <a:spAutoFit/>
          </a:bodyPr>
          <a:lstStyle/>
          <a:p>
            <a:r>
              <a:rPr lang="en-US" sz="4400" dirty="0" smtClean="0"/>
              <a:t>Fig. 1. NMR structures of the</a:t>
            </a:r>
          </a:p>
          <a:p>
            <a:r>
              <a:rPr lang="en-US" sz="4400" dirty="0" smtClean="0"/>
              <a:t>Glycosylated core viewed</a:t>
            </a:r>
          </a:p>
          <a:p>
            <a:r>
              <a:rPr lang="en-US" sz="4400" dirty="0" smtClean="0"/>
              <a:t>Down the peptide backbone</a:t>
            </a:r>
          </a:p>
          <a:p>
            <a:endParaRPr lang="en-US" dirty="0"/>
          </a:p>
        </p:txBody>
      </p:sp>
      <p:sp>
        <p:nvSpPr>
          <p:cNvPr id="15" name="TextBox 14"/>
          <p:cNvSpPr txBox="1"/>
          <p:nvPr/>
        </p:nvSpPr>
        <p:spPr>
          <a:xfrm flipH="1">
            <a:off x="33345118" y="20101265"/>
            <a:ext cx="2887981" cy="929935"/>
          </a:xfrm>
          <a:prstGeom prst="rect">
            <a:avLst/>
          </a:prstGeom>
          <a:noFill/>
        </p:spPr>
        <p:txBody>
          <a:bodyPr wrap="square" rtlCol="0">
            <a:spAutoFit/>
          </a:bodyPr>
          <a:lstStyle/>
          <a:p>
            <a:r>
              <a:rPr lang="en-US" dirty="0" smtClean="0"/>
              <a:t>Slide 2</a:t>
            </a:r>
            <a:endParaRPr lang="en-US" dirty="0"/>
          </a:p>
        </p:txBody>
      </p:sp>
    </p:spTree>
    <p:extLst>
      <p:ext uri="{BB962C8B-B14F-4D97-AF65-F5344CB8AC3E}">
        <p14:creationId xmlns:p14="http://schemas.microsoft.com/office/powerpoint/2010/main" val="73741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12841" y="860714"/>
            <a:ext cx="4733059" cy="5486400"/>
          </a:xfrm>
          <a:prstGeom prst="rect">
            <a:avLst/>
          </a:prstGeom>
          <a:noFill/>
          <a:ln>
            <a:solidFill>
              <a:schemeClr val="accent1"/>
            </a:solidFill>
          </a:ln>
        </p:spPr>
        <p:txBody>
          <a:bodyPr wrap="square" rtlCol="0">
            <a:spAutoFit/>
          </a:bodyPr>
          <a:lstStyle/>
          <a:p>
            <a:endParaRPr lang="en-US" dirty="0" smtClean="0"/>
          </a:p>
          <a:p>
            <a:r>
              <a:rPr lang="en-US" dirty="0" smtClean="0"/>
              <a:t>T3-GalNAc and water</a:t>
            </a:r>
            <a:endParaRPr lang="en-US" dirty="0"/>
          </a:p>
          <a:p>
            <a:endParaRPr lang="en-US" dirty="0" smtClean="0"/>
          </a:p>
          <a:p>
            <a:endParaRPr lang="en-US" dirty="0"/>
          </a:p>
          <a:p>
            <a:endParaRPr lang="en-US" dirty="0" smtClean="0"/>
          </a:p>
          <a:p>
            <a:endParaRPr lang="en-US" dirty="0"/>
          </a:p>
          <a:p>
            <a:endParaRPr lang="en-US" dirty="0"/>
          </a:p>
        </p:txBody>
      </p:sp>
      <p:sp>
        <p:nvSpPr>
          <p:cNvPr id="3" name="TextBox 2"/>
          <p:cNvSpPr txBox="1"/>
          <p:nvPr/>
        </p:nvSpPr>
        <p:spPr>
          <a:xfrm>
            <a:off x="654627" y="834735"/>
            <a:ext cx="4904509" cy="5760720"/>
          </a:xfrm>
          <a:prstGeom prst="rect">
            <a:avLst/>
          </a:prstGeom>
          <a:noFill/>
          <a:ln>
            <a:solidFill>
              <a:schemeClr val="accent1"/>
            </a:solidFill>
          </a:ln>
        </p:spPr>
        <p:txBody>
          <a:bodyPr wrap="square" rtlCol="0">
            <a:spAutoFit/>
          </a:bodyPr>
          <a:lstStyle/>
          <a:p>
            <a:r>
              <a:rPr lang="en-US" dirty="0" smtClean="0"/>
              <a:t>MD of T-</a:t>
            </a:r>
            <a:r>
              <a:rPr lang="en-US" dirty="0" err="1" smtClean="0"/>
              <a:t>GalNAc</a:t>
            </a:r>
            <a:endParaRPr lang="en-US" dirty="0"/>
          </a:p>
        </p:txBody>
      </p:sp>
      <p:sp>
        <p:nvSpPr>
          <p:cNvPr id="5" name="TextBox 4"/>
          <p:cNvSpPr txBox="1"/>
          <p:nvPr/>
        </p:nvSpPr>
        <p:spPr>
          <a:xfrm>
            <a:off x="9486900" y="819148"/>
            <a:ext cx="4686300" cy="5760720"/>
          </a:xfrm>
          <a:prstGeom prst="rect">
            <a:avLst/>
          </a:prstGeom>
          <a:noFill/>
          <a:ln>
            <a:solidFill>
              <a:schemeClr val="accent1"/>
            </a:solidFill>
          </a:ln>
        </p:spPr>
        <p:txBody>
          <a:bodyPr wrap="square" rtlCol="0">
            <a:spAutoFit/>
          </a:bodyPr>
          <a:lstStyle/>
          <a:p>
            <a:r>
              <a:rPr lang="en-US" dirty="0" smtClean="0"/>
              <a:t>MD of T-Man</a:t>
            </a:r>
            <a:endParaRPr lang="en-US" dirty="0"/>
          </a:p>
        </p:txBody>
      </p:sp>
      <p:sp>
        <p:nvSpPr>
          <p:cNvPr id="6" name="TextBox 5"/>
          <p:cNvSpPr txBox="1"/>
          <p:nvPr/>
        </p:nvSpPr>
        <p:spPr>
          <a:xfrm>
            <a:off x="28174950" y="819148"/>
            <a:ext cx="4972050" cy="5577840"/>
          </a:xfrm>
          <a:prstGeom prst="rect">
            <a:avLst/>
          </a:prstGeom>
          <a:noFill/>
          <a:ln>
            <a:solidFill>
              <a:schemeClr val="accent1"/>
            </a:solidFill>
          </a:ln>
        </p:spPr>
        <p:txBody>
          <a:bodyPr wrap="square" rtlCol="0">
            <a:spAutoFit/>
          </a:bodyPr>
          <a:lstStyle/>
          <a:p>
            <a:r>
              <a:rPr lang="en-US" dirty="0" smtClean="0"/>
              <a:t>Length vs angle</a:t>
            </a:r>
          </a:p>
          <a:p>
            <a:r>
              <a:rPr lang="en-US" dirty="0" smtClean="0"/>
              <a:t>Plot for H-bond for T3</a:t>
            </a:r>
            <a:endParaRPr lang="en-US" dirty="0"/>
          </a:p>
        </p:txBody>
      </p:sp>
      <p:sp>
        <p:nvSpPr>
          <p:cNvPr id="7" name="TextBox 6"/>
          <p:cNvSpPr txBox="1"/>
          <p:nvPr/>
        </p:nvSpPr>
        <p:spPr>
          <a:xfrm>
            <a:off x="533400" y="7315200"/>
            <a:ext cx="11099770" cy="1323439"/>
          </a:xfrm>
          <a:prstGeom prst="rect">
            <a:avLst/>
          </a:prstGeom>
          <a:noFill/>
        </p:spPr>
        <p:txBody>
          <a:bodyPr wrap="none" rtlCol="0">
            <a:spAutoFit/>
          </a:bodyPr>
          <a:lstStyle/>
          <a:p>
            <a:r>
              <a:rPr lang="en-US" sz="4000" dirty="0" smtClean="0"/>
              <a:t>The local dynamics of a </a:t>
            </a:r>
            <a:r>
              <a:rPr lang="en-US" sz="4000" dirty="0" err="1" smtClean="0"/>
              <a:t>GalNAc</a:t>
            </a:r>
            <a:r>
              <a:rPr lang="en-US" sz="4000" dirty="0" smtClean="0"/>
              <a:t>-T and Man-T residue</a:t>
            </a:r>
          </a:p>
          <a:p>
            <a:r>
              <a:rPr lang="en-US" sz="4000" dirty="0" smtClean="0"/>
              <a:t>Are illustrated … </a:t>
            </a:r>
            <a:endParaRPr lang="en-US" sz="4000" dirty="0"/>
          </a:p>
        </p:txBody>
      </p:sp>
      <p:sp>
        <p:nvSpPr>
          <p:cNvPr id="8" name="TextBox 7"/>
          <p:cNvSpPr txBox="1"/>
          <p:nvPr/>
        </p:nvSpPr>
        <p:spPr>
          <a:xfrm flipH="1">
            <a:off x="16916400" y="6819900"/>
            <a:ext cx="19659599" cy="4401205"/>
          </a:xfrm>
          <a:prstGeom prst="rect">
            <a:avLst/>
          </a:prstGeom>
          <a:noFill/>
        </p:spPr>
        <p:txBody>
          <a:bodyPr wrap="square" rtlCol="0">
            <a:spAutoFit/>
          </a:bodyPr>
          <a:lstStyle/>
          <a:p>
            <a:r>
              <a:rPr lang="en-US" sz="4000" dirty="0" smtClean="0"/>
              <a:t>The MD additionally allowed further analysis of the hydrogen bonding-like interaction </a:t>
            </a:r>
            <a:r>
              <a:rPr lang="en-US" sz="4000" dirty="0"/>
              <a:t>between the N-acetyl NH on the </a:t>
            </a:r>
            <a:r>
              <a:rPr lang="en-US" sz="4000" dirty="0" smtClean="0"/>
              <a:t>sugar (Ng) </a:t>
            </a:r>
            <a:r>
              <a:rPr lang="en-US" sz="4000" dirty="0"/>
              <a:t>and the peptide </a:t>
            </a:r>
            <a:r>
              <a:rPr lang="en-US" sz="4000" dirty="0" smtClean="0"/>
              <a:t>backbone oxygen (Ob), </a:t>
            </a:r>
            <a:r>
              <a:rPr lang="en-US" sz="4000" dirty="0" smtClean="0"/>
              <a:t>suggested </a:t>
            </a:r>
            <a:r>
              <a:rPr lang="en-US" sz="4000" dirty="0" smtClean="0"/>
              <a:t>here </a:t>
            </a:r>
            <a:r>
              <a:rPr lang="en-US" sz="4000" dirty="0" smtClean="0"/>
              <a:t>and in other </a:t>
            </a:r>
            <a:r>
              <a:rPr lang="en-US" sz="4000" dirty="0" err="1" smtClean="0"/>
              <a:t>GalNAc</a:t>
            </a:r>
            <a:r>
              <a:rPr lang="en-US" sz="4000" dirty="0" smtClean="0"/>
              <a:t> modified structures we have </a:t>
            </a:r>
            <a:r>
              <a:rPr lang="en-US" sz="4000" dirty="0" smtClean="0"/>
              <a:t>studied(1,2). </a:t>
            </a:r>
            <a:r>
              <a:rPr lang="en-US" sz="4000" dirty="0" smtClean="0"/>
              <a:t>Contour plots of the angle and distance between heavy atoms show that most points along the </a:t>
            </a:r>
            <a:r>
              <a:rPr lang="en-US" sz="4000" dirty="0" smtClean="0"/>
              <a:t>trajectory </a:t>
            </a:r>
            <a:r>
              <a:rPr lang="en-US" sz="4000" dirty="0" smtClean="0"/>
              <a:t>fall in region 2, that while a bit outside the canonical hydrogen bond parameters, should still contribute to structural stabilization.  </a:t>
            </a:r>
            <a:r>
              <a:rPr lang="en-US" sz="4000" dirty="0" smtClean="0"/>
              <a:t>The </a:t>
            </a:r>
            <a:r>
              <a:rPr lang="en-US" sz="4000" dirty="0" smtClean="0"/>
              <a:t>water participation </a:t>
            </a:r>
            <a:r>
              <a:rPr lang="en-US" sz="4000" dirty="0" smtClean="0"/>
              <a:t>appears to be some association between the O from water and the NH protons of both </a:t>
            </a:r>
            <a:r>
              <a:rPr lang="en-US" sz="4000" dirty="0" err="1" smtClean="0"/>
              <a:t>GalNAc</a:t>
            </a:r>
            <a:r>
              <a:rPr lang="en-US" sz="4000" dirty="0" smtClean="0"/>
              <a:t> and the backbone.  </a:t>
            </a:r>
            <a:endParaRPr lang="en-US" sz="4000" dirty="0"/>
          </a:p>
        </p:txBody>
      </p:sp>
      <p:sp>
        <p:nvSpPr>
          <p:cNvPr id="9" name="TextBox 8"/>
          <p:cNvSpPr txBox="1"/>
          <p:nvPr/>
        </p:nvSpPr>
        <p:spPr>
          <a:xfrm>
            <a:off x="1447800" y="12001500"/>
            <a:ext cx="34137600" cy="7971413"/>
          </a:xfrm>
          <a:prstGeom prst="rect">
            <a:avLst/>
          </a:prstGeom>
          <a:noFill/>
        </p:spPr>
        <p:txBody>
          <a:bodyPr wrap="square" rtlCol="0">
            <a:spAutoFit/>
          </a:bodyPr>
          <a:lstStyle/>
          <a:p>
            <a:r>
              <a:rPr lang="en-US" sz="4000" dirty="0" smtClean="0"/>
              <a:t>Conclusions</a:t>
            </a:r>
          </a:p>
          <a:p>
            <a:pPr>
              <a:lnSpc>
                <a:spcPct val="150000"/>
              </a:lnSpc>
            </a:pPr>
            <a:r>
              <a:rPr lang="en-US" sz="4000" dirty="0" smtClean="0"/>
              <a:t>•The </a:t>
            </a:r>
            <a:r>
              <a:rPr lang="en-US" sz="4000" dirty="0" smtClean="0"/>
              <a:t>NMR structures show a descending degree of order among the </a:t>
            </a:r>
            <a:r>
              <a:rPr lang="en-US" sz="4000" dirty="0" err="1" smtClean="0"/>
              <a:t>GalNAc</a:t>
            </a:r>
            <a:r>
              <a:rPr lang="en-US" sz="4000" dirty="0" smtClean="0"/>
              <a:t> and Man </a:t>
            </a:r>
            <a:r>
              <a:rPr lang="en-US" sz="4000" dirty="0" err="1" smtClean="0"/>
              <a:t>glycopeptides</a:t>
            </a:r>
            <a:r>
              <a:rPr lang="en-US" sz="4000" dirty="0" smtClean="0"/>
              <a:t> and the unmodified peptide. </a:t>
            </a:r>
            <a:endParaRPr lang="en-US" sz="4000" dirty="0" smtClean="0"/>
          </a:p>
          <a:p>
            <a:pPr>
              <a:lnSpc>
                <a:spcPct val="150000"/>
              </a:lnSpc>
            </a:pPr>
            <a:r>
              <a:rPr lang="en-US" sz="4000" dirty="0" smtClean="0"/>
              <a:t>•Unrestrained </a:t>
            </a:r>
            <a:r>
              <a:rPr lang="en-US" sz="4000" dirty="0"/>
              <a:t>m</a:t>
            </a:r>
            <a:r>
              <a:rPr lang="en-US" sz="4000" dirty="0" smtClean="0"/>
              <a:t>olecular dynamics simulations were run starting from the NMR structures that support the conclusion that the </a:t>
            </a:r>
            <a:r>
              <a:rPr lang="en-US" sz="4000" dirty="0" err="1" smtClean="0"/>
              <a:t>GalNAc</a:t>
            </a:r>
            <a:r>
              <a:rPr lang="en-US" sz="4000" dirty="0" smtClean="0"/>
              <a:t> </a:t>
            </a:r>
            <a:r>
              <a:rPr lang="en-US" sz="4000" dirty="0" err="1" smtClean="0"/>
              <a:t>glycopeptide</a:t>
            </a:r>
            <a:r>
              <a:rPr lang="en-US" sz="4000" dirty="0" smtClean="0"/>
              <a:t> is more extended and its conformational space the most limited, followed by the O-Man </a:t>
            </a:r>
            <a:r>
              <a:rPr lang="en-US" sz="4000" dirty="0" err="1" smtClean="0"/>
              <a:t>glycopeptide</a:t>
            </a:r>
            <a:r>
              <a:rPr lang="en-US" sz="4000" dirty="0" smtClean="0"/>
              <a:t> and the unmodified peptide. </a:t>
            </a:r>
            <a:endParaRPr lang="en-US" sz="4000" dirty="0" smtClean="0"/>
          </a:p>
          <a:p>
            <a:pPr>
              <a:lnSpc>
                <a:spcPct val="150000"/>
              </a:lnSpc>
            </a:pPr>
            <a:r>
              <a:rPr lang="en-US" sz="4000" dirty="0"/>
              <a:t>•MD </a:t>
            </a:r>
            <a:r>
              <a:rPr lang="en-US" sz="4000" dirty="0" smtClean="0"/>
              <a:t>also provides further insights into </a:t>
            </a:r>
            <a:r>
              <a:rPr lang="en-US" sz="4000" dirty="0" err="1" smtClean="0"/>
              <a:t>GalNAc</a:t>
            </a:r>
            <a:r>
              <a:rPr lang="en-US" sz="4000" dirty="0" smtClean="0"/>
              <a:t> </a:t>
            </a:r>
            <a:r>
              <a:rPr lang="en-US" sz="4000" dirty="0" err="1" smtClean="0"/>
              <a:t>glycopeptide</a:t>
            </a:r>
            <a:r>
              <a:rPr lang="en-US" sz="4000" dirty="0" smtClean="0"/>
              <a:t> </a:t>
            </a:r>
            <a:r>
              <a:rPr lang="en-US" sz="4000" dirty="0" smtClean="0"/>
              <a:t>intramolecular hydrogen bonding and solvation</a:t>
            </a:r>
            <a:r>
              <a:rPr lang="en-US" sz="4000" dirty="0" smtClean="0"/>
              <a:t>. </a:t>
            </a:r>
            <a:endParaRPr lang="en-US" sz="4000" dirty="0" smtClean="0"/>
          </a:p>
          <a:p>
            <a:pPr>
              <a:lnSpc>
                <a:spcPct val="150000"/>
              </a:lnSpc>
            </a:pPr>
            <a:r>
              <a:rPr lang="en-US" sz="4000" dirty="0"/>
              <a:t>•The </a:t>
            </a:r>
            <a:r>
              <a:rPr lang="en-US" sz="4000" dirty="0" smtClean="0"/>
              <a:t>comparison of the two </a:t>
            </a:r>
            <a:r>
              <a:rPr lang="en-US" sz="4000" dirty="0" err="1" smtClean="0"/>
              <a:t>glycopeptide</a:t>
            </a:r>
            <a:r>
              <a:rPr lang="en-US" sz="4000" dirty="0" smtClean="0"/>
              <a:t> constructs results confirm the unique impact of the </a:t>
            </a:r>
            <a:r>
              <a:rPr lang="el-GR" sz="4000" dirty="0" smtClean="0"/>
              <a:t>α</a:t>
            </a:r>
            <a:r>
              <a:rPr lang="en-US" sz="4000" dirty="0" smtClean="0"/>
              <a:t>-</a:t>
            </a:r>
            <a:r>
              <a:rPr lang="en-US" sz="4000" dirty="0" err="1" smtClean="0"/>
              <a:t>GalNAc</a:t>
            </a:r>
            <a:r>
              <a:rPr lang="en-US" sz="4000" dirty="0" smtClean="0"/>
              <a:t> modification on glycoprotein structure. </a:t>
            </a:r>
            <a:endParaRPr lang="en-US" sz="4000" dirty="0" smtClean="0"/>
          </a:p>
          <a:p>
            <a:r>
              <a:rPr lang="en-US" sz="4000" dirty="0"/>
              <a:t>•With </a:t>
            </a:r>
            <a:r>
              <a:rPr lang="en-US" sz="4000" dirty="0" smtClean="0"/>
              <a:t>regard to alpha-DG, t</a:t>
            </a:r>
            <a:r>
              <a:rPr lang="en-US" sz="4000" dirty="0" smtClean="0"/>
              <a:t>he </a:t>
            </a:r>
            <a:r>
              <a:rPr lang="en-US" sz="4000" dirty="0" smtClean="0"/>
              <a:t>results are consistent with the current thinking that the O-Man </a:t>
            </a:r>
            <a:r>
              <a:rPr lang="en-US" sz="4000" dirty="0" err="1" smtClean="0"/>
              <a:t>glycans</a:t>
            </a:r>
            <a:r>
              <a:rPr lang="en-US" sz="4000" dirty="0" smtClean="0"/>
              <a:t> are associated with the globular segment at the N-terminus and the O-</a:t>
            </a:r>
            <a:r>
              <a:rPr lang="en-US" sz="4000" dirty="0" err="1" smtClean="0"/>
              <a:t>GalNAc</a:t>
            </a:r>
            <a:r>
              <a:rPr lang="en-US" sz="4000" dirty="0" smtClean="0"/>
              <a:t> </a:t>
            </a:r>
            <a:r>
              <a:rPr lang="en-US" sz="4000" dirty="0" err="1" smtClean="0"/>
              <a:t>glycans</a:t>
            </a:r>
            <a:r>
              <a:rPr lang="en-US" sz="4000" dirty="0" smtClean="0"/>
              <a:t> play a role in the more extended following section of alpha-DG</a:t>
            </a:r>
            <a:r>
              <a:rPr lang="en-US" sz="4000" dirty="0" smtClean="0"/>
              <a:t>.</a:t>
            </a:r>
          </a:p>
          <a:p>
            <a:pPr>
              <a:lnSpc>
                <a:spcPct val="150000"/>
              </a:lnSpc>
            </a:pPr>
            <a:endParaRPr lang="en-US" sz="4000" dirty="0" smtClean="0"/>
          </a:p>
          <a:p>
            <a:r>
              <a:rPr lang="en-US" sz="3200" dirty="0" smtClean="0"/>
              <a:t>Refs (1) </a:t>
            </a:r>
            <a:r>
              <a:rPr lang="en-US" sz="3200" dirty="0" err="1" smtClean="0"/>
              <a:t>Coltart</a:t>
            </a:r>
            <a:r>
              <a:rPr lang="en-US" sz="3200" dirty="0" smtClean="0"/>
              <a:t>, DM et al., J. Amer. Chem. Soc., </a:t>
            </a:r>
            <a:r>
              <a:rPr lang="en-US" sz="3200" b="1" dirty="0" smtClean="0"/>
              <a:t>124</a:t>
            </a:r>
            <a:r>
              <a:rPr lang="en-US" sz="3200" dirty="0" smtClean="0"/>
              <a:t>:9833 (2002), (2) </a:t>
            </a:r>
            <a:r>
              <a:rPr lang="en-US" sz="3200" dirty="0" err="1" smtClean="0"/>
              <a:t>Borgert</a:t>
            </a:r>
            <a:r>
              <a:rPr lang="en-US" sz="3200" dirty="0" err="1" smtClean="0"/>
              <a:t>.A</a:t>
            </a:r>
            <a:r>
              <a:rPr lang="en-US" sz="3200" dirty="0" smtClean="0"/>
              <a:t> </a:t>
            </a:r>
            <a:r>
              <a:rPr lang="en-US" sz="3200" dirty="0" smtClean="0"/>
              <a:t>et. al. ACS Chem. Biol., </a:t>
            </a:r>
            <a:r>
              <a:rPr lang="en-US" sz="3200" b="1" dirty="0" smtClean="0"/>
              <a:t>7</a:t>
            </a:r>
            <a:r>
              <a:rPr lang="en-US" sz="3200" dirty="0" smtClean="0"/>
              <a:t>:1031 (2012)</a:t>
            </a:r>
            <a:r>
              <a:rPr lang="en-US" sz="3200" dirty="0"/>
              <a:t> </a:t>
            </a:r>
            <a:r>
              <a:rPr lang="en-US" sz="3200" dirty="0" smtClean="0"/>
              <a:t>         </a:t>
            </a:r>
            <a:r>
              <a:rPr lang="en-US" sz="3200" dirty="0" smtClean="0"/>
              <a:t> </a:t>
            </a:r>
            <a:r>
              <a:rPr lang="en-US" sz="3200" dirty="0" err="1" smtClean="0"/>
              <a:t>Supportred</a:t>
            </a:r>
            <a:r>
              <a:rPr lang="en-US" sz="3200" dirty="0" smtClean="0"/>
              <a:t> by NIGMS RO1-111939, P41-103490</a:t>
            </a:r>
          </a:p>
        </p:txBody>
      </p:sp>
      <p:sp>
        <p:nvSpPr>
          <p:cNvPr id="4" name="TextBox 3"/>
          <p:cNvSpPr txBox="1"/>
          <p:nvPr/>
        </p:nvSpPr>
        <p:spPr>
          <a:xfrm>
            <a:off x="33870900" y="20101265"/>
            <a:ext cx="2052165" cy="929935"/>
          </a:xfrm>
          <a:prstGeom prst="rect">
            <a:avLst/>
          </a:prstGeom>
          <a:noFill/>
        </p:spPr>
        <p:txBody>
          <a:bodyPr wrap="none" rtlCol="0">
            <a:spAutoFit/>
          </a:bodyPr>
          <a:lstStyle/>
          <a:p>
            <a:r>
              <a:rPr lang="en-US" dirty="0" smtClean="0"/>
              <a:t>Slide 3</a:t>
            </a:r>
            <a:endParaRPr lang="en-US" dirty="0"/>
          </a:p>
        </p:txBody>
      </p:sp>
    </p:spTree>
    <p:extLst>
      <p:ext uri="{BB962C8B-B14F-4D97-AF65-F5344CB8AC3E}">
        <p14:creationId xmlns:p14="http://schemas.microsoft.com/office/powerpoint/2010/main" val="34152612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1101</TotalTime>
  <Words>1034</Words>
  <Application>Microsoft Office PowerPoint</Application>
  <PresentationFormat>Custom</PresentationFormat>
  <Paragraphs>67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dc:creator>
  <cp:lastModifiedBy>David</cp:lastModifiedBy>
  <cp:revision>49</cp:revision>
  <cp:lastPrinted>2017-03-03T22:05:28Z</cp:lastPrinted>
  <dcterms:created xsi:type="dcterms:W3CDTF">2017-02-24T21:52:03Z</dcterms:created>
  <dcterms:modified xsi:type="dcterms:W3CDTF">2017-03-05T16:54:51Z</dcterms:modified>
</cp:coreProperties>
</file>