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5" r:id="rId6"/>
    <p:sldId id="258" r:id="rId7"/>
    <p:sldId id="304" r:id="rId8"/>
    <p:sldId id="317" r:id="rId9"/>
    <p:sldId id="319" r:id="rId10"/>
    <p:sldId id="308" r:id="rId11"/>
    <p:sldId id="309" r:id="rId12"/>
    <p:sldId id="296" r:id="rId13"/>
    <p:sldId id="297" r:id="rId14"/>
    <p:sldId id="310" r:id="rId15"/>
    <p:sldId id="271" r:id="rId16"/>
    <p:sldId id="311" r:id="rId17"/>
    <p:sldId id="272" r:id="rId18"/>
    <p:sldId id="273" r:id="rId19"/>
    <p:sldId id="274" r:id="rId20"/>
    <p:sldId id="275" r:id="rId21"/>
    <p:sldId id="276" r:id="rId22"/>
    <p:sldId id="277" r:id="rId23"/>
    <p:sldId id="312" r:id="rId24"/>
    <p:sldId id="313" r:id="rId25"/>
    <p:sldId id="316" r:id="rId26"/>
    <p:sldId id="314" r:id="rId27"/>
    <p:sldId id="298" r:id="rId28"/>
    <p:sldId id="320" r:id="rId29"/>
    <p:sldId id="300" r:id="rId30"/>
    <p:sldId id="280" r:id="rId31"/>
    <p:sldId id="281" r:id="rId32"/>
    <p:sldId id="282" r:id="rId33"/>
    <p:sldId id="283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84" r:id="rId43"/>
    <p:sldId id="290" r:id="rId44"/>
    <p:sldId id="292" r:id="rId45"/>
    <p:sldId id="2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19"/>
            <p14:sldId id="308"/>
            <p14:sldId id="309"/>
          </p14:sldIdLst>
        </p14:section>
        <p14:section name="Unit Testing" id="{3CEAD99F-3A4F-4E43-921E-60EC686B0383}">
          <p14:sldIdLst>
            <p14:sldId id="296"/>
            <p14:sldId id="297"/>
            <p14:sldId id="310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</p14:sldIdLst>
        </p14:section>
        <p14:section name="Good Practices" id="{F197DC39-0710-4335-BB31-99A807F6C847}">
          <p14:sldIdLst>
            <p14:sldId id="280"/>
            <p14:sldId id="281"/>
            <p14:sldId id="282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</a:t>
            </a:r>
            <a:r>
              <a:rPr lang="en-US" b="1" dirty="0"/>
              <a:t> </a:t>
            </a:r>
            <a:r>
              <a:rPr lang="en-US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dirty="0"/>
              <a:t>The purpose is to validate that each unit of the software code </a:t>
            </a:r>
            <a:r>
              <a:rPr lang="en-US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dirty="0"/>
              <a:t>Unit Testing is done </a:t>
            </a:r>
            <a:r>
              <a:rPr lang="en-US" b="1" dirty="0">
                <a:solidFill>
                  <a:schemeClr val="bg1"/>
                </a:solidFill>
              </a:rPr>
              <a:t>during the development </a:t>
            </a:r>
            <a:r>
              <a:rPr lang="en-US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Done through an </a:t>
            </a:r>
            <a:r>
              <a:rPr lang="en-US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dirty="0"/>
              <a:t>Higher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dirty="0"/>
              <a:t>Better </a:t>
            </a:r>
            <a:r>
              <a:rPr lang="en-US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Stability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00000" cy="5457857"/>
          </a:xfrm>
        </p:spPr>
        <p:txBody>
          <a:bodyPr>
            <a:normAutofit/>
          </a:bodyPr>
          <a:lstStyle/>
          <a:p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units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being tested</a:t>
            </a:r>
          </a:p>
          <a:p>
            <a:r>
              <a:rPr lang="en-US" dirty="0"/>
              <a:t>Validate </a:t>
            </a:r>
            <a:r>
              <a:rPr lang="en-US" b="1" dirty="0">
                <a:solidFill>
                  <a:schemeClr val="bg1"/>
                </a:solidFill>
              </a:rPr>
              <a:t>each unit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perform as expected</a:t>
            </a:r>
          </a:p>
          <a:p>
            <a:r>
              <a:rPr lang="en-US" dirty="0"/>
              <a:t>A unit may be an </a:t>
            </a:r>
            <a:r>
              <a:rPr lang="en-US" b="1" dirty="0">
                <a:solidFill>
                  <a:schemeClr val="bg1"/>
                </a:solidFill>
              </a:rPr>
              <a:t>individual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procedure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Test fixture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 for running tests to ensure there is a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in which tests are run so that results are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dirty="0"/>
              <a:t>Test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set of conditions</a:t>
            </a:r>
            <a:r>
              <a:rPr lang="en-US" b="1" dirty="0"/>
              <a:t> </a:t>
            </a:r>
            <a:r>
              <a:rPr lang="en-US" dirty="0"/>
              <a:t>used to determine if a system works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dirty="0"/>
              <a:t>Test suite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dirty="0"/>
              <a:t> used to test a software if it has some specified set of behaviors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dirty="0"/>
              <a:t>Test runner</a:t>
            </a:r>
          </a:p>
          <a:p>
            <a:pPr lvl="1"/>
            <a:r>
              <a:rPr lang="en-US" dirty="0"/>
              <a:t>A component which </a:t>
            </a:r>
            <a:r>
              <a:rPr lang="en-US" b="1" dirty="0">
                <a:solidFill>
                  <a:schemeClr val="bg1"/>
                </a:solidFill>
              </a:rPr>
              <a:t>sets up the execution</a:t>
            </a:r>
            <a:r>
              <a:rPr lang="en-US" b="1" dirty="0"/>
              <a:t> </a:t>
            </a:r>
            <a:r>
              <a:rPr lang="en-US" dirty="0"/>
              <a:t>of tests and provides the </a:t>
            </a:r>
            <a:r>
              <a:rPr lang="en-US" b="1" dirty="0">
                <a:solidFill>
                  <a:schemeClr val="bg1"/>
                </a:solidFill>
              </a:rPr>
              <a:t>outcome</a:t>
            </a:r>
            <a:r>
              <a:rPr lang="en-US" dirty="0"/>
              <a:t> to the user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2975220"/>
            <a:ext cx="697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dirty="0"/>
              <a:t>Run by the following block of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dirty="0"/>
              <a:t>The possible outcomes are</a:t>
            </a:r>
          </a:p>
          <a:p>
            <a:pPr lvl="1"/>
            <a:r>
              <a:rPr lang="en-US" dirty="0"/>
              <a:t>OK –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tests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dirty="0"/>
              <a:t>FAIL – </a:t>
            </a:r>
            <a:r>
              <a:rPr lang="en-US" b="1" dirty="0">
                <a:solidFill>
                  <a:schemeClr val="bg1"/>
                </a:solidFill>
              </a:rPr>
              <a:t>one or many</a:t>
            </a:r>
            <a:r>
              <a:rPr lang="en-US" b="1" dirty="0"/>
              <a:t> </a:t>
            </a:r>
            <a:r>
              <a:rPr lang="en-US" dirty="0"/>
              <a:t>tests </a:t>
            </a:r>
            <a:r>
              <a:rPr lang="en-US" b="1" dirty="0">
                <a:solidFill>
                  <a:schemeClr val="bg1"/>
                </a:solidFill>
              </a:rPr>
              <a:t>failed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dirty="0"/>
              <a:t> exception is raised</a:t>
            </a:r>
          </a:p>
          <a:p>
            <a:pPr lvl="1"/>
            <a:r>
              <a:rPr lang="en-US" dirty="0"/>
              <a:t>ERROR – the tests raised an exception </a:t>
            </a:r>
            <a:r>
              <a:rPr lang="en-US" b="1" dirty="0">
                <a:solidFill>
                  <a:schemeClr val="bg1"/>
                </a:solidFill>
              </a:rPr>
              <a:t>other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dirty="0"/>
              <a:t> – create test cases by </a:t>
            </a:r>
            <a:r>
              <a:rPr lang="en-US" b="1" dirty="0">
                <a:solidFill>
                  <a:schemeClr val="bg1"/>
                </a:solidFill>
              </a:rPr>
              <a:t>subclassing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tests that the two arguments are </a:t>
            </a:r>
            <a:r>
              <a:rPr lang="en-GB" b="1" dirty="0">
                <a:solidFill>
                  <a:schemeClr val="bg1"/>
                </a:solidFill>
              </a:rPr>
              <a:t>equal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unequal</a:t>
            </a:r>
            <a:r>
              <a:rPr lang="en-GB" dirty="0"/>
              <a:t>  in value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GB" dirty="0"/>
              <a:t>tests that the argument has a Boolean value of </a:t>
            </a: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b="1" dirty="0"/>
              <a:t> </a:t>
            </a:r>
            <a:r>
              <a:rPr lang="en-US" dirty="0"/>
              <a:t>–</a:t>
            </a:r>
            <a:r>
              <a:rPr lang="en-GB" b="1" dirty="0"/>
              <a:t> </a:t>
            </a:r>
            <a:r>
              <a:rPr lang="en-GB" dirty="0"/>
              <a:t>tests that the first argument </a:t>
            </a:r>
            <a:r>
              <a:rPr lang="en-GB" b="1" dirty="0">
                <a:solidFill>
                  <a:schemeClr val="bg1"/>
                </a:solidFill>
              </a:rPr>
              <a:t>is in</a:t>
            </a:r>
            <a:r>
              <a:rPr lang="en-GB" b="1" dirty="0"/>
              <a:t> </a:t>
            </a:r>
            <a:r>
              <a:rPr lang="en-GB" dirty="0"/>
              <a:t>/ </a:t>
            </a:r>
            <a:r>
              <a:rPr lang="en-GB" b="1" dirty="0">
                <a:solidFill>
                  <a:schemeClr val="bg1"/>
                </a:solidFill>
              </a:rPr>
              <a:t>is not in</a:t>
            </a:r>
            <a:r>
              <a:rPr lang="en-GB" dirty="0"/>
              <a:t> the second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400" b="1" dirty="0"/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raises</a:t>
            </a:r>
            <a:r>
              <a:rPr lang="en-US" sz="3400" dirty="0"/>
              <a:t> a specific </a:t>
            </a:r>
            <a:r>
              <a:rPr lang="en-US" sz="3400" b="1" dirty="0">
                <a:solidFill>
                  <a:schemeClr val="bg1"/>
                </a:solidFill>
              </a:rPr>
              <a:t>exception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– provides a command-line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r>
              <a:rPr lang="en-US" sz="34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4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– prepares the </a:t>
            </a:r>
            <a:r>
              <a:rPr lang="en-US" sz="34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200" dirty="0"/>
              <a:t>The method is called </a:t>
            </a:r>
            <a:r>
              <a:rPr lang="en-US" sz="3200" b="1" dirty="0">
                <a:solidFill>
                  <a:schemeClr val="bg1"/>
                </a:solidFill>
              </a:rPr>
              <a:t>immediately before</a:t>
            </a:r>
            <a:r>
              <a:rPr lang="en-US" sz="3200" b="1" dirty="0"/>
              <a:t> </a:t>
            </a:r>
            <a:r>
              <a:rPr lang="en-US" sz="3200" dirty="0"/>
              <a:t>the test method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If we have a class Person with methods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499" y="1809000"/>
            <a:ext cx="6957501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Advantages</a:t>
            </a:r>
            <a:r>
              <a:rPr lang="en-GB" dirty="0"/>
              <a:t> to placing the test code in a </a:t>
            </a:r>
            <a:r>
              <a:rPr lang="en-GB" b="1" dirty="0">
                <a:solidFill>
                  <a:schemeClr val="bg1"/>
                </a:solidFill>
              </a:rPr>
              <a:t>separate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module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test module can be run standalone from the </a:t>
            </a:r>
            <a:r>
              <a:rPr lang="en-GB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test code can more </a:t>
            </a:r>
            <a:r>
              <a:rPr lang="en-GB" b="1" dirty="0">
                <a:solidFill>
                  <a:schemeClr val="bg1"/>
                </a:solidFill>
              </a:rPr>
              <a:t>easily be separated</a:t>
            </a:r>
            <a:r>
              <a:rPr lang="en-GB" b="1" dirty="0"/>
              <a:t> </a:t>
            </a:r>
            <a:r>
              <a:rPr lang="en-GB" dirty="0"/>
              <a:t>from shipped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Tested code can be </a:t>
            </a:r>
            <a:r>
              <a:rPr lang="en-GB" b="1" dirty="0">
                <a:solidFill>
                  <a:schemeClr val="bg1"/>
                </a:solidFill>
              </a:rPr>
              <a:t>refactored</a:t>
            </a:r>
            <a:r>
              <a:rPr lang="en-GB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testing strategy changes, there is </a:t>
            </a:r>
            <a:r>
              <a:rPr lang="en-GB" b="1" dirty="0">
                <a:solidFill>
                  <a:schemeClr val="bg1"/>
                </a:solidFill>
              </a:rPr>
              <a:t>no need</a:t>
            </a:r>
            <a:r>
              <a:rPr lang="en-GB" b="1" dirty="0"/>
              <a:t> </a:t>
            </a:r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400" dirty="0"/>
              <a:t>Testing the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400" b="1" dirty="0"/>
              <a:t> </a:t>
            </a:r>
            <a:r>
              <a:rPr lang="en-GB" sz="3400" dirty="0"/>
              <a:t>from previous example:</a:t>
            </a:r>
          </a:p>
          <a:p>
            <a:pPr lvl="1"/>
            <a:r>
              <a:rPr lang="en-GB" sz="3200" dirty="0"/>
              <a:t>Create the tests 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marL="442912" lvl="1" indent="0">
              <a:buNone/>
            </a:pPr>
            <a:endParaRPr lang="en-GB" sz="3400" dirty="0"/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200" dirty="0"/>
              <a:t>Include them in a package in order to be able to make proper imports from the modules</a:t>
            </a:r>
          </a:p>
          <a:p>
            <a:pPr marL="442912" lvl="1" indent="0">
              <a:buNone/>
            </a:pPr>
            <a:endParaRPr lang="en-GB" sz="3400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2637302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92" y="5773575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In simple English, Mocking is make a </a:t>
            </a:r>
            <a:r>
              <a:rPr lang="en-US" sz="3400" b="1" dirty="0">
                <a:solidFill>
                  <a:schemeClr val="bg1"/>
                </a:solidFill>
              </a:rPr>
              <a:t>replica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imitation</a:t>
            </a:r>
            <a:r>
              <a:rPr lang="en-US" sz="3400" dirty="0"/>
              <a:t> of something</a:t>
            </a:r>
          </a:p>
          <a:p>
            <a:r>
              <a:rPr lang="en-US" sz="3400" dirty="0"/>
              <a:t>In programming an object that you want to test may have </a:t>
            </a:r>
            <a:r>
              <a:rPr lang="en-US" sz="3400" b="1" dirty="0">
                <a:solidFill>
                  <a:schemeClr val="bg1"/>
                </a:solidFill>
              </a:rPr>
              <a:t>dependencies</a:t>
            </a:r>
            <a:r>
              <a:rPr lang="en-US" sz="3400" dirty="0"/>
              <a:t> on </a:t>
            </a:r>
            <a:r>
              <a:rPr lang="en-US" sz="3400" b="1" dirty="0">
                <a:solidFill>
                  <a:schemeClr val="bg1"/>
                </a:solidFill>
              </a:rPr>
              <a:t>other complex objects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Used to: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 real objects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isolate</a:t>
            </a:r>
            <a:r>
              <a:rPr lang="en-US" sz="3600" dirty="0"/>
              <a:t> the behavior of an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Based on the </a:t>
            </a:r>
            <a:r>
              <a:rPr lang="en-US" sz="3400" b="1" dirty="0">
                <a:solidFill>
                  <a:schemeClr val="bg1"/>
                </a:solidFill>
              </a:rPr>
              <a:t>'action -&gt; assertion'</a:t>
            </a:r>
            <a:r>
              <a:rPr lang="en-US" sz="3400" dirty="0"/>
              <a:t> pattern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Designed for use with </a:t>
            </a:r>
            <a:r>
              <a:rPr lang="en-US" sz="3400" b="1" dirty="0">
                <a:solidFill>
                  <a:schemeClr val="bg1"/>
                </a:solidFill>
              </a:rPr>
              <a:t>unittest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400" dirty="0"/>
              <a:t>In unit testing we want to test methods of one class in </a:t>
            </a:r>
            <a:r>
              <a:rPr lang="en-US" sz="3400" b="1" dirty="0">
                <a:solidFill>
                  <a:schemeClr val="bg1"/>
                </a:solidFill>
              </a:rPr>
              <a:t>isolation</a:t>
            </a:r>
            <a:r>
              <a:rPr lang="en-US" sz="3400" dirty="0"/>
              <a:t>, but classes are </a:t>
            </a:r>
            <a:r>
              <a:rPr lang="en-US" sz="34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400" dirty="0"/>
              <a:t>They are using </a:t>
            </a:r>
            <a:r>
              <a:rPr lang="en-US" sz="3400" b="1" dirty="0">
                <a:solidFill>
                  <a:schemeClr val="bg1"/>
                </a:solidFill>
              </a:rPr>
              <a:t>services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other classes</a:t>
            </a:r>
          </a:p>
          <a:p>
            <a:r>
              <a:rPr lang="en-US" sz="3400" dirty="0"/>
              <a:t>We mock the services and methods from other classes and simulate the real behavior</a:t>
            </a:r>
            <a:endParaRPr lang="bg-BG" sz="3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000" y="4273946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Assertions can </a:t>
            </a:r>
            <a:r>
              <a:rPr lang="en-US" sz="34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200" dirty="0"/>
              <a:t>Helps with </a:t>
            </a:r>
            <a:r>
              <a:rPr lang="en-US" sz="32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DRY: Don't 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404000"/>
            <a:ext cx="105727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class DogTests(unittest.TestCase):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self.dog = Dog("Pug",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test_init(self):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self.assertEqual(self.dog.species, "Pug")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self.assertEqual(self.dog.age, 4)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def test_get_full_info(self):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result = self.dog.get_full_info()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expected_result = "Dog: Pug, 4 years old"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    self.assertEqual(result, expected_result)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61000" y="1989000"/>
            <a:ext cx="2700000" cy="1055608"/>
          </a:xfrm>
          <a:prstGeom prst="wedgeRoundRectCallout">
            <a:avLst>
              <a:gd name="adj1" fmla="val -61024"/>
              <a:gd name="adj2" fmla="val -13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before each test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Test names</a:t>
            </a:r>
          </a:p>
          <a:p>
            <a:pPr lvl="1"/>
            <a:r>
              <a:rPr lang="en-US" sz="3200" dirty="0"/>
              <a:t>Should use </a:t>
            </a:r>
            <a:r>
              <a:rPr lang="en-US" sz="3200" b="1" dirty="0">
                <a:solidFill>
                  <a:schemeClr val="bg1"/>
                </a:solidFill>
              </a:rPr>
              <a:t>business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domain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200" dirty="0"/>
              <a:t>Should be </a:t>
            </a:r>
            <a:r>
              <a:rPr lang="en-US" sz="3200" b="1" dirty="0">
                <a:solidFill>
                  <a:schemeClr val="bg1"/>
                </a:solidFill>
              </a:rPr>
              <a:t>descriptive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is done differently in </a:t>
            </a:r>
            <a:r>
              <a:rPr lang="en-US" sz="3200" b="1" dirty="0">
                <a:solidFill>
                  <a:schemeClr val="bg1"/>
                </a:solidFill>
              </a:rPr>
              <a:t>different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contexts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Safety-critical software is tested </a:t>
            </a:r>
            <a:r>
              <a:rPr lang="en-US" sz="3200" b="1" dirty="0">
                <a:solidFill>
                  <a:schemeClr val="bg1"/>
                </a:solidFill>
              </a:rPr>
              <a:t>differently</a:t>
            </a:r>
            <a:r>
              <a:rPr lang="en-US" sz="32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74400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Exhaustive testing is </a:t>
            </a:r>
            <a:r>
              <a:rPr lang="en-US" sz="34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All combinations of inputs and preconditions are usually almost </a:t>
            </a:r>
            <a:r>
              <a:rPr lang="en-US" sz="3200" b="1" dirty="0">
                <a:solidFill>
                  <a:schemeClr val="bg1"/>
                </a:solidFill>
              </a:rPr>
              <a:t>infinite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everything is not feasible</a:t>
            </a:r>
          </a:p>
          <a:p>
            <a:pPr lvl="2"/>
            <a:r>
              <a:rPr lang="en-US" sz="30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Risk analysis and priorities should be used to focus testing </a:t>
            </a:r>
            <a:br>
              <a:rPr lang="en-US" sz="3200" dirty="0"/>
            </a:br>
            <a:r>
              <a:rPr lang="en-US" sz="32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Early testing is </a:t>
            </a:r>
            <a:r>
              <a:rPr lang="en-US" sz="34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activities shall be started as early as possible </a:t>
            </a:r>
          </a:p>
          <a:p>
            <a:pPr lvl="2"/>
            <a:r>
              <a:rPr lang="en-US" sz="30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0313" y="3945337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effort shall be focused </a:t>
            </a:r>
            <a:r>
              <a:rPr lang="en-US" sz="3200" b="1" dirty="0">
                <a:solidFill>
                  <a:schemeClr val="bg1"/>
                </a:solidFill>
              </a:rPr>
              <a:t>proportionally</a:t>
            </a:r>
            <a:r>
              <a:rPr lang="en-US" sz="3200" dirty="0"/>
              <a:t> </a:t>
            </a:r>
          </a:p>
          <a:p>
            <a:pPr lvl="2"/>
            <a:r>
              <a:rPr lang="en-US" sz="30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of modules usually contains </a:t>
            </a:r>
            <a:r>
              <a:rPr lang="en-US" sz="3200" b="1" dirty="0">
                <a:solidFill>
                  <a:schemeClr val="bg1"/>
                </a:solidFill>
              </a:rPr>
              <a:t>most of the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b="1" dirty="0"/>
              <a:t> </a:t>
            </a:r>
            <a:r>
              <a:rPr lang="en-US" sz="3200" dirty="0"/>
              <a:t>discovered</a:t>
            </a:r>
          </a:p>
          <a:p>
            <a:pPr lvl="2"/>
            <a:r>
              <a:rPr lang="en-US" sz="30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853999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3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</a:t>
            </a:r>
            <a:r>
              <a:rPr lang="ja-JP" altLang="en-GB" sz="33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depending </a:t>
            </a:r>
            <a:br>
              <a:rPr lang="en-GB" altLang="ja-JP" sz="3300" dirty="0">
                <a:solidFill>
                  <a:schemeClr val="bg2"/>
                </a:solidFill>
                <a:latin typeface="+mn-ea"/>
              </a:rPr>
            </a:b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3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3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3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first level of </a:t>
            </a:r>
            <a:r>
              <a:rPr lang="en-US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smallest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that each unit of the software </a:t>
            </a:r>
            <a:r>
              <a:rPr lang="en-US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dirty="0"/>
              <a:t>Types of testing: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(1)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Testing changes </a:t>
            </a:r>
            <a:r>
              <a:rPr lang="en-US" b="1" dirty="0">
                <a:solidFill>
                  <a:schemeClr val="bg1"/>
                </a:solidFill>
              </a:rPr>
              <a:t>the convention</a:t>
            </a:r>
            <a:r>
              <a:rPr lang="en-US" dirty="0"/>
              <a:t> of writing code: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Less abstract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Test</a:t>
            </a:r>
            <a:r>
              <a:rPr lang="en-US" dirty="0"/>
              <a:t> specific 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Triple A</a:t>
            </a:r>
            <a:r>
              <a:rPr lang="en-US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 (2)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Less </a:t>
            </a:r>
            <a:r>
              <a:rPr lang="en-US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Requires more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2074</Words>
  <Application>Microsoft Office PowerPoint</Application>
  <PresentationFormat>Widescreen</PresentationFormat>
  <Paragraphs>331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 (1)</vt:lpstr>
      <vt:lpstr>What is Testing? (2)</vt:lpstr>
      <vt:lpstr>Drawbacks from Manual Testing</vt:lpstr>
      <vt:lpstr>Moving Away from Manual Testing</vt:lpstr>
      <vt:lpstr>What is Unit Testing?</vt:lpstr>
      <vt:lpstr>What is Unit Testing?</vt:lpstr>
      <vt:lpstr>Automated Testing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How to Write Good Tests</vt:lpstr>
      <vt:lpstr>Assertion Messages</vt:lpstr>
      <vt:lpstr>DRY: Don't Repeat Yourself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149</cp:revision>
  <dcterms:created xsi:type="dcterms:W3CDTF">2018-05-23T13:08:44Z</dcterms:created>
  <dcterms:modified xsi:type="dcterms:W3CDTF">2020-10-29T10:55:50Z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