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323" r:id="rId3"/>
    <p:sldId id="319" r:id="rId4"/>
    <p:sldId id="320" r:id="rId5"/>
    <p:sldId id="325" r:id="rId6"/>
    <p:sldId id="296" r:id="rId7"/>
    <p:sldId id="321" r:id="rId8"/>
    <p:sldId id="322" r:id="rId9"/>
    <p:sldId id="337" r:id="rId10"/>
    <p:sldId id="338" r:id="rId11"/>
    <p:sldId id="324" r:id="rId12"/>
    <p:sldId id="288" r:id="rId13"/>
    <p:sldId id="339" r:id="rId14"/>
    <p:sldId id="291" r:id="rId15"/>
    <p:sldId id="283" r:id="rId16"/>
    <p:sldId id="285" r:id="rId17"/>
    <p:sldId id="292" r:id="rId18"/>
    <p:sldId id="293" r:id="rId19"/>
    <p:sldId id="294" r:id="rId20"/>
    <p:sldId id="340" r:id="rId21"/>
    <p:sldId id="295" r:id="rId22"/>
    <p:sldId id="298" r:id="rId23"/>
    <p:sldId id="299" r:id="rId24"/>
    <p:sldId id="341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76670-A52D-445D-B331-5A14BE357CE3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25D0-3C0A-4CDE-8205-2149803FD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8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E74-ABAA-EB3D-263A-DB13028F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2460-5140-FDC9-27F6-195230F4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87EC-54C7-0918-AE77-BA2F481B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C83D-E126-4A30-9985-AA3F21BA2E90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C24A-C73A-5795-A8E4-5A9F650D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C35C-5D57-FBC7-E768-D804004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5414-C88F-E76E-9AA0-165CFF0D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C08-7AC6-117E-7735-D52F26A7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AC99-A4EF-CE5A-0D37-06C8EC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121-66B7-4F24-A456-E65C1C93C44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A777-5605-FF25-1DA5-1AEC4B6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CAF4-16C4-F6DA-D9D4-F81A5CE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8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51DAD-CF4C-7876-CA45-C5AD1E7B9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D1FC-C679-0658-983D-D4CCEA5E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1278-926E-4742-8A63-141849F6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505-0961-4C28-B8B0-0A0FBC36E3A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32C8-5307-8EBB-FE69-3BC4459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9DBF-745E-30C1-F28B-696D4B4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8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23E-C99B-CC90-70DB-D8FBCBD7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74" y="1122363"/>
            <a:ext cx="86839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43A0-3086-5D0C-00D8-41534176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74" y="3602038"/>
            <a:ext cx="8683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F581-02A6-E5C1-4B4C-B66532A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AEF-E25E-4C3A-85D5-B85DC9CCA6F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FDD7-E6FC-F2E9-A749-D4555574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36BB-D7F0-94A0-34DA-AB1136DE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33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1E5C-7476-FD2F-8FA8-98EBB6F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B16C-0A26-F980-74C9-A56DB3BA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8D8D-DE5B-7602-524A-477EEB1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6143-5436-473B-BB24-A3B7DF2970E1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8700-44E8-EA0C-C725-1003F4EB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B0F9-820A-C8E6-0EAE-78A96CD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59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F340-6A95-7679-5263-340EE72A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6" y="1709738"/>
            <a:ext cx="948414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6EDD-B78F-C4C6-B7FC-18DC9580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306" y="4589463"/>
            <a:ext cx="94841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8DA7-50D6-E8C0-5F31-8C47A09F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2B48-BA5F-4989-9B3A-81CEA550F369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E9A-601A-9326-5044-7A67EBF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756D-0E58-E115-E8C2-8A48D3A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DB-974B-8ABB-4198-9AA65AD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5722-808A-5AAD-B1DF-0B286471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CF8F-40FE-A351-8BB6-40C05E27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16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E6EC-9829-0D4C-AD57-92A2AFD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67-8722-4CAD-87BC-B0024DE42FDE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3BE4-E39E-AB0B-A9AB-59C82AC5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4B23-9DB9-EB6D-643B-083F7A9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23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27A6-3ADC-0E1B-2F6B-FFACF32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365125"/>
            <a:ext cx="1005511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095C-1980-2D7D-3004-8C6C4963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681163"/>
            <a:ext cx="4857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A20D-0A0F-D137-0944-871B1BF7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505075"/>
            <a:ext cx="48573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EE13-F184-BB6D-8D80-CC6A962E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681163"/>
            <a:ext cx="48813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8B91-E088-97FF-285B-A0781441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505075"/>
            <a:ext cx="48813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72FDE-E4DB-78B9-1688-7605F5D8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7FCD-E59F-4CC2-A48D-3F5A1E9B655B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06B5-BD9C-E162-6E69-2836230A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1E6D-486D-F2BC-E32F-37B55135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08-65EC-6348-C723-DF8E485C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B3E5-D738-501D-0B29-3832DC8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2852-CCCD-4268-BAE5-EE8F5EAC9AA5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01CD-889E-001C-5279-4300C35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95BC-54A5-1819-7846-0248857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92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2218-DAE3-2219-94AC-B158EA5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8C9-FAE9-46BC-8D39-111F0D9BD5C0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7365F-8E1D-FA20-85EB-796A8514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597D-FA4C-24F5-C471-923D246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9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25E2-CCFE-D556-5B5E-1B18939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0" y="457200"/>
            <a:ext cx="3771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B92-5AF8-CD57-F4B1-70651FD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9" y="987425"/>
            <a:ext cx="59192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EDB5-5570-376F-8755-6910B156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340" y="2057400"/>
            <a:ext cx="3771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834D-0388-4739-878B-E4A6F70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C733-C137-4D12-8CE5-48159625CF57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C1D-47C5-8DCB-4D8F-971449B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A807-E962-F00F-49FE-9E4F13E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3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8A9-F90E-14ED-2230-DE9E65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E1F4-6ED2-FD8A-BB02-A66E773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5E71-A8BE-3C40-F102-F19923B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D88-D908-4486-AD0A-9E9496565334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DBAA-F96C-906E-385F-1330BE2F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E31A-8A3A-AA34-A06E-1F8B276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7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1E2-F429-9177-8695-41B8F4D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457200"/>
            <a:ext cx="38583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EC45-0119-B9F9-A262-36518D023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61004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80E5-8A18-CBF4-5225-12169497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1982" y="2057400"/>
            <a:ext cx="38583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911F-298B-3D23-A899-DD57FDA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3E9-E126-4C03-927A-182740F2233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8C26-8124-276F-2A7B-252F76D8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F1A8-C1C8-40E3-676D-C91CA463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71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513-DA18-3F4C-B922-4E11FB5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155C-06EA-C57F-CD70-BE32FBB0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7A9-BB3B-3064-3332-F309E99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910-897A-41A6-8308-09192DC0F46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422C-F87B-3D66-3245-392F34B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97E3-C0C9-4D4A-D67F-0732C19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623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4E8E9-CA23-6E90-3C29-4A89A928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18C7-5C0C-484E-300F-0CDE1354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1982" y="365125"/>
            <a:ext cx="67805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D42F-1F87-98C7-927B-439097A1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D6-33CF-4C89-BD31-AAAE044571B2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397C-37C9-21CA-342B-52E3586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731A-E3DF-E216-B710-B13AD93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8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BC9-A2EA-EF30-D8D3-3175A05E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81FA-182C-7564-4831-9D77E93A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01B0-F8F6-3360-3865-ED946EF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35A9-C609-4F53-8CA6-402494EDFFF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A5E7-71CE-1301-3036-0FCD7E4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627-D269-3DCD-E075-DD1A81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CF11-CECF-D035-E535-377C648E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338A-33A0-CA98-040C-1BF6953E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AFC5-9FE0-112E-65E4-15377739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1C331-AD80-D14B-E6D8-99E8D0F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455B-DF59-4F03-B4CA-578FE49DE6FF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6F4B-4B8B-D10E-8927-3142B854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E002-015B-BFC2-A6CF-52D3657B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2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CD7-767F-1CBA-8DA2-7D4528C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4CE3-452A-141E-82FA-AAF2C22E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D59C-833E-C892-3428-DCD94CE3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9BF0-C103-1C3A-2237-D776C46E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A056-BF09-0F89-7806-DCB32B49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4F6C4-52AA-0C7D-EDDC-C66C7AB5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DF3-4517-458B-9C2E-939C081A2370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1CF3-8491-7CDD-6B73-8E3A3CD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680EC-106B-3E85-7018-316FB0E8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80D-D6ED-ACE7-113E-CB14071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94C0-5608-C1B2-A533-450842C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2B8A-EFD9-4EE3-AB74-58731410EBAF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EB79-B52F-4C2A-A493-419EA17A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C2EE-AF43-D8DF-E65F-C3AEA29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7ED47-C127-F579-864A-C86A225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E9B-A01A-475A-A03C-2E7C38406168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DF09-651F-52A7-3159-7B82E81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4B4A-91AE-B061-EC5C-A6D7A20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1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AA23-943B-FB6A-6F0E-1FB71F9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2C8B-C4B1-9650-AC2B-33E561D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DF4C-FAFE-F311-7486-38F284A2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8810-4C4A-DB94-5C18-1A1038C4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C4DF-7A71-44BC-A2DC-F230450FABB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C2CE-E6A7-8234-D022-E2B28C8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395B-3B6E-2C9C-D7E6-B73CD39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C86C-FB16-1BCC-2394-16B031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E0312-1ABB-F497-BF2E-FAF07C5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BBBE-FBC5-4848-0CE4-5B173043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0E57-2C76-66FF-0870-E152CCE6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6C1-8F2A-4F14-A13C-0A782CF257FD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9F12-C1DB-9F28-7C5D-A9D9F69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FEEC-900D-7B66-AD3A-AB2A81F3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1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F68B-183A-2F84-E7C7-7DFEA988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9BA8-2142-2ABF-F9A3-9D919F4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61C0-B132-495D-5718-1E55030D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6B566-F5CE-4F94-B537-E74A27EECAC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E6B5-CD9F-4EAD-4D8C-47DFB8292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B7BB-BCD4-4C75-76EB-64D1D0FAA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0BA7-924F-5334-F00F-7A024B0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8CE6-141B-B345-C757-0BB66F98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722113"/>
            <a:ext cx="9561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C1CB-F756-8CAA-B1A5-E44B1614B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198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CF2F-0F0D-4A28-A508-AA4843F0D295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EB8B-1E56-1A38-634F-AD5ACE52C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3879" y="6356350"/>
            <a:ext cx="3771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B465-39BB-232F-7CA6-050E9848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76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B450-7022-7C09-1CF6-F4D56069601B}"/>
              </a:ext>
            </a:extLst>
          </p:cNvPr>
          <p:cNvSpPr/>
          <p:nvPr userDrawn="1"/>
        </p:nvSpPr>
        <p:spPr>
          <a:xfrm>
            <a:off x="668" y="-1619"/>
            <a:ext cx="1696529" cy="6858001"/>
          </a:xfrm>
          <a:prstGeom prst="rect">
            <a:avLst/>
          </a:prstGeom>
          <a:solidFill>
            <a:srgbClr val="005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 descr="UniSC logo">
            <a:extLst>
              <a:ext uri="{FF2B5EF4-FFF2-40B4-BE49-F238E27FC236}">
                <a16:creationId xmlns:a16="http://schemas.microsoft.com/office/drawing/2014/main" id="{DC1DEAB3-AF99-A77F-824A-AED0570140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4"/>
            <a:ext cx="1697867" cy="5810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13A24D-CF2E-CF80-5691-6E69E12D1A14}"/>
              </a:ext>
            </a:extLst>
          </p:cNvPr>
          <p:cNvSpPr/>
          <p:nvPr userDrawn="1"/>
        </p:nvSpPr>
        <p:spPr>
          <a:xfrm>
            <a:off x="-2" y="0"/>
            <a:ext cx="1696529" cy="6858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Lachiemckbioinfo/Resbaz2023_dataset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lesson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hanacademy.org/" TargetMode="External"/><Relationship Id="rId4" Type="http://schemas.openxmlformats.org/officeDocument/2006/relationships/hyperlink" Target="https://stackoverflow.com/ques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achiemckbioinfo/ResBaz2025-datase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98A489-E1AA-5D7E-FE8F-05F1387C5B09}"/>
              </a:ext>
            </a:extLst>
          </p:cNvPr>
          <p:cNvSpPr/>
          <p:nvPr/>
        </p:nvSpPr>
        <p:spPr>
          <a:xfrm>
            <a:off x="0" y="0"/>
            <a:ext cx="4994787" cy="6858000"/>
          </a:xfrm>
          <a:prstGeom prst="homePlate">
            <a:avLst>
              <a:gd name="adj" fmla="val 12422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4F94C9-13CF-DC2A-EF87-5030501A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81" y="1868620"/>
            <a:ext cx="3600450" cy="126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8DA6C-FCF3-4358-8D57-62890B3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</p:spPr>
        <p:txBody>
          <a:bodyPr>
            <a:normAutofit fontScale="90000"/>
          </a:bodyPr>
          <a:lstStyle/>
          <a:p>
            <a:pPr algn="l"/>
            <a:r>
              <a:rPr lang="en-AU" sz="3700" dirty="0"/>
              <a:t>Creating Scientific Graphs with Python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890A-F07C-4DB6-9AA0-924AD94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2" y="3886200"/>
            <a:ext cx="4082545" cy="1071694"/>
          </a:xfrm>
        </p:spPr>
        <p:txBody>
          <a:bodyPr>
            <a:normAutofit/>
          </a:bodyPr>
          <a:lstStyle/>
          <a:p>
            <a:pPr algn="l"/>
            <a:r>
              <a:rPr lang="en-AU" sz="1400" dirty="0"/>
              <a:t>Lachlan McKinnie, Alumni, </a:t>
            </a:r>
          </a:p>
          <a:p>
            <a:pPr algn="l"/>
            <a:r>
              <a:rPr lang="en-AU" sz="1400" dirty="0"/>
              <a:t>University of the Sunshine Coast</a:t>
            </a:r>
          </a:p>
          <a:p>
            <a:pPr algn="l"/>
            <a:r>
              <a:rPr lang="en-AU" sz="1400" dirty="0"/>
              <a:t>Lachlan.McKinnie@research.usc.edu.au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58637-2A96-4A82-B28B-E3F21F09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>
          <a:xfrm>
            <a:off x="7940250" y="3944923"/>
            <a:ext cx="2818969" cy="291307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4070A3C-65B1-416C-817E-F19416FB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8565" r="6635" b="18560"/>
          <a:stretch/>
        </p:blipFill>
        <p:spPr bwMode="auto">
          <a:xfrm>
            <a:off x="0" y="6157574"/>
            <a:ext cx="2481943" cy="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BDB4F2-0E16-4A63-849A-7BFA18B78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39" y="329963"/>
            <a:ext cx="1602780" cy="160278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0C0E0ADF-A4A1-8047-1CA2-2378ACD20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04" y="2998079"/>
            <a:ext cx="3600450" cy="7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7436-B757-364E-D063-AF8E103F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95A1-84EC-0D5E-8335-A1ED02D3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2" y="1722112"/>
            <a:ext cx="5120095" cy="4777011"/>
          </a:xfrm>
        </p:spPr>
        <p:txBody>
          <a:bodyPr>
            <a:normAutofit/>
          </a:bodyPr>
          <a:lstStyle/>
          <a:p>
            <a:r>
              <a:rPr lang="en-AU" dirty="0"/>
              <a:t>Various options available to use</a:t>
            </a:r>
          </a:p>
          <a:p>
            <a:r>
              <a:rPr lang="en-AU" dirty="0"/>
              <a:t>CoPilot, ChatGPT, Claude, Grok</a:t>
            </a:r>
          </a:p>
          <a:p>
            <a:r>
              <a:rPr lang="en-AU" dirty="0"/>
              <a:t>ChatGPT free to use, requires account</a:t>
            </a:r>
          </a:p>
          <a:p>
            <a:r>
              <a:rPr lang="en-AU" dirty="0"/>
              <a:t>CoPilot access via university</a:t>
            </a:r>
          </a:p>
          <a:p>
            <a:r>
              <a:rPr lang="en-AU" dirty="0"/>
              <a:t>If you don’t want to make accounts, I have scripts that can be downloaded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0FC6-E979-7113-28B3-DE66B337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5FCB0-3953-1FCC-84BD-97045A7B2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98" y="354866"/>
            <a:ext cx="2734493" cy="2734493"/>
          </a:xfrm>
          <a:prstGeom prst="rect">
            <a:avLst/>
          </a:prstGeom>
        </p:spPr>
      </p:pic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9A3EBCC-26EA-E87D-FF38-13A27176A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19" y="3089359"/>
            <a:ext cx="3600450" cy="12668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018444-50B1-8B29-17A9-B39E24FA4687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658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3" y="365125"/>
            <a:ext cx="8743965" cy="1325563"/>
          </a:xfrm>
        </p:spPr>
        <p:txBody>
          <a:bodyPr>
            <a:normAutofit/>
          </a:bodyPr>
          <a:lstStyle/>
          <a:p>
            <a:r>
              <a:rPr lang="en-AU" dirty="0"/>
              <a:t>Plot examples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4DABCD-0EE8-3009-40BE-9FCF8452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83" y="1335842"/>
            <a:ext cx="5345154" cy="32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A52B4C1-312D-0329-DA83-61FAF46A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361664"/>
            <a:ext cx="4431081" cy="306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FBA33B-F5C3-1BA0-CEC3-BFF0F8EC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-1" r="9571" b="50762"/>
          <a:stretch/>
        </p:blipFill>
        <p:spPr>
          <a:xfrm>
            <a:off x="7586671" y="3385982"/>
            <a:ext cx="4244164" cy="347201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E6CA764-0BEF-9115-1F4E-E484DF188C01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2568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778240" cy="1325563"/>
          </a:xfrm>
        </p:spPr>
        <p:txBody>
          <a:bodyPr/>
          <a:lstStyle/>
          <a:p>
            <a:r>
              <a:rPr lang="en-AU" dirty="0"/>
              <a:t>Task 1: Generating basic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087" y="1690228"/>
            <a:ext cx="4520309" cy="4351338"/>
          </a:xfrm>
        </p:spPr>
        <p:txBody>
          <a:bodyPr>
            <a:normAutofit/>
          </a:bodyPr>
          <a:lstStyle/>
          <a:p>
            <a:r>
              <a:rPr lang="en-AU" dirty="0"/>
              <a:t>Log into </a:t>
            </a:r>
            <a:r>
              <a:rPr lang="en-AU" dirty="0" err="1"/>
              <a:t>ChatGPT</a:t>
            </a:r>
            <a:r>
              <a:rPr lang="en-AU" dirty="0"/>
              <a:t> and open up your Python environment</a:t>
            </a:r>
          </a:p>
          <a:p>
            <a:r>
              <a:rPr lang="en-AU" dirty="0"/>
              <a:t>Ask </a:t>
            </a:r>
            <a:r>
              <a:rPr lang="en-AU" dirty="0" err="1"/>
              <a:t>ChatGPT</a:t>
            </a:r>
            <a:r>
              <a:rPr lang="en-AU" dirty="0"/>
              <a:t> to generate a simple Python script. For example:</a:t>
            </a:r>
          </a:p>
          <a:p>
            <a:pPr lvl="1"/>
            <a:r>
              <a:rPr lang="en-AU" dirty="0"/>
              <a:t>Code a Python script to go through a list of dog names and say “who’s a good boy” name.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B62C9-7860-4BB0-9F29-28F5E9BC5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81"/>
          <a:stretch/>
        </p:blipFill>
        <p:spPr>
          <a:xfrm>
            <a:off x="6228396" y="2490771"/>
            <a:ext cx="5385137" cy="293466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23BA889-8972-B0E3-B2CF-D5E3F7EC6210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04099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778240" cy="1325563"/>
          </a:xfrm>
        </p:spPr>
        <p:txBody>
          <a:bodyPr/>
          <a:lstStyle/>
          <a:p>
            <a:r>
              <a:rPr lang="en-AU" dirty="0"/>
              <a:t>Task 1: Generating basic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81" y="1906624"/>
            <a:ext cx="5643153" cy="4351338"/>
          </a:xfrm>
        </p:spPr>
        <p:txBody>
          <a:bodyPr>
            <a:normAutofit/>
          </a:bodyPr>
          <a:lstStyle/>
          <a:p>
            <a:r>
              <a:rPr lang="en-AU" dirty="0"/>
              <a:t>Review: how many different approaches did </a:t>
            </a:r>
            <a:r>
              <a:rPr lang="en-AU" dirty="0" err="1"/>
              <a:t>ChatGPT</a:t>
            </a:r>
            <a:r>
              <a:rPr lang="en-AU" dirty="0"/>
              <a:t> use to make this function?</a:t>
            </a:r>
          </a:p>
          <a:p>
            <a:r>
              <a:rPr lang="en-AU" dirty="0"/>
              <a:t>Did it show you any new Python techniques?</a:t>
            </a:r>
          </a:p>
          <a:p>
            <a:endParaRPr lang="en-AU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F7CAC1-6CEB-8FE4-E90E-C9CFF57BEB69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297151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1" y="2008505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Email attachment </a:t>
            </a:r>
          </a:p>
          <a:p>
            <a:r>
              <a:rPr lang="en-US" dirty="0"/>
              <a:t>Download from GitHub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626A2-1675-48C5-A494-CE9AE063D9A6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125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72" y="1400152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Download from GitHub: </a:t>
            </a:r>
            <a:r>
              <a:rPr lang="en-US" dirty="0">
                <a:hlinkClick r:id="rId2"/>
              </a:rPr>
              <a:t>https://github.com/Lachiemckbioinfo/Resbaz2023_datasets</a:t>
            </a:r>
            <a:endParaRPr lang="en-US" dirty="0"/>
          </a:p>
          <a:p>
            <a:r>
              <a:rPr lang="en-US" dirty="0"/>
              <a:t>Click on file data.csv, and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C5B0D-AE01-33C7-2E8E-6BB23E19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0"/>
          <a:stretch/>
        </p:blipFill>
        <p:spPr>
          <a:xfrm>
            <a:off x="1700981" y="4113488"/>
            <a:ext cx="9068499" cy="254317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F076018-8DF8-E7A3-8990-AF29DFBAC45E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02215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 from a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6090966" cy="4351338"/>
          </a:xfrm>
        </p:spPr>
        <p:txBody>
          <a:bodyPr>
            <a:normAutofit/>
          </a:bodyPr>
          <a:lstStyle/>
          <a:p>
            <a:r>
              <a:rPr lang="en-US" dirty="0"/>
              <a:t>We will be making the following plots: bar graph, stacked bar graph, boxplot, and scatterplot</a:t>
            </a:r>
          </a:p>
          <a:p>
            <a:r>
              <a:rPr lang="en-US" dirty="0"/>
              <a:t>Use the data.csv file. </a:t>
            </a:r>
            <a:endParaRPr lang="en-AU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7CBA5E4-B3B7-B8DC-0753-16882EA683CB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4429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Lets start with a simple </a:t>
            </a:r>
            <a:r>
              <a:rPr lang="en-AU" dirty="0" err="1"/>
              <a:t>bargraph</a:t>
            </a:r>
            <a:r>
              <a:rPr lang="en-AU" dirty="0"/>
              <a:t>.</a:t>
            </a:r>
          </a:p>
          <a:p>
            <a:r>
              <a:rPr lang="en-AU" dirty="0"/>
              <a:t>Try the following question:</a:t>
            </a:r>
          </a:p>
          <a:p>
            <a:r>
              <a:rPr lang="en-AU" dirty="0"/>
              <a:t>I have a csv file called data.csv that has both numeric and categorical data. In it, the column </a:t>
            </a:r>
            <a:r>
              <a:rPr lang="en-AU" dirty="0" err="1"/>
              <a:t>Seqtype</a:t>
            </a:r>
            <a:r>
              <a:rPr lang="en-AU" dirty="0"/>
              <a:t> shows whether a given item is a genome or transcriptome. Make a Python script using Pandas and Matplotlib to create a bar graph showing the numbers of genomes and transcriptomes</a:t>
            </a:r>
          </a:p>
          <a:p>
            <a:endParaRPr lang="en-AU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F2C15FA-891E-7420-0036-8E049A43E644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</p:spTree>
    <p:extLst>
      <p:ext uri="{BB962C8B-B14F-4D97-AF65-F5344CB8AC3E}">
        <p14:creationId xmlns:p14="http://schemas.microsoft.com/office/powerpoint/2010/main" val="138926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076" y="1435510"/>
            <a:ext cx="2944627" cy="3294698"/>
          </a:xfrm>
        </p:spPr>
        <p:txBody>
          <a:bodyPr>
            <a:normAutofit/>
          </a:bodyPr>
          <a:lstStyle/>
          <a:p>
            <a:r>
              <a:rPr lang="en-AU" dirty="0"/>
              <a:t>Click Copy code</a:t>
            </a:r>
          </a:p>
          <a:p>
            <a:r>
              <a:rPr lang="en-AU" dirty="0"/>
              <a:t>Paste into your Python environment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BEAB2-2617-405F-9ABC-7A936061A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" t="2286" r="2494"/>
          <a:stretch/>
        </p:blipFill>
        <p:spPr>
          <a:xfrm>
            <a:off x="1700981" y="1587254"/>
            <a:ext cx="7040880" cy="34638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CBAE43B-8337-5A99-3CDC-97C5CF6BA59D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</p:spTree>
    <p:extLst>
      <p:ext uri="{BB962C8B-B14F-4D97-AF65-F5344CB8AC3E}">
        <p14:creationId xmlns:p14="http://schemas.microsoft.com/office/powerpoint/2010/main" val="232324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Bar graphs: improving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052" y="1960880"/>
            <a:ext cx="8187188" cy="4074160"/>
          </a:xfrm>
        </p:spPr>
        <p:txBody>
          <a:bodyPr>
            <a:normAutofit/>
          </a:bodyPr>
          <a:lstStyle/>
          <a:p>
            <a:r>
              <a:rPr lang="en-AU" dirty="0"/>
              <a:t>Try editing the output with the following prompts:</a:t>
            </a:r>
          </a:p>
          <a:p>
            <a:r>
              <a:rPr lang="en-AU" dirty="0"/>
              <a:t>Change the data input to the Scale column, which uses the categories Microalgae and Macroalgae</a:t>
            </a:r>
          </a:p>
          <a:p>
            <a:r>
              <a:rPr lang="en-AU" dirty="0"/>
              <a:t>Change the graph so that it would be suitable for a scientific publication</a:t>
            </a:r>
          </a:p>
          <a:p>
            <a:endParaRPr lang="en-AU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11EA5EF-C91A-D58D-8ACC-9D2C2A63A15B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2a</a:t>
            </a:r>
          </a:p>
        </p:txBody>
      </p:sp>
    </p:spTree>
    <p:extLst>
      <p:ext uri="{BB962C8B-B14F-4D97-AF65-F5344CB8AC3E}">
        <p14:creationId xmlns:p14="http://schemas.microsoft.com/office/powerpoint/2010/main" val="15760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DD39-10E9-B5A1-73C5-CC69C1B6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1192-8905-E1B4-7A3A-485C8A5A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PhD graduate from the University of the Sunshine Coast</a:t>
            </a:r>
          </a:p>
          <a:p>
            <a:r>
              <a:rPr lang="en-AU" dirty="0"/>
              <a:t>Researched algal genetics, with a focus on biosynthetic pathways</a:t>
            </a:r>
          </a:p>
          <a:p>
            <a:r>
              <a:rPr lang="en-AU" dirty="0"/>
              <a:t>My research was entirely bioinformatics based</a:t>
            </a:r>
          </a:p>
          <a:p>
            <a:r>
              <a:rPr lang="en-AU" dirty="0"/>
              <a:t>Main coding skills in Python, as well as web design with HTML, CSS and a little bit of JavaScript</a:t>
            </a:r>
          </a:p>
          <a:p>
            <a:r>
              <a:rPr lang="en-AU" dirty="0"/>
              <a:t>Big fan of getting ChatGPT to code new things for me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AF0D-E9E5-8340-8694-8821942C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</a:t>
            </a:fld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90399D7-8B7C-D9ED-E786-97E33FF88470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3285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Stacked Bar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We can also do more advanced bar plots. Try:</a:t>
            </a:r>
          </a:p>
          <a:p>
            <a:r>
              <a:rPr lang="en-AU" dirty="0"/>
              <a:t>Make a stacked bar graph using the </a:t>
            </a:r>
            <a:r>
              <a:rPr lang="en-AU" dirty="0" err="1"/>
              <a:t>Seqtype</a:t>
            </a:r>
            <a:r>
              <a:rPr lang="en-AU" dirty="0"/>
              <a:t> column, which has categorical values, with subcategories from the Class column</a:t>
            </a:r>
          </a:p>
          <a:p>
            <a:r>
              <a:rPr lang="en-AU" dirty="0"/>
              <a:t>Improve: ask </a:t>
            </a:r>
            <a:r>
              <a:rPr lang="en-AU" dirty="0" err="1"/>
              <a:t>ChatGPT</a:t>
            </a:r>
            <a:r>
              <a:rPr lang="en-AU" dirty="0"/>
              <a:t> to make the plot wider, and make sure the legend does not overlap the plot itself.</a:t>
            </a:r>
          </a:p>
          <a:p>
            <a:r>
              <a:rPr lang="en-AU" dirty="0"/>
              <a:t>Advanced: we are mainly looking for red algae (phylum Rhodophyta), however there are some green algae in this dataset. Ask </a:t>
            </a:r>
            <a:r>
              <a:rPr lang="en-AU" dirty="0" err="1"/>
              <a:t>ChatGPT</a:t>
            </a:r>
            <a:r>
              <a:rPr lang="en-AU" dirty="0"/>
              <a:t> to filter out items which do not belong to </a:t>
            </a:r>
            <a:r>
              <a:rPr lang="en-AU"/>
              <a:t>phylum Rhodophyta.</a:t>
            </a:r>
            <a:endParaRPr lang="en-AU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3F888F8-320D-176C-DC37-95A028F38D7E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2b</a:t>
            </a:r>
          </a:p>
        </p:txBody>
      </p:sp>
    </p:spTree>
    <p:extLst>
      <p:ext uri="{BB962C8B-B14F-4D97-AF65-F5344CB8AC3E}">
        <p14:creationId xmlns:p14="http://schemas.microsoft.com/office/powerpoint/2010/main" val="127029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Scatterplots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For two sets of </a:t>
            </a:r>
            <a:r>
              <a:rPr lang="en-AU" dirty="0" err="1"/>
              <a:t>numerial</a:t>
            </a:r>
            <a:r>
              <a:rPr lang="en-AU" dirty="0"/>
              <a:t> data, we can do scatterplots.</a:t>
            </a:r>
          </a:p>
          <a:p>
            <a:r>
              <a:rPr lang="en-AU" dirty="0"/>
              <a:t>Lets try the following: generate a Python script to make a scatterplot using the columns Proteins and Compounds</a:t>
            </a:r>
          </a:p>
          <a:p>
            <a:r>
              <a:rPr lang="en-AU" dirty="0"/>
              <a:t>Advanced: try adding linear regression, or colour by category</a:t>
            </a:r>
          </a:p>
          <a:p>
            <a:r>
              <a:rPr lang="en-AU" dirty="0"/>
              <a:t>You may need to specify to use only matplotlib, pandas and </a:t>
            </a:r>
            <a:r>
              <a:rPr lang="en-AU" dirty="0" err="1"/>
              <a:t>numpy</a:t>
            </a:r>
            <a:r>
              <a:rPr lang="en-AU" dirty="0"/>
              <a:t>. </a:t>
            </a:r>
            <a:r>
              <a:rPr lang="en-AU" dirty="0" err="1"/>
              <a:t>ChatGPT</a:t>
            </a:r>
            <a:r>
              <a:rPr lang="en-AU" dirty="0"/>
              <a:t> may code in other libraries, like seaborn or </a:t>
            </a:r>
            <a:r>
              <a:rPr lang="en-AU" dirty="0" err="1"/>
              <a:t>scipy</a:t>
            </a:r>
            <a:r>
              <a:rPr lang="en-AU" dirty="0"/>
              <a:t>. Seaborn adds more colours, while </a:t>
            </a:r>
            <a:r>
              <a:rPr lang="en-AU" dirty="0" err="1"/>
              <a:t>scipy</a:t>
            </a:r>
            <a:r>
              <a:rPr lang="en-AU" dirty="0"/>
              <a:t> does more advanced statistical analysis.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0A64BC0-2D6A-2359-3519-6ECC9822DAB5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2b</a:t>
            </a:r>
          </a:p>
        </p:txBody>
      </p:sp>
    </p:spTree>
    <p:extLst>
      <p:ext uri="{BB962C8B-B14F-4D97-AF65-F5344CB8AC3E}">
        <p14:creationId xmlns:p14="http://schemas.microsoft.com/office/powerpoint/2010/main" val="331408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Scatterplots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532" y="2192632"/>
            <a:ext cx="8634228" cy="4351338"/>
          </a:xfrm>
        </p:spPr>
        <p:txBody>
          <a:bodyPr>
            <a:normAutofit/>
          </a:bodyPr>
          <a:lstStyle/>
          <a:p>
            <a:r>
              <a:rPr lang="en-AU" dirty="0"/>
              <a:t>Review: What new techniques did you learn from this?</a:t>
            </a:r>
          </a:p>
          <a:p>
            <a:r>
              <a:rPr lang="en-AU" dirty="0"/>
              <a:t>See if you can make it look like a proper scientific graph</a:t>
            </a:r>
          </a:p>
          <a:p>
            <a:endParaRPr lang="en-AU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5E5C58A-AE75-A798-BC28-5F1ED38EC1E5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Task 2c</a:t>
            </a:r>
          </a:p>
        </p:txBody>
      </p:sp>
    </p:spTree>
    <p:extLst>
      <p:ext uri="{BB962C8B-B14F-4D97-AF65-F5344CB8AC3E}">
        <p14:creationId xmlns:p14="http://schemas.microsoft.com/office/powerpoint/2010/main" val="365134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4" y="365125"/>
            <a:ext cx="8453846" cy="1325563"/>
          </a:xfrm>
        </p:spPr>
        <p:txBody>
          <a:bodyPr/>
          <a:lstStyle/>
          <a:p>
            <a:r>
              <a:rPr lang="en-US" dirty="0"/>
              <a:t>Sharing ChatGPT chats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35-E871-4256-B44C-E6B7F326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99" y="1869252"/>
            <a:ext cx="4866173" cy="4351338"/>
          </a:xfrm>
        </p:spPr>
        <p:txBody>
          <a:bodyPr>
            <a:normAutofit/>
          </a:bodyPr>
          <a:lstStyle/>
          <a:p>
            <a:r>
              <a:rPr lang="en-US" dirty="0"/>
              <a:t>Sometimes it is useful to share the chat you have with ChatGPT</a:t>
            </a:r>
          </a:p>
          <a:p>
            <a:r>
              <a:rPr lang="en-US" dirty="0"/>
              <a:t>Clicking the Share button will create a link to your chat that you can share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A0C99-E70E-4A05-B1F7-B7A8BCDD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62" y="1435510"/>
            <a:ext cx="5099538" cy="229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E25C9-1593-FA38-5135-5753E3E3F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9" t="3454" r="2972" b="3299"/>
          <a:stretch/>
        </p:blipFill>
        <p:spPr>
          <a:xfrm>
            <a:off x="7562246" y="3735301"/>
            <a:ext cx="2978092" cy="3092403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5A23A74-2276-2025-EBCB-9C14974E0352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Sharing chats</a:t>
            </a:r>
          </a:p>
        </p:txBody>
      </p:sp>
    </p:spTree>
    <p:extLst>
      <p:ext uri="{BB962C8B-B14F-4D97-AF65-F5344CB8AC3E}">
        <p14:creationId xmlns:p14="http://schemas.microsoft.com/office/powerpoint/2010/main" val="4817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8E4-FC57-4C4E-BF81-34407E3E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953" y="365125"/>
            <a:ext cx="8743965" cy="1325563"/>
          </a:xfrm>
        </p:spPr>
        <p:txBody>
          <a:bodyPr>
            <a:normAutofit/>
          </a:bodyPr>
          <a:lstStyle/>
          <a:p>
            <a:r>
              <a:rPr lang="en-AU" dirty="0"/>
              <a:t>Further applications in Python programming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7F6EB-DB1E-C0F5-8633-803192863B80}"/>
              </a:ext>
            </a:extLst>
          </p:cNvPr>
          <p:cNvSpPr txBox="1">
            <a:spLocks/>
          </p:cNvSpPr>
          <p:nvPr/>
        </p:nvSpPr>
        <p:spPr>
          <a:xfrm>
            <a:off x="2047148" y="4734046"/>
            <a:ext cx="2505187" cy="197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Web design with Flask, Django, or </a:t>
            </a:r>
            <a:r>
              <a:rPr lang="en-AU" dirty="0" err="1"/>
              <a:t>FastAPI</a:t>
            </a:r>
            <a:endParaRPr lang="en-AU" dirty="0"/>
          </a:p>
        </p:txBody>
      </p:sp>
      <p:pic>
        <p:nvPicPr>
          <p:cNvPr id="10" name="Picture 6" descr="The Best Ways to Learn HTML | Udacity">
            <a:extLst>
              <a:ext uri="{FF2B5EF4-FFF2-40B4-BE49-F238E27FC236}">
                <a16:creationId xmlns:a16="http://schemas.microsoft.com/office/drawing/2014/main" id="{D0D52DE3-5A91-8AD4-350C-D2ADE1C0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04" y="2454905"/>
            <a:ext cx="3277955" cy="18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FDD644-040D-7958-4AF2-B9DA0A1E5E98}"/>
              </a:ext>
            </a:extLst>
          </p:cNvPr>
          <p:cNvSpPr txBox="1">
            <a:spLocks/>
          </p:cNvSpPr>
          <p:nvPr/>
        </p:nvSpPr>
        <p:spPr>
          <a:xfrm>
            <a:off x="5414560" y="4734046"/>
            <a:ext cx="3714750" cy="218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Bioinformatics analysis with </a:t>
            </a:r>
            <a:r>
              <a:rPr lang="en-AU" dirty="0" err="1"/>
              <a:t>BioPython</a:t>
            </a: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C1F83B-990F-2649-330B-5D5650F11F1B}"/>
              </a:ext>
            </a:extLst>
          </p:cNvPr>
          <p:cNvSpPr txBox="1">
            <a:spLocks/>
          </p:cNvSpPr>
          <p:nvPr/>
        </p:nvSpPr>
        <p:spPr>
          <a:xfrm>
            <a:off x="9126375" y="4760489"/>
            <a:ext cx="2976154" cy="255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</a:t>
            </a:r>
            <a:r>
              <a:rPr lang="en-AU" dirty="0" err="1"/>
              <a:t>ame</a:t>
            </a:r>
            <a:r>
              <a:rPr lang="en-AU" dirty="0"/>
              <a:t> design with </a:t>
            </a:r>
            <a:r>
              <a:rPr lang="en-AU" dirty="0" err="1"/>
              <a:t>Pygame</a:t>
            </a:r>
            <a:endParaRPr lang="en-AU" dirty="0"/>
          </a:p>
        </p:txBody>
      </p:sp>
      <p:pic>
        <p:nvPicPr>
          <p:cNvPr id="13" name="Picture 8" descr="Biopython - Wikipedia">
            <a:extLst>
              <a:ext uri="{FF2B5EF4-FFF2-40B4-BE49-F238E27FC236}">
                <a16:creationId xmlns:a16="http://schemas.microsoft.com/office/drawing/2014/main" id="{E0163E63-3B51-679C-2AB7-99CCFC62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56" y="2454905"/>
            <a:ext cx="3246879" cy="216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tting Started with Pygame - GC Digital Fellows">
            <a:extLst>
              <a:ext uri="{FF2B5EF4-FFF2-40B4-BE49-F238E27FC236}">
                <a16:creationId xmlns:a16="http://schemas.microsoft.com/office/drawing/2014/main" id="{C6DAFC41-ACD2-4E6F-EDE3-258B7627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35" y="2569890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0E166FDA-AC58-D561-7FBE-E7C3EFA96A38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085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26C-5856-7365-98F8-7D42D20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5C13-3B03-D00B-5C65-1F30B9E0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Web3Schools: </a:t>
            </a:r>
            <a:r>
              <a:rPr lang="en-AU" noProof="0" dirty="0">
                <a:hlinkClick r:id="rId2"/>
              </a:rPr>
              <a:t>https://www.w3schools.com/</a:t>
            </a:r>
            <a:endParaRPr lang="en-AU" noProof="0" dirty="0"/>
          </a:p>
          <a:p>
            <a:r>
              <a:rPr lang="en-AU" noProof="0" dirty="0"/>
              <a:t>Data Carpentry: </a:t>
            </a:r>
            <a:r>
              <a:rPr lang="en-AU" noProof="0" dirty="0">
                <a:hlinkClick r:id="rId3"/>
              </a:rPr>
              <a:t>https://datacarpentry.org/lessons/</a:t>
            </a:r>
            <a:endParaRPr lang="en-AU" noProof="0" dirty="0"/>
          </a:p>
          <a:p>
            <a:r>
              <a:rPr lang="en-AU" noProof="0" dirty="0" err="1"/>
              <a:t>StackOverFlow</a:t>
            </a:r>
            <a:r>
              <a:rPr lang="en-AU" noProof="0"/>
              <a:t>: </a:t>
            </a:r>
            <a:r>
              <a:rPr lang="en-AU" noProof="0">
                <a:hlinkClick r:id="rId4"/>
              </a:rPr>
              <a:t>https://stackoverflow.com/questions</a:t>
            </a:r>
            <a:r>
              <a:rPr lang="en-AU" noProof="0"/>
              <a:t> </a:t>
            </a:r>
            <a:endParaRPr lang="en-AU" noProof="0" dirty="0"/>
          </a:p>
          <a:p>
            <a:r>
              <a:rPr lang="en-AU" dirty="0"/>
              <a:t>Khan Academy: </a:t>
            </a:r>
            <a:r>
              <a:rPr lang="en-AU" dirty="0">
                <a:hlinkClick r:id="rId5"/>
              </a:rPr>
              <a:t>https://www.khanacademy.org/</a:t>
            </a:r>
            <a:r>
              <a:rPr lang="en-AU" dirty="0"/>
              <a:t> </a:t>
            </a:r>
            <a:endParaRPr lang="en-AU" noProof="0" dirty="0"/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A3A-9051-A3B2-4EAC-2ED6378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24</a:t>
            </a:fld>
            <a:endParaRPr lang="en-AU" noProof="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5EF215E-724A-F06F-A4D0-8BD8A2531AE7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8108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18DE-57DF-CB88-AE88-F9391AA0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40A8-17D0-D3DF-8725-6F01196F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Overview</a:t>
            </a:r>
          </a:p>
          <a:p>
            <a:r>
              <a:rPr lang="en-AU" dirty="0"/>
              <a:t>Software installation: Download Python IDE, access ChatGPT</a:t>
            </a:r>
          </a:p>
          <a:p>
            <a:r>
              <a:rPr lang="en-AU" dirty="0"/>
              <a:t>Introduction: What is Python? What can it be used for?</a:t>
            </a:r>
          </a:p>
          <a:p>
            <a:r>
              <a:rPr lang="en-AU" dirty="0"/>
              <a:t>Basic introduction to Python coding with ChatGPT</a:t>
            </a:r>
          </a:p>
          <a:p>
            <a:r>
              <a:rPr lang="en-AU" dirty="0"/>
              <a:t>How to generate graphs using Python code generated by ChatGPT</a:t>
            </a:r>
          </a:p>
          <a:p>
            <a:r>
              <a:rPr lang="en-AU" dirty="0"/>
              <a:t>Performing statistical tests with ChatGPT and Python</a:t>
            </a:r>
          </a:p>
          <a:p>
            <a:r>
              <a:rPr lang="en-AU" dirty="0"/>
              <a:t>Altering and sharing ChatGPT scripts</a:t>
            </a:r>
          </a:p>
          <a:p>
            <a:r>
              <a:rPr lang="en-AU" dirty="0"/>
              <a:t>Further applications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9A1E-7B41-2675-5C81-193CA339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</a:t>
            </a:fld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DF633C1-130D-2558-73BF-E7A697759D5C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6446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B37-B01D-4AF8-50C5-5A45B661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A1E0-2D51-BF12-5236-EAF15DC4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722113"/>
            <a:ext cx="4756302" cy="4351338"/>
          </a:xfrm>
        </p:spPr>
        <p:txBody>
          <a:bodyPr/>
          <a:lstStyle/>
          <a:p>
            <a:r>
              <a:rPr lang="en-AU" dirty="0"/>
              <a:t>Pythons are non-venomous constricting snakes from the family Pythonidae</a:t>
            </a:r>
          </a:p>
          <a:p>
            <a:r>
              <a:rPr lang="en-AU" dirty="0"/>
              <a:t>Cute danger noodles. Much </a:t>
            </a:r>
            <a:r>
              <a:rPr lang="en-AU" dirty="0" err="1"/>
              <a:t>fren</a:t>
            </a:r>
            <a:r>
              <a:rPr lang="en-AU" dirty="0"/>
              <a:t>.</a:t>
            </a:r>
          </a:p>
          <a:p>
            <a:r>
              <a:rPr lang="en-AU" dirty="0"/>
              <a:t>Very </a:t>
            </a:r>
            <a:r>
              <a:rPr lang="en-AU" dirty="0" err="1"/>
              <a:t>boopable</a:t>
            </a:r>
            <a:r>
              <a:rPr lang="en-AU" dirty="0"/>
              <a:t> snoots</a:t>
            </a:r>
            <a:r>
              <a:rPr lang="en-AU" sz="2000" baseline="30000" dirty="0"/>
              <a:t>*</a:t>
            </a:r>
            <a:endParaRPr lang="en-AU" baseline="30000" dirty="0"/>
          </a:p>
          <a:p>
            <a:r>
              <a:rPr lang="en-AU" dirty="0"/>
              <a:t>Pythons don’t make for good coders, but they can be good cuddle buddies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68EB-11D8-9F39-0F16-34CF1BC5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B444-5B5D-7404-F6BD-C2E012695331}"/>
              </a:ext>
            </a:extLst>
          </p:cNvPr>
          <p:cNvSpPr txBox="1"/>
          <p:nvPr/>
        </p:nvSpPr>
        <p:spPr>
          <a:xfrm>
            <a:off x="1791982" y="6227055"/>
            <a:ext cx="6100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100" dirty="0"/>
              <a:t>*Please do not </a:t>
            </a:r>
            <a:r>
              <a:rPr lang="en-AU" sz="1100" dirty="0" err="1"/>
              <a:t>boop</a:t>
            </a:r>
            <a:r>
              <a:rPr lang="en-AU" sz="1100" dirty="0"/>
              <a:t> the snoots of wild danger noodles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40E34-18AD-4815-EE91-CC3D3412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47" y="485910"/>
            <a:ext cx="3768727" cy="24227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57E5C22-6A97-9CF0-D648-6989107B680D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5136C-97FE-4B55-CF8F-765BF5731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1"/>
          <a:stretch/>
        </p:blipFill>
        <p:spPr bwMode="auto">
          <a:xfrm>
            <a:off x="8072284" y="3226824"/>
            <a:ext cx="3768844" cy="32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3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AE3-73BC-7508-5FCF-1281C50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AI: To Use or Not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A55E-CA3C-B32B-CD82-A8E1097C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425511"/>
            <a:ext cx="4857388" cy="613219"/>
          </a:xfrm>
        </p:spPr>
        <p:txBody>
          <a:bodyPr/>
          <a:lstStyle/>
          <a:p>
            <a:r>
              <a:rPr lang="en-AU" noProof="0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64A0-C3F6-B066-B0A8-35EE7860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038730"/>
            <a:ext cx="4857388" cy="4317620"/>
          </a:xfrm>
        </p:spPr>
        <p:txBody>
          <a:bodyPr/>
          <a:lstStyle/>
          <a:p>
            <a:r>
              <a:rPr lang="en-AU" noProof="0" dirty="0"/>
              <a:t>Can immensely speed up work</a:t>
            </a:r>
          </a:p>
          <a:p>
            <a:r>
              <a:rPr lang="en-AU" noProof="0" dirty="0"/>
              <a:t>Can produce code that you are not familiar with</a:t>
            </a:r>
          </a:p>
          <a:p>
            <a:r>
              <a:rPr lang="en-AU" noProof="0" dirty="0"/>
              <a:t>Good sounding board for ideas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AF08-411D-47C0-C240-D21DB0DB8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425511"/>
            <a:ext cx="4881309" cy="613219"/>
          </a:xfrm>
        </p:spPr>
        <p:txBody>
          <a:bodyPr/>
          <a:lstStyle/>
          <a:p>
            <a:r>
              <a:rPr lang="en-AU" noProof="0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90BD-A26C-6B9D-FC05-1FF77CAE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038730"/>
            <a:ext cx="4881309" cy="4317620"/>
          </a:xfrm>
        </p:spPr>
        <p:txBody>
          <a:bodyPr/>
          <a:lstStyle/>
          <a:p>
            <a:r>
              <a:rPr lang="en-AU" noProof="0" dirty="0"/>
              <a:t>Can inhibit learning if you rely on AI</a:t>
            </a:r>
          </a:p>
          <a:p>
            <a:r>
              <a:rPr lang="en-AU" noProof="0" dirty="0"/>
              <a:t>Data may be kept for training their engine – NOT SECURE</a:t>
            </a:r>
          </a:p>
          <a:p>
            <a:r>
              <a:rPr lang="en-AU" noProof="0" dirty="0"/>
              <a:t>Not accurate when relying on factual accuracy</a:t>
            </a:r>
          </a:p>
          <a:p>
            <a:r>
              <a:rPr lang="en-AU" noProof="0" dirty="0"/>
              <a:t>Can be a Yes-man – can agree with you even if you are wrong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6FE5-4AE5-FD02-693E-A180C39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</a:t>
            </a:fld>
            <a:endParaRPr lang="en-AU" noProof="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056927-D65B-C66E-7F96-2C9C4139E907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9428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B66B-4D3C-1255-42E4-91363CCB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We Will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3692-74F4-31FB-C250-FA6B99F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8EFC9-DBD6-E4B2-BD43-B09FDB8CDFE6}"/>
              </a:ext>
            </a:extLst>
          </p:cNvPr>
          <p:cNvSpPr txBox="1">
            <a:spLocks/>
          </p:cNvSpPr>
          <p:nvPr/>
        </p:nvSpPr>
        <p:spPr>
          <a:xfrm>
            <a:off x="1727120" y="1253331"/>
            <a:ext cx="4866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be </a:t>
            </a:r>
            <a:r>
              <a:rPr lang="en-US" dirty="0" err="1"/>
              <a:t>analysing</a:t>
            </a:r>
            <a:r>
              <a:rPr lang="en-US" dirty="0"/>
              <a:t> data from an Excel spreadsheet in csv format</a:t>
            </a:r>
          </a:p>
          <a:p>
            <a:r>
              <a:rPr lang="en-US" dirty="0"/>
              <a:t>Download from GitHub: </a:t>
            </a:r>
            <a:r>
              <a:rPr lang="en-US" dirty="0">
                <a:hlinkClick r:id="rId2"/>
              </a:rPr>
              <a:t>https://github.com/Lachiemckbioinfo/ResBaz2025-dataset</a:t>
            </a:r>
            <a:endParaRPr lang="en-US" dirty="0"/>
          </a:p>
          <a:p>
            <a:r>
              <a:rPr lang="en-US" dirty="0"/>
              <a:t>Click on file data.csv, and select download raw</a:t>
            </a:r>
          </a:p>
          <a:p>
            <a:r>
              <a:rPr lang="en-US" dirty="0"/>
              <a:t>Save it to where your Python scripts will be saved</a:t>
            </a:r>
          </a:p>
          <a:p>
            <a:r>
              <a:rPr lang="en-US" dirty="0"/>
              <a:t>Feel free to use your own data instead if you want!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528F8-0950-6477-749E-CF39D3EB9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4"/>
          <a:stretch/>
        </p:blipFill>
        <p:spPr>
          <a:xfrm>
            <a:off x="6379183" y="1211936"/>
            <a:ext cx="5188726" cy="2578125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5071863-FB17-6FE5-EB24-03CA7D4419BD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5CA0745-7B8C-EF79-1D14-5F6F2158C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t="8396" r="6400" b="8937"/>
          <a:stretch>
            <a:fillRect/>
          </a:stretch>
        </p:blipFill>
        <p:spPr>
          <a:xfrm>
            <a:off x="7503974" y="3790061"/>
            <a:ext cx="2960906" cy="29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14CF-1D66-649C-4485-07A645C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81C4-0AF1-A551-D636-1AA32197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58" y="1528926"/>
            <a:ext cx="4906245" cy="4351338"/>
          </a:xfrm>
        </p:spPr>
        <p:txBody>
          <a:bodyPr/>
          <a:lstStyle/>
          <a:p>
            <a:r>
              <a:rPr lang="en-AU" dirty="0"/>
              <a:t>Download free from Python website</a:t>
            </a:r>
          </a:p>
          <a:p>
            <a:r>
              <a:rPr lang="en-AU" dirty="0">
                <a:hlinkClick r:id="rId2"/>
              </a:rPr>
              <a:t>www.python.org/downloads/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939A-C826-E586-BADC-3EC6AF79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A5F94-5192-1A41-A261-FB66D55A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44" y="3235150"/>
            <a:ext cx="6005137" cy="336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88C3D-DE5A-3200-B6AA-DD8FDA05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63" y="1017154"/>
            <a:ext cx="5046524" cy="310256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E159FD0-6040-1DB4-CCAB-9E69A6820171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6324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5485-3618-EBB0-B071-364695AA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D95C-5395-68B0-F6A3-AEC70624F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Essential libraries: </a:t>
            </a:r>
          </a:p>
          <a:p>
            <a:pPr lvl="1"/>
            <a:r>
              <a:rPr lang="en-AU" dirty="0" err="1"/>
              <a:t>numpy</a:t>
            </a:r>
            <a:r>
              <a:rPr lang="en-AU" dirty="0"/>
              <a:t>: Maths and number manipulation </a:t>
            </a:r>
          </a:p>
          <a:p>
            <a:pPr lvl="1"/>
            <a:r>
              <a:rPr lang="en-AU" dirty="0"/>
              <a:t>pandas: Controls</a:t>
            </a:r>
          </a:p>
          <a:p>
            <a:pPr lvl="1"/>
            <a:r>
              <a:rPr lang="en-AU" dirty="0"/>
              <a:t>matplotlib: Graphing</a:t>
            </a:r>
          </a:p>
          <a:p>
            <a:r>
              <a:rPr lang="en-AU" dirty="0"/>
              <a:t>Optional libraries</a:t>
            </a:r>
          </a:p>
          <a:p>
            <a:pPr lvl="1"/>
            <a:r>
              <a:rPr lang="en-AU" dirty="0"/>
              <a:t>Seaborn (more graphing options, colours)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97D61-DDD1-24FB-8D55-BDD6D1FC4D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Installation: go to command prompt/terminal</a:t>
            </a:r>
          </a:p>
          <a:p>
            <a:r>
              <a:rPr lang="en-AU" dirty="0"/>
              <a:t>pip install &lt;library&gt;</a:t>
            </a:r>
          </a:p>
          <a:p>
            <a:r>
              <a:rPr lang="en-AU" dirty="0"/>
              <a:t>Can chain multiple together at once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74C73-57E9-A71A-D2C5-222C7E4C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C032A-54EB-D515-D666-07DBA0AF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85" y="4688925"/>
            <a:ext cx="428625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5C203-3C22-8B9E-E046-390F79969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5" t="14126" r="42340" b="69115"/>
          <a:stretch/>
        </p:blipFill>
        <p:spPr>
          <a:xfrm>
            <a:off x="5533285" y="5266120"/>
            <a:ext cx="6157520" cy="114929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F4B9F85-CFF4-F43C-8478-473CC99FA99C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8610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B71B-B4C5-6872-89CB-7BD913E2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IDEs (Integrated Development Environment)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E575-85C7-7A6D-3E34-3C149B25D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sz="2800" dirty="0"/>
              <a:t>Anaconda</a:t>
            </a:r>
          </a:p>
          <a:p>
            <a:r>
              <a:rPr lang="en-AU" sz="2800" dirty="0">
                <a:hlinkClick r:id="rId2"/>
              </a:rPr>
              <a:t>https://www.anaconda.com/download</a:t>
            </a:r>
            <a:endParaRPr lang="en-AU" sz="2800" dirty="0"/>
          </a:p>
          <a:p>
            <a:r>
              <a:rPr lang="en-AU" sz="2800" dirty="0"/>
              <a:t>Includes Python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0B17-722F-B007-6860-1BBE5E98C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z="2800" dirty="0" err="1"/>
              <a:t>Jupyter</a:t>
            </a:r>
            <a:r>
              <a:rPr lang="en-AU" sz="2800" dirty="0"/>
              <a:t> Lab</a:t>
            </a:r>
          </a:p>
          <a:p>
            <a:r>
              <a:rPr lang="en-AU" sz="2800" dirty="0">
                <a:hlinkClick r:id="rId3"/>
              </a:rPr>
              <a:t>https://jupyter.org/install</a:t>
            </a:r>
            <a:endParaRPr lang="en-AU" sz="2800" dirty="0"/>
          </a:p>
          <a:p>
            <a:r>
              <a:rPr lang="en-AU" sz="2800" dirty="0"/>
              <a:t>Requires Python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6B8C8-3C90-8AA5-107E-F6A7233B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ACF11-CA4E-2DE7-04E3-ABAD90183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81" y="3846425"/>
            <a:ext cx="4989249" cy="2420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C6D7F-B117-4BB2-DE92-7A44BB2D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140" y="3350521"/>
            <a:ext cx="4117933" cy="31682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3906C95-E8DF-7A1C-95DC-BD6B74BA15E9}"/>
              </a:ext>
            </a:extLst>
          </p:cNvPr>
          <p:cNvSpPr/>
          <p:nvPr/>
        </p:nvSpPr>
        <p:spPr>
          <a:xfrm>
            <a:off x="0" y="1"/>
            <a:ext cx="1700981" cy="1435509"/>
          </a:xfrm>
          <a:prstGeom prst="downArrow">
            <a:avLst>
              <a:gd name="adj1" fmla="val 100000"/>
              <a:gd name="adj2" fmla="val 19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Introduction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389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1091</Words>
  <Application>Microsoft Office PowerPoint</Application>
  <PresentationFormat>Widescreen</PresentationFormat>
  <Paragraphs>158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Custom Design</vt:lpstr>
      <vt:lpstr>Creating Scientific Graphs with Python and AI</vt:lpstr>
      <vt:lpstr>Who am I?</vt:lpstr>
      <vt:lpstr>Session plan</vt:lpstr>
      <vt:lpstr>Python</vt:lpstr>
      <vt:lpstr>AI: To Use or Not to Use</vt:lpstr>
      <vt:lpstr>Data We Will Be Using</vt:lpstr>
      <vt:lpstr>Installing Python</vt:lpstr>
      <vt:lpstr>Python Libraries</vt:lpstr>
      <vt:lpstr>IDEs (Integrated Development Environment)</vt:lpstr>
      <vt:lpstr>Generative AI</vt:lpstr>
      <vt:lpstr>Plot examples</vt:lpstr>
      <vt:lpstr>Task 1: Generating basic Python Script</vt:lpstr>
      <vt:lpstr>Task 1: Generating basic Python Script</vt:lpstr>
      <vt:lpstr>Analysing data from a dataset</vt:lpstr>
      <vt:lpstr>Analysing data from a dataset</vt:lpstr>
      <vt:lpstr>Analysing data from a dataset</vt:lpstr>
      <vt:lpstr>Bar graphs</vt:lpstr>
      <vt:lpstr>Bar graphs</vt:lpstr>
      <vt:lpstr>Bar graphs: improving results</vt:lpstr>
      <vt:lpstr>Stacked Bar graphs</vt:lpstr>
      <vt:lpstr>Scatterplots</vt:lpstr>
      <vt:lpstr>Scatterplots</vt:lpstr>
      <vt:lpstr>Sharing ChatGPT chats</vt:lpstr>
      <vt:lpstr>Further applications in Python programming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Lachlan McKinnie</dc:creator>
  <cp:lastModifiedBy>Lachlan McKinnie</cp:lastModifiedBy>
  <cp:revision>127</cp:revision>
  <dcterms:created xsi:type="dcterms:W3CDTF">2025-06-03T00:59:48Z</dcterms:created>
  <dcterms:modified xsi:type="dcterms:W3CDTF">2025-07-02T09:36:54Z</dcterms:modified>
</cp:coreProperties>
</file>