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0" r:id="rId1"/>
    <p:sldMasterId id="2147483672" r:id="rId2"/>
  </p:sldMasterIdLst>
  <p:notesMasterIdLst>
    <p:notesMasterId r:id="rId48"/>
  </p:notesMasterIdLst>
  <p:sldIdLst>
    <p:sldId id="323" r:id="rId3"/>
    <p:sldId id="334" r:id="rId4"/>
    <p:sldId id="278" r:id="rId5"/>
    <p:sldId id="274" r:id="rId6"/>
    <p:sldId id="313" r:id="rId7"/>
    <p:sldId id="292" r:id="rId8"/>
    <p:sldId id="294" r:id="rId9"/>
    <p:sldId id="300" r:id="rId10"/>
    <p:sldId id="293" r:id="rId11"/>
    <p:sldId id="299" r:id="rId12"/>
    <p:sldId id="310" r:id="rId13"/>
    <p:sldId id="317" r:id="rId14"/>
    <p:sldId id="335" r:id="rId15"/>
    <p:sldId id="337" r:id="rId16"/>
    <p:sldId id="302" r:id="rId17"/>
    <p:sldId id="275" r:id="rId18"/>
    <p:sldId id="325" r:id="rId19"/>
    <p:sldId id="326" r:id="rId20"/>
    <p:sldId id="332" r:id="rId21"/>
    <p:sldId id="333" r:id="rId22"/>
    <p:sldId id="290" r:id="rId23"/>
    <p:sldId id="318" r:id="rId24"/>
    <p:sldId id="272" r:id="rId25"/>
    <p:sldId id="330" r:id="rId26"/>
    <p:sldId id="271" r:id="rId27"/>
    <p:sldId id="280" r:id="rId28"/>
    <p:sldId id="301" r:id="rId29"/>
    <p:sldId id="298" r:id="rId30"/>
    <p:sldId id="303" r:id="rId31"/>
    <p:sldId id="285" r:id="rId32"/>
    <p:sldId id="304" r:id="rId33"/>
    <p:sldId id="284" r:id="rId34"/>
    <p:sldId id="305" r:id="rId35"/>
    <p:sldId id="312" r:id="rId36"/>
    <p:sldId id="329" r:id="rId37"/>
    <p:sldId id="311" r:id="rId38"/>
    <p:sldId id="279" r:id="rId39"/>
    <p:sldId id="291" r:id="rId40"/>
    <p:sldId id="296" r:id="rId41"/>
    <p:sldId id="328" r:id="rId42"/>
    <p:sldId id="282" r:id="rId43"/>
    <p:sldId id="289" r:id="rId44"/>
    <p:sldId id="287" r:id="rId45"/>
    <p:sldId id="288" r:id="rId46"/>
    <p:sldId id="295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1" autoAdjust="0"/>
    <p:restoredTop sz="94660"/>
  </p:normalViewPr>
  <p:slideViewPr>
    <p:cSldViewPr snapToGrid="0">
      <p:cViewPr varScale="1">
        <p:scale>
          <a:sx n="97" d="100"/>
          <a:sy n="97" d="100"/>
        </p:scale>
        <p:origin x="111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4" Type="http://schemas.openxmlformats.org/officeDocument/2006/relationships/image" Target="../media/image4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4" Type="http://schemas.openxmlformats.org/officeDocument/2006/relationships/image" Target="../media/image4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5D3C08-5F05-4E72-8A5F-50C06CDF4754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E89A92CE-8F64-4A42-9B03-0DCB5C2F0286}">
      <dgm:prSet/>
      <dgm:spPr/>
      <dgm:t>
        <a:bodyPr/>
        <a:lstStyle/>
        <a:p>
          <a:r>
            <a:rPr lang="en-AU" noProof="0" dirty="0"/>
            <a:t>You don’t need a computer science degree to do bioinformatics.</a:t>
          </a:r>
        </a:p>
      </dgm:t>
    </dgm:pt>
    <dgm:pt modelId="{D8CA67D4-F026-4F4A-9C56-DC00B1357F23}" type="parTrans" cxnId="{852B8093-B909-4B99-8E6D-B3A362DB544E}">
      <dgm:prSet/>
      <dgm:spPr/>
      <dgm:t>
        <a:bodyPr/>
        <a:lstStyle/>
        <a:p>
          <a:endParaRPr lang="en-US"/>
        </a:p>
      </dgm:t>
    </dgm:pt>
    <dgm:pt modelId="{3CDC9A9E-A279-47E4-A99E-1B593E536875}" type="sibTrans" cxnId="{852B8093-B909-4B99-8E6D-B3A362DB544E}">
      <dgm:prSet/>
      <dgm:spPr/>
      <dgm:t>
        <a:bodyPr/>
        <a:lstStyle/>
        <a:p>
          <a:endParaRPr lang="en-US"/>
        </a:p>
      </dgm:t>
    </dgm:pt>
    <dgm:pt modelId="{C1294DC7-860E-4E44-B4EB-C376E580168E}">
      <dgm:prSet/>
      <dgm:spPr/>
      <dgm:t>
        <a:bodyPr/>
        <a:lstStyle/>
        <a:p>
          <a:r>
            <a:rPr lang="en-AU" noProof="0" dirty="0"/>
            <a:t>Conversely, you don’t need to be a biologist to learn bioinformatics.</a:t>
          </a:r>
        </a:p>
      </dgm:t>
    </dgm:pt>
    <dgm:pt modelId="{9047D0F4-EA30-49B5-9398-8447118AE7DE}" type="parTrans" cxnId="{4F17EE0E-3C05-42BD-BE98-12CD417F8F82}">
      <dgm:prSet/>
      <dgm:spPr/>
      <dgm:t>
        <a:bodyPr/>
        <a:lstStyle/>
        <a:p>
          <a:endParaRPr lang="en-US"/>
        </a:p>
      </dgm:t>
    </dgm:pt>
    <dgm:pt modelId="{8A4243AF-FDCC-4153-BA87-900A7B02F682}" type="sibTrans" cxnId="{4F17EE0E-3C05-42BD-BE98-12CD417F8F82}">
      <dgm:prSet/>
      <dgm:spPr/>
      <dgm:t>
        <a:bodyPr/>
        <a:lstStyle/>
        <a:p>
          <a:endParaRPr lang="en-US"/>
        </a:p>
      </dgm:t>
    </dgm:pt>
    <dgm:pt modelId="{3BAEAD91-6E93-495E-9E6A-215B9B5B567E}">
      <dgm:prSet/>
      <dgm:spPr/>
      <dgm:t>
        <a:bodyPr/>
        <a:lstStyle/>
        <a:p>
          <a:r>
            <a:rPr lang="en-AU" noProof="0" dirty="0"/>
            <a:t>You don’t need to know how to code to start bioinformatics – but key for professional bioinformaticians.</a:t>
          </a:r>
        </a:p>
      </dgm:t>
    </dgm:pt>
    <dgm:pt modelId="{E7191615-F955-4FDF-81D7-5F71D9923F9D}" type="parTrans" cxnId="{D58E2607-1F64-42AA-BB7B-E14D43B44172}">
      <dgm:prSet/>
      <dgm:spPr/>
      <dgm:t>
        <a:bodyPr/>
        <a:lstStyle/>
        <a:p>
          <a:endParaRPr lang="en-US"/>
        </a:p>
      </dgm:t>
    </dgm:pt>
    <dgm:pt modelId="{CB6B4435-AFD6-4423-8910-261917A529B3}" type="sibTrans" cxnId="{D58E2607-1F64-42AA-BB7B-E14D43B44172}">
      <dgm:prSet/>
      <dgm:spPr/>
      <dgm:t>
        <a:bodyPr/>
        <a:lstStyle/>
        <a:p>
          <a:endParaRPr lang="en-US"/>
        </a:p>
      </dgm:t>
    </dgm:pt>
    <dgm:pt modelId="{9C1C3A17-1446-4927-A5FF-4652600C4E69}" type="pres">
      <dgm:prSet presAssocID="{C85D3C08-5F05-4E72-8A5F-50C06CDF4754}" presName="root" presStyleCnt="0">
        <dgm:presLayoutVars>
          <dgm:dir/>
          <dgm:resizeHandles val="exact"/>
        </dgm:presLayoutVars>
      </dgm:prSet>
      <dgm:spPr/>
    </dgm:pt>
    <dgm:pt modelId="{53F1C9E6-F072-4EC2-99D8-B5E68F86802D}" type="pres">
      <dgm:prSet presAssocID="{E89A92CE-8F64-4A42-9B03-0DCB5C2F0286}" presName="compNode" presStyleCnt="0"/>
      <dgm:spPr/>
    </dgm:pt>
    <dgm:pt modelId="{D00DBDA4-A7D8-40EA-9116-5C632CE318C6}" type="pres">
      <dgm:prSet presAssocID="{E89A92CE-8F64-4A42-9B03-0DCB5C2F0286}" presName="bgRect" presStyleLbl="bgShp" presStyleIdx="0" presStyleCnt="3"/>
      <dgm:spPr/>
    </dgm:pt>
    <dgm:pt modelId="{2DD766F1-B5F2-44A4-BD4C-C2F5731170B9}" type="pres">
      <dgm:prSet presAssocID="{E89A92CE-8F64-4A42-9B03-0DCB5C2F028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5CF34BE2-CEE0-4C32-94D7-A451DBBD54A0}" type="pres">
      <dgm:prSet presAssocID="{E89A92CE-8F64-4A42-9B03-0DCB5C2F0286}" presName="spaceRect" presStyleCnt="0"/>
      <dgm:spPr/>
    </dgm:pt>
    <dgm:pt modelId="{A86EB376-DB1B-45EA-B58E-9020B90F395A}" type="pres">
      <dgm:prSet presAssocID="{E89A92CE-8F64-4A42-9B03-0DCB5C2F0286}" presName="parTx" presStyleLbl="revTx" presStyleIdx="0" presStyleCnt="3">
        <dgm:presLayoutVars>
          <dgm:chMax val="0"/>
          <dgm:chPref val="0"/>
        </dgm:presLayoutVars>
      </dgm:prSet>
      <dgm:spPr/>
    </dgm:pt>
    <dgm:pt modelId="{76CEFABE-F915-46D6-9B49-D33070B7B714}" type="pres">
      <dgm:prSet presAssocID="{3CDC9A9E-A279-47E4-A99E-1B593E536875}" presName="sibTrans" presStyleCnt="0"/>
      <dgm:spPr/>
    </dgm:pt>
    <dgm:pt modelId="{6CA278C1-921B-4AC3-8792-52867C3F42BA}" type="pres">
      <dgm:prSet presAssocID="{C1294DC7-860E-4E44-B4EB-C376E580168E}" presName="compNode" presStyleCnt="0"/>
      <dgm:spPr/>
    </dgm:pt>
    <dgm:pt modelId="{1805A02B-58F1-4378-8A8D-A5597FBFE8CA}" type="pres">
      <dgm:prSet presAssocID="{C1294DC7-860E-4E44-B4EB-C376E580168E}" presName="bgRect" presStyleLbl="bgShp" presStyleIdx="1" presStyleCnt="3"/>
      <dgm:spPr/>
    </dgm:pt>
    <dgm:pt modelId="{0F802149-FFDE-4F91-B4A1-2E8E1F0C9028}" type="pres">
      <dgm:prSet presAssocID="{C1294DC7-860E-4E44-B4EB-C376E580168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g under Magnifying Glass"/>
        </a:ext>
      </dgm:extLst>
    </dgm:pt>
    <dgm:pt modelId="{6380EE70-ADA0-4355-A3CD-6EE1C0EBB415}" type="pres">
      <dgm:prSet presAssocID="{C1294DC7-860E-4E44-B4EB-C376E580168E}" presName="spaceRect" presStyleCnt="0"/>
      <dgm:spPr/>
    </dgm:pt>
    <dgm:pt modelId="{0AAC3D28-A7B1-4604-82C4-62205EAB0C82}" type="pres">
      <dgm:prSet presAssocID="{C1294DC7-860E-4E44-B4EB-C376E580168E}" presName="parTx" presStyleLbl="revTx" presStyleIdx="1" presStyleCnt="3">
        <dgm:presLayoutVars>
          <dgm:chMax val="0"/>
          <dgm:chPref val="0"/>
        </dgm:presLayoutVars>
      </dgm:prSet>
      <dgm:spPr/>
    </dgm:pt>
    <dgm:pt modelId="{7D509A72-FB19-4BF6-94E4-84E85575AF59}" type="pres">
      <dgm:prSet presAssocID="{8A4243AF-FDCC-4153-BA87-900A7B02F682}" presName="sibTrans" presStyleCnt="0"/>
      <dgm:spPr/>
    </dgm:pt>
    <dgm:pt modelId="{570A0DCF-50DA-4607-8839-CB02189C1FBC}" type="pres">
      <dgm:prSet presAssocID="{3BAEAD91-6E93-495E-9E6A-215B9B5B567E}" presName="compNode" presStyleCnt="0"/>
      <dgm:spPr/>
    </dgm:pt>
    <dgm:pt modelId="{47D92087-0261-4979-97CB-5DF8A5EA93EB}" type="pres">
      <dgm:prSet presAssocID="{3BAEAD91-6E93-495E-9E6A-215B9B5B567E}" presName="bgRect" presStyleLbl="bgShp" presStyleIdx="2" presStyleCnt="3"/>
      <dgm:spPr/>
    </dgm:pt>
    <dgm:pt modelId="{A81E9D08-8B60-486E-8AA1-90139EFEBAD8}" type="pres">
      <dgm:prSet presAssocID="{3BAEAD91-6E93-495E-9E6A-215B9B5B567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19617602-44F3-4492-A1CC-D413D79437A7}" type="pres">
      <dgm:prSet presAssocID="{3BAEAD91-6E93-495E-9E6A-215B9B5B567E}" presName="spaceRect" presStyleCnt="0"/>
      <dgm:spPr/>
    </dgm:pt>
    <dgm:pt modelId="{F7F067F7-8836-4EF8-B9EB-411816858A8F}" type="pres">
      <dgm:prSet presAssocID="{3BAEAD91-6E93-495E-9E6A-215B9B5B567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58E2607-1F64-42AA-BB7B-E14D43B44172}" srcId="{C85D3C08-5F05-4E72-8A5F-50C06CDF4754}" destId="{3BAEAD91-6E93-495E-9E6A-215B9B5B567E}" srcOrd="2" destOrd="0" parTransId="{E7191615-F955-4FDF-81D7-5F71D9923F9D}" sibTransId="{CB6B4435-AFD6-4423-8910-261917A529B3}"/>
    <dgm:cxn modelId="{4F17EE0E-3C05-42BD-BE98-12CD417F8F82}" srcId="{C85D3C08-5F05-4E72-8A5F-50C06CDF4754}" destId="{C1294DC7-860E-4E44-B4EB-C376E580168E}" srcOrd="1" destOrd="0" parTransId="{9047D0F4-EA30-49B5-9398-8447118AE7DE}" sibTransId="{8A4243AF-FDCC-4153-BA87-900A7B02F682}"/>
    <dgm:cxn modelId="{BA7F2512-FA32-48F6-BBEB-FCBE435DEB8D}" type="presOf" srcId="{E89A92CE-8F64-4A42-9B03-0DCB5C2F0286}" destId="{A86EB376-DB1B-45EA-B58E-9020B90F395A}" srcOrd="0" destOrd="0" presId="urn:microsoft.com/office/officeart/2018/2/layout/IconVerticalSolidList"/>
    <dgm:cxn modelId="{66D4F41F-6CDB-4FA2-9B6D-54C68D139C1E}" type="presOf" srcId="{3BAEAD91-6E93-495E-9E6A-215B9B5B567E}" destId="{F7F067F7-8836-4EF8-B9EB-411816858A8F}" srcOrd="0" destOrd="0" presId="urn:microsoft.com/office/officeart/2018/2/layout/IconVerticalSolidList"/>
    <dgm:cxn modelId="{501A6D23-84DA-46B0-BAC0-BEB9C7A5DF29}" type="presOf" srcId="{C85D3C08-5F05-4E72-8A5F-50C06CDF4754}" destId="{9C1C3A17-1446-4927-A5FF-4652600C4E69}" srcOrd="0" destOrd="0" presId="urn:microsoft.com/office/officeart/2018/2/layout/IconVerticalSolidList"/>
    <dgm:cxn modelId="{852B8093-B909-4B99-8E6D-B3A362DB544E}" srcId="{C85D3C08-5F05-4E72-8A5F-50C06CDF4754}" destId="{E89A92CE-8F64-4A42-9B03-0DCB5C2F0286}" srcOrd="0" destOrd="0" parTransId="{D8CA67D4-F026-4F4A-9C56-DC00B1357F23}" sibTransId="{3CDC9A9E-A279-47E4-A99E-1B593E536875}"/>
    <dgm:cxn modelId="{5AB2C9ED-B975-4882-843C-340E9C4D0D03}" type="presOf" srcId="{C1294DC7-860E-4E44-B4EB-C376E580168E}" destId="{0AAC3D28-A7B1-4604-82C4-62205EAB0C82}" srcOrd="0" destOrd="0" presId="urn:microsoft.com/office/officeart/2018/2/layout/IconVerticalSolidList"/>
    <dgm:cxn modelId="{FD374429-586A-42E8-A2E5-CF61A75A305B}" type="presParOf" srcId="{9C1C3A17-1446-4927-A5FF-4652600C4E69}" destId="{53F1C9E6-F072-4EC2-99D8-B5E68F86802D}" srcOrd="0" destOrd="0" presId="urn:microsoft.com/office/officeart/2018/2/layout/IconVerticalSolidList"/>
    <dgm:cxn modelId="{A6E2DCFC-2042-4083-BE13-D11BB2729908}" type="presParOf" srcId="{53F1C9E6-F072-4EC2-99D8-B5E68F86802D}" destId="{D00DBDA4-A7D8-40EA-9116-5C632CE318C6}" srcOrd="0" destOrd="0" presId="urn:microsoft.com/office/officeart/2018/2/layout/IconVerticalSolidList"/>
    <dgm:cxn modelId="{F42B72E7-3C3F-4ED5-8DAA-118EF5F90BD2}" type="presParOf" srcId="{53F1C9E6-F072-4EC2-99D8-B5E68F86802D}" destId="{2DD766F1-B5F2-44A4-BD4C-C2F5731170B9}" srcOrd="1" destOrd="0" presId="urn:microsoft.com/office/officeart/2018/2/layout/IconVerticalSolidList"/>
    <dgm:cxn modelId="{EEE3961E-3D80-40E5-83CF-342C743CA8D3}" type="presParOf" srcId="{53F1C9E6-F072-4EC2-99D8-B5E68F86802D}" destId="{5CF34BE2-CEE0-4C32-94D7-A451DBBD54A0}" srcOrd="2" destOrd="0" presId="urn:microsoft.com/office/officeart/2018/2/layout/IconVerticalSolidList"/>
    <dgm:cxn modelId="{13587710-82BA-404A-8859-4BBE9BCE5454}" type="presParOf" srcId="{53F1C9E6-F072-4EC2-99D8-B5E68F86802D}" destId="{A86EB376-DB1B-45EA-B58E-9020B90F395A}" srcOrd="3" destOrd="0" presId="urn:microsoft.com/office/officeart/2018/2/layout/IconVerticalSolidList"/>
    <dgm:cxn modelId="{91A65664-9E4B-4740-A370-0A7BBE21E10F}" type="presParOf" srcId="{9C1C3A17-1446-4927-A5FF-4652600C4E69}" destId="{76CEFABE-F915-46D6-9B49-D33070B7B714}" srcOrd="1" destOrd="0" presId="urn:microsoft.com/office/officeart/2018/2/layout/IconVerticalSolidList"/>
    <dgm:cxn modelId="{F5146D95-DB9C-4C5A-9E43-49D384656669}" type="presParOf" srcId="{9C1C3A17-1446-4927-A5FF-4652600C4E69}" destId="{6CA278C1-921B-4AC3-8792-52867C3F42BA}" srcOrd="2" destOrd="0" presId="urn:microsoft.com/office/officeart/2018/2/layout/IconVerticalSolidList"/>
    <dgm:cxn modelId="{07AA81AE-2CA7-43C7-B53C-E28AB9BBD00E}" type="presParOf" srcId="{6CA278C1-921B-4AC3-8792-52867C3F42BA}" destId="{1805A02B-58F1-4378-8A8D-A5597FBFE8CA}" srcOrd="0" destOrd="0" presId="urn:microsoft.com/office/officeart/2018/2/layout/IconVerticalSolidList"/>
    <dgm:cxn modelId="{63FEBB7C-39D9-4016-A926-76631E40BFA7}" type="presParOf" srcId="{6CA278C1-921B-4AC3-8792-52867C3F42BA}" destId="{0F802149-FFDE-4F91-B4A1-2E8E1F0C9028}" srcOrd="1" destOrd="0" presId="urn:microsoft.com/office/officeart/2018/2/layout/IconVerticalSolidList"/>
    <dgm:cxn modelId="{4ADD46C8-C06B-4B59-9C44-465CC236474E}" type="presParOf" srcId="{6CA278C1-921B-4AC3-8792-52867C3F42BA}" destId="{6380EE70-ADA0-4355-A3CD-6EE1C0EBB415}" srcOrd="2" destOrd="0" presId="urn:microsoft.com/office/officeart/2018/2/layout/IconVerticalSolidList"/>
    <dgm:cxn modelId="{D71A118F-DD65-4C6C-A09F-F568AEF1D6C7}" type="presParOf" srcId="{6CA278C1-921B-4AC3-8792-52867C3F42BA}" destId="{0AAC3D28-A7B1-4604-82C4-62205EAB0C82}" srcOrd="3" destOrd="0" presId="urn:microsoft.com/office/officeart/2018/2/layout/IconVerticalSolidList"/>
    <dgm:cxn modelId="{A9F91A2D-6D9E-4F4E-ADBC-D13B509E3762}" type="presParOf" srcId="{9C1C3A17-1446-4927-A5FF-4652600C4E69}" destId="{7D509A72-FB19-4BF6-94E4-84E85575AF59}" srcOrd="3" destOrd="0" presId="urn:microsoft.com/office/officeart/2018/2/layout/IconVerticalSolidList"/>
    <dgm:cxn modelId="{42DBEEF7-82A6-4AB7-967C-09E3C4DA56A6}" type="presParOf" srcId="{9C1C3A17-1446-4927-A5FF-4652600C4E69}" destId="{570A0DCF-50DA-4607-8839-CB02189C1FBC}" srcOrd="4" destOrd="0" presId="urn:microsoft.com/office/officeart/2018/2/layout/IconVerticalSolidList"/>
    <dgm:cxn modelId="{8186B7F3-DF09-48A2-A74B-BF5B50AC0549}" type="presParOf" srcId="{570A0DCF-50DA-4607-8839-CB02189C1FBC}" destId="{47D92087-0261-4979-97CB-5DF8A5EA93EB}" srcOrd="0" destOrd="0" presId="urn:microsoft.com/office/officeart/2018/2/layout/IconVerticalSolidList"/>
    <dgm:cxn modelId="{04893307-CC65-449B-91F9-84BC035467D9}" type="presParOf" srcId="{570A0DCF-50DA-4607-8839-CB02189C1FBC}" destId="{A81E9D08-8B60-486E-8AA1-90139EFEBAD8}" srcOrd="1" destOrd="0" presId="urn:microsoft.com/office/officeart/2018/2/layout/IconVerticalSolidList"/>
    <dgm:cxn modelId="{FB84588B-D11A-4388-BB36-36668CC0356D}" type="presParOf" srcId="{570A0DCF-50DA-4607-8839-CB02189C1FBC}" destId="{19617602-44F3-4492-A1CC-D413D79437A7}" srcOrd="2" destOrd="0" presId="urn:microsoft.com/office/officeart/2018/2/layout/IconVerticalSolidList"/>
    <dgm:cxn modelId="{12713BEB-2F34-4573-B756-B9F57C94410F}" type="presParOf" srcId="{570A0DCF-50DA-4607-8839-CB02189C1FBC}" destId="{F7F067F7-8836-4EF8-B9EB-411816858A8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64AFB4F-C6CC-478B-854D-B440806CDAFF}" type="doc">
      <dgm:prSet loTypeId="urn:microsoft.com/office/officeart/2018/2/layout/IconLabel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8B6593B9-DC2B-400F-939F-1E521FEBEB27}">
      <dgm:prSet custT="1"/>
      <dgm:spPr/>
      <dgm:t>
        <a:bodyPr/>
        <a:lstStyle/>
        <a:p>
          <a:r>
            <a:rPr lang="en-AU" sz="2000" dirty="0"/>
            <a:t>Ask yourself – are you using bioinformatics, or do you want to be a bioinformatician?</a:t>
          </a:r>
          <a:endParaRPr lang="en-US" sz="2000" dirty="0"/>
        </a:p>
      </dgm:t>
    </dgm:pt>
    <dgm:pt modelId="{3217CCF6-2A3F-4455-8DAB-DF7D3AD9E84C}" type="parTrans" cxnId="{450CC5B4-75E8-4F5E-BA5C-3E595982D94B}">
      <dgm:prSet/>
      <dgm:spPr/>
      <dgm:t>
        <a:bodyPr/>
        <a:lstStyle/>
        <a:p>
          <a:endParaRPr lang="en-US"/>
        </a:p>
      </dgm:t>
    </dgm:pt>
    <dgm:pt modelId="{CC8A58FC-A81D-41E9-98F9-EA17B6065740}" type="sibTrans" cxnId="{450CC5B4-75E8-4F5E-BA5C-3E595982D94B}">
      <dgm:prSet/>
      <dgm:spPr/>
      <dgm:t>
        <a:bodyPr/>
        <a:lstStyle/>
        <a:p>
          <a:endParaRPr lang="en-US"/>
        </a:p>
      </dgm:t>
    </dgm:pt>
    <dgm:pt modelId="{8AFE0EDD-10FF-41E1-B63B-B6DBBAA0911B}">
      <dgm:prSet custT="1"/>
      <dgm:spPr/>
      <dgm:t>
        <a:bodyPr/>
        <a:lstStyle/>
        <a:p>
          <a:r>
            <a:rPr lang="en-AU" sz="2000" dirty="0"/>
            <a:t>Will you be using tools or designing them?</a:t>
          </a:r>
          <a:endParaRPr lang="en-US" sz="2000" dirty="0"/>
        </a:p>
      </dgm:t>
    </dgm:pt>
    <dgm:pt modelId="{ED89F1DF-A691-4E20-8297-D31BF9F01320}" type="parTrans" cxnId="{6B7B2514-173C-4C3C-862D-7E598B5B6EA4}">
      <dgm:prSet/>
      <dgm:spPr/>
      <dgm:t>
        <a:bodyPr/>
        <a:lstStyle/>
        <a:p>
          <a:endParaRPr lang="en-US"/>
        </a:p>
      </dgm:t>
    </dgm:pt>
    <dgm:pt modelId="{3BE31047-8A55-4498-8002-DFB51A2BB50D}" type="sibTrans" cxnId="{6B7B2514-173C-4C3C-862D-7E598B5B6EA4}">
      <dgm:prSet/>
      <dgm:spPr/>
      <dgm:t>
        <a:bodyPr/>
        <a:lstStyle/>
        <a:p>
          <a:endParaRPr lang="en-US"/>
        </a:p>
      </dgm:t>
    </dgm:pt>
    <dgm:pt modelId="{998D5A81-C608-4BDC-BFDE-C174FA59E2AB}">
      <dgm:prSet/>
      <dgm:spPr/>
      <dgm:t>
        <a:bodyPr/>
        <a:lstStyle/>
        <a:p>
          <a:r>
            <a:rPr lang="en-AU" dirty="0"/>
            <a:t>Are you focusing more on the biology or the information technology?</a:t>
          </a:r>
          <a:endParaRPr lang="en-US" dirty="0"/>
        </a:p>
      </dgm:t>
    </dgm:pt>
    <dgm:pt modelId="{8D1AC4D6-BBE0-4F90-8E08-8136F587EC0A}" type="parTrans" cxnId="{5C97A1B2-D4F0-4D67-9517-42E7272D75AD}">
      <dgm:prSet/>
      <dgm:spPr/>
      <dgm:t>
        <a:bodyPr/>
        <a:lstStyle/>
        <a:p>
          <a:endParaRPr lang="en-US"/>
        </a:p>
      </dgm:t>
    </dgm:pt>
    <dgm:pt modelId="{C1AC092D-8E69-4264-B80D-2F944FFEE66A}" type="sibTrans" cxnId="{5C97A1B2-D4F0-4D67-9517-42E7272D75AD}">
      <dgm:prSet/>
      <dgm:spPr/>
      <dgm:t>
        <a:bodyPr/>
        <a:lstStyle/>
        <a:p>
          <a:endParaRPr lang="en-US"/>
        </a:p>
      </dgm:t>
    </dgm:pt>
    <dgm:pt modelId="{FA236B30-F35B-4103-B642-DDA18EEE2C72}" type="pres">
      <dgm:prSet presAssocID="{964AFB4F-C6CC-478B-854D-B440806CDAFF}" presName="root" presStyleCnt="0">
        <dgm:presLayoutVars>
          <dgm:dir/>
          <dgm:resizeHandles val="exact"/>
        </dgm:presLayoutVars>
      </dgm:prSet>
      <dgm:spPr/>
    </dgm:pt>
    <dgm:pt modelId="{E5DD1D57-F72A-4947-B022-DE29E9183EBC}" type="pres">
      <dgm:prSet presAssocID="{8B6593B9-DC2B-400F-939F-1E521FEBEB27}" presName="compNode" presStyleCnt="0"/>
      <dgm:spPr/>
    </dgm:pt>
    <dgm:pt modelId="{06F45524-84DC-4829-B065-D9EBF8B81C54}" type="pres">
      <dgm:prSet presAssocID="{8B6593B9-DC2B-400F-939F-1E521FEBEB27}" presName="iconRect" presStyleLbl="node1" presStyleIdx="0" presStyleCnt="3" custScaleX="135702" custScaleY="13570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4AEA3E64-605D-4D1F-9FE4-CEA5848B7013}" type="pres">
      <dgm:prSet presAssocID="{8B6593B9-DC2B-400F-939F-1E521FEBEB27}" presName="spaceRect" presStyleCnt="0"/>
      <dgm:spPr/>
    </dgm:pt>
    <dgm:pt modelId="{D8C1ED79-1235-4159-9C2A-09FD1006FA13}" type="pres">
      <dgm:prSet presAssocID="{8B6593B9-DC2B-400F-939F-1E521FEBEB27}" presName="textRect" presStyleLbl="revTx" presStyleIdx="0" presStyleCnt="3">
        <dgm:presLayoutVars>
          <dgm:chMax val="1"/>
          <dgm:chPref val="1"/>
        </dgm:presLayoutVars>
      </dgm:prSet>
      <dgm:spPr/>
    </dgm:pt>
    <dgm:pt modelId="{9C77A089-EB20-415D-A865-BD2A7DFE9818}" type="pres">
      <dgm:prSet presAssocID="{CC8A58FC-A81D-41E9-98F9-EA17B6065740}" presName="sibTrans" presStyleCnt="0"/>
      <dgm:spPr/>
    </dgm:pt>
    <dgm:pt modelId="{9F684342-C344-454E-B5DB-1B418AFA96CC}" type="pres">
      <dgm:prSet presAssocID="{8AFE0EDD-10FF-41E1-B63B-B6DBBAA0911B}" presName="compNode" presStyleCnt="0"/>
      <dgm:spPr/>
    </dgm:pt>
    <dgm:pt modelId="{5115E17E-7ACE-4B87-87ED-469F396DC6C9}" type="pres">
      <dgm:prSet presAssocID="{8AFE0EDD-10FF-41E1-B63B-B6DBBAA0911B}" presName="iconRect" presStyleLbl="node1" presStyleIdx="1" presStyleCnt="3" custScaleX="135702" custScaleY="13570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45A51087-16A5-4C19-8DA8-456815F31E23}" type="pres">
      <dgm:prSet presAssocID="{8AFE0EDD-10FF-41E1-B63B-B6DBBAA0911B}" presName="spaceRect" presStyleCnt="0"/>
      <dgm:spPr/>
    </dgm:pt>
    <dgm:pt modelId="{CBC9D798-50E7-4705-AA13-9382BA2E7915}" type="pres">
      <dgm:prSet presAssocID="{8AFE0EDD-10FF-41E1-B63B-B6DBBAA0911B}" presName="textRect" presStyleLbl="revTx" presStyleIdx="1" presStyleCnt="3">
        <dgm:presLayoutVars>
          <dgm:chMax val="1"/>
          <dgm:chPref val="1"/>
        </dgm:presLayoutVars>
      </dgm:prSet>
      <dgm:spPr/>
    </dgm:pt>
    <dgm:pt modelId="{1AFBD8C3-27BF-46D8-98E9-6001CD4FC685}" type="pres">
      <dgm:prSet presAssocID="{3BE31047-8A55-4498-8002-DFB51A2BB50D}" presName="sibTrans" presStyleCnt="0"/>
      <dgm:spPr/>
    </dgm:pt>
    <dgm:pt modelId="{EBE2E40E-1B04-47C2-B916-0E7D4BB969D4}" type="pres">
      <dgm:prSet presAssocID="{998D5A81-C608-4BDC-BFDE-C174FA59E2AB}" presName="compNode" presStyleCnt="0"/>
      <dgm:spPr/>
    </dgm:pt>
    <dgm:pt modelId="{B2E495F9-AB73-41D9-8374-87918AFE6652}" type="pres">
      <dgm:prSet presAssocID="{998D5A81-C608-4BDC-BFDE-C174FA59E2AB}" presName="iconRect" presStyleLbl="node1" presStyleIdx="2" presStyleCnt="3" custScaleX="135702" custScaleY="135702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64B4B9DA-DF13-4165-98D2-23B7B12BCA7C}" type="pres">
      <dgm:prSet presAssocID="{998D5A81-C608-4BDC-BFDE-C174FA59E2AB}" presName="spaceRect" presStyleCnt="0"/>
      <dgm:spPr/>
    </dgm:pt>
    <dgm:pt modelId="{EBF6D089-4999-4C4F-8086-C27AC181BF19}" type="pres">
      <dgm:prSet presAssocID="{998D5A81-C608-4BDC-BFDE-C174FA59E2A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B7B2514-173C-4C3C-862D-7E598B5B6EA4}" srcId="{964AFB4F-C6CC-478B-854D-B440806CDAFF}" destId="{8AFE0EDD-10FF-41E1-B63B-B6DBBAA0911B}" srcOrd="1" destOrd="0" parTransId="{ED89F1DF-A691-4E20-8297-D31BF9F01320}" sibTransId="{3BE31047-8A55-4498-8002-DFB51A2BB50D}"/>
    <dgm:cxn modelId="{6F6BB528-93FC-44AD-A1BA-2CE5E6200444}" type="presOf" srcId="{998D5A81-C608-4BDC-BFDE-C174FA59E2AB}" destId="{EBF6D089-4999-4C4F-8086-C27AC181BF19}" srcOrd="0" destOrd="0" presId="urn:microsoft.com/office/officeart/2018/2/layout/IconLabelList"/>
    <dgm:cxn modelId="{2A017B67-A279-4F8E-8ABB-50515DF60CFD}" type="presOf" srcId="{8AFE0EDD-10FF-41E1-B63B-B6DBBAA0911B}" destId="{CBC9D798-50E7-4705-AA13-9382BA2E7915}" srcOrd="0" destOrd="0" presId="urn:microsoft.com/office/officeart/2018/2/layout/IconLabelList"/>
    <dgm:cxn modelId="{45C38E71-48B1-4605-80E5-08910DEE0241}" type="presOf" srcId="{964AFB4F-C6CC-478B-854D-B440806CDAFF}" destId="{FA236B30-F35B-4103-B642-DDA18EEE2C72}" srcOrd="0" destOrd="0" presId="urn:microsoft.com/office/officeart/2018/2/layout/IconLabelList"/>
    <dgm:cxn modelId="{5C97A1B2-D4F0-4D67-9517-42E7272D75AD}" srcId="{964AFB4F-C6CC-478B-854D-B440806CDAFF}" destId="{998D5A81-C608-4BDC-BFDE-C174FA59E2AB}" srcOrd="2" destOrd="0" parTransId="{8D1AC4D6-BBE0-4F90-8E08-8136F587EC0A}" sibTransId="{C1AC092D-8E69-4264-B80D-2F944FFEE66A}"/>
    <dgm:cxn modelId="{450CC5B4-75E8-4F5E-BA5C-3E595982D94B}" srcId="{964AFB4F-C6CC-478B-854D-B440806CDAFF}" destId="{8B6593B9-DC2B-400F-939F-1E521FEBEB27}" srcOrd="0" destOrd="0" parTransId="{3217CCF6-2A3F-4455-8DAB-DF7D3AD9E84C}" sibTransId="{CC8A58FC-A81D-41E9-98F9-EA17B6065740}"/>
    <dgm:cxn modelId="{680B96BA-3D31-4CB0-8F76-394F26FD4915}" type="presOf" srcId="{8B6593B9-DC2B-400F-939F-1E521FEBEB27}" destId="{D8C1ED79-1235-4159-9C2A-09FD1006FA13}" srcOrd="0" destOrd="0" presId="urn:microsoft.com/office/officeart/2018/2/layout/IconLabelList"/>
    <dgm:cxn modelId="{41B45779-1AA8-4317-BA64-366BEADE83FC}" type="presParOf" srcId="{FA236B30-F35B-4103-B642-DDA18EEE2C72}" destId="{E5DD1D57-F72A-4947-B022-DE29E9183EBC}" srcOrd="0" destOrd="0" presId="urn:microsoft.com/office/officeart/2018/2/layout/IconLabelList"/>
    <dgm:cxn modelId="{022C8A2F-532C-401F-B020-B97660169B11}" type="presParOf" srcId="{E5DD1D57-F72A-4947-B022-DE29E9183EBC}" destId="{06F45524-84DC-4829-B065-D9EBF8B81C54}" srcOrd="0" destOrd="0" presId="urn:microsoft.com/office/officeart/2018/2/layout/IconLabelList"/>
    <dgm:cxn modelId="{D09A1042-5772-416C-B536-5988C813D7ED}" type="presParOf" srcId="{E5DD1D57-F72A-4947-B022-DE29E9183EBC}" destId="{4AEA3E64-605D-4D1F-9FE4-CEA5848B7013}" srcOrd="1" destOrd="0" presId="urn:microsoft.com/office/officeart/2018/2/layout/IconLabelList"/>
    <dgm:cxn modelId="{D8B1E806-8F29-4914-AE30-DA4F8AB6EEB9}" type="presParOf" srcId="{E5DD1D57-F72A-4947-B022-DE29E9183EBC}" destId="{D8C1ED79-1235-4159-9C2A-09FD1006FA13}" srcOrd="2" destOrd="0" presId="urn:microsoft.com/office/officeart/2018/2/layout/IconLabelList"/>
    <dgm:cxn modelId="{6A4835A0-1DB1-480F-BDE5-48B989AF803E}" type="presParOf" srcId="{FA236B30-F35B-4103-B642-DDA18EEE2C72}" destId="{9C77A089-EB20-415D-A865-BD2A7DFE9818}" srcOrd="1" destOrd="0" presId="urn:microsoft.com/office/officeart/2018/2/layout/IconLabelList"/>
    <dgm:cxn modelId="{036FFD7D-F866-403E-8544-82CDD63DBCAC}" type="presParOf" srcId="{FA236B30-F35B-4103-B642-DDA18EEE2C72}" destId="{9F684342-C344-454E-B5DB-1B418AFA96CC}" srcOrd="2" destOrd="0" presId="urn:microsoft.com/office/officeart/2018/2/layout/IconLabelList"/>
    <dgm:cxn modelId="{D91D7325-DDB7-48FF-8F70-58A79F75A79C}" type="presParOf" srcId="{9F684342-C344-454E-B5DB-1B418AFA96CC}" destId="{5115E17E-7ACE-4B87-87ED-469F396DC6C9}" srcOrd="0" destOrd="0" presId="urn:microsoft.com/office/officeart/2018/2/layout/IconLabelList"/>
    <dgm:cxn modelId="{8962AC97-B83E-46D8-9053-EF2DD791893A}" type="presParOf" srcId="{9F684342-C344-454E-B5DB-1B418AFA96CC}" destId="{45A51087-16A5-4C19-8DA8-456815F31E23}" srcOrd="1" destOrd="0" presId="urn:microsoft.com/office/officeart/2018/2/layout/IconLabelList"/>
    <dgm:cxn modelId="{8E2A015F-75F8-4826-B949-64E4F4C066CA}" type="presParOf" srcId="{9F684342-C344-454E-B5DB-1B418AFA96CC}" destId="{CBC9D798-50E7-4705-AA13-9382BA2E7915}" srcOrd="2" destOrd="0" presId="urn:microsoft.com/office/officeart/2018/2/layout/IconLabelList"/>
    <dgm:cxn modelId="{7ED2CCD6-776C-4304-AEEF-2D96BADB1A6E}" type="presParOf" srcId="{FA236B30-F35B-4103-B642-DDA18EEE2C72}" destId="{1AFBD8C3-27BF-46D8-98E9-6001CD4FC685}" srcOrd="3" destOrd="0" presId="urn:microsoft.com/office/officeart/2018/2/layout/IconLabelList"/>
    <dgm:cxn modelId="{AD8A8757-FD99-4D50-B283-93F734AFC95E}" type="presParOf" srcId="{FA236B30-F35B-4103-B642-DDA18EEE2C72}" destId="{EBE2E40E-1B04-47C2-B916-0E7D4BB969D4}" srcOrd="4" destOrd="0" presId="urn:microsoft.com/office/officeart/2018/2/layout/IconLabelList"/>
    <dgm:cxn modelId="{9E094EB2-63AF-4B27-960B-342B4030C97B}" type="presParOf" srcId="{EBE2E40E-1B04-47C2-B916-0E7D4BB969D4}" destId="{B2E495F9-AB73-41D9-8374-87918AFE6652}" srcOrd="0" destOrd="0" presId="urn:microsoft.com/office/officeart/2018/2/layout/IconLabelList"/>
    <dgm:cxn modelId="{95AABA98-D0C6-47E2-8B97-204A2B091006}" type="presParOf" srcId="{EBE2E40E-1B04-47C2-B916-0E7D4BB969D4}" destId="{64B4B9DA-DF13-4165-98D2-23B7B12BCA7C}" srcOrd="1" destOrd="0" presId="urn:microsoft.com/office/officeart/2018/2/layout/IconLabelList"/>
    <dgm:cxn modelId="{1DFBF24F-18F6-46B9-8B33-F777A9655FFE}" type="presParOf" srcId="{EBE2E40E-1B04-47C2-B916-0E7D4BB969D4}" destId="{EBF6D089-4999-4C4F-8086-C27AC181BF1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B886420-BAC7-4084-8E2C-1EDFC23C505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4CD7B964-2049-4081-800B-8050533B033E}">
      <dgm:prSet/>
      <dgm:spPr/>
      <dgm:t>
        <a:bodyPr/>
        <a:lstStyle/>
        <a:p>
          <a:r>
            <a:rPr lang="en-AU"/>
            <a:t>Program packages containing numerous bioinformatics functions. Extremely powerful and convenient.</a:t>
          </a:r>
          <a:endParaRPr lang="en-US"/>
        </a:p>
      </dgm:t>
    </dgm:pt>
    <dgm:pt modelId="{7D337893-A640-4158-A7B4-E878AE7C3A2E}" type="parTrans" cxnId="{3CCFFC57-9346-4AA5-8CEF-185A9CD47AE1}">
      <dgm:prSet/>
      <dgm:spPr/>
      <dgm:t>
        <a:bodyPr/>
        <a:lstStyle/>
        <a:p>
          <a:endParaRPr lang="en-US"/>
        </a:p>
      </dgm:t>
    </dgm:pt>
    <dgm:pt modelId="{6FACB042-F7ED-4280-B1DF-4E318CF62D26}" type="sibTrans" cxnId="{3CCFFC57-9346-4AA5-8CEF-185A9CD47AE1}">
      <dgm:prSet/>
      <dgm:spPr/>
      <dgm:t>
        <a:bodyPr/>
        <a:lstStyle/>
        <a:p>
          <a:endParaRPr lang="en-US"/>
        </a:p>
      </dgm:t>
    </dgm:pt>
    <dgm:pt modelId="{B7055EA4-9ECE-4AB1-9EDF-1C49AC6C0AF2}">
      <dgm:prSet/>
      <dgm:spPr/>
      <dgm:t>
        <a:bodyPr/>
        <a:lstStyle/>
        <a:p>
          <a:r>
            <a:rPr lang="en-AU"/>
            <a:t>Commercial programs, and licenses can be quite expensive.</a:t>
          </a:r>
          <a:endParaRPr lang="en-US"/>
        </a:p>
      </dgm:t>
    </dgm:pt>
    <dgm:pt modelId="{E3FE3362-3248-4271-AB9D-CA457AC5C1E4}" type="parTrans" cxnId="{739163CC-62E1-4388-8E51-EB0B8080B00A}">
      <dgm:prSet/>
      <dgm:spPr/>
      <dgm:t>
        <a:bodyPr/>
        <a:lstStyle/>
        <a:p>
          <a:endParaRPr lang="en-US"/>
        </a:p>
      </dgm:t>
    </dgm:pt>
    <dgm:pt modelId="{85562B19-F2ED-4E97-8B74-E1C10C15E365}" type="sibTrans" cxnId="{739163CC-62E1-4388-8E51-EB0B8080B00A}">
      <dgm:prSet/>
      <dgm:spPr/>
      <dgm:t>
        <a:bodyPr/>
        <a:lstStyle/>
        <a:p>
          <a:endParaRPr lang="en-US"/>
        </a:p>
      </dgm:t>
    </dgm:pt>
    <dgm:pt modelId="{B5C20F77-E096-48B5-9C52-0C9E110C1EE7}">
      <dgm:prSet/>
      <dgm:spPr/>
      <dgm:t>
        <a:bodyPr/>
        <a:lstStyle/>
        <a:p>
          <a:r>
            <a:rPr lang="en-AU" dirty="0"/>
            <a:t>Notable examples include CLC Genomics Workbench, </a:t>
          </a:r>
          <a:r>
            <a:rPr lang="en-AU" dirty="0" err="1"/>
            <a:t>Geneious</a:t>
          </a:r>
          <a:r>
            <a:rPr lang="en-AU" dirty="0"/>
            <a:t>, </a:t>
          </a:r>
          <a:r>
            <a:rPr lang="en-AU" dirty="0" err="1"/>
            <a:t>OmicsBox</a:t>
          </a:r>
          <a:endParaRPr lang="en-US" dirty="0"/>
        </a:p>
      </dgm:t>
    </dgm:pt>
    <dgm:pt modelId="{DD59FBDF-DBB2-45A4-AA75-E159DE9072ED}" type="parTrans" cxnId="{90A74E48-8FFB-4F4B-9713-566F71CC1E16}">
      <dgm:prSet/>
      <dgm:spPr/>
      <dgm:t>
        <a:bodyPr/>
        <a:lstStyle/>
        <a:p>
          <a:endParaRPr lang="en-US"/>
        </a:p>
      </dgm:t>
    </dgm:pt>
    <dgm:pt modelId="{362B5614-2BE1-45E5-A1F9-CE0D7A3A20EA}" type="sibTrans" cxnId="{90A74E48-8FFB-4F4B-9713-566F71CC1E16}">
      <dgm:prSet/>
      <dgm:spPr/>
      <dgm:t>
        <a:bodyPr/>
        <a:lstStyle/>
        <a:p>
          <a:endParaRPr lang="en-US"/>
        </a:p>
      </dgm:t>
    </dgm:pt>
    <dgm:pt modelId="{72DD1162-187A-477C-A2AB-7D1713AE6A5E}" type="pres">
      <dgm:prSet presAssocID="{9B886420-BAC7-4084-8E2C-1EDFC23C5055}" presName="root" presStyleCnt="0">
        <dgm:presLayoutVars>
          <dgm:dir/>
          <dgm:resizeHandles val="exact"/>
        </dgm:presLayoutVars>
      </dgm:prSet>
      <dgm:spPr/>
    </dgm:pt>
    <dgm:pt modelId="{B0806C88-0C61-40F6-977F-7D4CD280D172}" type="pres">
      <dgm:prSet presAssocID="{4CD7B964-2049-4081-800B-8050533B033E}" presName="compNode" presStyleCnt="0"/>
      <dgm:spPr/>
    </dgm:pt>
    <dgm:pt modelId="{12E9E79B-1259-4925-AB0D-6FB69AC88EF7}" type="pres">
      <dgm:prSet presAssocID="{4CD7B964-2049-4081-800B-8050533B033E}" presName="bgRect" presStyleLbl="bgShp" presStyleIdx="0" presStyleCnt="3"/>
      <dgm:spPr/>
    </dgm:pt>
    <dgm:pt modelId="{DD137A9B-8675-4B91-A690-77719F011FEA}" type="pres">
      <dgm:prSet presAssocID="{4CD7B964-2049-4081-800B-8050533B033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29EE3EE5-4233-48D9-99EB-3531F93A0E1E}" type="pres">
      <dgm:prSet presAssocID="{4CD7B964-2049-4081-800B-8050533B033E}" presName="spaceRect" presStyleCnt="0"/>
      <dgm:spPr/>
    </dgm:pt>
    <dgm:pt modelId="{0AFFBB67-63CC-4DE5-BDE5-41213D469345}" type="pres">
      <dgm:prSet presAssocID="{4CD7B964-2049-4081-800B-8050533B033E}" presName="parTx" presStyleLbl="revTx" presStyleIdx="0" presStyleCnt="3">
        <dgm:presLayoutVars>
          <dgm:chMax val="0"/>
          <dgm:chPref val="0"/>
        </dgm:presLayoutVars>
      </dgm:prSet>
      <dgm:spPr/>
    </dgm:pt>
    <dgm:pt modelId="{751E4BFB-FAC7-461F-B9BA-28D0F61DE476}" type="pres">
      <dgm:prSet presAssocID="{6FACB042-F7ED-4280-B1DF-4E318CF62D26}" presName="sibTrans" presStyleCnt="0"/>
      <dgm:spPr/>
    </dgm:pt>
    <dgm:pt modelId="{F1A347AF-C549-4E16-B436-C8253BE74BE3}" type="pres">
      <dgm:prSet presAssocID="{B7055EA4-9ECE-4AB1-9EDF-1C49AC6C0AF2}" presName="compNode" presStyleCnt="0"/>
      <dgm:spPr/>
    </dgm:pt>
    <dgm:pt modelId="{376C9BAE-B494-4E9C-B0B0-EFA909D6082A}" type="pres">
      <dgm:prSet presAssocID="{B7055EA4-9ECE-4AB1-9EDF-1C49AC6C0AF2}" presName="bgRect" presStyleLbl="bgShp" presStyleIdx="1" presStyleCnt="3"/>
      <dgm:spPr/>
    </dgm:pt>
    <dgm:pt modelId="{B518D39B-56B8-4126-946B-E464796EE5A1}" type="pres">
      <dgm:prSet presAssocID="{B7055EA4-9ECE-4AB1-9EDF-1C49AC6C0AF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B650ACC7-FC33-4A84-9BAD-2171A63C3943}" type="pres">
      <dgm:prSet presAssocID="{B7055EA4-9ECE-4AB1-9EDF-1C49AC6C0AF2}" presName="spaceRect" presStyleCnt="0"/>
      <dgm:spPr/>
    </dgm:pt>
    <dgm:pt modelId="{C657EA7B-2325-4AAC-A305-F8672CA94B39}" type="pres">
      <dgm:prSet presAssocID="{B7055EA4-9ECE-4AB1-9EDF-1C49AC6C0AF2}" presName="parTx" presStyleLbl="revTx" presStyleIdx="1" presStyleCnt="3">
        <dgm:presLayoutVars>
          <dgm:chMax val="0"/>
          <dgm:chPref val="0"/>
        </dgm:presLayoutVars>
      </dgm:prSet>
      <dgm:spPr/>
    </dgm:pt>
    <dgm:pt modelId="{B204D870-CCE0-4D9E-96BA-F1189AB0633F}" type="pres">
      <dgm:prSet presAssocID="{85562B19-F2ED-4E97-8B74-E1C10C15E365}" presName="sibTrans" presStyleCnt="0"/>
      <dgm:spPr/>
    </dgm:pt>
    <dgm:pt modelId="{E3712B28-0AA5-4CFF-8FCB-AFE132CB460D}" type="pres">
      <dgm:prSet presAssocID="{B5C20F77-E096-48B5-9C52-0C9E110C1EE7}" presName="compNode" presStyleCnt="0"/>
      <dgm:spPr/>
    </dgm:pt>
    <dgm:pt modelId="{120C83E5-2F27-4145-A8D4-C69D3A2C2818}" type="pres">
      <dgm:prSet presAssocID="{B5C20F77-E096-48B5-9C52-0C9E110C1EE7}" presName="bgRect" presStyleLbl="bgShp" presStyleIdx="2" presStyleCnt="3"/>
      <dgm:spPr/>
    </dgm:pt>
    <dgm:pt modelId="{15ED7F16-D70D-4B32-92A7-FB7B6340EC1A}" type="pres">
      <dgm:prSet presAssocID="{B5C20F77-E096-48B5-9C52-0C9E110C1EE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lder"/>
        </a:ext>
      </dgm:extLst>
    </dgm:pt>
    <dgm:pt modelId="{CF987F35-580C-46DE-9847-BB6A9A6CAFCD}" type="pres">
      <dgm:prSet presAssocID="{B5C20F77-E096-48B5-9C52-0C9E110C1EE7}" presName="spaceRect" presStyleCnt="0"/>
      <dgm:spPr/>
    </dgm:pt>
    <dgm:pt modelId="{A546B08D-97F5-4542-9410-1B90D785B2BF}" type="pres">
      <dgm:prSet presAssocID="{B5C20F77-E096-48B5-9C52-0C9E110C1EE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0A74E48-8FFB-4F4B-9713-566F71CC1E16}" srcId="{9B886420-BAC7-4084-8E2C-1EDFC23C5055}" destId="{B5C20F77-E096-48B5-9C52-0C9E110C1EE7}" srcOrd="2" destOrd="0" parTransId="{DD59FBDF-DBB2-45A4-AA75-E159DE9072ED}" sibTransId="{362B5614-2BE1-45E5-A1F9-CE0D7A3A20EA}"/>
    <dgm:cxn modelId="{0335F169-CE03-4F96-BE2D-E9409EA7D639}" type="presOf" srcId="{B7055EA4-9ECE-4AB1-9EDF-1C49AC6C0AF2}" destId="{C657EA7B-2325-4AAC-A305-F8672CA94B39}" srcOrd="0" destOrd="0" presId="urn:microsoft.com/office/officeart/2018/2/layout/IconVerticalSolidList"/>
    <dgm:cxn modelId="{3CCFFC57-9346-4AA5-8CEF-185A9CD47AE1}" srcId="{9B886420-BAC7-4084-8E2C-1EDFC23C5055}" destId="{4CD7B964-2049-4081-800B-8050533B033E}" srcOrd="0" destOrd="0" parTransId="{7D337893-A640-4158-A7B4-E878AE7C3A2E}" sibTransId="{6FACB042-F7ED-4280-B1DF-4E318CF62D26}"/>
    <dgm:cxn modelId="{9AAE3AB3-EC33-4D9B-B47C-BC66DA52D4D1}" type="presOf" srcId="{B5C20F77-E096-48B5-9C52-0C9E110C1EE7}" destId="{A546B08D-97F5-4542-9410-1B90D785B2BF}" srcOrd="0" destOrd="0" presId="urn:microsoft.com/office/officeart/2018/2/layout/IconVerticalSolidList"/>
    <dgm:cxn modelId="{739163CC-62E1-4388-8E51-EB0B8080B00A}" srcId="{9B886420-BAC7-4084-8E2C-1EDFC23C5055}" destId="{B7055EA4-9ECE-4AB1-9EDF-1C49AC6C0AF2}" srcOrd="1" destOrd="0" parTransId="{E3FE3362-3248-4271-AB9D-CA457AC5C1E4}" sibTransId="{85562B19-F2ED-4E97-8B74-E1C10C15E365}"/>
    <dgm:cxn modelId="{60E305D6-5EE0-48FC-BB52-CE4167B93E2C}" type="presOf" srcId="{9B886420-BAC7-4084-8E2C-1EDFC23C5055}" destId="{72DD1162-187A-477C-A2AB-7D1713AE6A5E}" srcOrd="0" destOrd="0" presId="urn:microsoft.com/office/officeart/2018/2/layout/IconVerticalSolidList"/>
    <dgm:cxn modelId="{26F884EB-2C1C-4DE7-B121-A44F0908057D}" type="presOf" srcId="{4CD7B964-2049-4081-800B-8050533B033E}" destId="{0AFFBB67-63CC-4DE5-BDE5-41213D469345}" srcOrd="0" destOrd="0" presId="urn:microsoft.com/office/officeart/2018/2/layout/IconVerticalSolidList"/>
    <dgm:cxn modelId="{7B949CF5-DDFC-4915-B27D-950806F1F7E6}" type="presParOf" srcId="{72DD1162-187A-477C-A2AB-7D1713AE6A5E}" destId="{B0806C88-0C61-40F6-977F-7D4CD280D172}" srcOrd="0" destOrd="0" presId="urn:microsoft.com/office/officeart/2018/2/layout/IconVerticalSolidList"/>
    <dgm:cxn modelId="{AA965156-FDA6-49FA-A643-99562CA64E9F}" type="presParOf" srcId="{B0806C88-0C61-40F6-977F-7D4CD280D172}" destId="{12E9E79B-1259-4925-AB0D-6FB69AC88EF7}" srcOrd="0" destOrd="0" presId="urn:microsoft.com/office/officeart/2018/2/layout/IconVerticalSolidList"/>
    <dgm:cxn modelId="{0FBBB1F3-5FD1-4118-8695-985EFA4016EA}" type="presParOf" srcId="{B0806C88-0C61-40F6-977F-7D4CD280D172}" destId="{DD137A9B-8675-4B91-A690-77719F011FEA}" srcOrd="1" destOrd="0" presId="urn:microsoft.com/office/officeart/2018/2/layout/IconVerticalSolidList"/>
    <dgm:cxn modelId="{F4295AB4-2FF3-4F0F-987F-7D75F1F89DC7}" type="presParOf" srcId="{B0806C88-0C61-40F6-977F-7D4CD280D172}" destId="{29EE3EE5-4233-48D9-99EB-3531F93A0E1E}" srcOrd="2" destOrd="0" presId="urn:microsoft.com/office/officeart/2018/2/layout/IconVerticalSolidList"/>
    <dgm:cxn modelId="{E5D27A27-8212-40AF-9FB7-5482DAFE5843}" type="presParOf" srcId="{B0806C88-0C61-40F6-977F-7D4CD280D172}" destId="{0AFFBB67-63CC-4DE5-BDE5-41213D469345}" srcOrd="3" destOrd="0" presId="urn:microsoft.com/office/officeart/2018/2/layout/IconVerticalSolidList"/>
    <dgm:cxn modelId="{764672D1-E3D0-4D4B-BCDD-3C4CE65AC140}" type="presParOf" srcId="{72DD1162-187A-477C-A2AB-7D1713AE6A5E}" destId="{751E4BFB-FAC7-461F-B9BA-28D0F61DE476}" srcOrd="1" destOrd="0" presId="urn:microsoft.com/office/officeart/2018/2/layout/IconVerticalSolidList"/>
    <dgm:cxn modelId="{FC5646A6-4CC8-462D-AC2D-886237264E3E}" type="presParOf" srcId="{72DD1162-187A-477C-A2AB-7D1713AE6A5E}" destId="{F1A347AF-C549-4E16-B436-C8253BE74BE3}" srcOrd="2" destOrd="0" presId="urn:microsoft.com/office/officeart/2018/2/layout/IconVerticalSolidList"/>
    <dgm:cxn modelId="{B8650246-E2EA-48A7-9F79-1C7C1F52C4B8}" type="presParOf" srcId="{F1A347AF-C549-4E16-B436-C8253BE74BE3}" destId="{376C9BAE-B494-4E9C-B0B0-EFA909D6082A}" srcOrd="0" destOrd="0" presId="urn:microsoft.com/office/officeart/2018/2/layout/IconVerticalSolidList"/>
    <dgm:cxn modelId="{4153BF71-4CC2-435C-9FE3-095755F98B15}" type="presParOf" srcId="{F1A347AF-C549-4E16-B436-C8253BE74BE3}" destId="{B518D39B-56B8-4126-946B-E464796EE5A1}" srcOrd="1" destOrd="0" presId="urn:microsoft.com/office/officeart/2018/2/layout/IconVerticalSolidList"/>
    <dgm:cxn modelId="{5462D824-FFF0-48EF-883D-E57C23EBE0A8}" type="presParOf" srcId="{F1A347AF-C549-4E16-B436-C8253BE74BE3}" destId="{B650ACC7-FC33-4A84-9BAD-2171A63C3943}" srcOrd="2" destOrd="0" presId="urn:microsoft.com/office/officeart/2018/2/layout/IconVerticalSolidList"/>
    <dgm:cxn modelId="{0165B071-6EB5-4E86-A45F-4BD457A600F8}" type="presParOf" srcId="{F1A347AF-C549-4E16-B436-C8253BE74BE3}" destId="{C657EA7B-2325-4AAC-A305-F8672CA94B39}" srcOrd="3" destOrd="0" presId="urn:microsoft.com/office/officeart/2018/2/layout/IconVerticalSolidList"/>
    <dgm:cxn modelId="{7FC8F61C-4D9D-409F-82E0-D58625FD9A8B}" type="presParOf" srcId="{72DD1162-187A-477C-A2AB-7D1713AE6A5E}" destId="{B204D870-CCE0-4D9E-96BA-F1189AB0633F}" srcOrd="3" destOrd="0" presId="urn:microsoft.com/office/officeart/2018/2/layout/IconVerticalSolidList"/>
    <dgm:cxn modelId="{0CAC4AF3-BDA9-4DDC-B494-6929D08162C4}" type="presParOf" srcId="{72DD1162-187A-477C-A2AB-7D1713AE6A5E}" destId="{E3712B28-0AA5-4CFF-8FCB-AFE132CB460D}" srcOrd="4" destOrd="0" presId="urn:microsoft.com/office/officeart/2018/2/layout/IconVerticalSolidList"/>
    <dgm:cxn modelId="{9D11E8C1-8F4D-4DB8-B275-5F1E9CB5F81F}" type="presParOf" srcId="{E3712B28-0AA5-4CFF-8FCB-AFE132CB460D}" destId="{120C83E5-2F27-4145-A8D4-C69D3A2C2818}" srcOrd="0" destOrd="0" presId="urn:microsoft.com/office/officeart/2018/2/layout/IconVerticalSolidList"/>
    <dgm:cxn modelId="{43DE502C-EEEB-4262-8E4D-FFBBAB39946C}" type="presParOf" srcId="{E3712B28-0AA5-4CFF-8FCB-AFE132CB460D}" destId="{15ED7F16-D70D-4B32-92A7-FB7B6340EC1A}" srcOrd="1" destOrd="0" presId="urn:microsoft.com/office/officeart/2018/2/layout/IconVerticalSolidList"/>
    <dgm:cxn modelId="{F2B09BB5-BFD5-49E8-BD49-B1DA31FD4E2C}" type="presParOf" srcId="{E3712B28-0AA5-4CFF-8FCB-AFE132CB460D}" destId="{CF987F35-580C-46DE-9847-BB6A9A6CAFCD}" srcOrd="2" destOrd="0" presId="urn:microsoft.com/office/officeart/2018/2/layout/IconVerticalSolidList"/>
    <dgm:cxn modelId="{11238ED2-35B1-4F77-977E-B07658EF3A3D}" type="presParOf" srcId="{E3712B28-0AA5-4CFF-8FCB-AFE132CB460D}" destId="{A546B08D-97F5-4542-9410-1B90D785B2B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6BE50B5-C75E-4917-A116-3F2C2AE42A02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4C176703-2ACB-4F15-80B9-BC65D0793C07}">
      <dgm:prSet/>
      <dgm:spPr/>
      <dgm:t>
        <a:bodyPr/>
        <a:lstStyle/>
        <a:p>
          <a:pPr>
            <a:defRPr cap="all"/>
          </a:pPr>
          <a:r>
            <a:rPr lang="en-AU"/>
            <a:t>Pseudocode</a:t>
          </a:r>
          <a:endParaRPr lang="en-US"/>
        </a:p>
      </dgm:t>
    </dgm:pt>
    <dgm:pt modelId="{0FEBEB99-6519-43CA-A6B5-BF3A64A3D1C8}" type="parTrans" cxnId="{302A1152-A573-497A-9A9D-9060D280D719}">
      <dgm:prSet/>
      <dgm:spPr/>
      <dgm:t>
        <a:bodyPr/>
        <a:lstStyle/>
        <a:p>
          <a:endParaRPr lang="en-US"/>
        </a:p>
      </dgm:t>
    </dgm:pt>
    <dgm:pt modelId="{76DB0EFB-2067-4D45-A8EB-792AA2F008D1}" type="sibTrans" cxnId="{302A1152-A573-497A-9A9D-9060D280D719}">
      <dgm:prSet/>
      <dgm:spPr/>
      <dgm:t>
        <a:bodyPr/>
        <a:lstStyle/>
        <a:p>
          <a:endParaRPr lang="en-US"/>
        </a:p>
      </dgm:t>
    </dgm:pt>
    <dgm:pt modelId="{B86EA9B2-5C68-47FA-98CA-BCB0A55EBA86}">
      <dgm:prSet/>
      <dgm:spPr/>
      <dgm:t>
        <a:bodyPr/>
        <a:lstStyle/>
        <a:p>
          <a:pPr>
            <a:defRPr cap="all"/>
          </a:pPr>
          <a:r>
            <a:rPr lang="en-AU"/>
            <a:t>Rubber ducking</a:t>
          </a:r>
          <a:endParaRPr lang="en-US"/>
        </a:p>
      </dgm:t>
    </dgm:pt>
    <dgm:pt modelId="{902D2D68-3672-48CE-BFC6-C4F7F687DA7A}" type="parTrans" cxnId="{ACD4B824-1784-4162-A79C-11DED5445EFF}">
      <dgm:prSet/>
      <dgm:spPr/>
      <dgm:t>
        <a:bodyPr/>
        <a:lstStyle/>
        <a:p>
          <a:endParaRPr lang="en-US"/>
        </a:p>
      </dgm:t>
    </dgm:pt>
    <dgm:pt modelId="{31CF5FDA-A3EB-4ED3-A983-F58B65BA2527}" type="sibTrans" cxnId="{ACD4B824-1784-4162-A79C-11DED5445EFF}">
      <dgm:prSet/>
      <dgm:spPr/>
      <dgm:t>
        <a:bodyPr/>
        <a:lstStyle/>
        <a:p>
          <a:endParaRPr lang="en-US"/>
        </a:p>
      </dgm:t>
    </dgm:pt>
    <dgm:pt modelId="{FBDA1A10-AD53-446A-A3BA-54F1C6763380}" type="pres">
      <dgm:prSet presAssocID="{E6BE50B5-C75E-4917-A116-3F2C2AE42A02}" presName="root" presStyleCnt="0">
        <dgm:presLayoutVars>
          <dgm:dir/>
          <dgm:resizeHandles val="exact"/>
        </dgm:presLayoutVars>
      </dgm:prSet>
      <dgm:spPr/>
    </dgm:pt>
    <dgm:pt modelId="{76067763-A650-45CB-8A95-3E92B7972550}" type="pres">
      <dgm:prSet presAssocID="{4C176703-2ACB-4F15-80B9-BC65D0793C07}" presName="compNode" presStyleCnt="0"/>
      <dgm:spPr/>
    </dgm:pt>
    <dgm:pt modelId="{4E75BDE4-1DF3-4460-B2F2-8C8D28301A23}" type="pres">
      <dgm:prSet presAssocID="{4C176703-2ACB-4F15-80B9-BC65D0793C07}" presName="iconBgRect" presStyleLbl="bgShp" presStyleIdx="0" presStyleCnt="2"/>
      <dgm:spPr/>
    </dgm:pt>
    <dgm:pt modelId="{E005787C-B949-40E2-AC34-B696E0F66B8B}" type="pres">
      <dgm:prSet presAssocID="{4C176703-2ACB-4F15-80B9-BC65D0793C07}" presName="iconRect" presStyleLbl="node1" presStyleIdx="0" presStyleCnt="2" custLinFactNeighborX="6942" custLinFactNeighborY="-4025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 in head with solid fill"/>
        </a:ext>
      </dgm:extLst>
    </dgm:pt>
    <dgm:pt modelId="{F3805DFA-DB8A-4728-95F6-D69FEB64778F}" type="pres">
      <dgm:prSet presAssocID="{4C176703-2ACB-4F15-80B9-BC65D0793C07}" presName="spaceRect" presStyleCnt="0"/>
      <dgm:spPr/>
    </dgm:pt>
    <dgm:pt modelId="{76149909-D00C-41E8-88E3-D2A5A434D988}" type="pres">
      <dgm:prSet presAssocID="{4C176703-2ACB-4F15-80B9-BC65D0793C07}" presName="textRect" presStyleLbl="revTx" presStyleIdx="0" presStyleCnt="2">
        <dgm:presLayoutVars>
          <dgm:chMax val="1"/>
          <dgm:chPref val="1"/>
        </dgm:presLayoutVars>
      </dgm:prSet>
      <dgm:spPr/>
    </dgm:pt>
    <dgm:pt modelId="{DAC54242-A170-45D3-989C-9C5854F6564A}" type="pres">
      <dgm:prSet presAssocID="{76DB0EFB-2067-4D45-A8EB-792AA2F008D1}" presName="sibTrans" presStyleCnt="0"/>
      <dgm:spPr/>
    </dgm:pt>
    <dgm:pt modelId="{0F1A76C5-C10F-490E-BBED-2D1A66084439}" type="pres">
      <dgm:prSet presAssocID="{B86EA9B2-5C68-47FA-98CA-BCB0A55EBA86}" presName="compNode" presStyleCnt="0"/>
      <dgm:spPr/>
    </dgm:pt>
    <dgm:pt modelId="{142DA5C4-1A7A-4082-9CA9-EF8C89DDD537}" type="pres">
      <dgm:prSet presAssocID="{B86EA9B2-5C68-47FA-98CA-BCB0A55EBA86}" presName="iconBgRect" presStyleLbl="bgShp" presStyleIdx="1" presStyleCnt="2"/>
      <dgm:spPr/>
    </dgm:pt>
    <dgm:pt modelId="{7D7C2DEE-8EA0-4FA9-AC5E-15FCA8401B66}" type="pres">
      <dgm:prSet presAssocID="{B86EA9B2-5C68-47FA-98CA-BCB0A55EBA8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bber duck"/>
        </a:ext>
      </dgm:extLst>
    </dgm:pt>
    <dgm:pt modelId="{A3717205-0940-4D13-AD21-95E4CC6FFA7B}" type="pres">
      <dgm:prSet presAssocID="{B86EA9B2-5C68-47FA-98CA-BCB0A55EBA86}" presName="spaceRect" presStyleCnt="0"/>
      <dgm:spPr/>
    </dgm:pt>
    <dgm:pt modelId="{430AB3B9-4E08-4CDC-8B7D-D274B93AD5CD}" type="pres">
      <dgm:prSet presAssocID="{B86EA9B2-5C68-47FA-98CA-BCB0A55EBA86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BFC7010A-735C-4FF7-B659-B758384F5AA4}" type="presOf" srcId="{4C176703-2ACB-4F15-80B9-BC65D0793C07}" destId="{76149909-D00C-41E8-88E3-D2A5A434D988}" srcOrd="0" destOrd="0" presId="urn:microsoft.com/office/officeart/2018/5/layout/IconCircleLabelList"/>
    <dgm:cxn modelId="{ACD4B824-1784-4162-A79C-11DED5445EFF}" srcId="{E6BE50B5-C75E-4917-A116-3F2C2AE42A02}" destId="{B86EA9B2-5C68-47FA-98CA-BCB0A55EBA86}" srcOrd="1" destOrd="0" parTransId="{902D2D68-3672-48CE-BFC6-C4F7F687DA7A}" sibTransId="{31CF5FDA-A3EB-4ED3-A983-F58B65BA2527}"/>
    <dgm:cxn modelId="{302A1152-A573-497A-9A9D-9060D280D719}" srcId="{E6BE50B5-C75E-4917-A116-3F2C2AE42A02}" destId="{4C176703-2ACB-4F15-80B9-BC65D0793C07}" srcOrd="0" destOrd="0" parTransId="{0FEBEB99-6519-43CA-A6B5-BF3A64A3D1C8}" sibTransId="{76DB0EFB-2067-4D45-A8EB-792AA2F008D1}"/>
    <dgm:cxn modelId="{D2ED5072-FAEE-4A36-BF94-F8BC3DE3E2E0}" type="presOf" srcId="{E6BE50B5-C75E-4917-A116-3F2C2AE42A02}" destId="{FBDA1A10-AD53-446A-A3BA-54F1C6763380}" srcOrd="0" destOrd="0" presId="urn:microsoft.com/office/officeart/2018/5/layout/IconCircleLabelList"/>
    <dgm:cxn modelId="{F07DD2F1-A783-4A53-B6AF-A862D567051A}" type="presOf" srcId="{B86EA9B2-5C68-47FA-98CA-BCB0A55EBA86}" destId="{430AB3B9-4E08-4CDC-8B7D-D274B93AD5CD}" srcOrd="0" destOrd="0" presId="urn:microsoft.com/office/officeart/2018/5/layout/IconCircleLabelList"/>
    <dgm:cxn modelId="{74E61C98-A160-4E21-93E0-54B27F435D35}" type="presParOf" srcId="{FBDA1A10-AD53-446A-A3BA-54F1C6763380}" destId="{76067763-A650-45CB-8A95-3E92B7972550}" srcOrd="0" destOrd="0" presId="urn:microsoft.com/office/officeart/2018/5/layout/IconCircleLabelList"/>
    <dgm:cxn modelId="{FB84243D-6E5A-4B2E-91DD-430677AFFD17}" type="presParOf" srcId="{76067763-A650-45CB-8A95-3E92B7972550}" destId="{4E75BDE4-1DF3-4460-B2F2-8C8D28301A23}" srcOrd="0" destOrd="0" presId="urn:microsoft.com/office/officeart/2018/5/layout/IconCircleLabelList"/>
    <dgm:cxn modelId="{621F47EC-7A06-4D4E-B75C-37485BCE924B}" type="presParOf" srcId="{76067763-A650-45CB-8A95-3E92B7972550}" destId="{E005787C-B949-40E2-AC34-B696E0F66B8B}" srcOrd="1" destOrd="0" presId="urn:microsoft.com/office/officeart/2018/5/layout/IconCircleLabelList"/>
    <dgm:cxn modelId="{E2DE4C5E-B94A-48D5-8AEB-C0AAE8ADE4FC}" type="presParOf" srcId="{76067763-A650-45CB-8A95-3E92B7972550}" destId="{F3805DFA-DB8A-4728-95F6-D69FEB64778F}" srcOrd="2" destOrd="0" presId="urn:microsoft.com/office/officeart/2018/5/layout/IconCircleLabelList"/>
    <dgm:cxn modelId="{904B1CEB-AEAA-483B-8559-9774F81A09C5}" type="presParOf" srcId="{76067763-A650-45CB-8A95-3E92B7972550}" destId="{76149909-D00C-41E8-88E3-D2A5A434D988}" srcOrd="3" destOrd="0" presId="urn:microsoft.com/office/officeart/2018/5/layout/IconCircleLabelList"/>
    <dgm:cxn modelId="{F5956269-715B-45DF-B27B-74F12E36AEE9}" type="presParOf" srcId="{FBDA1A10-AD53-446A-A3BA-54F1C6763380}" destId="{DAC54242-A170-45D3-989C-9C5854F6564A}" srcOrd="1" destOrd="0" presId="urn:microsoft.com/office/officeart/2018/5/layout/IconCircleLabelList"/>
    <dgm:cxn modelId="{92D6C2C6-8D22-4783-AC49-EBD4DB83EE2A}" type="presParOf" srcId="{FBDA1A10-AD53-446A-A3BA-54F1C6763380}" destId="{0F1A76C5-C10F-490E-BBED-2D1A66084439}" srcOrd="2" destOrd="0" presId="urn:microsoft.com/office/officeart/2018/5/layout/IconCircleLabelList"/>
    <dgm:cxn modelId="{D0AC9C64-0B70-4F62-BEDE-7B34DBD26485}" type="presParOf" srcId="{0F1A76C5-C10F-490E-BBED-2D1A66084439}" destId="{142DA5C4-1A7A-4082-9CA9-EF8C89DDD537}" srcOrd="0" destOrd="0" presId="urn:microsoft.com/office/officeart/2018/5/layout/IconCircleLabelList"/>
    <dgm:cxn modelId="{83FAD440-4E19-474D-973A-774BF4FBCC7C}" type="presParOf" srcId="{0F1A76C5-C10F-490E-BBED-2D1A66084439}" destId="{7D7C2DEE-8EA0-4FA9-AC5E-15FCA8401B66}" srcOrd="1" destOrd="0" presId="urn:microsoft.com/office/officeart/2018/5/layout/IconCircleLabelList"/>
    <dgm:cxn modelId="{434F2528-1503-4298-ABDA-016381BB1CFF}" type="presParOf" srcId="{0F1A76C5-C10F-490E-BBED-2D1A66084439}" destId="{A3717205-0940-4D13-AD21-95E4CC6FFA7B}" srcOrd="2" destOrd="0" presId="urn:microsoft.com/office/officeart/2018/5/layout/IconCircleLabelList"/>
    <dgm:cxn modelId="{32651C1E-7D78-43B0-878B-562649050D6C}" type="presParOf" srcId="{0F1A76C5-C10F-490E-BBED-2D1A66084439}" destId="{430AB3B9-4E08-4CDC-8B7D-D274B93AD5C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0DBDA4-A7D8-40EA-9116-5C632CE318C6}">
      <dsp:nvSpPr>
        <dsp:cNvPr id="0" name=""/>
        <dsp:cNvSpPr/>
      </dsp:nvSpPr>
      <dsp:spPr>
        <a:xfrm>
          <a:off x="0" y="531"/>
          <a:ext cx="9561817" cy="124293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D766F1-B5F2-44A4-BD4C-C2F5731170B9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6EB376-DB1B-45EA-B58E-9020B90F395A}">
      <dsp:nvSpPr>
        <dsp:cNvPr id="0" name=""/>
        <dsp:cNvSpPr/>
      </dsp:nvSpPr>
      <dsp:spPr>
        <a:xfrm>
          <a:off x="1435590" y="531"/>
          <a:ext cx="8126226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400" kern="1200" noProof="0" dirty="0"/>
            <a:t>You don’t need a computer science degree to do bioinformatics.</a:t>
          </a:r>
        </a:p>
      </dsp:txBody>
      <dsp:txXfrm>
        <a:off x="1435590" y="531"/>
        <a:ext cx="8126226" cy="1242935"/>
      </dsp:txXfrm>
    </dsp:sp>
    <dsp:sp modelId="{1805A02B-58F1-4378-8A8D-A5597FBFE8CA}">
      <dsp:nvSpPr>
        <dsp:cNvPr id="0" name=""/>
        <dsp:cNvSpPr/>
      </dsp:nvSpPr>
      <dsp:spPr>
        <a:xfrm>
          <a:off x="0" y="1554201"/>
          <a:ext cx="9561817" cy="124293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802149-FFDE-4F91-B4A1-2E8E1F0C9028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AC3D28-A7B1-4604-82C4-62205EAB0C82}">
      <dsp:nvSpPr>
        <dsp:cNvPr id="0" name=""/>
        <dsp:cNvSpPr/>
      </dsp:nvSpPr>
      <dsp:spPr>
        <a:xfrm>
          <a:off x="1435590" y="1554201"/>
          <a:ext cx="8126226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400" kern="1200" noProof="0" dirty="0"/>
            <a:t>Conversely, you don’t need to be a biologist to learn bioinformatics.</a:t>
          </a:r>
        </a:p>
      </dsp:txBody>
      <dsp:txXfrm>
        <a:off x="1435590" y="1554201"/>
        <a:ext cx="8126226" cy="1242935"/>
      </dsp:txXfrm>
    </dsp:sp>
    <dsp:sp modelId="{47D92087-0261-4979-97CB-5DF8A5EA93EB}">
      <dsp:nvSpPr>
        <dsp:cNvPr id="0" name=""/>
        <dsp:cNvSpPr/>
      </dsp:nvSpPr>
      <dsp:spPr>
        <a:xfrm>
          <a:off x="0" y="3107870"/>
          <a:ext cx="9561817" cy="124293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1E9D08-8B60-486E-8AA1-90139EFEBAD8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F067F7-8836-4EF8-B9EB-411816858A8F}">
      <dsp:nvSpPr>
        <dsp:cNvPr id="0" name=""/>
        <dsp:cNvSpPr/>
      </dsp:nvSpPr>
      <dsp:spPr>
        <a:xfrm>
          <a:off x="1435590" y="3107870"/>
          <a:ext cx="8126226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400" kern="1200" noProof="0" dirty="0"/>
            <a:t>You don’t need to know how to code to start bioinformatics – but key for professional bioinformaticians.</a:t>
          </a:r>
        </a:p>
      </dsp:txBody>
      <dsp:txXfrm>
        <a:off x="1435590" y="3107870"/>
        <a:ext cx="8126226" cy="12429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F45524-84DC-4829-B065-D9EBF8B81C54}">
      <dsp:nvSpPr>
        <dsp:cNvPr id="0" name=""/>
        <dsp:cNvSpPr/>
      </dsp:nvSpPr>
      <dsp:spPr>
        <a:xfrm>
          <a:off x="680059" y="669279"/>
          <a:ext cx="1691664" cy="169166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C1ED79-1235-4159-9C2A-09FD1006FA13}">
      <dsp:nvSpPr>
        <dsp:cNvPr id="0" name=""/>
        <dsp:cNvSpPr/>
      </dsp:nvSpPr>
      <dsp:spPr>
        <a:xfrm>
          <a:off x="140778" y="2557058"/>
          <a:ext cx="2770227" cy="112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kern="1200" dirty="0"/>
            <a:t>Ask yourself – are you using bioinformatics, or do you want to be a bioinformatician?</a:t>
          </a:r>
          <a:endParaRPr lang="en-US" sz="2000" kern="1200" dirty="0"/>
        </a:p>
      </dsp:txBody>
      <dsp:txXfrm>
        <a:off x="140778" y="2557058"/>
        <a:ext cx="2770227" cy="1125000"/>
      </dsp:txXfrm>
    </dsp:sp>
    <dsp:sp modelId="{5115E17E-7ACE-4B87-87ED-469F396DC6C9}">
      <dsp:nvSpPr>
        <dsp:cNvPr id="0" name=""/>
        <dsp:cNvSpPr/>
      </dsp:nvSpPr>
      <dsp:spPr>
        <a:xfrm>
          <a:off x="3935076" y="669279"/>
          <a:ext cx="1691664" cy="169166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C9D798-50E7-4705-AA13-9382BA2E7915}">
      <dsp:nvSpPr>
        <dsp:cNvPr id="0" name=""/>
        <dsp:cNvSpPr/>
      </dsp:nvSpPr>
      <dsp:spPr>
        <a:xfrm>
          <a:off x="3395794" y="2557058"/>
          <a:ext cx="2770227" cy="112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kern="1200" dirty="0"/>
            <a:t>Will you be using tools or designing them?</a:t>
          </a:r>
          <a:endParaRPr lang="en-US" sz="2000" kern="1200" dirty="0"/>
        </a:p>
      </dsp:txBody>
      <dsp:txXfrm>
        <a:off x="3395794" y="2557058"/>
        <a:ext cx="2770227" cy="1125000"/>
      </dsp:txXfrm>
    </dsp:sp>
    <dsp:sp modelId="{B2E495F9-AB73-41D9-8374-87918AFE6652}">
      <dsp:nvSpPr>
        <dsp:cNvPr id="0" name=""/>
        <dsp:cNvSpPr/>
      </dsp:nvSpPr>
      <dsp:spPr>
        <a:xfrm>
          <a:off x="7190093" y="669279"/>
          <a:ext cx="1691664" cy="169166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F6D089-4999-4C4F-8086-C27AC181BF19}">
      <dsp:nvSpPr>
        <dsp:cNvPr id="0" name=""/>
        <dsp:cNvSpPr/>
      </dsp:nvSpPr>
      <dsp:spPr>
        <a:xfrm>
          <a:off x="6650811" y="2557058"/>
          <a:ext cx="2770227" cy="112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kern="1200" dirty="0"/>
            <a:t>Are you focusing more on the biology or the information technology?</a:t>
          </a:r>
          <a:endParaRPr lang="en-US" sz="2000" kern="1200" dirty="0"/>
        </a:p>
      </dsp:txBody>
      <dsp:txXfrm>
        <a:off x="6650811" y="2557058"/>
        <a:ext cx="2770227" cy="1125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E9E79B-1259-4925-AB0D-6FB69AC88EF7}">
      <dsp:nvSpPr>
        <dsp:cNvPr id="0" name=""/>
        <dsp:cNvSpPr/>
      </dsp:nvSpPr>
      <dsp:spPr>
        <a:xfrm>
          <a:off x="0" y="531"/>
          <a:ext cx="9561817" cy="124293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137A9B-8675-4B91-A690-77719F011FEA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FFBB67-63CC-4DE5-BDE5-41213D469345}">
      <dsp:nvSpPr>
        <dsp:cNvPr id="0" name=""/>
        <dsp:cNvSpPr/>
      </dsp:nvSpPr>
      <dsp:spPr>
        <a:xfrm>
          <a:off x="1435590" y="531"/>
          <a:ext cx="8126226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500" kern="1200"/>
            <a:t>Program packages containing numerous bioinformatics functions. Extremely powerful and convenient.</a:t>
          </a:r>
          <a:endParaRPr lang="en-US" sz="2500" kern="1200"/>
        </a:p>
      </dsp:txBody>
      <dsp:txXfrm>
        <a:off x="1435590" y="531"/>
        <a:ext cx="8126226" cy="1242935"/>
      </dsp:txXfrm>
    </dsp:sp>
    <dsp:sp modelId="{376C9BAE-B494-4E9C-B0B0-EFA909D6082A}">
      <dsp:nvSpPr>
        <dsp:cNvPr id="0" name=""/>
        <dsp:cNvSpPr/>
      </dsp:nvSpPr>
      <dsp:spPr>
        <a:xfrm>
          <a:off x="0" y="1554201"/>
          <a:ext cx="9561817" cy="124293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18D39B-56B8-4126-946B-E464796EE5A1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57EA7B-2325-4AAC-A305-F8672CA94B39}">
      <dsp:nvSpPr>
        <dsp:cNvPr id="0" name=""/>
        <dsp:cNvSpPr/>
      </dsp:nvSpPr>
      <dsp:spPr>
        <a:xfrm>
          <a:off x="1435590" y="1554201"/>
          <a:ext cx="8126226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500" kern="1200"/>
            <a:t>Commercial programs, and licenses can be quite expensive.</a:t>
          </a:r>
          <a:endParaRPr lang="en-US" sz="2500" kern="1200"/>
        </a:p>
      </dsp:txBody>
      <dsp:txXfrm>
        <a:off x="1435590" y="1554201"/>
        <a:ext cx="8126226" cy="1242935"/>
      </dsp:txXfrm>
    </dsp:sp>
    <dsp:sp modelId="{120C83E5-2F27-4145-A8D4-C69D3A2C2818}">
      <dsp:nvSpPr>
        <dsp:cNvPr id="0" name=""/>
        <dsp:cNvSpPr/>
      </dsp:nvSpPr>
      <dsp:spPr>
        <a:xfrm>
          <a:off x="0" y="3107870"/>
          <a:ext cx="9561817" cy="124293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ED7F16-D70D-4B32-92A7-FB7B6340EC1A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46B08D-97F5-4542-9410-1B90D785B2BF}">
      <dsp:nvSpPr>
        <dsp:cNvPr id="0" name=""/>
        <dsp:cNvSpPr/>
      </dsp:nvSpPr>
      <dsp:spPr>
        <a:xfrm>
          <a:off x="1435590" y="3107870"/>
          <a:ext cx="8126226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500" kern="1200" dirty="0"/>
            <a:t>Notable examples include CLC Genomics Workbench, </a:t>
          </a:r>
          <a:r>
            <a:rPr lang="en-AU" sz="2500" kern="1200" dirty="0" err="1"/>
            <a:t>Geneious</a:t>
          </a:r>
          <a:r>
            <a:rPr lang="en-AU" sz="2500" kern="1200" dirty="0"/>
            <a:t>, </a:t>
          </a:r>
          <a:r>
            <a:rPr lang="en-AU" sz="2500" kern="1200" dirty="0" err="1"/>
            <a:t>OmicsBox</a:t>
          </a:r>
          <a:endParaRPr lang="en-US" sz="2500" kern="1200" dirty="0"/>
        </a:p>
      </dsp:txBody>
      <dsp:txXfrm>
        <a:off x="1435590" y="3107870"/>
        <a:ext cx="8126226" cy="124293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75BDE4-1DF3-4460-B2F2-8C8D28301A23}">
      <dsp:nvSpPr>
        <dsp:cNvPr id="0" name=""/>
        <dsp:cNvSpPr/>
      </dsp:nvSpPr>
      <dsp:spPr>
        <a:xfrm>
          <a:off x="1567908" y="375668"/>
          <a:ext cx="2196000" cy="21960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05787C-B949-40E2-AC34-B696E0F66B8B}">
      <dsp:nvSpPr>
        <dsp:cNvPr id="0" name=""/>
        <dsp:cNvSpPr/>
      </dsp:nvSpPr>
      <dsp:spPr>
        <a:xfrm>
          <a:off x="2123377" y="792953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149909-D00C-41E8-88E3-D2A5A434D988}">
      <dsp:nvSpPr>
        <dsp:cNvPr id="0" name=""/>
        <dsp:cNvSpPr/>
      </dsp:nvSpPr>
      <dsp:spPr>
        <a:xfrm>
          <a:off x="865908" y="32556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AU" sz="3400" kern="1200"/>
            <a:t>Pseudocode</a:t>
          </a:r>
          <a:endParaRPr lang="en-US" sz="3400" kern="1200"/>
        </a:p>
      </dsp:txBody>
      <dsp:txXfrm>
        <a:off x="865908" y="3255669"/>
        <a:ext cx="3600000" cy="720000"/>
      </dsp:txXfrm>
    </dsp:sp>
    <dsp:sp modelId="{142DA5C4-1A7A-4082-9CA9-EF8C89DDD537}">
      <dsp:nvSpPr>
        <dsp:cNvPr id="0" name=""/>
        <dsp:cNvSpPr/>
      </dsp:nvSpPr>
      <dsp:spPr>
        <a:xfrm>
          <a:off x="5797908" y="375668"/>
          <a:ext cx="2196000" cy="21960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7C2DEE-8EA0-4FA9-AC5E-15FCA8401B66}">
      <dsp:nvSpPr>
        <dsp:cNvPr id="0" name=""/>
        <dsp:cNvSpPr/>
      </dsp:nvSpPr>
      <dsp:spPr>
        <a:xfrm>
          <a:off x="6265908" y="843669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0AB3B9-4E08-4CDC-8B7D-D274B93AD5CD}">
      <dsp:nvSpPr>
        <dsp:cNvPr id="0" name=""/>
        <dsp:cNvSpPr/>
      </dsp:nvSpPr>
      <dsp:spPr>
        <a:xfrm>
          <a:off x="5095908" y="32556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AU" sz="3400" kern="1200"/>
            <a:t>Rubber ducking</a:t>
          </a:r>
          <a:endParaRPr lang="en-US" sz="3400" kern="1200"/>
        </a:p>
      </dsp:txBody>
      <dsp:txXfrm>
        <a:off x="5095908" y="3255669"/>
        <a:ext cx="36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876670-A52D-445D-B331-5A14BE357CE3}" type="datetimeFigureOut">
              <a:rPr lang="en-AU" smtClean="0"/>
              <a:t>2/07/2025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2225D0-3C0A-4CDE-8205-2149803FD83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34081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2225D0-3C0A-4CDE-8205-2149803FD835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07076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https://www.mentimeter.com/app/presentation/al73q4ie44p55eqsxxvknheq4qko8z5i/edit?question=ityhzq73emhs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2225D0-3C0A-4CDE-8205-2149803FD835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62452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This paper is mostly under the lens of providing bioinformatics support to a larger project, but it applicable to bioinformatics-only projects as well.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2225D0-3C0A-4CDE-8205-2149803FD835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2701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D9E74-ABAA-EB3D-263A-DB13028FBD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A22460-5140-FDC9-27F6-195230F443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E687EC-54C7-0918-AE77-BA2F481B7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C83D-E126-4A30-9985-AA3F21BA2E90}" type="datetime1">
              <a:rPr lang="en-AU" smtClean="0"/>
              <a:t>2/07/2025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8C24A-C73A-5795-A8E4-5A9F650D5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4C35C-5D57-FBC7-E768-D804004A5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4141C-E6C1-4207-A646-5230FC211A0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4817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D5414-C88F-E76E-9AA0-165CFF0D1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F7AC08-7AC6-117E-7735-D52F26A726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2AC99-A4EF-CE5A-0D37-06C8ECE82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66121-66B7-4F24-A456-E65C1C93C44D}" type="datetime1">
              <a:rPr lang="en-AU" smtClean="0"/>
              <a:t>2/07/2025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3BA777-5605-FF25-1DA5-1AEC4B643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0CAF4-16C4-F6DA-D9D4-F81A5CEF4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4141C-E6C1-4207-A646-5230FC211A0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338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351DAD-CF4C-7876-CA45-C5AD1E7B9E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9BD1FC-C679-0658-983D-D4CCEA5ED3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51278-926E-4742-8A63-141849F6A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89505-0961-4C28-B8B0-0A0FBC36E3AD}" type="datetime1">
              <a:rPr lang="en-AU" smtClean="0"/>
              <a:t>2/07/2025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5632C8-5307-8EBB-FE69-3BC4459F6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7D9DBF-745E-30C1-F28B-696D4B4BC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4141C-E6C1-4207-A646-5230FC211A0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629819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E123E-C99B-CC90-70DB-D8FBCBD7EE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4074" y="1122363"/>
            <a:ext cx="8683925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1343A0-3086-5D0C-00D8-41534176D5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84074" y="3602038"/>
            <a:ext cx="8683925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0BF581-02A6-E5C1-4B4C-B66532A4D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82AEF-E25E-4C3A-85D5-B85DC9CCA6FC}" type="datetime1">
              <a:rPr lang="en-AU" smtClean="0"/>
              <a:t>2/07/2025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39FDD7-E6FC-F2E9-A749-D4555574A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136BB-D7F0-94A0-34DA-AB1136DE4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BFC49-7257-4A15-A857-7015FFCB46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83376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71E5C-7476-FD2F-8FA8-98EBB6F01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6B16C-0A26-F980-74C9-A56DB3BA0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7F8D8D-DE5B-7602-524A-477EEB134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56143-5436-473B-BB24-A3B7DF2970E1}" type="datetime1">
              <a:rPr lang="en-AU" smtClean="0"/>
              <a:t>2/07/2025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C98700-44E8-EA0C-C725-1003F4EB6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60B0F9-820A-C8E6-0EAE-78A96CD52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BFC49-7257-4A15-A857-7015FFCB46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785908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DF340-6A95-7679-5263-340EE72A3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3306" y="1709738"/>
            <a:ext cx="9484144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E06EDD-B78F-C4C6-B7FC-18DC958095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63306" y="4589463"/>
            <a:ext cx="9484144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28DA7-50D6-E8C0-5F31-8C47A09F6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42B48-BA5F-4989-9B3A-81CEA550F369}" type="datetime1">
              <a:rPr lang="en-AU" smtClean="0"/>
              <a:t>2/07/2025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B3E9A-601A-9326-5044-7A67EBFA5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6756D-0E58-E115-E8C2-8A48D3A06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BFC49-7257-4A15-A857-7015FFCB46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2723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097DB-974B-8ABB-4198-9AA65AD58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15722-808A-5AAD-B1DF-0B286471D0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91981" y="1825625"/>
            <a:ext cx="4695083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DDCF8F-40FE-A351-8BB6-40C05E2799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58716" y="1825625"/>
            <a:ext cx="4695083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74E6EC-9829-0D4C-AD57-92A2AFD9E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6B667-8722-4CAD-87BC-B0024DE42FDE}" type="datetime1">
              <a:rPr lang="en-AU" smtClean="0"/>
              <a:t>2/07/2025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7D3BE4-E39E-AB0B-A9AB-59C82AC5D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4D4B23-9DB9-EB6D-643B-083F7A95D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BFC49-7257-4A15-A857-7015FFCB46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92301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B27A6-3ADC-0E1B-2F6B-FFACF3255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1981" y="365125"/>
            <a:ext cx="10055111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FB095C-1980-2D7D-3004-8C6C4963A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91982" y="1681163"/>
            <a:ext cx="48573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50A20D-0A0F-D137-0944-871B1BF7A0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791982" y="2505075"/>
            <a:ext cx="48573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16EE13-F184-BB6D-8D80-CC6A962E1B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62762" y="1681163"/>
            <a:ext cx="4881309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EA8B91-E088-97FF-285B-A078144192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962762" y="2505075"/>
            <a:ext cx="4881309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D72FDE-E4DB-78B9-1688-7605F5D83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87FCD-E59F-4CC2-A48D-3F5A1E9B655B}" type="datetime1">
              <a:rPr lang="en-AU" smtClean="0"/>
              <a:t>2/07/2025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FF06B5-BD9C-E162-6E69-2836230A7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261E6D-486D-F2BC-E32F-37B551359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BFC49-7257-4A15-A857-7015FFCB46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340179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10108-65EC-6348-C723-DF8E485CD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58B3E5-D738-501D-0B29-3832DC875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42852-CCCD-4268-BAE5-EE8F5EAC9AA5}" type="datetime1">
              <a:rPr lang="en-AU" smtClean="0"/>
              <a:t>2/07/2025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4001CD-889E-001C-5279-4300C3584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E795BC-54A5-1819-7846-024885738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BFC49-7257-4A15-A857-7015FFCB46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379278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CD2218-DAE3-2219-94AC-B158EA566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A8C9-FAE9-46BC-8D39-111F0D9BD5C0}" type="datetime1">
              <a:rPr lang="en-AU" smtClean="0"/>
              <a:t>2/07/2025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37365F-8E1D-FA20-85EB-796A85147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E2597D-FA4C-24F5-C471-923D246A2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BFC49-7257-4A15-A857-7015FFCB46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46920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625E2-CCFE-D556-5B5E-1B18939C6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0340" y="457200"/>
            <a:ext cx="377105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1EB92-5AF8-CD57-F4B1-70651FD2E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8559" y="987425"/>
            <a:ext cx="591920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9EEDB5-5570-376F-8755-6910B15630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070340" y="2057400"/>
            <a:ext cx="377105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4B834D-0388-4739-878B-E4A6F70E6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3C733-C137-4D12-8CE5-48159625CF57}" type="datetime1">
              <a:rPr lang="en-AU" smtClean="0"/>
              <a:t>2/07/2025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F75C1D-47C5-8DCB-4D8F-971449BC0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8BA807-E962-F00F-49FE-9E4F13E21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BFC49-7257-4A15-A857-7015FFCB46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22309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1B8A9-F90E-14ED-2230-DE9E65993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1E1F4-6ED2-FD8A-BB02-A66E77316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05E71-A8BE-3C40-F102-F19923B14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1ED88-D908-4486-AD0A-9E9496565334}" type="datetime1">
              <a:rPr lang="en-AU" smtClean="0"/>
              <a:t>2/07/2025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20DBAA-F96C-906E-385F-1330BE2FA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0BE31A-8A3A-AA34-A06E-1F8B2762A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4141C-E6C1-4207-A646-5230FC211A0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672728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FC1E2-F429-9177-8695-41B8F4D9E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1982" y="457200"/>
            <a:ext cx="38583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29EC45-0119-B9F9-A262-36518D0232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987425"/>
            <a:ext cx="561004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4080E5-8A18-CBF4-5225-1216949720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791982" y="2057400"/>
            <a:ext cx="38583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B5911F-298B-3D23-A899-DD57FDAFB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EE3E9-E126-4C03-927A-182740F22335}" type="datetime1">
              <a:rPr lang="en-AU" smtClean="0"/>
              <a:t>2/07/2025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BC8C26-8124-276F-2A7B-252F76D86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E9F1A8-C1C8-40E3-676D-C91CA4631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BFC49-7257-4A15-A857-7015FFCB46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27175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36513-DA18-3F4C-B922-4E11FB5CB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7E155C-06EA-C57F-CD70-BE32FBB095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F687A9-BB3B-3064-3332-F309E99EC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D8910-897A-41A6-8308-09192DC0F466}" type="datetime1">
              <a:rPr lang="en-AU" smtClean="0"/>
              <a:t>2/07/2025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1422C-F87B-3D66-3245-392F34B53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D497E3-C0C9-4D4A-D67F-0732C19D0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BFC49-7257-4A15-A857-7015FFCB46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906234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54E8E9-CA23-6E90-3C29-4A89A9286F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7918C7-5C0C-484E-300F-0CDE135483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791982" y="365125"/>
            <a:ext cx="6780518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CD42F-1F87-98C7-927B-439097A10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6C3D6-33CF-4C89-BD31-AAAE044571B2}" type="datetime1">
              <a:rPr lang="en-AU" smtClean="0"/>
              <a:t>2/07/2025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397C-37C9-21CA-342B-52E3586DC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FB731A-E3DF-E216-B710-B13AD935A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BFC49-7257-4A15-A857-7015FFCB46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7819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2EBC9-A2EA-EF30-D8D3-3175A05E8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4381FA-182C-7564-4831-9D77E93A4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501B0-F8F6-3360-3865-ED946EF3B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835A9-C609-4F53-8CA6-402494EDFFF6}" type="datetime1">
              <a:rPr lang="en-AU" smtClean="0"/>
              <a:t>2/07/2025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9A5E7-71CE-1301-3036-0FCD7E41D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D6627-D269-3DCD-E075-DD1A810C2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4141C-E6C1-4207-A646-5230FC211A0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3652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4CF11-CECF-D035-E535-377C648E6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2338A-33A0-CA98-040C-1BF6953EF8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06AFC5-9FE0-112E-65E4-15377739C8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61C331-AD80-D14B-E6D8-99E8D0F94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1455B-DF59-4F03-B4CA-578FE49DE6FF}" type="datetime1">
              <a:rPr lang="en-AU" smtClean="0"/>
              <a:t>2/07/2025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E56F4B-4B8B-D10E-8927-3142B8540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7BE002-015B-BFC2-A6CF-52D3657B4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4141C-E6C1-4207-A646-5230FC211A0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91267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17CD7-767F-1CBA-8DA2-7D4528C74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224CE3-452A-141E-82FA-AAF2C22E2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B8D59C-833E-C892-3428-DCD94CE328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3F9BF0-C103-1C3A-2237-D776C46ECE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40A056-BF09-0F89-7806-DCB32B4921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44F6C4-52AA-0C7D-EDDC-C66C7AB53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C6DF3-4517-458B-9C2E-939C081A2370}" type="datetime1">
              <a:rPr lang="en-AU" smtClean="0"/>
              <a:t>2/07/2025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FF1CF3-8491-7CDD-6B73-8E3A3CD76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C680EC-106B-3E85-7018-316FB0E8F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4141C-E6C1-4207-A646-5230FC211A0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63531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6080D-D6ED-ACE7-113E-CB14071BA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E694C0-5608-C1B2-A533-450842CAE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D2B8A-EFD9-4EE3-AB74-58731410EBAF}" type="datetime1">
              <a:rPr lang="en-AU" smtClean="0"/>
              <a:t>2/07/2025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50EB79-B52F-4C2A-A493-419EA17AC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0BC2EE-AF43-D8DF-E65F-C3AEA29B5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4141C-E6C1-4207-A646-5230FC211A0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48706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87ED47-C127-F579-864A-C86A2255A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0EE9B-A01A-475A-A03C-2E7C38406168}" type="datetime1">
              <a:rPr lang="en-AU" smtClean="0"/>
              <a:t>2/07/2025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04DF09-651F-52A7-3159-7B82E814E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5C4B4A-91AE-B061-EC5C-A6D7A2090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4141C-E6C1-4207-A646-5230FC211A0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92189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2AA23-943B-FB6A-6F0E-1FB71F945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D2C8B-C4B1-9650-AC2B-33E561D4C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E9DF4C-FAFE-F311-7486-38F284A286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358810-4C4A-DB94-5C18-1A1038C46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FC4DF-7A71-44BC-A2DC-F230450FABB5}" type="datetime1">
              <a:rPr lang="en-AU" smtClean="0"/>
              <a:t>2/07/2025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63C2CE-E6A7-8234-D022-E2B28C8CE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75395B-3B6E-2C9C-D7E6-B73CD392F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4141C-E6C1-4207-A646-5230FC211A0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69971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8C86C-FB16-1BCC-2394-16B031D39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3E0312-1ABB-F497-BF2E-FAF07C5691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7DBBBE-FBC5-4848-0CE4-5B17304304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A90E57-2C76-66FF-0870-E152CCE65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B66C1-8F2A-4F14-A13C-0A782CF257FD}" type="datetime1">
              <a:rPr lang="en-AU" smtClean="0"/>
              <a:t>2/07/2025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629F12-C1DB-9F28-7C5D-A9D9F69FD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51FEEC-900D-7B66-AD3A-AB2A81F39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4141C-E6C1-4207-A646-5230FC211A0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09169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44F68B-183A-2F84-E7C7-7DFEA9882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C79BA8-2142-2ABF-F9A3-9D919F442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E61C0-B132-495D-5718-1E55030D2D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76B566-F5CE-4F94-B537-E74A27EECACC}" type="datetime1">
              <a:rPr lang="en-AU" smtClean="0"/>
              <a:t>2/07/2025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9E6B5-CD9F-4EAD-4D8C-47DFB82923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2B7BB-BCD4-4C75-76EB-64D1D0FAAE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14141C-E6C1-4207-A646-5230FC211A0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0078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B90BA7-924F-5334-F00F-7A024B07D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1982" y="261613"/>
            <a:ext cx="956181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308CE6-141B-B345-C757-0BB66F98F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91982" y="1722113"/>
            <a:ext cx="956181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46C1CB-F756-8CAA-B1A5-E44B1614BE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791982" y="6356350"/>
            <a:ext cx="25140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B7CF2F-0F0D-4A28-A508-AA4843F0D295}" type="datetime1">
              <a:rPr lang="en-AU" smtClean="0"/>
              <a:t>2/07/2025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14EB8B-1E56-1A38-634F-AD5ACE52C3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23879" y="6356350"/>
            <a:ext cx="37710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88B465-39BB-232F-7CA6-050E984870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39762" y="6356350"/>
            <a:ext cx="25140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6BFC49-7257-4A15-A857-7015FFCB4634}" type="slidenum">
              <a:rPr lang="en-AU" smtClean="0"/>
              <a:t>‹#›</a:t>
            </a:fld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A9B450-7022-7C09-1CF6-F4D56069601B}"/>
              </a:ext>
            </a:extLst>
          </p:cNvPr>
          <p:cNvSpPr/>
          <p:nvPr userDrawn="1"/>
        </p:nvSpPr>
        <p:spPr>
          <a:xfrm>
            <a:off x="668" y="-1619"/>
            <a:ext cx="1696529" cy="6858001"/>
          </a:xfrm>
          <a:prstGeom prst="rect">
            <a:avLst/>
          </a:prstGeom>
          <a:solidFill>
            <a:srgbClr val="0052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9" name="Picture 8" descr="UniSC logo">
            <a:extLst>
              <a:ext uri="{FF2B5EF4-FFF2-40B4-BE49-F238E27FC236}">
                <a16:creationId xmlns:a16="http://schemas.microsoft.com/office/drawing/2014/main" id="{DC1DEAB3-AF99-A77F-824A-AED0570140F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5294"/>
            <a:ext cx="1697867" cy="581088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A13A24D-CF2E-CF80-5691-6E69E12D1A14}"/>
              </a:ext>
            </a:extLst>
          </p:cNvPr>
          <p:cNvSpPr/>
          <p:nvPr userDrawn="1"/>
        </p:nvSpPr>
        <p:spPr>
          <a:xfrm>
            <a:off x="-2" y="0"/>
            <a:ext cx="1696529" cy="685800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74287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diagramLayout" Target="../diagrams/layout2.xml"/><Relationship Id="rId7" Type="http://schemas.openxmlformats.org/officeDocument/2006/relationships/image" Target="../media/image2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Lachiemckbioinfo/ResBaz2025-dataset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jfif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6.png"/><Relationship Id="rId4" Type="http://schemas.openxmlformats.org/officeDocument/2006/relationships/image" Target="../media/image35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" TargetMode="External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carpentry.org/lessons/" TargetMode="External"/><Relationship Id="rId2" Type="http://schemas.openxmlformats.org/officeDocument/2006/relationships/hyperlink" Target="https://www.w3schools.com/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www.khanacademy.org/" TargetMode="External"/><Relationship Id="rId4" Type="http://schemas.openxmlformats.org/officeDocument/2006/relationships/hyperlink" Target="https://stackoverflow.com/questions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xtflow.io/" TargetMode="External"/><Relationship Id="rId2" Type="http://schemas.openxmlformats.org/officeDocument/2006/relationships/hyperlink" Target="https://usegalaxy.org.au/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anaconda.org/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qcif.edu.au/support/good-data-guidelines" TargetMode="External"/><Relationship Id="rId2" Type="http://schemas.openxmlformats.org/officeDocument/2006/relationships/hyperlink" Target="https://www.go-fair.org/fair-principles/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docs.google.com/document/d/1z4r0hHHnCmMGgBz9Is4kUDAi7Be9iAMIi5zusBDoW1w/edit?tab=t.0#heading=h.r79ij2jp5tli" TargetMode="External"/><Relationship Id="rId4" Type="http://schemas.openxmlformats.org/officeDocument/2006/relationships/hyperlink" Target="https://doi.org/10.1007/978-1-61779-027-0_2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371/journal.pcbi.1007531" TargetMode="External"/><Relationship Id="rId2" Type="http://schemas.openxmlformats.org/officeDocument/2006/relationships/hyperlink" Target="https://doi.org/10.1201/9781003107736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doi.org/10.1093/bib/bbw134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rrow: Pentagon 6">
            <a:extLst>
              <a:ext uri="{FF2B5EF4-FFF2-40B4-BE49-F238E27FC236}">
                <a16:creationId xmlns:a16="http://schemas.microsoft.com/office/drawing/2014/main" id="{6F98A489-E1AA-5D7E-FE8F-05F1387C5B09}"/>
              </a:ext>
            </a:extLst>
          </p:cNvPr>
          <p:cNvSpPr/>
          <p:nvPr/>
        </p:nvSpPr>
        <p:spPr>
          <a:xfrm>
            <a:off x="0" y="0"/>
            <a:ext cx="4994787" cy="6858000"/>
          </a:xfrm>
          <a:prstGeom prst="homePlate">
            <a:avLst>
              <a:gd name="adj" fmla="val 12422"/>
            </a:avLst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68DA6C-FCF3-4358-8D57-62890B34C7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6233" y="2218655"/>
            <a:ext cx="4343688" cy="1606163"/>
          </a:xfrm>
        </p:spPr>
        <p:txBody>
          <a:bodyPr anchor="t">
            <a:normAutofit/>
          </a:bodyPr>
          <a:lstStyle/>
          <a:p>
            <a:pPr algn="l"/>
            <a:r>
              <a:rPr lang="en-AU" sz="3700" dirty="0"/>
              <a:t>Core Bioinformatics Skills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89890A-F07C-4DB6-9AA0-924AD942E9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6232" y="3886200"/>
            <a:ext cx="4082545" cy="1071694"/>
          </a:xfrm>
        </p:spPr>
        <p:txBody>
          <a:bodyPr>
            <a:normAutofit/>
          </a:bodyPr>
          <a:lstStyle/>
          <a:p>
            <a:pPr algn="l"/>
            <a:r>
              <a:rPr lang="en-AU" sz="1400" dirty="0"/>
              <a:t>Lachlan McKinnie, Alumni, </a:t>
            </a:r>
          </a:p>
          <a:p>
            <a:pPr algn="l"/>
            <a:r>
              <a:rPr lang="en-AU" sz="1400" dirty="0"/>
              <a:t>University of the Sunshine Coast</a:t>
            </a:r>
          </a:p>
          <a:p>
            <a:pPr algn="l"/>
            <a:r>
              <a:rPr lang="en-AU" sz="1400" dirty="0"/>
              <a:t>Lachlan.McKinnie@research.usc.edu.au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24070A3C-65B1-416C-817E-F19416FBF3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4" t="18565" r="6635" b="18560"/>
          <a:stretch/>
        </p:blipFill>
        <p:spPr bwMode="auto">
          <a:xfrm>
            <a:off x="0" y="6157574"/>
            <a:ext cx="2481943" cy="604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pic>
        <p:nvPicPr>
          <p:cNvPr id="8" name="Picture 7" descr="Cartoon of a person walking towards a person wearing goggles&#10;&#10;AI-generated content may be incorrect.">
            <a:extLst>
              <a:ext uri="{FF2B5EF4-FFF2-40B4-BE49-F238E27FC236}">
                <a16:creationId xmlns:a16="http://schemas.microsoft.com/office/drawing/2014/main" id="{ED659B88-195D-B852-76F5-0DD4B673FA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777" y="518432"/>
            <a:ext cx="7450557" cy="5821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799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1DF354-EE5B-06F9-5DDA-53E105F015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F627C-7FBD-0166-D23C-130F21E12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1982" y="261613"/>
            <a:ext cx="9561817" cy="1325563"/>
          </a:xfrm>
        </p:spPr>
        <p:txBody>
          <a:bodyPr anchor="ctr">
            <a:normAutofit/>
          </a:bodyPr>
          <a:lstStyle/>
          <a:p>
            <a:r>
              <a:rPr lang="en-AU" noProof="0" dirty="0"/>
              <a:t>Starting Out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19C2B1-8F31-495F-DD7A-55F08D5BC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39762" y="6356350"/>
            <a:ext cx="251403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9A6BFC49-7257-4A15-A857-7015FFCB4634}" type="slidenum">
              <a:rPr lang="en-AU" noProof="0" smtClean="0"/>
              <a:pPr>
                <a:spcAft>
                  <a:spcPts val="600"/>
                </a:spcAft>
              </a:pPr>
              <a:t>9</a:t>
            </a:fld>
            <a:endParaRPr lang="en-AU" noProof="0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9041F168-1EFF-41A9-7F2E-8FD2BF5998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1269229"/>
              </p:ext>
            </p:extLst>
          </p:nvPr>
        </p:nvGraphicFramePr>
        <p:xfrm>
          <a:off x="1791982" y="1722113"/>
          <a:ext cx="956181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Arrow: Pentagon 11">
            <a:extLst>
              <a:ext uri="{FF2B5EF4-FFF2-40B4-BE49-F238E27FC236}">
                <a16:creationId xmlns:a16="http://schemas.microsoft.com/office/drawing/2014/main" id="{24F66019-762F-FCB6-8481-C0BE149BF9D7}"/>
              </a:ext>
            </a:extLst>
          </p:cNvPr>
          <p:cNvSpPr/>
          <p:nvPr/>
        </p:nvSpPr>
        <p:spPr>
          <a:xfrm>
            <a:off x="0" y="235031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Introduction</a:t>
            </a:r>
          </a:p>
        </p:txBody>
      </p:sp>
      <p:sp>
        <p:nvSpPr>
          <p:cNvPr id="13" name="Arrow: Pentagon 12">
            <a:extLst>
              <a:ext uri="{FF2B5EF4-FFF2-40B4-BE49-F238E27FC236}">
                <a16:creationId xmlns:a16="http://schemas.microsoft.com/office/drawing/2014/main" id="{0BB4FA4D-3B51-A7ED-0F01-29242768821D}"/>
              </a:ext>
            </a:extLst>
          </p:cNvPr>
          <p:cNvSpPr/>
          <p:nvPr/>
        </p:nvSpPr>
        <p:spPr>
          <a:xfrm>
            <a:off x="0" y="878674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tx2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tx2">
                  <a:lumMod val="50000"/>
                  <a:lumOff val="50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Starting Out</a:t>
            </a:r>
          </a:p>
        </p:txBody>
      </p:sp>
      <p:sp>
        <p:nvSpPr>
          <p:cNvPr id="14" name="Arrow: Pentagon 13">
            <a:extLst>
              <a:ext uri="{FF2B5EF4-FFF2-40B4-BE49-F238E27FC236}">
                <a16:creationId xmlns:a16="http://schemas.microsoft.com/office/drawing/2014/main" id="{32B67690-5EE0-D1F4-5AF1-29ADECC4A397}"/>
              </a:ext>
            </a:extLst>
          </p:cNvPr>
          <p:cNvSpPr/>
          <p:nvPr/>
        </p:nvSpPr>
        <p:spPr>
          <a:xfrm>
            <a:off x="0" y="1522317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Project considerations</a:t>
            </a:r>
          </a:p>
        </p:txBody>
      </p:sp>
      <p:sp>
        <p:nvSpPr>
          <p:cNvPr id="15" name="Arrow: Pentagon 14">
            <a:extLst>
              <a:ext uri="{FF2B5EF4-FFF2-40B4-BE49-F238E27FC236}">
                <a16:creationId xmlns:a16="http://schemas.microsoft.com/office/drawing/2014/main" id="{824318ED-BAC0-76F9-982E-FF419F5F11ED}"/>
              </a:ext>
            </a:extLst>
          </p:cNvPr>
          <p:cNvSpPr/>
          <p:nvPr/>
        </p:nvSpPr>
        <p:spPr>
          <a:xfrm>
            <a:off x="0" y="2165960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Coding</a:t>
            </a:r>
          </a:p>
        </p:txBody>
      </p:sp>
      <p:sp>
        <p:nvSpPr>
          <p:cNvPr id="16" name="Arrow: Pentagon 15">
            <a:extLst>
              <a:ext uri="{FF2B5EF4-FFF2-40B4-BE49-F238E27FC236}">
                <a16:creationId xmlns:a16="http://schemas.microsoft.com/office/drawing/2014/main" id="{FBB49BF5-1289-C7E3-BB19-220884353D31}"/>
              </a:ext>
            </a:extLst>
          </p:cNvPr>
          <p:cNvSpPr/>
          <p:nvPr/>
        </p:nvSpPr>
        <p:spPr>
          <a:xfrm>
            <a:off x="0" y="2809603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/>
              <a:t>Documentation</a:t>
            </a:r>
            <a:endParaRPr lang="en-AU" sz="1600" noProof="0" dirty="0"/>
          </a:p>
        </p:txBody>
      </p:sp>
      <p:sp>
        <p:nvSpPr>
          <p:cNvPr id="17" name="Arrow: Pentagon 16">
            <a:extLst>
              <a:ext uri="{FF2B5EF4-FFF2-40B4-BE49-F238E27FC236}">
                <a16:creationId xmlns:a16="http://schemas.microsoft.com/office/drawing/2014/main" id="{AE08E34E-6D44-26C3-5640-34E88CAD1641}"/>
              </a:ext>
            </a:extLst>
          </p:cNvPr>
          <p:cNvSpPr/>
          <p:nvPr/>
        </p:nvSpPr>
        <p:spPr>
          <a:xfrm>
            <a:off x="0" y="3453246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AI</a:t>
            </a:r>
          </a:p>
        </p:txBody>
      </p:sp>
      <p:sp>
        <p:nvSpPr>
          <p:cNvPr id="18" name="Arrow: Pentagon 17">
            <a:extLst>
              <a:ext uri="{FF2B5EF4-FFF2-40B4-BE49-F238E27FC236}">
                <a16:creationId xmlns:a16="http://schemas.microsoft.com/office/drawing/2014/main" id="{BD8AD4A9-4F13-1A1A-CA8A-BE21A2AB0D8D}"/>
              </a:ext>
            </a:extLst>
          </p:cNvPr>
          <p:cNvSpPr/>
          <p:nvPr/>
        </p:nvSpPr>
        <p:spPr>
          <a:xfrm>
            <a:off x="0" y="4096889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Further Info</a:t>
            </a:r>
          </a:p>
        </p:txBody>
      </p:sp>
    </p:spTree>
    <p:extLst>
      <p:ext uri="{BB962C8B-B14F-4D97-AF65-F5344CB8AC3E}">
        <p14:creationId xmlns:p14="http://schemas.microsoft.com/office/powerpoint/2010/main" val="2556396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ED73B-D8A0-29FE-4BE2-91668C28F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1982" y="261613"/>
            <a:ext cx="9561817" cy="1325563"/>
          </a:xfrm>
        </p:spPr>
        <p:txBody>
          <a:bodyPr anchor="ctr">
            <a:normAutofit/>
          </a:bodyPr>
          <a:lstStyle/>
          <a:p>
            <a:r>
              <a:rPr lang="en-AU" dirty="0"/>
              <a:t>Starting Out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EE2349-697D-DBE7-707B-C5340A5BF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39762" y="6356350"/>
            <a:ext cx="251403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9A6BFC49-7257-4A15-A857-7015FFCB4634}" type="slidenum">
              <a:rPr lang="en-AU" smtClean="0"/>
              <a:pPr>
                <a:spcAft>
                  <a:spcPts val="600"/>
                </a:spcAft>
              </a:pPr>
              <a:t>10</a:t>
            </a:fld>
            <a:endParaRPr lang="en-AU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FE6D5CC9-3F01-17F9-8171-9129320D69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1521534"/>
              </p:ext>
            </p:extLst>
          </p:nvPr>
        </p:nvGraphicFramePr>
        <p:xfrm>
          <a:off x="1973719" y="924394"/>
          <a:ext cx="956181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7ABBFE0E-EBC7-012F-8B1F-63C5A7341256}"/>
              </a:ext>
            </a:extLst>
          </p:cNvPr>
          <p:cNvGrpSpPr/>
          <p:nvPr/>
        </p:nvGrpSpPr>
        <p:grpSpPr>
          <a:xfrm>
            <a:off x="2095498" y="4983201"/>
            <a:ext cx="9561817" cy="1242935"/>
            <a:chOff x="1791982" y="4829983"/>
            <a:chExt cx="9561817" cy="1242935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CA71B5AC-84DB-766D-EA53-46E7939E29B6}"/>
                </a:ext>
              </a:extLst>
            </p:cNvPr>
            <p:cNvSpPr/>
            <p:nvPr/>
          </p:nvSpPr>
          <p:spPr>
            <a:xfrm>
              <a:off x="1791982" y="4829983"/>
              <a:ext cx="9561817" cy="1242935"/>
            </a:xfrm>
            <a:prstGeom prst="roundRect">
              <a:avLst>
                <a:gd name="adj" fmla="val 10000"/>
              </a:avLst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0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AU"/>
            </a:p>
          </p:txBody>
        </p:sp>
        <p:sp>
          <p:nvSpPr>
            <p:cNvPr id="10" name="Rectangle 9" descr="Question mark">
              <a:extLst>
                <a:ext uri="{FF2B5EF4-FFF2-40B4-BE49-F238E27FC236}">
                  <a16:creationId xmlns:a16="http://schemas.microsoft.com/office/drawing/2014/main" id="{6DC1FA84-AE4E-8FC1-ED55-3E468AB28751}"/>
                </a:ext>
              </a:extLst>
            </p:cNvPr>
            <p:cNvSpPr/>
            <p:nvPr/>
          </p:nvSpPr>
          <p:spPr>
            <a:xfrm>
              <a:off x="2167970" y="5109644"/>
              <a:ext cx="683614" cy="683614"/>
            </a:xfrm>
            <a:prstGeom prst="rect">
              <a:avLst/>
            </a:prstGeom>
            <a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AU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9F17E89-F0EE-D9B5-2F02-E03CC27598F3}"/>
                </a:ext>
              </a:extLst>
            </p:cNvPr>
            <p:cNvSpPr/>
            <p:nvPr/>
          </p:nvSpPr>
          <p:spPr>
            <a:xfrm>
              <a:off x="3227572" y="4829983"/>
              <a:ext cx="8126226" cy="1242935"/>
            </a:xfrm>
            <a:custGeom>
              <a:avLst/>
              <a:gdLst>
                <a:gd name="connsiteX0" fmla="*/ 0 w 8126226"/>
                <a:gd name="connsiteY0" fmla="*/ 0 h 1242935"/>
                <a:gd name="connsiteX1" fmla="*/ 8126226 w 8126226"/>
                <a:gd name="connsiteY1" fmla="*/ 0 h 1242935"/>
                <a:gd name="connsiteX2" fmla="*/ 8126226 w 8126226"/>
                <a:gd name="connsiteY2" fmla="*/ 1242935 h 1242935"/>
                <a:gd name="connsiteX3" fmla="*/ 0 w 8126226"/>
                <a:gd name="connsiteY3" fmla="*/ 1242935 h 1242935"/>
                <a:gd name="connsiteX4" fmla="*/ 0 w 8126226"/>
                <a:gd name="connsiteY4" fmla="*/ 0 h 1242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26226" h="1242935">
                  <a:moveTo>
                    <a:pt x="0" y="0"/>
                  </a:moveTo>
                  <a:lnTo>
                    <a:pt x="8126226" y="0"/>
                  </a:lnTo>
                  <a:lnTo>
                    <a:pt x="8126226" y="1242935"/>
                  </a:lnTo>
                  <a:lnTo>
                    <a:pt x="0" y="124293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1544" tIns="131544" rIns="131544" bIns="131544" numCol="1" spcCol="1270" anchor="ctr" anchorCtr="0">
              <a:noAutofit/>
            </a:bodyPr>
            <a:lstStyle/>
            <a:p>
              <a:pPr marL="0" lvl="0" indent="0" algn="l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AU" sz="2500" kern="1200" dirty="0"/>
                <a:t>There is no correct answer. All are valid options.</a:t>
              </a:r>
              <a:endParaRPr lang="en-US" sz="2500" kern="1200" dirty="0"/>
            </a:p>
          </p:txBody>
        </p:sp>
      </p:grpSp>
      <p:sp>
        <p:nvSpPr>
          <p:cNvPr id="16" name="Arrow: Pentagon 15">
            <a:extLst>
              <a:ext uri="{FF2B5EF4-FFF2-40B4-BE49-F238E27FC236}">
                <a16:creationId xmlns:a16="http://schemas.microsoft.com/office/drawing/2014/main" id="{BCEA5BE4-E3BE-9571-65C3-B0CE29F4250A}"/>
              </a:ext>
            </a:extLst>
          </p:cNvPr>
          <p:cNvSpPr/>
          <p:nvPr/>
        </p:nvSpPr>
        <p:spPr>
          <a:xfrm>
            <a:off x="0" y="235031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Introduction</a:t>
            </a:r>
          </a:p>
        </p:txBody>
      </p:sp>
      <p:sp>
        <p:nvSpPr>
          <p:cNvPr id="17" name="Arrow: Pentagon 16">
            <a:extLst>
              <a:ext uri="{FF2B5EF4-FFF2-40B4-BE49-F238E27FC236}">
                <a16:creationId xmlns:a16="http://schemas.microsoft.com/office/drawing/2014/main" id="{F4921638-D9DB-7691-FB0E-323099AC14E7}"/>
              </a:ext>
            </a:extLst>
          </p:cNvPr>
          <p:cNvSpPr/>
          <p:nvPr/>
        </p:nvSpPr>
        <p:spPr>
          <a:xfrm>
            <a:off x="0" y="878674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tx2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tx2">
                  <a:lumMod val="50000"/>
                  <a:lumOff val="50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Starting Out</a:t>
            </a:r>
          </a:p>
        </p:txBody>
      </p:sp>
      <p:sp>
        <p:nvSpPr>
          <p:cNvPr id="18" name="Arrow: Pentagon 17">
            <a:extLst>
              <a:ext uri="{FF2B5EF4-FFF2-40B4-BE49-F238E27FC236}">
                <a16:creationId xmlns:a16="http://schemas.microsoft.com/office/drawing/2014/main" id="{B97CB9A3-AEB0-314E-8BCD-146881AA35EF}"/>
              </a:ext>
            </a:extLst>
          </p:cNvPr>
          <p:cNvSpPr/>
          <p:nvPr/>
        </p:nvSpPr>
        <p:spPr>
          <a:xfrm>
            <a:off x="0" y="1522317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Project considerations</a:t>
            </a:r>
          </a:p>
        </p:txBody>
      </p:sp>
      <p:sp>
        <p:nvSpPr>
          <p:cNvPr id="19" name="Arrow: Pentagon 18">
            <a:extLst>
              <a:ext uri="{FF2B5EF4-FFF2-40B4-BE49-F238E27FC236}">
                <a16:creationId xmlns:a16="http://schemas.microsoft.com/office/drawing/2014/main" id="{24F15717-EC77-303D-FA4A-C9374562B956}"/>
              </a:ext>
            </a:extLst>
          </p:cNvPr>
          <p:cNvSpPr/>
          <p:nvPr/>
        </p:nvSpPr>
        <p:spPr>
          <a:xfrm>
            <a:off x="0" y="2165960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Coding</a:t>
            </a:r>
          </a:p>
        </p:txBody>
      </p:sp>
      <p:sp>
        <p:nvSpPr>
          <p:cNvPr id="20" name="Arrow: Pentagon 19">
            <a:extLst>
              <a:ext uri="{FF2B5EF4-FFF2-40B4-BE49-F238E27FC236}">
                <a16:creationId xmlns:a16="http://schemas.microsoft.com/office/drawing/2014/main" id="{86A2D57E-EBB7-0BD1-D096-909C23A849E8}"/>
              </a:ext>
            </a:extLst>
          </p:cNvPr>
          <p:cNvSpPr/>
          <p:nvPr/>
        </p:nvSpPr>
        <p:spPr>
          <a:xfrm>
            <a:off x="0" y="2809603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/>
              <a:t>Documentation</a:t>
            </a:r>
            <a:endParaRPr lang="en-AU" sz="1600" noProof="0" dirty="0"/>
          </a:p>
        </p:txBody>
      </p:sp>
      <p:sp>
        <p:nvSpPr>
          <p:cNvPr id="21" name="Arrow: Pentagon 20">
            <a:extLst>
              <a:ext uri="{FF2B5EF4-FFF2-40B4-BE49-F238E27FC236}">
                <a16:creationId xmlns:a16="http://schemas.microsoft.com/office/drawing/2014/main" id="{57ECAD2F-89F0-4D4A-8B84-56AD9FBE5A88}"/>
              </a:ext>
            </a:extLst>
          </p:cNvPr>
          <p:cNvSpPr/>
          <p:nvPr/>
        </p:nvSpPr>
        <p:spPr>
          <a:xfrm>
            <a:off x="0" y="3453246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AI</a:t>
            </a:r>
          </a:p>
        </p:txBody>
      </p:sp>
      <p:sp>
        <p:nvSpPr>
          <p:cNvPr id="22" name="Arrow: Pentagon 21">
            <a:extLst>
              <a:ext uri="{FF2B5EF4-FFF2-40B4-BE49-F238E27FC236}">
                <a16:creationId xmlns:a16="http://schemas.microsoft.com/office/drawing/2014/main" id="{917B6E22-49E0-2A02-4E1E-65F894A55CFB}"/>
              </a:ext>
            </a:extLst>
          </p:cNvPr>
          <p:cNvSpPr/>
          <p:nvPr/>
        </p:nvSpPr>
        <p:spPr>
          <a:xfrm>
            <a:off x="0" y="4096889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Further Info</a:t>
            </a:r>
          </a:p>
        </p:txBody>
      </p:sp>
    </p:spTree>
    <p:extLst>
      <p:ext uri="{BB962C8B-B14F-4D97-AF65-F5344CB8AC3E}">
        <p14:creationId xmlns:p14="http://schemas.microsoft.com/office/powerpoint/2010/main" val="2085589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DA2B9-215B-8F77-9A43-58794122D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Project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F21A2-1A80-BFAB-C4E0-F1B86DE6ED8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AU" dirty="0"/>
              <a:t>Collaborative experiment design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Manage scope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Ensure good data management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Ensure data traceability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Determine metadata and metadata reporting</a:t>
            </a:r>
          </a:p>
          <a:p>
            <a:pPr marL="514350" indent="-514350">
              <a:buFont typeface="+mj-lt"/>
              <a:buAutoNum type="arabicPeriod"/>
            </a:pPr>
            <a:endParaRPr lang="en-AU" dirty="0"/>
          </a:p>
          <a:p>
            <a:endParaRPr lang="en-A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CAD88E-1348-D2F4-A833-70B0F23962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6"/>
            </a:pPr>
            <a:r>
              <a:rPr lang="en-AU" dirty="0"/>
              <a:t>Coordinate data and internet security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AU" dirty="0"/>
              <a:t>Control data quality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AU" dirty="0"/>
              <a:t>Identify suitable tools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AU" dirty="0"/>
              <a:t>Track, record, and confirm workflow changes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AU" dirty="0"/>
              <a:t>Repurpose the data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B6FB9C-5876-4D2B-4903-17FB176BE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BFC49-7257-4A15-A857-7015FFCB4634}" type="slidenum">
              <a:rPr lang="en-AU" smtClean="0"/>
              <a:t>11</a:t>
            </a:fld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0B56D7-80FD-6286-037C-AB3D2A66BFFB}"/>
              </a:ext>
            </a:extLst>
          </p:cNvPr>
          <p:cNvSpPr txBox="1"/>
          <p:nvPr/>
        </p:nvSpPr>
        <p:spPr>
          <a:xfrm>
            <a:off x="2719547" y="6323468"/>
            <a:ext cx="75350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[2]: Kumuthini, J., </a:t>
            </a:r>
            <a:r>
              <a:rPr lang="en-AU" sz="11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et al</a:t>
            </a:r>
            <a:r>
              <a:rPr lang="en-AU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2020. Ten simple rules for providing effective bioinformatics research support. </a:t>
            </a:r>
            <a:r>
              <a:rPr lang="en-AU" sz="11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PLoS</a:t>
            </a:r>
            <a:r>
              <a:rPr lang="en-AU" sz="11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computational biology</a:t>
            </a:r>
            <a:r>
              <a:rPr lang="en-AU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AU" sz="11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16</a:t>
            </a:r>
            <a:r>
              <a:rPr lang="en-AU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(3), p.e1007531.</a:t>
            </a:r>
            <a:endParaRPr lang="en-AU" sz="1100" dirty="0"/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FEC038DF-F3DF-B996-9C3F-911A4E448A46}"/>
              </a:ext>
            </a:extLst>
          </p:cNvPr>
          <p:cNvSpPr/>
          <p:nvPr/>
        </p:nvSpPr>
        <p:spPr>
          <a:xfrm>
            <a:off x="0" y="235031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Introduction</a:t>
            </a:r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A03E50B1-BC18-1B4D-3FB1-59D52DAB108A}"/>
              </a:ext>
            </a:extLst>
          </p:cNvPr>
          <p:cNvSpPr/>
          <p:nvPr/>
        </p:nvSpPr>
        <p:spPr>
          <a:xfrm>
            <a:off x="0" y="878674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Starting Out</a:t>
            </a:r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640097CA-E8E9-53AA-1343-0044371D2C27}"/>
              </a:ext>
            </a:extLst>
          </p:cNvPr>
          <p:cNvSpPr/>
          <p:nvPr/>
        </p:nvSpPr>
        <p:spPr>
          <a:xfrm>
            <a:off x="0" y="1522317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tx2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tx2">
                  <a:lumMod val="50000"/>
                  <a:lumOff val="50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Project considerations</a:t>
            </a:r>
          </a:p>
        </p:txBody>
      </p:sp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04C93B16-D41D-DDAD-9B2A-5566CC61E479}"/>
              </a:ext>
            </a:extLst>
          </p:cNvPr>
          <p:cNvSpPr/>
          <p:nvPr/>
        </p:nvSpPr>
        <p:spPr>
          <a:xfrm>
            <a:off x="0" y="2165960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Coding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29AEA957-5F00-296D-B964-9B6D0FE1B9EE}"/>
              </a:ext>
            </a:extLst>
          </p:cNvPr>
          <p:cNvSpPr/>
          <p:nvPr/>
        </p:nvSpPr>
        <p:spPr>
          <a:xfrm>
            <a:off x="0" y="2809603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/>
              <a:t>Documentation</a:t>
            </a:r>
            <a:endParaRPr lang="en-AU" sz="1600" noProof="0" dirty="0"/>
          </a:p>
        </p:txBody>
      </p:sp>
      <p:sp>
        <p:nvSpPr>
          <p:cNvPr id="12" name="Arrow: Pentagon 11">
            <a:extLst>
              <a:ext uri="{FF2B5EF4-FFF2-40B4-BE49-F238E27FC236}">
                <a16:creationId xmlns:a16="http://schemas.microsoft.com/office/drawing/2014/main" id="{E77675D9-F28E-942F-E009-B4E646929B50}"/>
              </a:ext>
            </a:extLst>
          </p:cNvPr>
          <p:cNvSpPr/>
          <p:nvPr/>
        </p:nvSpPr>
        <p:spPr>
          <a:xfrm>
            <a:off x="0" y="3453246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AI</a:t>
            </a:r>
          </a:p>
        </p:txBody>
      </p:sp>
      <p:sp>
        <p:nvSpPr>
          <p:cNvPr id="13" name="Arrow: Pentagon 12">
            <a:extLst>
              <a:ext uri="{FF2B5EF4-FFF2-40B4-BE49-F238E27FC236}">
                <a16:creationId xmlns:a16="http://schemas.microsoft.com/office/drawing/2014/main" id="{3E7506A9-5053-BC99-C5AC-71C0F3DED523}"/>
              </a:ext>
            </a:extLst>
          </p:cNvPr>
          <p:cNvSpPr/>
          <p:nvPr/>
        </p:nvSpPr>
        <p:spPr>
          <a:xfrm>
            <a:off x="0" y="4096889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Further Info</a:t>
            </a:r>
          </a:p>
        </p:txBody>
      </p:sp>
    </p:spTree>
    <p:extLst>
      <p:ext uri="{BB962C8B-B14F-4D97-AF65-F5344CB8AC3E}">
        <p14:creationId xmlns:p14="http://schemas.microsoft.com/office/powerpoint/2010/main" val="4103760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1065D-D8A9-3264-69BD-E006138E4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Skills and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303FB-2B80-6D8A-EC61-7EF636EFB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Look at what tools and skills are needed for the project</a:t>
            </a:r>
          </a:p>
          <a:p>
            <a:r>
              <a:rPr lang="en-AU" dirty="0"/>
              <a:t>Investigate alternative tools</a:t>
            </a:r>
          </a:p>
          <a:p>
            <a:r>
              <a:rPr lang="en-AU" dirty="0"/>
              <a:t>Keep training new skills – will come in handy in future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80EA65-AFB5-937D-3CA8-B1103E3CB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BFC49-7257-4A15-A857-7015FFCB4634}" type="slidenum">
              <a:rPr lang="en-AU" smtClean="0"/>
              <a:t>12</a:t>
            </a:fld>
            <a:endParaRPr lang="en-AU"/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E953A327-6F1B-5919-28C5-9AFB60C725BE}"/>
              </a:ext>
            </a:extLst>
          </p:cNvPr>
          <p:cNvSpPr/>
          <p:nvPr/>
        </p:nvSpPr>
        <p:spPr>
          <a:xfrm>
            <a:off x="0" y="235031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Introduction</a:t>
            </a:r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9A1F751B-E320-63EB-6F17-6118FF7C5BA8}"/>
              </a:ext>
            </a:extLst>
          </p:cNvPr>
          <p:cNvSpPr/>
          <p:nvPr/>
        </p:nvSpPr>
        <p:spPr>
          <a:xfrm>
            <a:off x="0" y="878674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Starting Out</a:t>
            </a:r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6863C37E-AEDA-8573-99F0-3E306C8F7837}"/>
              </a:ext>
            </a:extLst>
          </p:cNvPr>
          <p:cNvSpPr/>
          <p:nvPr/>
        </p:nvSpPr>
        <p:spPr>
          <a:xfrm>
            <a:off x="0" y="1522317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tx2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tx2">
                  <a:lumMod val="50000"/>
                  <a:lumOff val="50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Project considerations</a:t>
            </a:r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19A964B4-AC2E-CE03-CD77-F9581E82C00D}"/>
              </a:ext>
            </a:extLst>
          </p:cNvPr>
          <p:cNvSpPr/>
          <p:nvPr/>
        </p:nvSpPr>
        <p:spPr>
          <a:xfrm>
            <a:off x="0" y="2165960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Coding</a:t>
            </a:r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5A493DA9-939E-4B05-B1DE-876F3A7E2135}"/>
              </a:ext>
            </a:extLst>
          </p:cNvPr>
          <p:cNvSpPr/>
          <p:nvPr/>
        </p:nvSpPr>
        <p:spPr>
          <a:xfrm>
            <a:off x="0" y="2809603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/>
              <a:t>Documentation</a:t>
            </a:r>
            <a:endParaRPr lang="en-AU" sz="1600" noProof="0" dirty="0"/>
          </a:p>
        </p:txBody>
      </p:sp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B7294FD6-ACE7-7E9A-B2E1-63194A4F23B6}"/>
              </a:ext>
            </a:extLst>
          </p:cNvPr>
          <p:cNvSpPr/>
          <p:nvPr/>
        </p:nvSpPr>
        <p:spPr>
          <a:xfrm>
            <a:off x="0" y="3453246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AI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D4832FEA-9B0A-A64A-A712-CE856700DE55}"/>
              </a:ext>
            </a:extLst>
          </p:cNvPr>
          <p:cNvSpPr/>
          <p:nvPr/>
        </p:nvSpPr>
        <p:spPr>
          <a:xfrm>
            <a:off x="0" y="4096889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Further Info</a:t>
            </a:r>
          </a:p>
        </p:txBody>
      </p:sp>
    </p:spTree>
    <p:extLst>
      <p:ext uri="{BB962C8B-B14F-4D97-AF65-F5344CB8AC3E}">
        <p14:creationId xmlns:p14="http://schemas.microsoft.com/office/powerpoint/2010/main" val="4242010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85E63-7093-B9FE-593E-9776086F3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Important skills and tools to learn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157AA3-3A1F-23B3-D7EB-8E5E3CE8A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31752" y="6068790"/>
            <a:ext cx="2514037" cy="365125"/>
          </a:xfrm>
        </p:spPr>
        <p:txBody>
          <a:bodyPr/>
          <a:lstStyle/>
          <a:p>
            <a:fld id="{9A6BFC49-7257-4A15-A857-7015FFCB4634}" type="slidenum">
              <a:rPr lang="en-AU" smtClean="0"/>
              <a:t>13</a:t>
            </a:fld>
            <a:endParaRPr lang="en-A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0FE72F-642C-A99D-ACD0-5B6E4AAB2385}"/>
              </a:ext>
            </a:extLst>
          </p:cNvPr>
          <p:cNvSpPr/>
          <p:nvPr/>
        </p:nvSpPr>
        <p:spPr>
          <a:xfrm>
            <a:off x="2057157" y="1522317"/>
            <a:ext cx="2929619" cy="86868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noProof="0" dirty="0"/>
              <a:t>Version control/reproducibility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2AFC76-B222-5CEA-F0B6-2E34D1B6835C}"/>
              </a:ext>
            </a:extLst>
          </p:cNvPr>
          <p:cNvSpPr/>
          <p:nvPr/>
        </p:nvSpPr>
        <p:spPr>
          <a:xfrm>
            <a:off x="4986776" y="1522317"/>
            <a:ext cx="6467365" cy="86868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noProof="0" dirty="0">
                <a:solidFill>
                  <a:schemeClr val="tx1"/>
                </a:solidFill>
              </a:rPr>
              <a:t>Git, GitHub, Conda, Docker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7F41FEF-D75E-6133-178A-129460A9D3E8}"/>
              </a:ext>
            </a:extLst>
          </p:cNvPr>
          <p:cNvSpPr/>
          <p:nvPr/>
        </p:nvSpPr>
        <p:spPr>
          <a:xfrm>
            <a:off x="2057157" y="2492534"/>
            <a:ext cx="2929619" cy="86868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noProof="0" dirty="0"/>
              <a:t>Workflows and pipelines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119D9E-94F4-187D-5990-07CF7E43F92F}"/>
              </a:ext>
            </a:extLst>
          </p:cNvPr>
          <p:cNvSpPr/>
          <p:nvPr/>
        </p:nvSpPr>
        <p:spPr>
          <a:xfrm>
            <a:off x="4986776" y="2492534"/>
            <a:ext cx="6467365" cy="86868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noProof="0" dirty="0" err="1">
                <a:solidFill>
                  <a:schemeClr val="tx1"/>
                </a:solidFill>
              </a:rPr>
              <a:t>NextFlo</a:t>
            </a:r>
            <a:r>
              <a:rPr lang="en-AU" dirty="0">
                <a:solidFill>
                  <a:schemeClr val="tx1"/>
                </a:solidFill>
              </a:rPr>
              <a:t>w, </a:t>
            </a:r>
            <a:r>
              <a:rPr lang="en-AU" dirty="0" err="1">
                <a:solidFill>
                  <a:schemeClr val="tx1"/>
                </a:solidFill>
              </a:rPr>
              <a:t>SnakeMake</a:t>
            </a:r>
            <a:r>
              <a:rPr lang="en-AU" dirty="0">
                <a:solidFill>
                  <a:schemeClr val="tx1"/>
                </a:solidFill>
              </a:rPr>
              <a:t>, custom scripting</a:t>
            </a:r>
            <a:endParaRPr lang="en-AU" noProof="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E38E9EB-1808-252C-5EBD-CC458A438166}"/>
              </a:ext>
            </a:extLst>
          </p:cNvPr>
          <p:cNvSpPr/>
          <p:nvPr/>
        </p:nvSpPr>
        <p:spPr>
          <a:xfrm>
            <a:off x="2057157" y="3462751"/>
            <a:ext cx="2929619" cy="86868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noProof="0" dirty="0"/>
              <a:t>Statistics and visualisation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92E4438-7141-677B-CD42-C238380B18EF}"/>
              </a:ext>
            </a:extLst>
          </p:cNvPr>
          <p:cNvSpPr/>
          <p:nvPr/>
        </p:nvSpPr>
        <p:spPr>
          <a:xfrm>
            <a:off x="4986776" y="3462751"/>
            <a:ext cx="6467365" cy="86868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noProof="0" dirty="0" err="1">
                <a:solidFill>
                  <a:schemeClr val="tx1"/>
                </a:solidFill>
              </a:rPr>
              <a:t>MatLab</a:t>
            </a:r>
            <a:r>
              <a:rPr lang="en-AU" noProof="0" dirty="0">
                <a:solidFill>
                  <a:schemeClr val="tx1"/>
                </a:solidFill>
              </a:rPr>
              <a:t>, R/Python, various online resources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8F4D535-5788-387B-0538-7F6958F13A71}"/>
              </a:ext>
            </a:extLst>
          </p:cNvPr>
          <p:cNvSpPr/>
          <p:nvPr/>
        </p:nvSpPr>
        <p:spPr>
          <a:xfrm>
            <a:off x="2057157" y="4432968"/>
            <a:ext cx="2929619" cy="86868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/>
              <a:t>Data transfer and access</a:t>
            </a:r>
            <a:endParaRPr lang="en-AU" b="1" noProof="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86CE8D8-FD1E-02D8-4D64-623C4723EC95}"/>
              </a:ext>
            </a:extLst>
          </p:cNvPr>
          <p:cNvSpPr/>
          <p:nvPr/>
        </p:nvSpPr>
        <p:spPr>
          <a:xfrm>
            <a:off x="4986776" y="4432968"/>
            <a:ext cx="6467365" cy="86868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>
                <a:solidFill>
                  <a:schemeClr val="tx1"/>
                </a:solidFill>
              </a:rPr>
              <a:t>Tools like </a:t>
            </a:r>
            <a:r>
              <a:rPr lang="en-AU" dirty="0" err="1">
                <a:solidFill>
                  <a:schemeClr val="tx1"/>
                </a:solidFill>
              </a:rPr>
              <a:t>FileSender</a:t>
            </a:r>
            <a:r>
              <a:rPr lang="en-AU" dirty="0">
                <a:solidFill>
                  <a:schemeClr val="tx1"/>
                </a:solidFill>
              </a:rPr>
              <a:t> (</a:t>
            </a:r>
            <a:r>
              <a:rPr lang="en-AU" dirty="0" err="1">
                <a:solidFill>
                  <a:schemeClr val="tx1"/>
                </a:solidFill>
              </a:rPr>
              <a:t>AARNet</a:t>
            </a:r>
            <a:r>
              <a:rPr lang="en-AU" dirty="0">
                <a:solidFill>
                  <a:schemeClr val="tx1"/>
                </a:solidFill>
              </a:rPr>
              <a:t>), Globus. Command like tools like SSH, SCP, FTP</a:t>
            </a:r>
            <a:endParaRPr lang="en-AU" noProof="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569A27-06A7-848C-5CF6-3F4754CD2461}"/>
              </a:ext>
            </a:extLst>
          </p:cNvPr>
          <p:cNvSpPr/>
          <p:nvPr/>
        </p:nvSpPr>
        <p:spPr>
          <a:xfrm>
            <a:off x="2057157" y="5403185"/>
            <a:ext cx="2929619" cy="86868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/>
              <a:t>Coding and scripting</a:t>
            </a:r>
            <a:endParaRPr lang="en-AU" b="1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23577D-9036-571E-57A7-56C05C14324B}"/>
              </a:ext>
            </a:extLst>
          </p:cNvPr>
          <p:cNvSpPr/>
          <p:nvPr/>
        </p:nvSpPr>
        <p:spPr>
          <a:xfrm>
            <a:off x="4986776" y="5403185"/>
            <a:ext cx="6467365" cy="86868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>
                <a:solidFill>
                  <a:schemeClr val="tx1"/>
                </a:solidFill>
              </a:rPr>
              <a:t>Numerous languages to choose from</a:t>
            </a:r>
            <a:endParaRPr lang="en-AU" noProof="0" dirty="0">
              <a:solidFill>
                <a:schemeClr val="tx1"/>
              </a:solidFill>
            </a:endParaRPr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AD13313B-4116-51AD-8E4B-0E379BF9FBFF}"/>
              </a:ext>
            </a:extLst>
          </p:cNvPr>
          <p:cNvSpPr/>
          <p:nvPr/>
        </p:nvSpPr>
        <p:spPr>
          <a:xfrm>
            <a:off x="0" y="878674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Starting Out</a:t>
            </a:r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8BBCA395-132B-6441-C800-F5154A55B42C}"/>
              </a:ext>
            </a:extLst>
          </p:cNvPr>
          <p:cNvSpPr/>
          <p:nvPr/>
        </p:nvSpPr>
        <p:spPr>
          <a:xfrm>
            <a:off x="0" y="1522317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tx2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tx2">
                  <a:lumMod val="50000"/>
                  <a:lumOff val="50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Project considerations</a:t>
            </a:r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621C4F89-5D25-2019-B34E-64BDBAD7F864}"/>
              </a:ext>
            </a:extLst>
          </p:cNvPr>
          <p:cNvSpPr/>
          <p:nvPr/>
        </p:nvSpPr>
        <p:spPr>
          <a:xfrm>
            <a:off x="0" y="2165960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Coding</a:t>
            </a:r>
          </a:p>
        </p:txBody>
      </p:sp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AEA66AE2-1BD9-7F9F-6819-E2A5D8C9221D}"/>
              </a:ext>
            </a:extLst>
          </p:cNvPr>
          <p:cNvSpPr/>
          <p:nvPr/>
        </p:nvSpPr>
        <p:spPr>
          <a:xfrm>
            <a:off x="0" y="2809603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/>
              <a:t>Documentation</a:t>
            </a:r>
            <a:endParaRPr lang="en-AU" sz="1600" noProof="0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FF296C58-FD7D-617E-DC06-F4CF1DFBF7FE}"/>
              </a:ext>
            </a:extLst>
          </p:cNvPr>
          <p:cNvSpPr/>
          <p:nvPr/>
        </p:nvSpPr>
        <p:spPr>
          <a:xfrm>
            <a:off x="0" y="3453246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AI</a:t>
            </a:r>
          </a:p>
        </p:txBody>
      </p:sp>
      <p:sp>
        <p:nvSpPr>
          <p:cNvPr id="20" name="Arrow: Pentagon 19">
            <a:extLst>
              <a:ext uri="{FF2B5EF4-FFF2-40B4-BE49-F238E27FC236}">
                <a16:creationId xmlns:a16="http://schemas.microsoft.com/office/drawing/2014/main" id="{0BF53B20-E75D-22C4-393A-4BAD9A2DA4D8}"/>
              </a:ext>
            </a:extLst>
          </p:cNvPr>
          <p:cNvSpPr/>
          <p:nvPr/>
        </p:nvSpPr>
        <p:spPr>
          <a:xfrm>
            <a:off x="0" y="4096889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Further Info</a:t>
            </a:r>
          </a:p>
        </p:txBody>
      </p:sp>
      <p:sp>
        <p:nvSpPr>
          <p:cNvPr id="21" name="Arrow: Pentagon 20">
            <a:extLst>
              <a:ext uri="{FF2B5EF4-FFF2-40B4-BE49-F238E27FC236}">
                <a16:creationId xmlns:a16="http://schemas.microsoft.com/office/drawing/2014/main" id="{DC8577AF-1CC7-ECDE-652F-F22177CFC51F}"/>
              </a:ext>
            </a:extLst>
          </p:cNvPr>
          <p:cNvSpPr/>
          <p:nvPr/>
        </p:nvSpPr>
        <p:spPr>
          <a:xfrm>
            <a:off x="0" y="235031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6934569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6B518-B2D6-BC3E-948B-E38CD7056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Making Your Research Accessible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7C2BB-5DE5-B5A7-40D0-7E8E96722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As with other research, bioinformatics research needs to be accessible and communicable</a:t>
            </a:r>
          </a:p>
          <a:p>
            <a:r>
              <a:rPr lang="en-AU" dirty="0"/>
              <a:t>We can use the FAIR framework to ensure people can access and use our data</a:t>
            </a:r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3A6067-99E3-8000-7214-6B210FC13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BFC49-7257-4A15-A857-7015FFCB4634}" type="slidenum">
              <a:rPr lang="en-AU" smtClean="0"/>
              <a:t>14</a:t>
            </a:fld>
            <a:endParaRPr lang="en-AU"/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1F195DB6-C3F6-01C3-A294-05D40DC21985}"/>
              </a:ext>
            </a:extLst>
          </p:cNvPr>
          <p:cNvSpPr/>
          <p:nvPr/>
        </p:nvSpPr>
        <p:spPr>
          <a:xfrm>
            <a:off x="0" y="235031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Introduction</a:t>
            </a:r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9BCE5C4D-7364-5B30-450D-FF728965946C}"/>
              </a:ext>
            </a:extLst>
          </p:cNvPr>
          <p:cNvSpPr/>
          <p:nvPr/>
        </p:nvSpPr>
        <p:spPr>
          <a:xfrm>
            <a:off x="0" y="878674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Starting Out</a:t>
            </a:r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1B1CF9A6-7960-1043-5179-D040C468CAC6}"/>
              </a:ext>
            </a:extLst>
          </p:cNvPr>
          <p:cNvSpPr/>
          <p:nvPr/>
        </p:nvSpPr>
        <p:spPr>
          <a:xfrm>
            <a:off x="0" y="1522317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tx2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tx2">
                  <a:lumMod val="50000"/>
                  <a:lumOff val="50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Project considerations</a:t>
            </a:r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04BDED91-C973-FF43-7DA9-C19EC350A1BC}"/>
              </a:ext>
            </a:extLst>
          </p:cNvPr>
          <p:cNvSpPr/>
          <p:nvPr/>
        </p:nvSpPr>
        <p:spPr>
          <a:xfrm>
            <a:off x="0" y="2165960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Coding</a:t>
            </a:r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D53FAC5A-DF1E-AC9F-8C31-83C27549A807}"/>
              </a:ext>
            </a:extLst>
          </p:cNvPr>
          <p:cNvSpPr/>
          <p:nvPr/>
        </p:nvSpPr>
        <p:spPr>
          <a:xfrm>
            <a:off x="0" y="2809603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/>
              <a:t>Documentation</a:t>
            </a:r>
            <a:endParaRPr lang="en-AU" sz="1600" noProof="0" dirty="0"/>
          </a:p>
        </p:txBody>
      </p:sp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03509047-849F-82BE-2019-6ED381C06A1E}"/>
              </a:ext>
            </a:extLst>
          </p:cNvPr>
          <p:cNvSpPr/>
          <p:nvPr/>
        </p:nvSpPr>
        <p:spPr>
          <a:xfrm>
            <a:off x="0" y="3453246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AI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7FB1AB4A-5B0D-F023-69FB-E85C6CD19BC8}"/>
              </a:ext>
            </a:extLst>
          </p:cNvPr>
          <p:cNvSpPr/>
          <p:nvPr/>
        </p:nvSpPr>
        <p:spPr>
          <a:xfrm>
            <a:off x="0" y="4096889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Further Info</a:t>
            </a:r>
          </a:p>
        </p:txBody>
      </p:sp>
    </p:spTree>
    <p:extLst>
      <p:ext uri="{BB962C8B-B14F-4D97-AF65-F5344CB8AC3E}">
        <p14:creationId xmlns:p14="http://schemas.microsoft.com/office/powerpoint/2010/main" val="18614386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F818D-BECF-FC71-27BD-C7DF953C2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noProof="0" dirty="0"/>
              <a:t>FAIR Principles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953F74-C59C-EC3F-AB93-5B41B4DDB514}"/>
              </a:ext>
            </a:extLst>
          </p:cNvPr>
          <p:cNvSpPr/>
          <p:nvPr/>
        </p:nvSpPr>
        <p:spPr>
          <a:xfrm>
            <a:off x="2084832" y="1535240"/>
            <a:ext cx="1655064" cy="86868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noProof="0" dirty="0"/>
              <a:t>Findable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73EB01-C77F-3260-6851-756285F60640}"/>
              </a:ext>
            </a:extLst>
          </p:cNvPr>
          <p:cNvSpPr/>
          <p:nvPr/>
        </p:nvSpPr>
        <p:spPr>
          <a:xfrm>
            <a:off x="3739896" y="1535240"/>
            <a:ext cx="7741919" cy="86868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noProof="0" dirty="0">
                <a:solidFill>
                  <a:schemeClr val="tx1"/>
                </a:solidFill>
              </a:rPr>
              <a:t>Data and metadata should be easy for both computers and humans to find. Use descriptive metadata (keywords, access rights) and persistent identifiers (like DOI).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8B4596-25EA-D0D0-CA51-56A9B7C7D688}"/>
              </a:ext>
            </a:extLst>
          </p:cNvPr>
          <p:cNvSpPr/>
          <p:nvPr/>
        </p:nvSpPr>
        <p:spPr>
          <a:xfrm>
            <a:off x="2084832" y="2761171"/>
            <a:ext cx="1655064" cy="86868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noProof="0" dirty="0"/>
              <a:t>Accessible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18C5AE-FDBF-74A0-9A46-464085F6DCF7}"/>
              </a:ext>
            </a:extLst>
          </p:cNvPr>
          <p:cNvSpPr/>
          <p:nvPr/>
        </p:nvSpPr>
        <p:spPr>
          <a:xfrm>
            <a:off x="3739896" y="2761171"/>
            <a:ext cx="7741919" cy="86868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noProof="0" dirty="0">
                <a:solidFill>
                  <a:schemeClr val="tx1"/>
                </a:solidFill>
              </a:rPr>
              <a:t>Data and metadata should be retrievable. There should be authorisation procedures where necessary.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DEDCE0-05C3-9A0D-125A-17EBD5A493A0}"/>
              </a:ext>
            </a:extLst>
          </p:cNvPr>
          <p:cNvSpPr/>
          <p:nvPr/>
        </p:nvSpPr>
        <p:spPr>
          <a:xfrm>
            <a:off x="2084832" y="3987102"/>
            <a:ext cx="1655064" cy="86868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noProof="0" dirty="0"/>
              <a:t>Interoperable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21C917-EDF8-6BA4-9D33-169DAA685429}"/>
              </a:ext>
            </a:extLst>
          </p:cNvPr>
          <p:cNvSpPr/>
          <p:nvPr/>
        </p:nvSpPr>
        <p:spPr>
          <a:xfrm>
            <a:off x="3739896" y="3987102"/>
            <a:ext cx="7741919" cy="86868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noProof="0" dirty="0">
                <a:solidFill>
                  <a:schemeClr val="tx1"/>
                </a:solidFill>
              </a:rPr>
              <a:t>The data should be able to be integrated with other data and be interoperable with other workflows.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D934CF-7080-7548-1B3D-313C21B23C7C}"/>
              </a:ext>
            </a:extLst>
          </p:cNvPr>
          <p:cNvSpPr/>
          <p:nvPr/>
        </p:nvSpPr>
        <p:spPr>
          <a:xfrm>
            <a:off x="2084832" y="5213033"/>
            <a:ext cx="1655064" cy="86868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noProof="0" dirty="0"/>
              <a:t>Reusable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D7F988-2714-9370-24A9-FF5F239E3C0A}"/>
              </a:ext>
            </a:extLst>
          </p:cNvPr>
          <p:cNvSpPr/>
          <p:nvPr/>
        </p:nvSpPr>
        <p:spPr>
          <a:xfrm>
            <a:off x="3739896" y="5213033"/>
            <a:ext cx="7741919" cy="86868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noProof="0" dirty="0">
                <a:solidFill>
                  <a:schemeClr val="tx1"/>
                </a:solidFill>
              </a:rPr>
              <a:t>The data should be well-described so that it can be replicated and reused. It should have a clear and accessible data usage license and meet relevant standards.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CBC224-23BB-B2B0-919E-6F5811F71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BFC49-7257-4A15-A857-7015FFCB4634}" type="slidenum">
              <a:rPr lang="en-AU" noProof="0" smtClean="0"/>
              <a:t>15</a:t>
            </a:fld>
            <a:endParaRPr lang="en-AU" noProof="0" dirty="0"/>
          </a:p>
        </p:txBody>
      </p:sp>
      <p:sp>
        <p:nvSpPr>
          <p:cNvPr id="12" name="Arrow: Pentagon 11">
            <a:extLst>
              <a:ext uri="{FF2B5EF4-FFF2-40B4-BE49-F238E27FC236}">
                <a16:creationId xmlns:a16="http://schemas.microsoft.com/office/drawing/2014/main" id="{E072F7DD-D1B2-3AFC-EDDA-8D0851685939}"/>
              </a:ext>
            </a:extLst>
          </p:cNvPr>
          <p:cNvSpPr/>
          <p:nvPr/>
        </p:nvSpPr>
        <p:spPr>
          <a:xfrm>
            <a:off x="0" y="235031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Introduction</a:t>
            </a:r>
          </a:p>
        </p:txBody>
      </p:sp>
      <p:sp>
        <p:nvSpPr>
          <p:cNvPr id="13" name="Arrow: Pentagon 12">
            <a:extLst>
              <a:ext uri="{FF2B5EF4-FFF2-40B4-BE49-F238E27FC236}">
                <a16:creationId xmlns:a16="http://schemas.microsoft.com/office/drawing/2014/main" id="{41A770A5-7E2F-75B8-5D11-E60E7BFA4C13}"/>
              </a:ext>
            </a:extLst>
          </p:cNvPr>
          <p:cNvSpPr/>
          <p:nvPr/>
        </p:nvSpPr>
        <p:spPr>
          <a:xfrm>
            <a:off x="0" y="878674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Starting Out</a:t>
            </a:r>
          </a:p>
        </p:txBody>
      </p:sp>
      <p:sp>
        <p:nvSpPr>
          <p:cNvPr id="14" name="Arrow: Pentagon 13">
            <a:extLst>
              <a:ext uri="{FF2B5EF4-FFF2-40B4-BE49-F238E27FC236}">
                <a16:creationId xmlns:a16="http://schemas.microsoft.com/office/drawing/2014/main" id="{A9BBE03A-6384-B071-ADFD-05C6F6E22D9B}"/>
              </a:ext>
            </a:extLst>
          </p:cNvPr>
          <p:cNvSpPr/>
          <p:nvPr/>
        </p:nvSpPr>
        <p:spPr>
          <a:xfrm>
            <a:off x="0" y="1522317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tx2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tx2">
                  <a:lumMod val="50000"/>
                  <a:lumOff val="50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Project considerations</a:t>
            </a:r>
          </a:p>
        </p:txBody>
      </p:sp>
      <p:sp>
        <p:nvSpPr>
          <p:cNvPr id="15" name="Arrow: Pentagon 14">
            <a:extLst>
              <a:ext uri="{FF2B5EF4-FFF2-40B4-BE49-F238E27FC236}">
                <a16:creationId xmlns:a16="http://schemas.microsoft.com/office/drawing/2014/main" id="{BE46060C-D3D1-F6E6-7726-0629A3524496}"/>
              </a:ext>
            </a:extLst>
          </p:cNvPr>
          <p:cNvSpPr/>
          <p:nvPr/>
        </p:nvSpPr>
        <p:spPr>
          <a:xfrm>
            <a:off x="0" y="2165960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Coding Fundamentals</a:t>
            </a:r>
          </a:p>
        </p:txBody>
      </p:sp>
      <p:sp>
        <p:nvSpPr>
          <p:cNvPr id="16" name="Arrow: Pentagon 15">
            <a:extLst>
              <a:ext uri="{FF2B5EF4-FFF2-40B4-BE49-F238E27FC236}">
                <a16:creationId xmlns:a16="http://schemas.microsoft.com/office/drawing/2014/main" id="{DB0AE446-6CCD-004C-51F8-43481BC4970C}"/>
              </a:ext>
            </a:extLst>
          </p:cNvPr>
          <p:cNvSpPr/>
          <p:nvPr/>
        </p:nvSpPr>
        <p:spPr>
          <a:xfrm>
            <a:off x="0" y="2809603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/>
              <a:t>Documentation</a:t>
            </a:r>
            <a:endParaRPr lang="en-AU" sz="1600" noProof="0" dirty="0"/>
          </a:p>
        </p:txBody>
      </p:sp>
      <p:sp>
        <p:nvSpPr>
          <p:cNvPr id="17" name="Arrow: Pentagon 16">
            <a:extLst>
              <a:ext uri="{FF2B5EF4-FFF2-40B4-BE49-F238E27FC236}">
                <a16:creationId xmlns:a16="http://schemas.microsoft.com/office/drawing/2014/main" id="{9D626842-8C30-78FC-76A2-A0D4448A9A87}"/>
              </a:ext>
            </a:extLst>
          </p:cNvPr>
          <p:cNvSpPr/>
          <p:nvPr/>
        </p:nvSpPr>
        <p:spPr>
          <a:xfrm>
            <a:off x="0" y="3453246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AI</a:t>
            </a:r>
          </a:p>
        </p:txBody>
      </p:sp>
      <p:sp>
        <p:nvSpPr>
          <p:cNvPr id="18" name="Arrow: Pentagon 17">
            <a:extLst>
              <a:ext uri="{FF2B5EF4-FFF2-40B4-BE49-F238E27FC236}">
                <a16:creationId xmlns:a16="http://schemas.microsoft.com/office/drawing/2014/main" id="{6232A197-CD6E-5199-026D-B9CDFCA08155}"/>
              </a:ext>
            </a:extLst>
          </p:cNvPr>
          <p:cNvSpPr/>
          <p:nvPr/>
        </p:nvSpPr>
        <p:spPr>
          <a:xfrm>
            <a:off x="0" y="4096889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Further Info</a:t>
            </a:r>
          </a:p>
        </p:txBody>
      </p:sp>
    </p:spTree>
    <p:extLst>
      <p:ext uri="{BB962C8B-B14F-4D97-AF65-F5344CB8AC3E}">
        <p14:creationId xmlns:p14="http://schemas.microsoft.com/office/powerpoint/2010/main" val="30648858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8AA84-136F-996B-7184-658C92311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Management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13234-74CA-B63E-04D2-8F82BF5D915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Efficient file management is key</a:t>
            </a:r>
          </a:p>
          <a:p>
            <a:r>
              <a:rPr lang="en-US" dirty="0"/>
              <a:t>You may have to transform files multiple times – .</a:t>
            </a:r>
            <a:r>
              <a:rPr lang="en-US" dirty="0" err="1"/>
              <a:t>fastq</a:t>
            </a:r>
            <a:r>
              <a:rPr lang="en-US" dirty="0"/>
              <a:t> to .</a:t>
            </a:r>
            <a:r>
              <a:rPr lang="en-US" dirty="0" err="1"/>
              <a:t>fasta</a:t>
            </a:r>
            <a:r>
              <a:rPr lang="en-US" dirty="0"/>
              <a:t> to .</a:t>
            </a:r>
            <a:r>
              <a:rPr lang="en-US" dirty="0" err="1"/>
              <a:t>fas</a:t>
            </a:r>
            <a:r>
              <a:rPr lang="en-US" dirty="0"/>
              <a:t>/.</a:t>
            </a:r>
            <a:r>
              <a:rPr lang="en-US" dirty="0" err="1"/>
              <a:t>faa</a:t>
            </a:r>
            <a:r>
              <a:rPr lang="en-US" dirty="0"/>
              <a:t>/.</a:t>
            </a:r>
            <a:r>
              <a:rPr lang="en-US" dirty="0" err="1"/>
              <a:t>fna</a:t>
            </a:r>
            <a:endParaRPr lang="en-US" dirty="0"/>
          </a:p>
          <a:p>
            <a:r>
              <a:rPr lang="en-US" dirty="0"/>
              <a:t>Record changes to files and directories </a:t>
            </a:r>
            <a:endParaRPr lang="en-AU" dirty="0"/>
          </a:p>
        </p:txBody>
      </p:sp>
      <p:pic>
        <p:nvPicPr>
          <p:cNvPr id="7" name="Content Placeholder 6" descr="Cartoon of a cartoon of a person standing on a dock looking at a shark jumping into the water&#10;&#10;AI-generated content may be incorrect.">
            <a:extLst>
              <a:ext uri="{FF2B5EF4-FFF2-40B4-BE49-F238E27FC236}">
                <a16:creationId xmlns:a16="http://schemas.microsoft.com/office/drawing/2014/main" id="{E9CAB480-CB7C-6E0C-D961-E9C29FD23F5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2130" y="477315"/>
            <a:ext cx="4913310" cy="6244160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8C54DF-00DD-07E2-CAAA-8F02D22DC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BFC49-7257-4A15-A857-7015FFCB4634}" type="slidenum">
              <a:rPr lang="en-AU" smtClean="0"/>
              <a:t>16</a:t>
            </a:fld>
            <a:endParaRPr lang="en-AU"/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4E51EAD2-6481-85B0-101E-87D302A8EC6C}"/>
              </a:ext>
            </a:extLst>
          </p:cNvPr>
          <p:cNvSpPr/>
          <p:nvPr/>
        </p:nvSpPr>
        <p:spPr>
          <a:xfrm>
            <a:off x="0" y="235031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Introduction</a:t>
            </a:r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0E4E7936-B740-D1A6-4910-93CF5C54C7CA}"/>
              </a:ext>
            </a:extLst>
          </p:cNvPr>
          <p:cNvSpPr/>
          <p:nvPr/>
        </p:nvSpPr>
        <p:spPr>
          <a:xfrm>
            <a:off x="0" y="878674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Starting Out</a:t>
            </a:r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10DE1A7B-1513-D4F6-C38D-834514AA34B4}"/>
              </a:ext>
            </a:extLst>
          </p:cNvPr>
          <p:cNvSpPr/>
          <p:nvPr/>
        </p:nvSpPr>
        <p:spPr>
          <a:xfrm>
            <a:off x="0" y="1522317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tx2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tx2">
                  <a:lumMod val="50000"/>
                  <a:lumOff val="50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Project considerations</a:t>
            </a:r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8DAD3ABA-07AA-A12D-E76E-4757AF1436B5}"/>
              </a:ext>
            </a:extLst>
          </p:cNvPr>
          <p:cNvSpPr/>
          <p:nvPr/>
        </p:nvSpPr>
        <p:spPr>
          <a:xfrm>
            <a:off x="0" y="2165960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Coding Fundamentals</a:t>
            </a:r>
          </a:p>
        </p:txBody>
      </p:sp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BC4FC988-3418-606D-59AB-F386A7A5ED00}"/>
              </a:ext>
            </a:extLst>
          </p:cNvPr>
          <p:cNvSpPr/>
          <p:nvPr/>
        </p:nvSpPr>
        <p:spPr>
          <a:xfrm>
            <a:off x="0" y="2809603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/>
              <a:t>Documentation</a:t>
            </a:r>
            <a:endParaRPr lang="en-AU" sz="1600" noProof="0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AAB5AE64-A23E-56FA-BEEF-CF25E9A2DABA}"/>
              </a:ext>
            </a:extLst>
          </p:cNvPr>
          <p:cNvSpPr/>
          <p:nvPr/>
        </p:nvSpPr>
        <p:spPr>
          <a:xfrm>
            <a:off x="0" y="3453246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AI</a:t>
            </a:r>
          </a:p>
        </p:txBody>
      </p:sp>
      <p:sp>
        <p:nvSpPr>
          <p:cNvPr id="12" name="Arrow: Pentagon 11">
            <a:extLst>
              <a:ext uri="{FF2B5EF4-FFF2-40B4-BE49-F238E27FC236}">
                <a16:creationId xmlns:a16="http://schemas.microsoft.com/office/drawing/2014/main" id="{88EC0068-BE60-0230-B1B9-DB2F827E7E54}"/>
              </a:ext>
            </a:extLst>
          </p:cNvPr>
          <p:cNvSpPr/>
          <p:nvPr/>
        </p:nvSpPr>
        <p:spPr>
          <a:xfrm>
            <a:off x="0" y="4096889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Further Info</a:t>
            </a:r>
          </a:p>
        </p:txBody>
      </p:sp>
    </p:spTree>
    <p:extLst>
      <p:ext uri="{BB962C8B-B14F-4D97-AF65-F5344CB8AC3E}">
        <p14:creationId xmlns:p14="http://schemas.microsoft.com/office/powerpoint/2010/main" val="9613424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1BA074-B489-CA54-0169-45B8539A1C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7F301-730C-BA63-53E4-39A0DB93F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Management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D98A0-E63C-3E1C-4CBC-DB64D8C6FD3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Example: I had to redo some analyses from my thesis for a paper</a:t>
            </a:r>
          </a:p>
          <a:p>
            <a:r>
              <a:rPr lang="en-US" dirty="0"/>
              <a:t>Problem – I couldn’t find the save files. Had to redo them from scratch</a:t>
            </a:r>
            <a:endParaRPr lang="en-AU" dirty="0"/>
          </a:p>
        </p:txBody>
      </p:sp>
      <p:pic>
        <p:nvPicPr>
          <p:cNvPr id="7" name="Content Placeholder 6" descr="Cartoon of a cartoon of a person standing on a dock looking at a shark jumping into the water&#10;&#10;AI-generated content may be incorrect.">
            <a:extLst>
              <a:ext uri="{FF2B5EF4-FFF2-40B4-BE49-F238E27FC236}">
                <a16:creationId xmlns:a16="http://schemas.microsoft.com/office/drawing/2014/main" id="{AF180AEB-09B2-29F0-EB77-ED775D73C6C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2130" y="477315"/>
            <a:ext cx="4913310" cy="6244160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6BA626-0245-DA38-CBC5-129D2EF50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BFC49-7257-4A15-A857-7015FFCB4634}" type="slidenum">
              <a:rPr lang="en-AU" smtClean="0"/>
              <a:t>17</a:t>
            </a:fld>
            <a:endParaRPr lang="en-AU"/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E7A7E85B-89BA-93CB-82F4-7D65981023EA}"/>
              </a:ext>
            </a:extLst>
          </p:cNvPr>
          <p:cNvSpPr/>
          <p:nvPr/>
        </p:nvSpPr>
        <p:spPr>
          <a:xfrm>
            <a:off x="0" y="235031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Introduction</a:t>
            </a:r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EE72727E-AC06-8891-A2FB-F1C09B46680D}"/>
              </a:ext>
            </a:extLst>
          </p:cNvPr>
          <p:cNvSpPr/>
          <p:nvPr/>
        </p:nvSpPr>
        <p:spPr>
          <a:xfrm>
            <a:off x="0" y="878674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Starting Out</a:t>
            </a:r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E09DDB6A-091E-B530-B6C4-E4566B1A253D}"/>
              </a:ext>
            </a:extLst>
          </p:cNvPr>
          <p:cNvSpPr/>
          <p:nvPr/>
        </p:nvSpPr>
        <p:spPr>
          <a:xfrm>
            <a:off x="0" y="1522317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tx2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tx2">
                  <a:lumMod val="50000"/>
                  <a:lumOff val="50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Project considerations</a:t>
            </a:r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90A6B2EE-3E51-6A3C-8272-717B431B4517}"/>
              </a:ext>
            </a:extLst>
          </p:cNvPr>
          <p:cNvSpPr/>
          <p:nvPr/>
        </p:nvSpPr>
        <p:spPr>
          <a:xfrm>
            <a:off x="0" y="2165960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Coding</a:t>
            </a:r>
          </a:p>
        </p:txBody>
      </p:sp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9204BE32-548A-9649-5554-C47DA331C34A}"/>
              </a:ext>
            </a:extLst>
          </p:cNvPr>
          <p:cNvSpPr/>
          <p:nvPr/>
        </p:nvSpPr>
        <p:spPr>
          <a:xfrm>
            <a:off x="0" y="2809603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/>
              <a:t>Documentation</a:t>
            </a:r>
            <a:endParaRPr lang="en-AU" sz="1600" noProof="0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6986A7AD-15B3-290C-34D8-07DA3EE6A2E9}"/>
              </a:ext>
            </a:extLst>
          </p:cNvPr>
          <p:cNvSpPr/>
          <p:nvPr/>
        </p:nvSpPr>
        <p:spPr>
          <a:xfrm>
            <a:off x="0" y="3453246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AI</a:t>
            </a:r>
          </a:p>
        </p:txBody>
      </p:sp>
      <p:sp>
        <p:nvSpPr>
          <p:cNvPr id="12" name="Arrow: Pentagon 11">
            <a:extLst>
              <a:ext uri="{FF2B5EF4-FFF2-40B4-BE49-F238E27FC236}">
                <a16:creationId xmlns:a16="http://schemas.microsoft.com/office/drawing/2014/main" id="{FF90A556-0436-399D-2F9B-572EC1C74D3E}"/>
              </a:ext>
            </a:extLst>
          </p:cNvPr>
          <p:cNvSpPr/>
          <p:nvPr/>
        </p:nvSpPr>
        <p:spPr>
          <a:xfrm>
            <a:off x="0" y="4096889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Further Info</a:t>
            </a:r>
          </a:p>
        </p:txBody>
      </p:sp>
    </p:spTree>
    <p:extLst>
      <p:ext uri="{BB962C8B-B14F-4D97-AF65-F5344CB8AC3E}">
        <p14:creationId xmlns:p14="http://schemas.microsoft.com/office/powerpoint/2010/main" val="42461936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5246D-3C95-73F2-7951-1B6D5FA33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D170A-19A7-DDEE-D05B-E6DC5861F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Bioinformatics projects contain lots of documentation – both to read and write</a:t>
            </a:r>
          </a:p>
          <a:p>
            <a:r>
              <a:rPr lang="en-AU" dirty="0"/>
              <a:t>Can be methods, research logs, </a:t>
            </a:r>
            <a:r>
              <a:rPr lang="en-AU" dirty="0" err="1"/>
              <a:t>faqs</a:t>
            </a:r>
            <a:r>
              <a:rPr lang="en-AU" dirty="0"/>
              <a:t>, manuals, etc</a:t>
            </a:r>
          </a:p>
          <a:p>
            <a:r>
              <a:rPr lang="en-AU" dirty="0"/>
              <a:t>Read the documentation – access many helpful features</a:t>
            </a:r>
          </a:p>
          <a:p>
            <a:r>
              <a:rPr lang="en-AU" dirty="0"/>
              <a:t>Documentation can be daunting, but is truly helpful once you break it down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845AD8-86F0-A0D0-0905-3E807A93D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BFC49-7257-4A15-A857-7015FFCB4634}" type="slidenum">
              <a:rPr lang="en-AU" smtClean="0"/>
              <a:t>18</a:t>
            </a:fld>
            <a:endParaRPr lang="en-AU"/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3717D3BC-762F-5918-59D7-79538DB68EF7}"/>
              </a:ext>
            </a:extLst>
          </p:cNvPr>
          <p:cNvSpPr/>
          <p:nvPr/>
        </p:nvSpPr>
        <p:spPr>
          <a:xfrm>
            <a:off x="0" y="235031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Introduction</a:t>
            </a:r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17B3F10B-A894-D65A-0F0E-736A8C9C8EE0}"/>
              </a:ext>
            </a:extLst>
          </p:cNvPr>
          <p:cNvSpPr/>
          <p:nvPr/>
        </p:nvSpPr>
        <p:spPr>
          <a:xfrm>
            <a:off x="0" y="878674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Starting Out</a:t>
            </a:r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37162170-FA89-F7CB-D40F-E0DEE7A722F4}"/>
              </a:ext>
            </a:extLst>
          </p:cNvPr>
          <p:cNvSpPr/>
          <p:nvPr/>
        </p:nvSpPr>
        <p:spPr>
          <a:xfrm>
            <a:off x="0" y="1522317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tx2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tx2">
                  <a:lumMod val="50000"/>
                  <a:lumOff val="50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Project considerations</a:t>
            </a:r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52F91E97-0AA5-C0EE-5C1C-2706AE8B1A9E}"/>
              </a:ext>
            </a:extLst>
          </p:cNvPr>
          <p:cNvSpPr/>
          <p:nvPr/>
        </p:nvSpPr>
        <p:spPr>
          <a:xfrm>
            <a:off x="0" y="2165960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Coding</a:t>
            </a:r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783C0339-8F04-06AF-96A3-C4D6905ADFB7}"/>
              </a:ext>
            </a:extLst>
          </p:cNvPr>
          <p:cNvSpPr/>
          <p:nvPr/>
        </p:nvSpPr>
        <p:spPr>
          <a:xfrm>
            <a:off x="0" y="2809603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/>
              <a:t>Documentation</a:t>
            </a:r>
            <a:endParaRPr lang="en-AU" sz="1600" noProof="0" dirty="0"/>
          </a:p>
        </p:txBody>
      </p:sp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FF1079B7-0C83-BF9C-FF03-43CCF05C6AC9}"/>
              </a:ext>
            </a:extLst>
          </p:cNvPr>
          <p:cNvSpPr/>
          <p:nvPr/>
        </p:nvSpPr>
        <p:spPr>
          <a:xfrm>
            <a:off x="0" y="3453246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AI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B2C9F103-B0AA-1DD2-0C6F-0D983C77CA32}"/>
              </a:ext>
            </a:extLst>
          </p:cNvPr>
          <p:cNvSpPr/>
          <p:nvPr/>
        </p:nvSpPr>
        <p:spPr>
          <a:xfrm>
            <a:off x="0" y="4096889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Further Info</a:t>
            </a:r>
          </a:p>
        </p:txBody>
      </p:sp>
    </p:spTree>
    <p:extLst>
      <p:ext uri="{BB962C8B-B14F-4D97-AF65-F5344CB8AC3E}">
        <p14:creationId xmlns:p14="http://schemas.microsoft.com/office/powerpoint/2010/main" val="3801998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A81759-3E38-2A51-374C-0D7C187AA2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6B284-2A80-97C7-8E7B-BF9419819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noProof="0" dirty="0"/>
              <a:t>Slides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72C9F-3ED4-8683-FC7C-C97CDB44F0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1983" y="1380744"/>
            <a:ext cx="5218418" cy="5076505"/>
          </a:xfrm>
        </p:spPr>
        <p:txBody>
          <a:bodyPr>
            <a:normAutofit/>
          </a:bodyPr>
          <a:lstStyle/>
          <a:p>
            <a:r>
              <a:rPr lang="en-AU" noProof="0" dirty="0"/>
              <a:t>Slides available via GitHub</a:t>
            </a:r>
          </a:p>
          <a:p>
            <a:r>
              <a:rPr lang="en-AU" noProof="0" dirty="0">
                <a:hlinkClick r:id="rId2"/>
              </a:rPr>
              <a:t>https://github.com/Lachiemckbioinfo/ResBaz2025-dataset</a:t>
            </a:r>
            <a:endParaRPr lang="en-AU" noProof="0" dirty="0"/>
          </a:p>
          <a:p>
            <a:r>
              <a:rPr lang="en-AU" dirty="0"/>
              <a:t>Click on file, click dots on top-right, and select download</a:t>
            </a:r>
          </a:p>
          <a:p>
            <a:endParaRPr lang="en-AU" noProof="0" dirty="0"/>
          </a:p>
          <a:p>
            <a:endParaRPr lang="en-AU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35BC8B-2FC2-8A89-9DB8-2D9F23130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BFC49-7257-4A15-A857-7015FFCB4634}" type="slidenum">
              <a:rPr lang="en-AU" noProof="0" smtClean="0"/>
              <a:t>1</a:t>
            </a:fld>
            <a:endParaRPr lang="en-AU" noProof="0" dirty="0"/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5BADF4E6-16B2-1C2D-85E5-1F475EB85E58}"/>
              </a:ext>
            </a:extLst>
          </p:cNvPr>
          <p:cNvSpPr/>
          <p:nvPr/>
        </p:nvSpPr>
        <p:spPr>
          <a:xfrm>
            <a:off x="0" y="235031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tx2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tx2">
                  <a:lumMod val="50000"/>
                  <a:lumOff val="5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Introduction</a:t>
            </a:r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4FC0F365-A7CC-E6CE-BD3E-349DEB8CFBE1}"/>
              </a:ext>
            </a:extLst>
          </p:cNvPr>
          <p:cNvSpPr/>
          <p:nvPr/>
        </p:nvSpPr>
        <p:spPr>
          <a:xfrm>
            <a:off x="0" y="878674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Starting Out</a:t>
            </a:r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D4EBBD28-BB06-D60D-DA7B-9D58815DE162}"/>
              </a:ext>
            </a:extLst>
          </p:cNvPr>
          <p:cNvSpPr/>
          <p:nvPr/>
        </p:nvSpPr>
        <p:spPr>
          <a:xfrm>
            <a:off x="0" y="1522317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Project considerations</a:t>
            </a:r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B1D10B52-E610-AD9F-B799-E710404FB5D8}"/>
              </a:ext>
            </a:extLst>
          </p:cNvPr>
          <p:cNvSpPr/>
          <p:nvPr/>
        </p:nvSpPr>
        <p:spPr>
          <a:xfrm>
            <a:off x="0" y="2165960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Coding</a:t>
            </a:r>
          </a:p>
        </p:txBody>
      </p:sp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1D1D0A1D-ED50-A9D6-88EE-881C6D77FF5F}"/>
              </a:ext>
            </a:extLst>
          </p:cNvPr>
          <p:cNvSpPr/>
          <p:nvPr/>
        </p:nvSpPr>
        <p:spPr>
          <a:xfrm>
            <a:off x="0" y="2809603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Documentation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7D822350-C684-ECEB-72F0-554B97A7B107}"/>
              </a:ext>
            </a:extLst>
          </p:cNvPr>
          <p:cNvSpPr/>
          <p:nvPr/>
        </p:nvSpPr>
        <p:spPr>
          <a:xfrm>
            <a:off x="0" y="3453246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AI</a:t>
            </a:r>
          </a:p>
        </p:txBody>
      </p:sp>
      <p:sp>
        <p:nvSpPr>
          <p:cNvPr id="12" name="Arrow: Pentagon 11">
            <a:extLst>
              <a:ext uri="{FF2B5EF4-FFF2-40B4-BE49-F238E27FC236}">
                <a16:creationId xmlns:a16="http://schemas.microsoft.com/office/drawing/2014/main" id="{9DE479E9-60BD-14B3-F9EC-323704265D3E}"/>
              </a:ext>
            </a:extLst>
          </p:cNvPr>
          <p:cNvSpPr/>
          <p:nvPr/>
        </p:nvSpPr>
        <p:spPr>
          <a:xfrm>
            <a:off x="0" y="4096889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Further Info</a:t>
            </a:r>
          </a:p>
        </p:txBody>
      </p:sp>
      <p:pic>
        <p:nvPicPr>
          <p:cNvPr id="14" name="Picture 13" descr="A qr code on a white background&#10;&#10;AI-generated content may be incorrect.">
            <a:extLst>
              <a:ext uri="{FF2B5EF4-FFF2-40B4-BE49-F238E27FC236}">
                <a16:creationId xmlns:a16="http://schemas.microsoft.com/office/drawing/2014/main" id="{BB4557BC-8DA9-D9F1-4455-BEC1E71E7E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855" y="232608"/>
            <a:ext cx="3468049" cy="346804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624DB3D-B9E3-E982-A3AF-A0D08CA9DB0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5725" r="25211"/>
          <a:stretch/>
        </p:blipFill>
        <p:spPr>
          <a:xfrm>
            <a:off x="4082636" y="3595018"/>
            <a:ext cx="7947340" cy="3126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5055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3E24C-C082-DB36-4442-A9F646EB6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Reading 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FABFF-B294-A83C-1A38-455CCA909B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91981" y="1825624"/>
            <a:ext cx="4695083" cy="4605655"/>
          </a:xfrm>
        </p:spPr>
        <p:txBody>
          <a:bodyPr/>
          <a:lstStyle/>
          <a:p>
            <a:r>
              <a:rPr lang="en-AU" dirty="0"/>
              <a:t>Difficult to read at first</a:t>
            </a:r>
          </a:p>
          <a:p>
            <a:r>
              <a:rPr lang="en-AU" dirty="0"/>
              <a:t>Break down specific parts</a:t>
            </a:r>
          </a:p>
          <a:p>
            <a:r>
              <a:rPr lang="en-AU" dirty="0"/>
              <a:t>Look for what you can understand first, work from there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0CDFEB-1569-149C-0D89-DF707F610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BFC49-7257-4A15-A857-7015FFCB4634}" type="slidenum">
              <a:rPr lang="en-AU" smtClean="0"/>
              <a:t>19</a:t>
            </a:fld>
            <a:endParaRPr lang="en-AU"/>
          </a:p>
        </p:txBody>
      </p:sp>
      <p:pic>
        <p:nvPicPr>
          <p:cNvPr id="6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85C042D-5D7D-00C7-CF88-C70E70F166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272"/>
          <a:stretch/>
        </p:blipFill>
        <p:spPr>
          <a:xfrm>
            <a:off x="6487064" y="1682374"/>
            <a:ext cx="5415841" cy="4856538"/>
          </a:xfrm>
          <a:prstGeom prst="rect">
            <a:avLst/>
          </a:prstGeom>
        </p:spPr>
      </p:pic>
      <p:sp>
        <p:nvSpPr>
          <p:cNvPr id="7" name="Arrow: Pentagon 6">
            <a:extLst>
              <a:ext uri="{FF2B5EF4-FFF2-40B4-BE49-F238E27FC236}">
                <a16:creationId xmlns:a16="http://schemas.microsoft.com/office/drawing/2014/main" id="{710F1582-4416-47E8-F541-6088FB876F7B}"/>
              </a:ext>
            </a:extLst>
          </p:cNvPr>
          <p:cNvSpPr/>
          <p:nvPr/>
        </p:nvSpPr>
        <p:spPr>
          <a:xfrm>
            <a:off x="0" y="235031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Introduction</a:t>
            </a:r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68F5FE8F-46DC-2AED-9ABC-A4FC2750BCB1}"/>
              </a:ext>
            </a:extLst>
          </p:cNvPr>
          <p:cNvSpPr/>
          <p:nvPr/>
        </p:nvSpPr>
        <p:spPr>
          <a:xfrm>
            <a:off x="0" y="878674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Starting Out</a:t>
            </a:r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1AD055C2-5CD7-C776-773E-91D4BAAA5531}"/>
              </a:ext>
            </a:extLst>
          </p:cNvPr>
          <p:cNvSpPr/>
          <p:nvPr/>
        </p:nvSpPr>
        <p:spPr>
          <a:xfrm>
            <a:off x="0" y="1522317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tx2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tx2">
                  <a:lumMod val="50000"/>
                  <a:lumOff val="50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Project considerations</a:t>
            </a:r>
          </a:p>
        </p:txBody>
      </p:sp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88752481-D0D6-A78E-BB7E-CFF9D5E920F3}"/>
              </a:ext>
            </a:extLst>
          </p:cNvPr>
          <p:cNvSpPr/>
          <p:nvPr/>
        </p:nvSpPr>
        <p:spPr>
          <a:xfrm>
            <a:off x="0" y="2165960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Coding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DFDDA9B5-9AFA-3C00-6ECE-EC247D16938A}"/>
              </a:ext>
            </a:extLst>
          </p:cNvPr>
          <p:cNvSpPr/>
          <p:nvPr/>
        </p:nvSpPr>
        <p:spPr>
          <a:xfrm>
            <a:off x="0" y="2809603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/>
              <a:t>Documentation</a:t>
            </a:r>
            <a:endParaRPr lang="en-AU" sz="1600" noProof="0" dirty="0"/>
          </a:p>
        </p:txBody>
      </p:sp>
      <p:sp>
        <p:nvSpPr>
          <p:cNvPr id="12" name="Arrow: Pentagon 11">
            <a:extLst>
              <a:ext uri="{FF2B5EF4-FFF2-40B4-BE49-F238E27FC236}">
                <a16:creationId xmlns:a16="http://schemas.microsoft.com/office/drawing/2014/main" id="{4CE4F778-4BDF-B5D8-F838-35C1FB99ABB5}"/>
              </a:ext>
            </a:extLst>
          </p:cNvPr>
          <p:cNvSpPr/>
          <p:nvPr/>
        </p:nvSpPr>
        <p:spPr>
          <a:xfrm>
            <a:off x="0" y="3453246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AI</a:t>
            </a:r>
          </a:p>
        </p:txBody>
      </p:sp>
      <p:sp>
        <p:nvSpPr>
          <p:cNvPr id="13" name="Arrow: Pentagon 12">
            <a:extLst>
              <a:ext uri="{FF2B5EF4-FFF2-40B4-BE49-F238E27FC236}">
                <a16:creationId xmlns:a16="http://schemas.microsoft.com/office/drawing/2014/main" id="{A0C99320-6EBA-5755-0D50-513CE709C20F}"/>
              </a:ext>
            </a:extLst>
          </p:cNvPr>
          <p:cNvSpPr/>
          <p:nvPr/>
        </p:nvSpPr>
        <p:spPr>
          <a:xfrm>
            <a:off x="0" y="4096889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Further Info</a:t>
            </a:r>
          </a:p>
        </p:txBody>
      </p:sp>
    </p:spTree>
    <p:extLst>
      <p:ext uri="{BB962C8B-B14F-4D97-AF65-F5344CB8AC3E}">
        <p14:creationId xmlns:p14="http://schemas.microsoft.com/office/powerpoint/2010/main" val="37468177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1DED1-3F23-AE9E-E9A5-5920E20F8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noProof="0" dirty="0"/>
              <a:t>Writing 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62DBD-3935-EFB6-3615-7EB4DA60F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noProof="0" dirty="0"/>
              <a:t>When you make something, document it</a:t>
            </a:r>
          </a:p>
          <a:p>
            <a:r>
              <a:rPr lang="en-AU" noProof="0" dirty="0"/>
              <a:t>When you come back in 6 months, will you remember how your tool works?</a:t>
            </a:r>
          </a:p>
          <a:p>
            <a:r>
              <a:rPr lang="en-AU" noProof="0" dirty="0"/>
              <a:t>Comment your code, both for yourself and others.</a:t>
            </a:r>
          </a:p>
          <a:p>
            <a:r>
              <a:rPr lang="en-AU" noProof="0" dirty="0"/>
              <a:t>Automated documentation tools are available for various codebases</a:t>
            </a:r>
          </a:p>
          <a:p>
            <a:endParaRPr lang="en-AU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05D58-3DC2-2343-C656-2122E489F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BFC49-7257-4A15-A857-7015FFCB4634}" type="slidenum">
              <a:rPr lang="en-AU" noProof="0" smtClean="0"/>
              <a:t>20</a:t>
            </a:fld>
            <a:endParaRPr lang="en-AU" noProof="0" dirty="0"/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82EC4C70-ED36-60BA-45A8-90C156FBB596}"/>
              </a:ext>
            </a:extLst>
          </p:cNvPr>
          <p:cNvSpPr/>
          <p:nvPr/>
        </p:nvSpPr>
        <p:spPr>
          <a:xfrm>
            <a:off x="0" y="235031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Introduction</a:t>
            </a:r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3010AA3B-BDC9-249B-CF91-2C7416D7AEB6}"/>
              </a:ext>
            </a:extLst>
          </p:cNvPr>
          <p:cNvSpPr/>
          <p:nvPr/>
        </p:nvSpPr>
        <p:spPr>
          <a:xfrm>
            <a:off x="0" y="878674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Starting Out</a:t>
            </a:r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97541C9E-FAEA-9DD3-0CEB-A13C07108581}"/>
              </a:ext>
            </a:extLst>
          </p:cNvPr>
          <p:cNvSpPr/>
          <p:nvPr/>
        </p:nvSpPr>
        <p:spPr>
          <a:xfrm>
            <a:off x="0" y="1522317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tx2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tx2">
                  <a:lumMod val="50000"/>
                  <a:lumOff val="50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Project considerations</a:t>
            </a:r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BECFDCEC-B3D8-C400-38F1-AD8DD221D588}"/>
              </a:ext>
            </a:extLst>
          </p:cNvPr>
          <p:cNvSpPr/>
          <p:nvPr/>
        </p:nvSpPr>
        <p:spPr>
          <a:xfrm>
            <a:off x="0" y="2165960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Coding</a:t>
            </a:r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BDD721A2-6727-A951-2AEF-81DA4CB5EC37}"/>
              </a:ext>
            </a:extLst>
          </p:cNvPr>
          <p:cNvSpPr/>
          <p:nvPr/>
        </p:nvSpPr>
        <p:spPr>
          <a:xfrm>
            <a:off x="0" y="2809603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/>
              <a:t>Documentation</a:t>
            </a:r>
            <a:endParaRPr lang="en-AU" sz="1600" noProof="0" dirty="0"/>
          </a:p>
        </p:txBody>
      </p:sp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F1531073-38A8-E497-8EAD-D336EEE13DD2}"/>
              </a:ext>
            </a:extLst>
          </p:cNvPr>
          <p:cNvSpPr/>
          <p:nvPr/>
        </p:nvSpPr>
        <p:spPr>
          <a:xfrm>
            <a:off x="0" y="3453246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AI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8677EAD9-1CB2-0248-FC5C-109816660F32}"/>
              </a:ext>
            </a:extLst>
          </p:cNvPr>
          <p:cNvSpPr/>
          <p:nvPr/>
        </p:nvSpPr>
        <p:spPr>
          <a:xfrm>
            <a:off x="0" y="4096889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Further Info</a:t>
            </a:r>
          </a:p>
        </p:txBody>
      </p:sp>
    </p:spTree>
    <p:extLst>
      <p:ext uri="{BB962C8B-B14F-4D97-AF65-F5344CB8AC3E}">
        <p14:creationId xmlns:p14="http://schemas.microsoft.com/office/powerpoint/2010/main" val="22352297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F2467-3196-8417-D0F0-78C9A7994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Writing Documentation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50DC051-4C01-DDF8-FAD7-46CF51ED94F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351772" y="1253331"/>
          <a:ext cx="8502156" cy="4767158"/>
        </p:xfrm>
        <a:graphic>
          <a:graphicData uri="http://schemas.openxmlformats.org/drawingml/2006/table">
            <a:tbl>
              <a:tblPr/>
              <a:tblGrid>
                <a:gridCol w="2256804">
                  <a:extLst>
                    <a:ext uri="{9D8B030D-6E8A-4147-A177-3AD203B41FA5}">
                      <a16:colId xmlns:a16="http://schemas.microsoft.com/office/drawing/2014/main" val="3601111754"/>
                    </a:ext>
                  </a:extLst>
                </a:gridCol>
                <a:gridCol w="4608576">
                  <a:extLst>
                    <a:ext uri="{9D8B030D-6E8A-4147-A177-3AD203B41FA5}">
                      <a16:colId xmlns:a16="http://schemas.microsoft.com/office/drawing/2014/main" val="1485048594"/>
                    </a:ext>
                  </a:extLst>
                </a:gridCol>
                <a:gridCol w="1636776">
                  <a:extLst>
                    <a:ext uri="{9D8B030D-6E8A-4147-A177-3AD203B41FA5}">
                      <a16:colId xmlns:a16="http://schemas.microsoft.com/office/drawing/2014/main" val="276048714"/>
                    </a:ext>
                  </a:extLst>
                </a:gridCol>
              </a:tblGrid>
              <a:tr h="191268">
                <a:tc>
                  <a:txBody>
                    <a:bodyPr/>
                    <a:lstStyle/>
                    <a:p>
                      <a:pPr algn="l" fontAlgn="base"/>
                      <a:r>
                        <a:rPr lang="en-AU" sz="1600" b="1" dirty="0">
                          <a:effectLst/>
                          <a:latin typeface="inherit"/>
                        </a:rPr>
                        <a:t>Format</a:t>
                      </a:r>
                    </a:p>
                  </a:txBody>
                  <a:tcPr marL="47817" marR="47817" marT="23908" marB="23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CFD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5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AU" sz="1600" b="1">
                          <a:effectLst/>
                          <a:latin typeface="inherit"/>
                        </a:rPr>
                        <a:t>Content</a:t>
                      </a:r>
                    </a:p>
                  </a:txBody>
                  <a:tcPr marL="47817" marR="47817" marT="23908" marB="23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CFD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5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AU" sz="1600" b="1" dirty="0">
                          <a:effectLst/>
                          <a:latin typeface="inherit"/>
                        </a:rPr>
                        <a:t>Audience</a:t>
                      </a:r>
                    </a:p>
                  </a:txBody>
                  <a:tcPr marL="47817" marR="47817" marT="23908" marB="23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CFD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5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380781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algn="l" fontAlgn="t"/>
                      <a:r>
                        <a:rPr lang="en-AU" sz="1600" dirty="0">
                          <a:effectLst/>
                          <a:latin typeface="inherit"/>
                        </a:rPr>
                        <a:t>Manuscript</a:t>
                      </a:r>
                    </a:p>
                  </a:txBody>
                  <a:tcPr marL="47817" marR="47817" marT="23908" marB="2390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FD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inherit"/>
                        </a:rPr>
                        <a:t>Conceptual and technical details of the method</a:t>
                      </a:r>
                    </a:p>
                  </a:txBody>
                  <a:tcPr marL="47817" marR="47817" marT="23908" marB="2390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FD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 sz="1600" dirty="0">
                          <a:effectLst/>
                          <a:latin typeface="inherit"/>
                        </a:rPr>
                        <a:t>New users</a:t>
                      </a:r>
                    </a:p>
                  </a:txBody>
                  <a:tcPr marL="47817" marR="47817" marT="23908" marB="2390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FD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1571889"/>
                  </a:ext>
                </a:extLst>
              </a:tr>
              <a:tr h="621620">
                <a:tc>
                  <a:txBody>
                    <a:bodyPr/>
                    <a:lstStyle/>
                    <a:p>
                      <a:pPr algn="l" fontAlgn="t"/>
                      <a:r>
                        <a:rPr lang="en-AU" sz="1600">
                          <a:effectLst/>
                          <a:latin typeface="inherit"/>
                        </a:rPr>
                        <a:t>Readme</a:t>
                      </a:r>
                    </a:p>
                  </a:txBody>
                  <a:tcPr marL="47817" marR="47817" marT="23908" marB="2390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FD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inherit"/>
                        </a:rPr>
                        <a:t>Basic instructions for installation and use of the software and where to find more information</a:t>
                      </a:r>
                    </a:p>
                  </a:txBody>
                  <a:tcPr marL="47817" marR="47817" marT="23908" marB="2390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FD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 sz="1600">
                          <a:effectLst/>
                          <a:latin typeface="inherit"/>
                        </a:rPr>
                        <a:t>New users</a:t>
                      </a:r>
                    </a:p>
                  </a:txBody>
                  <a:tcPr marL="47817" marR="47817" marT="23908" marB="2390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FD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0637720"/>
                  </a:ext>
                </a:extLst>
              </a:tr>
              <a:tr h="621620">
                <a:tc>
                  <a:txBody>
                    <a:bodyPr/>
                    <a:lstStyle/>
                    <a:p>
                      <a:pPr algn="l" fontAlgn="t"/>
                      <a:r>
                        <a:rPr lang="en-AU" sz="1600">
                          <a:effectLst/>
                          <a:latin typeface="inherit"/>
                        </a:rPr>
                        <a:t>Quick start</a:t>
                      </a:r>
                    </a:p>
                  </a:txBody>
                  <a:tcPr marL="47817" marR="47817" marT="23908" marB="2390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FD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inherit"/>
                        </a:rPr>
                        <a:t>Step-by-step instructions for installation and use of the software on a provided test data set</a:t>
                      </a:r>
                    </a:p>
                  </a:txBody>
                  <a:tcPr marL="47817" marR="47817" marT="23908" marB="2390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FD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 sz="1600">
                          <a:effectLst/>
                          <a:latin typeface="inherit"/>
                        </a:rPr>
                        <a:t>New users</a:t>
                      </a:r>
                    </a:p>
                  </a:txBody>
                  <a:tcPr marL="47817" marR="47817" marT="23908" marB="2390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FD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982864"/>
                  </a:ext>
                </a:extLst>
              </a:tr>
              <a:tr h="478169">
                <a:tc>
                  <a:txBody>
                    <a:bodyPr/>
                    <a:lstStyle/>
                    <a:p>
                      <a:pPr algn="l" fontAlgn="t"/>
                      <a:r>
                        <a:rPr lang="en-AU" sz="1600" dirty="0">
                          <a:effectLst/>
                          <a:latin typeface="inherit"/>
                        </a:rPr>
                        <a:t>Reference manual</a:t>
                      </a:r>
                    </a:p>
                  </a:txBody>
                  <a:tcPr marL="47817" marR="47817" marT="23908" marB="2390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FD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inherit"/>
                        </a:rPr>
                        <a:t>Complete details of every configurable setting, input and output</a:t>
                      </a:r>
                    </a:p>
                  </a:txBody>
                  <a:tcPr marL="47817" marR="47817" marT="23908" marB="2390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FD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 sz="1600" dirty="0">
                          <a:effectLst/>
                          <a:latin typeface="inherit"/>
                        </a:rPr>
                        <a:t>All users</a:t>
                      </a:r>
                    </a:p>
                  </a:txBody>
                  <a:tcPr marL="47817" marR="47817" marT="23908" marB="2390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FD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066330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algn="l" fontAlgn="t"/>
                      <a:r>
                        <a:rPr lang="en-AU" sz="1600">
                          <a:effectLst/>
                          <a:latin typeface="inherit"/>
                        </a:rPr>
                        <a:t>FAQ</a:t>
                      </a:r>
                    </a:p>
                  </a:txBody>
                  <a:tcPr marL="47817" marR="47817" marT="23908" marB="2390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FD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inherit"/>
                        </a:rPr>
                        <a:t>Answers to commonly asked or anticipated questions</a:t>
                      </a:r>
                    </a:p>
                  </a:txBody>
                  <a:tcPr marL="47817" marR="47817" marT="23908" marB="2390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FD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 sz="1600">
                          <a:effectLst/>
                          <a:latin typeface="inherit"/>
                        </a:rPr>
                        <a:t>All users</a:t>
                      </a:r>
                    </a:p>
                  </a:txBody>
                  <a:tcPr marL="47817" marR="47817" marT="23908" marB="2390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FD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6657020"/>
                  </a:ext>
                </a:extLst>
              </a:tr>
              <a:tr h="62162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inherit"/>
                        </a:rPr>
                        <a:t>Searchable forum or mailing list</a:t>
                      </a:r>
                    </a:p>
                  </a:txBody>
                  <a:tcPr marL="47817" marR="47817" marT="23908" marB="2390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FD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inherit"/>
                        </a:rPr>
                        <a:t>News and discussion of details not otherwise provided in the documentation or not apparent to users</a:t>
                      </a:r>
                    </a:p>
                  </a:txBody>
                  <a:tcPr marL="47817" marR="47817" marT="23908" marB="2390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FD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 sz="1600">
                          <a:effectLst/>
                          <a:latin typeface="inherit"/>
                        </a:rPr>
                        <a:t>All users</a:t>
                      </a:r>
                    </a:p>
                  </a:txBody>
                  <a:tcPr marL="47817" marR="47817" marT="23908" marB="2390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FD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4602120"/>
                  </a:ext>
                </a:extLst>
              </a:tr>
              <a:tr h="478169">
                <a:tc>
                  <a:txBody>
                    <a:bodyPr/>
                    <a:lstStyle/>
                    <a:p>
                      <a:pPr algn="l" fontAlgn="t"/>
                      <a:r>
                        <a:rPr lang="en-AU" sz="1600">
                          <a:effectLst/>
                          <a:latin typeface="inherit"/>
                        </a:rPr>
                        <a:t>Built-in help</a:t>
                      </a:r>
                    </a:p>
                  </a:txBody>
                  <a:tcPr marL="47817" marR="47817" marT="23908" marB="2390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FD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inherit"/>
                        </a:rPr>
                        <a:t>Concise description of a software component and its parameters</a:t>
                      </a:r>
                    </a:p>
                  </a:txBody>
                  <a:tcPr marL="47817" marR="47817" marT="23908" marB="2390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FD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 sz="1600">
                          <a:effectLst/>
                          <a:latin typeface="inherit"/>
                        </a:rPr>
                        <a:t>Experienced users</a:t>
                      </a:r>
                    </a:p>
                  </a:txBody>
                  <a:tcPr marL="47817" marR="47817" marT="23908" marB="2390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FD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5720859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algn="l" fontAlgn="t"/>
                      <a:r>
                        <a:rPr lang="en-AU" sz="1600">
                          <a:effectLst/>
                          <a:latin typeface="inherit"/>
                        </a:rPr>
                        <a:t>News</a:t>
                      </a:r>
                    </a:p>
                  </a:txBody>
                  <a:tcPr marL="47817" marR="47817" marT="23908" marB="2390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FD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inherit"/>
                        </a:rPr>
                        <a:t>Changes in behavior, bug fixes, new features and caveats</a:t>
                      </a:r>
                    </a:p>
                  </a:txBody>
                  <a:tcPr marL="47817" marR="47817" marT="23908" marB="2390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FD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 sz="1600">
                          <a:effectLst/>
                          <a:latin typeface="inherit"/>
                        </a:rPr>
                        <a:t>Experienced users</a:t>
                      </a:r>
                    </a:p>
                  </a:txBody>
                  <a:tcPr marL="47817" marR="47817" marT="23908" marB="2390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FD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657723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algn="l" fontAlgn="t"/>
                      <a:r>
                        <a:rPr lang="en-AU" sz="1600">
                          <a:effectLst/>
                          <a:latin typeface="inherit"/>
                        </a:rPr>
                        <a:t>Code comments</a:t>
                      </a:r>
                    </a:p>
                  </a:txBody>
                  <a:tcPr marL="47817" marR="47817" marT="23908" marB="2390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FD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 sz="1600">
                          <a:effectLst/>
                          <a:latin typeface="inherit"/>
                        </a:rPr>
                        <a:t>Extensive details of implementation</a:t>
                      </a:r>
                    </a:p>
                  </a:txBody>
                  <a:tcPr marL="47817" marR="47817" marT="23908" marB="2390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FD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 sz="1600" dirty="0">
                          <a:effectLst/>
                          <a:latin typeface="inherit"/>
                        </a:rPr>
                        <a:t>Power users</a:t>
                      </a:r>
                    </a:p>
                  </a:txBody>
                  <a:tcPr marL="47817" marR="47817" marT="23908" marB="2390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FD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9199430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950183-1B38-AC79-299C-1A2B2C7E7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BFC49-7257-4A15-A857-7015FFCB4634}" type="slidenum">
              <a:rPr lang="en-AU" smtClean="0"/>
              <a:t>21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145C58-FFD6-6CCB-2080-D81E4F856771}"/>
              </a:ext>
            </a:extLst>
          </p:cNvPr>
          <p:cNvSpPr txBox="1"/>
          <p:nvPr/>
        </p:nvSpPr>
        <p:spPr>
          <a:xfrm>
            <a:off x="2351773" y="6208388"/>
            <a:ext cx="74884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/>
              <a:t>[3]: </a:t>
            </a:r>
            <a:r>
              <a:rPr lang="en-AU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Karimzadeh, M. and Hoffman, M.M., 2018. Top considerations for creating bioinformatics software documentation. </a:t>
            </a:r>
            <a:r>
              <a:rPr lang="en-AU" sz="11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Briefings in Bioinformatics</a:t>
            </a:r>
            <a:r>
              <a:rPr lang="en-AU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AU" sz="11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19</a:t>
            </a:r>
            <a:r>
              <a:rPr lang="en-AU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(4), pp.693-699.</a:t>
            </a:r>
            <a:endParaRPr lang="en-AU" sz="1100" dirty="0"/>
          </a:p>
        </p:txBody>
      </p:sp>
      <p:sp>
        <p:nvSpPr>
          <p:cNvPr id="3" name="Arrow: Pentagon 2">
            <a:extLst>
              <a:ext uri="{FF2B5EF4-FFF2-40B4-BE49-F238E27FC236}">
                <a16:creationId xmlns:a16="http://schemas.microsoft.com/office/drawing/2014/main" id="{B4FCAF6A-51E3-6D11-34C0-F38C3537C0C0}"/>
              </a:ext>
            </a:extLst>
          </p:cNvPr>
          <p:cNvSpPr/>
          <p:nvPr/>
        </p:nvSpPr>
        <p:spPr>
          <a:xfrm>
            <a:off x="0" y="235031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Introduction</a:t>
            </a:r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61C65E1A-A3EA-EE96-072E-25BB51C6A56E}"/>
              </a:ext>
            </a:extLst>
          </p:cNvPr>
          <p:cNvSpPr/>
          <p:nvPr/>
        </p:nvSpPr>
        <p:spPr>
          <a:xfrm>
            <a:off x="0" y="878674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Starting Out</a:t>
            </a:r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16145045-E549-A549-E941-8903849AE5EB}"/>
              </a:ext>
            </a:extLst>
          </p:cNvPr>
          <p:cNvSpPr/>
          <p:nvPr/>
        </p:nvSpPr>
        <p:spPr>
          <a:xfrm>
            <a:off x="0" y="1522317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tx2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tx2">
                  <a:lumMod val="50000"/>
                  <a:lumOff val="50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Project considerations</a:t>
            </a:r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0D6D0082-339E-AE69-5998-1B21B28E61EB}"/>
              </a:ext>
            </a:extLst>
          </p:cNvPr>
          <p:cNvSpPr/>
          <p:nvPr/>
        </p:nvSpPr>
        <p:spPr>
          <a:xfrm>
            <a:off x="0" y="2165960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Coding</a:t>
            </a:r>
          </a:p>
        </p:txBody>
      </p:sp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82EEA197-E03C-B42E-4553-A17C43247CC2}"/>
              </a:ext>
            </a:extLst>
          </p:cNvPr>
          <p:cNvSpPr/>
          <p:nvPr/>
        </p:nvSpPr>
        <p:spPr>
          <a:xfrm>
            <a:off x="0" y="2809603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/>
              <a:t>Documentation</a:t>
            </a:r>
            <a:endParaRPr lang="en-AU" sz="1600" noProof="0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89F6A31C-6CB7-82A4-4269-EC4874F3FEE7}"/>
              </a:ext>
            </a:extLst>
          </p:cNvPr>
          <p:cNvSpPr/>
          <p:nvPr/>
        </p:nvSpPr>
        <p:spPr>
          <a:xfrm>
            <a:off x="0" y="3453246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AI</a:t>
            </a:r>
          </a:p>
        </p:txBody>
      </p:sp>
      <p:sp>
        <p:nvSpPr>
          <p:cNvPr id="12" name="Arrow: Pentagon 11">
            <a:extLst>
              <a:ext uri="{FF2B5EF4-FFF2-40B4-BE49-F238E27FC236}">
                <a16:creationId xmlns:a16="http://schemas.microsoft.com/office/drawing/2014/main" id="{A6E7BC67-2724-8D09-9B2B-0EC562B13CFF}"/>
              </a:ext>
            </a:extLst>
          </p:cNvPr>
          <p:cNvSpPr/>
          <p:nvPr/>
        </p:nvSpPr>
        <p:spPr>
          <a:xfrm>
            <a:off x="0" y="4096889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Further Info</a:t>
            </a:r>
          </a:p>
        </p:txBody>
      </p:sp>
    </p:spTree>
    <p:extLst>
      <p:ext uri="{BB962C8B-B14F-4D97-AF65-F5344CB8AC3E}">
        <p14:creationId xmlns:p14="http://schemas.microsoft.com/office/powerpoint/2010/main" val="22207883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824B9-767F-C7C9-0224-336CB02D4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noProof="0" dirty="0"/>
              <a:t>Coding – Do I Need to Code?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B8A2E-316D-617A-1040-DCB1D11E1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noProof="0" dirty="0"/>
              <a:t>Do you need to code to use bioinformatics? NO!*</a:t>
            </a:r>
          </a:p>
          <a:p>
            <a:r>
              <a:rPr lang="en-AU" noProof="0" dirty="0"/>
              <a:t>Many non-coding alternatives for bioinformatics (and other data science tasks)</a:t>
            </a:r>
          </a:p>
          <a:p>
            <a:pPr lvl="1"/>
            <a:r>
              <a:rPr lang="en-AU" noProof="0" dirty="0"/>
              <a:t>Bioinformatics workbenches (CLC, </a:t>
            </a:r>
            <a:r>
              <a:rPr lang="en-AU" noProof="0" dirty="0" err="1"/>
              <a:t>OmicsBox</a:t>
            </a:r>
            <a:r>
              <a:rPr lang="en-AU" noProof="0" dirty="0"/>
              <a:t>)</a:t>
            </a:r>
          </a:p>
          <a:p>
            <a:pPr lvl="1"/>
            <a:r>
              <a:rPr lang="en-AU" noProof="0" dirty="0"/>
              <a:t>Website-based programs (Galaxy)</a:t>
            </a:r>
          </a:p>
          <a:p>
            <a:pPr lvl="1"/>
            <a:r>
              <a:rPr lang="en-AU" noProof="0" dirty="0"/>
              <a:t>GUI-based programs(MEGA)</a:t>
            </a:r>
          </a:p>
          <a:p>
            <a:r>
              <a:rPr lang="en-AU" noProof="0" dirty="0"/>
              <a:t>*However, advanced bioinformatics positions typically require coding</a:t>
            </a:r>
          </a:p>
          <a:p>
            <a:r>
              <a:rPr lang="en-AU" dirty="0"/>
              <a:t>Coding will open up many possibilities in bioinformatics</a:t>
            </a:r>
            <a:endParaRPr lang="en-AU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689660-9282-52CF-7B54-C397D27EB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BFC49-7257-4A15-A857-7015FFCB4634}" type="slidenum">
              <a:rPr lang="en-AU" noProof="0" smtClean="0"/>
              <a:t>22</a:t>
            </a:fld>
            <a:endParaRPr lang="en-AU" noProof="0" dirty="0"/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5796CAC8-F9E7-2595-6542-3E83A9596D26}"/>
              </a:ext>
            </a:extLst>
          </p:cNvPr>
          <p:cNvSpPr/>
          <p:nvPr/>
        </p:nvSpPr>
        <p:spPr>
          <a:xfrm>
            <a:off x="0" y="235031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Introduction</a:t>
            </a:r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18504050-E03B-EF58-D991-E0212AA1F239}"/>
              </a:ext>
            </a:extLst>
          </p:cNvPr>
          <p:cNvSpPr/>
          <p:nvPr/>
        </p:nvSpPr>
        <p:spPr>
          <a:xfrm>
            <a:off x="0" y="878674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Starting Out</a:t>
            </a:r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ED40A2C0-112E-9E4D-447C-60B883377C07}"/>
              </a:ext>
            </a:extLst>
          </p:cNvPr>
          <p:cNvSpPr/>
          <p:nvPr/>
        </p:nvSpPr>
        <p:spPr>
          <a:xfrm>
            <a:off x="0" y="1522317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Project considerations</a:t>
            </a:r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892D133D-D623-CE3B-4B96-7ECE9B369842}"/>
              </a:ext>
            </a:extLst>
          </p:cNvPr>
          <p:cNvSpPr/>
          <p:nvPr/>
        </p:nvSpPr>
        <p:spPr>
          <a:xfrm>
            <a:off x="0" y="2165960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tx2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tx2">
                  <a:lumMod val="50000"/>
                  <a:lumOff val="5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Coding</a:t>
            </a:r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E89AC5D1-D115-B671-9F8D-91CA215C8461}"/>
              </a:ext>
            </a:extLst>
          </p:cNvPr>
          <p:cNvSpPr/>
          <p:nvPr/>
        </p:nvSpPr>
        <p:spPr>
          <a:xfrm>
            <a:off x="0" y="2809603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/>
              <a:t>Documentation</a:t>
            </a:r>
            <a:endParaRPr lang="en-AU" sz="1600" noProof="0" dirty="0"/>
          </a:p>
        </p:txBody>
      </p:sp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08A2D6B3-D5E9-FF63-5A7E-A879789091A5}"/>
              </a:ext>
            </a:extLst>
          </p:cNvPr>
          <p:cNvSpPr/>
          <p:nvPr/>
        </p:nvSpPr>
        <p:spPr>
          <a:xfrm>
            <a:off x="0" y="3453246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AI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243E4388-65C9-D922-8B8E-293B4F7A88D0}"/>
              </a:ext>
            </a:extLst>
          </p:cNvPr>
          <p:cNvSpPr/>
          <p:nvPr/>
        </p:nvSpPr>
        <p:spPr>
          <a:xfrm>
            <a:off x="0" y="4096889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Further Info</a:t>
            </a:r>
          </a:p>
        </p:txBody>
      </p:sp>
    </p:spTree>
    <p:extLst>
      <p:ext uri="{BB962C8B-B14F-4D97-AF65-F5344CB8AC3E}">
        <p14:creationId xmlns:p14="http://schemas.microsoft.com/office/powerpoint/2010/main" val="39107377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58C3A9-93B2-4C2A-7BAE-D6A8ECD9A3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C0F67-4C51-2B6C-3212-12E5019DB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noProof="0" dirty="0"/>
              <a:t>Coding – Do I Need to Code?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0FFB3-B4E2-DC86-6423-B2DDAF2F3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noProof="0" dirty="0"/>
              <a:t>Do you need to code to use bioinformatics? NO!*</a:t>
            </a:r>
          </a:p>
          <a:p>
            <a:r>
              <a:rPr lang="en-AU" noProof="0" dirty="0"/>
              <a:t>Many non-coding alternatives for bioinformatics (and other data science tasks)</a:t>
            </a:r>
          </a:p>
          <a:p>
            <a:pPr lvl="1"/>
            <a:r>
              <a:rPr lang="en-AU" noProof="0" dirty="0"/>
              <a:t>Bioinformatics workbenches (CLC, </a:t>
            </a:r>
            <a:r>
              <a:rPr lang="en-AU" noProof="0" dirty="0" err="1"/>
              <a:t>OmicsBox</a:t>
            </a:r>
            <a:r>
              <a:rPr lang="en-AU" noProof="0" dirty="0"/>
              <a:t>)</a:t>
            </a:r>
          </a:p>
          <a:p>
            <a:pPr lvl="1"/>
            <a:r>
              <a:rPr lang="en-AU" noProof="0" dirty="0"/>
              <a:t>Website-based programs (Galaxy)</a:t>
            </a:r>
          </a:p>
          <a:p>
            <a:pPr lvl="1"/>
            <a:r>
              <a:rPr lang="en-AU" noProof="0" dirty="0"/>
              <a:t>GUI-based programs(MEGA)</a:t>
            </a:r>
          </a:p>
          <a:p>
            <a:r>
              <a:rPr lang="en-AU" noProof="0" dirty="0"/>
              <a:t>*However, advanced bioinformatics positions typically require coding</a:t>
            </a:r>
          </a:p>
          <a:p>
            <a:r>
              <a:rPr lang="en-AU" dirty="0"/>
              <a:t>Coding will open up many possibilities in bioinformatics</a:t>
            </a:r>
            <a:endParaRPr lang="en-AU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A0CF3A-3FA5-008F-1294-8C5E9BF65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BFC49-7257-4A15-A857-7015FFCB4634}" type="slidenum">
              <a:rPr lang="en-AU" noProof="0" smtClean="0"/>
              <a:t>23</a:t>
            </a:fld>
            <a:endParaRPr lang="en-AU" noProof="0" dirty="0"/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7E72A7BA-3413-90B8-5785-1A96A3224BAF}"/>
              </a:ext>
            </a:extLst>
          </p:cNvPr>
          <p:cNvSpPr/>
          <p:nvPr/>
        </p:nvSpPr>
        <p:spPr>
          <a:xfrm>
            <a:off x="0" y="235031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Introduction</a:t>
            </a:r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10CA994F-A95E-6EE9-2559-678F7CCFE006}"/>
              </a:ext>
            </a:extLst>
          </p:cNvPr>
          <p:cNvSpPr/>
          <p:nvPr/>
        </p:nvSpPr>
        <p:spPr>
          <a:xfrm>
            <a:off x="0" y="878674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Starting Out</a:t>
            </a:r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FED7885F-DAF8-DF8C-82C6-B214AC251155}"/>
              </a:ext>
            </a:extLst>
          </p:cNvPr>
          <p:cNvSpPr/>
          <p:nvPr/>
        </p:nvSpPr>
        <p:spPr>
          <a:xfrm>
            <a:off x="0" y="1522317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Project considerations</a:t>
            </a:r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A6A9DE28-C073-42D0-1D04-0F5DCEBC7923}"/>
              </a:ext>
            </a:extLst>
          </p:cNvPr>
          <p:cNvSpPr/>
          <p:nvPr/>
        </p:nvSpPr>
        <p:spPr>
          <a:xfrm>
            <a:off x="0" y="2165960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tx2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tx2">
                  <a:lumMod val="50000"/>
                  <a:lumOff val="5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Coding</a:t>
            </a:r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4468256F-F9EB-7309-54A4-329B933E436C}"/>
              </a:ext>
            </a:extLst>
          </p:cNvPr>
          <p:cNvSpPr/>
          <p:nvPr/>
        </p:nvSpPr>
        <p:spPr>
          <a:xfrm>
            <a:off x="0" y="2809603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/>
              <a:t>Documentation</a:t>
            </a:r>
            <a:endParaRPr lang="en-AU" sz="1600" noProof="0" dirty="0"/>
          </a:p>
        </p:txBody>
      </p:sp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34C9416A-EBD5-9B72-B855-B074A48E4C63}"/>
              </a:ext>
            </a:extLst>
          </p:cNvPr>
          <p:cNvSpPr/>
          <p:nvPr/>
        </p:nvSpPr>
        <p:spPr>
          <a:xfrm>
            <a:off x="0" y="3453246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AI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32859ED8-A26B-A3C9-4B41-2FE6ADE48EAD}"/>
              </a:ext>
            </a:extLst>
          </p:cNvPr>
          <p:cNvSpPr/>
          <p:nvPr/>
        </p:nvSpPr>
        <p:spPr>
          <a:xfrm>
            <a:off x="0" y="4096889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Further Info</a:t>
            </a:r>
          </a:p>
        </p:txBody>
      </p:sp>
    </p:spTree>
    <p:extLst>
      <p:ext uri="{BB962C8B-B14F-4D97-AF65-F5344CB8AC3E}">
        <p14:creationId xmlns:p14="http://schemas.microsoft.com/office/powerpoint/2010/main" val="1327498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672D3-C704-1983-7801-B590E3577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noProof="0" dirty="0"/>
              <a:t>To code or not to 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8014C9-2CAF-5E20-FC36-446228E4BA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noProof="0" dirty="0"/>
              <a:t>Benefits of coding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6BBFA2-93D4-9626-5657-2D4BF68BCCD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AU" noProof="0" dirty="0"/>
              <a:t>Automation of processes</a:t>
            </a:r>
          </a:p>
          <a:p>
            <a:r>
              <a:rPr lang="en-AU" noProof="0" dirty="0"/>
              <a:t>Programmatic workflows</a:t>
            </a:r>
          </a:p>
          <a:p>
            <a:r>
              <a:rPr lang="en-AU" noProof="0" dirty="0"/>
              <a:t>Precise control of tasks</a:t>
            </a:r>
          </a:p>
          <a:p>
            <a:r>
              <a:rPr lang="en-AU" noProof="0" dirty="0"/>
              <a:t>Transferable skill</a:t>
            </a:r>
          </a:p>
          <a:p>
            <a:r>
              <a:rPr lang="en-AU" noProof="0" dirty="0"/>
              <a:t>Many specialised tools are command line</a:t>
            </a:r>
          </a:p>
          <a:p>
            <a:endParaRPr lang="en-AU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93A1E2-4163-2115-44B8-2F9099422C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AU" noProof="0" dirty="0"/>
              <a:t>Difficulties with coding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38CD31-D093-8124-B1EA-B5DB5CCE6C1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AU" noProof="0" dirty="0"/>
              <a:t>Skill requirements</a:t>
            </a:r>
          </a:p>
          <a:p>
            <a:r>
              <a:rPr lang="en-AU" noProof="0" dirty="0"/>
              <a:t>Installation and environment management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5DD5B0-5710-2625-B092-DC7BCAB5E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BFC49-7257-4A15-A857-7015FFCB4634}" type="slidenum">
              <a:rPr lang="en-AU" noProof="0" smtClean="0"/>
              <a:t>24</a:t>
            </a:fld>
            <a:endParaRPr lang="en-AU" noProof="0" dirty="0"/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34309F9F-C131-49B6-2777-41CDCFB8320C}"/>
              </a:ext>
            </a:extLst>
          </p:cNvPr>
          <p:cNvSpPr/>
          <p:nvPr/>
        </p:nvSpPr>
        <p:spPr>
          <a:xfrm>
            <a:off x="0" y="235031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Introduction</a:t>
            </a:r>
          </a:p>
        </p:txBody>
      </p:sp>
      <p:sp>
        <p:nvSpPr>
          <p:cNvPr id="15" name="Arrow: Pentagon 14">
            <a:extLst>
              <a:ext uri="{FF2B5EF4-FFF2-40B4-BE49-F238E27FC236}">
                <a16:creationId xmlns:a16="http://schemas.microsoft.com/office/drawing/2014/main" id="{765BA600-7B70-3C94-1E32-B54685CEB2EC}"/>
              </a:ext>
            </a:extLst>
          </p:cNvPr>
          <p:cNvSpPr/>
          <p:nvPr/>
        </p:nvSpPr>
        <p:spPr>
          <a:xfrm>
            <a:off x="0" y="235031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Introduction</a:t>
            </a:r>
          </a:p>
        </p:txBody>
      </p:sp>
      <p:sp>
        <p:nvSpPr>
          <p:cNvPr id="16" name="Arrow: Pentagon 15">
            <a:extLst>
              <a:ext uri="{FF2B5EF4-FFF2-40B4-BE49-F238E27FC236}">
                <a16:creationId xmlns:a16="http://schemas.microsoft.com/office/drawing/2014/main" id="{55B8BE95-D5A5-F494-9093-CD9100A44494}"/>
              </a:ext>
            </a:extLst>
          </p:cNvPr>
          <p:cNvSpPr/>
          <p:nvPr/>
        </p:nvSpPr>
        <p:spPr>
          <a:xfrm>
            <a:off x="0" y="878674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Starting Out</a:t>
            </a:r>
          </a:p>
        </p:txBody>
      </p:sp>
      <p:sp>
        <p:nvSpPr>
          <p:cNvPr id="17" name="Arrow: Pentagon 16">
            <a:extLst>
              <a:ext uri="{FF2B5EF4-FFF2-40B4-BE49-F238E27FC236}">
                <a16:creationId xmlns:a16="http://schemas.microsoft.com/office/drawing/2014/main" id="{E899620B-7CB4-FBD6-9ADF-B87F4C13D6C5}"/>
              </a:ext>
            </a:extLst>
          </p:cNvPr>
          <p:cNvSpPr/>
          <p:nvPr/>
        </p:nvSpPr>
        <p:spPr>
          <a:xfrm>
            <a:off x="0" y="1522317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Project considerations</a:t>
            </a:r>
          </a:p>
        </p:txBody>
      </p:sp>
      <p:sp>
        <p:nvSpPr>
          <p:cNvPr id="18" name="Arrow: Pentagon 17">
            <a:extLst>
              <a:ext uri="{FF2B5EF4-FFF2-40B4-BE49-F238E27FC236}">
                <a16:creationId xmlns:a16="http://schemas.microsoft.com/office/drawing/2014/main" id="{F68679CA-C983-A99B-E4F4-5E85A80D7CEB}"/>
              </a:ext>
            </a:extLst>
          </p:cNvPr>
          <p:cNvSpPr/>
          <p:nvPr/>
        </p:nvSpPr>
        <p:spPr>
          <a:xfrm>
            <a:off x="0" y="2165960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tx2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tx2">
                  <a:lumMod val="50000"/>
                  <a:lumOff val="5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Coding</a:t>
            </a:r>
          </a:p>
        </p:txBody>
      </p:sp>
      <p:sp>
        <p:nvSpPr>
          <p:cNvPr id="19" name="Arrow: Pentagon 18">
            <a:extLst>
              <a:ext uri="{FF2B5EF4-FFF2-40B4-BE49-F238E27FC236}">
                <a16:creationId xmlns:a16="http://schemas.microsoft.com/office/drawing/2014/main" id="{EDA5FBC3-0205-2CA7-7282-66741754405E}"/>
              </a:ext>
            </a:extLst>
          </p:cNvPr>
          <p:cNvSpPr/>
          <p:nvPr/>
        </p:nvSpPr>
        <p:spPr>
          <a:xfrm>
            <a:off x="0" y="2809603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/>
              <a:t>Documentation</a:t>
            </a:r>
            <a:endParaRPr lang="en-AU" sz="1600" noProof="0" dirty="0"/>
          </a:p>
        </p:txBody>
      </p:sp>
      <p:sp>
        <p:nvSpPr>
          <p:cNvPr id="20" name="Arrow: Pentagon 19">
            <a:extLst>
              <a:ext uri="{FF2B5EF4-FFF2-40B4-BE49-F238E27FC236}">
                <a16:creationId xmlns:a16="http://schemas.microsoft.com/office/drawing/2014/main" id="{5FE5A682-5B87-34C5-5870-928F38F85F49}"/>
              </a:ext>
            </a:extLst>
          </p:cNvPr>
          <p:cNvSpPr/>
          <p:nvPr/>
        </p:nvSpPr>
        <p:spPr>
          <a:xfrm>
            <a:off x="0" y="3453246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AI</a:t>
            </a:r>
          </a:p>
        </p:txBody>
      </p:sp>
      <p:sp>
        <p:nvSpPr>
          <p:cNvPr id="21" name="Arrow: Pentagon 20">
            <a:extLst>
              <a:ext uri="{FF2B5EF4-FFF2-40B4-BE49-F238E27FC236}">
                <a16:creationId xmlns:a16="http://schemas.microsoft.com/office/drawing/2014/main" id="{FFE03C64-DDB1-AEE4-7C0E-4A3E2E6E1CAD}"/>
              </a:ext>
            </a:extLst>
          </p:cNvPr>
          <p:cNvSpPr/>
          <p:nvPr/>
        </p:nvSpPr>
        <p:spPr>
          <a:xfrm>
            <a:off x="0" y="4096889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Further Info</a:t>
            </a:r>
          </a:p>
        </p:txBody>
      </p:sp>
    </p:spTree>
    <p:extLst>
      <p:ext uri="{BB962C8B-B14F-4D97-AF65-F5344CB8AC3E}">
        <p14:creationId xmlns:p14="http://schemas.microsoft.com/office/powerpoint/2010/main" val="10414469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A1F67-0513-35BA-9E8D-6A49023C4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1982" y="261613"/>
            <a:ext cx="9561817" cy="1325563"/>
          </a:xfrm>
        </p:spPr>
        <p:txBody>
          <a:bodyPr anchor="ctr">
            <a:normAutofit/>
          </a:bodyPr>
          <a:lstStyle/>
          <a:p>
            <a:r>
              <a:rPr lang="en-AU" noProof="0" dirty="0"/>
              <a:t>Bioinformatics Workbenches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BD161E-3CD5-5C30-EC4D-9BA6DCFC9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39762" y="6356350"/>
            <a:ext cx="251403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9A6BFC49-7257-4A15-A857-7015FFCB4634}" type="slidenum">
              <a:rPr lang="en-AU" noProof="0" smtClean="0"/>
              <a:pPr>
                <a:spcAft>
                  <a:spcPts val="600"/>
                </a:spcAft>
              </a:pPr>
              <a:t>25</a:t>
            </a:fld>
            <a:endParaRPr lang="en-AU" noProof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316E7F8F-B7DA-3B52-4B99-A3AB684C48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5546140"/>
              </p:ext>
            </p:extLst>
          </p:nvPr>
        </p:nvGraphicFramePr>
        <p:xfrm>
          <a:off x="1791982" y="1722113"/>
          <a:ext cx="956181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Arrow: Pentagon 11">
            <a:extLst>
              <a:ext uri="{FF2B5EF4-FFF2-40B4-BE49-F238E27FC236}">
                <a16:creationId xmlns:a16="http://schemas.microsoft.com/office/drawing/2014/main" id="{CFBF31DE-48F4-57D2-15D4-578C299320D0}"/>
              </a:ext>
            </a:extLst>
          </p:cNvPr>
          <p:cNvSpPr/>
          <p:nvPr/>
        </p:nvSpPr>
        <p:spPr>
          <a:xfrm>
            <a:off x="0" y="235031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Introduction</a:t>
            </a:r>
          </a:p>
        </p:txBody>
      </p:sp>
      <p:sp>
        <p:nvSpPr>
          <p:cNvPr id="13" name="Arrow: Pentagon 12">
            <a:extLst>
              <a:ext uri="{FF2B5EF4-FFF2-40B4-BE49-F238E27FC236}">
                <a16:creationId xmlns:a16="http://schemas.microsoft.com/office/drawing/2014/main" id="{14AC018F-F34C-3365-291C-BBE478F738EB}"/>
              </a:ext>
            </a:extLst>
          </p:cNvPr>
          <p:cNvSpPr/>
          <p:nvPr/>
        </p:nvSpPr>
        <p:spPr>
          <a:xfrm>
            <a:off x="0" y="878674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Starting Out</a:t>
            </a:r>
          </a:p>
        </p:txBody>
      </p:sp>
      <p:sp>
        <p:nvSpPr>
          <p:cNvPr id="14" name="Arrow: Pentagon 13">
            <a:extLst>
              <a:ext uri="{FF2B5EF4-FFF2-40B4-BE49-F238E27FC236}">
                <a16:creationId xmlns:a16="http://schemas.microsoft.com/office/drawing/2014/main" id="{8A316531-1B6A-F100-9A25-61A2CFD30F70}"/>
              </a:ext>
            </a:extLst>
          </p:cNvPr>
          <p:cNvSpPr/>
          <p:nvPr/>
        </p:nvSpPr>
        <p:spPr>
          <a:xfrm>
            <a:off x="0" y="1522317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Project considerations</a:t>
            </a:r>
          </a:p>
        </p:txBody>
      </p:sp>
      <p:sp>
        <p:nvSpPr>
          <p:cNvPr id="16" name="Arrow: Pentagon 15">
            <a:extLst>
              <a:ext uri="{FF2B5EF4-FFF2-40B4-BE49-F238E27FC236}">
                <a16:creationId xmlns:a16="http://schemas.microsoft.com/office/drawing/2014/main" id="{303EFE0C-E7F5-FF22-755E-CD83A733B22C}"/>
              </a:ext>
            </a:extLst>
          </p:cNvPr>
          <p:cNvSpPr/>
          <p:nvPr/>
        </p:nvSpPr>
        <p:spPr>
          <a:xfrm>
            <a:off x="0" y="2809603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/>
              <a:t>Documentation</a:t>
            </a:r>
            <a:endParaRPr lang="en-AU" sz="1600" noProof="0" dirty="0"/>
          </a:p>
        </p:txBody>
      </p:sp>
      <p:sp>
        <p:nvSpPr>
          <p:cNvPr id="17" name="Arrow: Pentagon 16">
            <a:extLst>
              <a:ext uri="{FF2B5EF4-FFF2-40B4-BE49-F238E27FC236}">
                <a16:creationId xmlns:a16="http://schemas.microsoft.com/office/drawing/2014/main" id="{3D789898-964B-2F7B-8F31-9E63AAB206FC}"/>
              </a:ext>
            </a:extLst>
          </p:cNvPr>
          <p:cNvSpPr/>
          <p:nvPr/>
        </p:nvSpPr>
        <p:spPr>
          <a:xfrm>
            <a:off x="0" y="3453246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AI</a:t>
            </a:r>
          </a:p>
        </p:txBody>
      </p:sp>
      <p:sp>
        <p:nvSpPr>
          <p:cNvPr id="18" name="Arrow: Pentagon 17">
            <a:extLst>
              <a:ext uri="{FF2B5EF4-FFF2-40B4-BE49-F238E27FC236}">
                <a16:creationId xmlns:a16="http://schemas.microsoft.com/office/drawing/2014/main" id="{8C738493-FF3B-7BA9-CB81-EF9B041574F7}"/>
              </a:ext>
            </a:extLst>
          </p:cNvPr>
          <p:cNvSpPr/>
          <p:nvPr/>
        </p:nvSpPr>
        <p:spPr>
          <a:xfrm>
            <a:off x="0" y="4096889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Further Info</a:t>
            </a:r>
          </a:p>
        </p:txBody>
      </p:sp>
      <p:sp>
        <p:nvSpPr>
          <p:cNvPr id="19" name="Arrow: Pentagon 18">
            <a:extLst>
              <a:ext uri="{FF2B5EF4-FFF2-40B4-BE49-F238E27FC236}">
                <a16:creationId xmlns:a16="http://schemas.microsoft.com/office/drawing/2014/main" id="{C05D16CF-2C53-4AB9-96FE-6478A0856FF4}"/>
              </a:ext>
            </a:extLst>
          </p:cNvPr>
          <p:cNvSpPr/>
          <p:nvPr/>
        </p:nvSpPr>
        <p:spPr>
          <a:xfrm>
            <a:off x="0" y="2165960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tx2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tx2">
                  <a:lumMod val="50000"/>
                  <a:lumOff val="5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Coding</a:t>
            </a:r>
          </a:p>
        </p:txBody>
      </p:sp>
    </p:spTree>
    <p:extLst>
      <p:ext uri="{BB962C8B-B14F-4D97-AF65-F5344CB8AC3E}">
        <p14:creationId xmlns:p14="http://schemas.microsoft.com/office/powerpoint/2010/main" val="10046082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EEAA7-2D46-3346-93DF-CD1B744D4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Coding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A5A50-51A7-2F83-DBF8-6175A9AC7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There are dozens of coding languages and various types</a:t>
            </a:r>
          </a:p>
          <a:p>
            <a:r>
              <a:rPr lang="en-AU" dirty="0"/>
              <a:t>Python, R, Perl, Java, JavaScript, C, C++, C#, SQL, Bash, Rust</a:t>
            </a:r>
          </a:p>
          <a:p>
            <a:r>
              <a:rPr lang="en-AU" dirty="0"/>
              <a:t>Major paradigms (types): Object Oriented Programming (OOP), Procedural, Fundamental, Scripting, Logic programming languages</a:t>
            </a:r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9C5718-EAB1-4E2A-E211-133AC1158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BFC49-7257-4A15-A857-7015FFCB4634}" type="slidenum">
              <a:rPr lang="en-AU" smtClean="0"/>
              <a:t>26</a:t>
            </a:fld>
            <a:endParaRPr lang="en-AU"/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BB2D1306-AFFA-472E-93FE-7426B9A8AEB9}"/>
              </a:ext>
            </a:extLst>
          </p:cNvPr>
          <p:cNvSpPr/>
          <p:nvPr/>
        </p:nvSpPr>
        <p:spPr>
          <a:xfrm>
            <a:off x="0" y="235031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Introduction</a:t>
            </a:r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0BBBE44F-BB3A-16DC-A21D-6E6F1FF14A1A}"/>
              </a:ext>
            </a:extLst>
          </p:cNvPr>
          <p:cNvSpPr/>
          <p:nvPr/>
        </p:nvSpPr>
        <p:spPr>
          <a:xfrm>
            <a:off x="0" y="878674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Starting Out</a:t>
            </a:r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597ED9F7-BA80-0997-65E9-AC217F4453F0}"/>
              </a:ext>
            </a:extLst>
          </p:cNvPr>
          <p:cNvSpPr/>
          <p:nvPr/>
        </p:nvSpPr>
        <p:spPr>
          <a:xfrm>
            <a:off x="0" y="1522317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Project considerations</a:t>
            </a:r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CB57F4AB-94A1-6C7D-92DC-730D2880BF7A}"/>
              </a:ext>
            </a:extLst>
          </p:cNvPr>
          <p:cNvSpPr/>
          <p:nvPr/>
        </p:nvSpPr>
        <p:spPr>
          <a:xfrm>
            <a:off x="0" y="2809603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/>
              <a:t>Documentation</a:t>
            </a:r>
            <a:endParaRPr lang="en-AU" sz="1600" noProof="0" dirty="0"/>
          </a:p>
        </p:txBody>
      </p:sp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52CABCDD-5582-BBC9-A189-620663D92D3C}"/>
              </a:ext>
            </a:extLst>
          </p:cNvPr>
          <p:cNvSpPr/>
          <p:nvPr/>
        </p:nvSpPr>
        <p:spPr>
          <a:xfrm>
            <a:off x="0" y="3453246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AI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C12815E2-AECF-2ED0-08F6-24AE625B9729}"/>
              </a:ext>
            </a:extLst>
          </p:cNvPr>
          <p:cNvSpPr/>
          <p:nvPr/>
        </p:nvSpPr>
        <p:spPr>
          <a:xfrm>
            <a:off x="0" y="4096889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Further Info</a:t>
            </a:r>
          </a:p>
        </p:txBody>
      </p:sp>
      <p:sp>
        <p:nvSpPr>
          <p:cNvPr id="12" name="Arrow: Pentagon 11">
            <a:extLst>
              <a:ext uri="{FF2B5EF4-FFF2-40B4-BE49-F238E27FC236}">
                <a16:creationId xmlns:a16="http://schemas.microsoft.com/office/drawing/2014/main" id="{46984C6A-8B02-2213-C580-8B90AE68F026}"/>
              </a:ext>
            </a:extLst>
          </p:cNvPr>
          <p:cNvSpPr/>
          <p:nvPr/>
        </p:nvSpPr>
        <p:spPr>
          <a:xfrm>
            <a:off x="0" y="2165960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tx2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tx2">
                  <a:lumMod val="50000"/>
                  <a:lumOff val="5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Coding</a:t>
            </a:r>
          </a:p>
        </p:txBody>
      </p:sp>
    </p:spTree>
    <p:extLst>
      <p:ext uri="{BB962C8B-B14F-4D97-AF65-F5344CB8AC3E}">
        <p14:creationId xmlns:p14="http://schemas.microsoft.com/office/powerpoint/2010/main" val="7495645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F0EF8-EC9F-7559-551F-431D14BED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noProof="0" dirty="0"/>
              <a:t>Coding – which language to use?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FCD958-2544-E4A3-4B7B-A06D2A1FE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BFC49-7257-4A15-A857-7015FFCB4634}" type="slidenum">
              <a:rPr lang="en-AU" noProof="0" smtClean="0"/>
              <a:t>27</a:t>
            </a:fld>
            <a:endParaRPr lang="en-AU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AD21EB-C963-1EE3-D88F-2FE8C5F21400}"/>
              </a:ext>
            </a:extLst>
          </p:cNvPr>
          <p:cNvSpPr/>
          <p:nvPr/>
        </p:nvSpPr>
        <p:spPr>
          <a:xfrm>
            <a:off x="1837944" y="1932651"/>
            <a:ext cx="1289304" cy="773973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noProof="0" dirty="0"/>
              <a:t>Python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DC7446-3510-7397-310D-C7C7041D0BA8}"/>
              </a:ext>
            </a:extLst>
          </p:cNvPr>
          <p:cNvSpPr/>
          <p:nvPr/>
        </p:nvSpPr>
        <p:spPr>
          <a:xfrm>
            <a:off x="3127249" y="1932651"/>
            <a:ext cx="3712464" cy="77397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noProof="0" dirty="0">
                <a:solidFill>
                  <a:schemeClr val="tx1"/>
                </a:solidFill>
              </a:rPr>
              <a:t>Easy for beginners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noProof="0" dirty="0">
                <a:solidFill>
                  <a:schemeClr val="tx1"/>
                </a:solidFill>
              </a:rPr>
              <a:t>Widely used, broad applications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noProof="0" dirty="0">
                <a:solidFill>
                  <a:schemeClr val="tx1"/>
                </a:solidFill>
              </a:rPr>
              <a:t>Lots of documentation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AA2594-9CC4-3E01-47D4-2C66DC5677FD}"/>
              </a:ext>
            </a:extLst>
          </p:cNvPr>
          <p:cNvSpPr/>
          <p:nvPr/>
        </p:nvSpPr>
        <p:spPr>
          <a:xfrm>
            <a:off x="1837944" y="2706306"/>
            <a:ext cx="1289304" cy="77397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noProof="0" dirty="0"/>
              <a:t>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0E2A7D0-9777-6A63-8C41-DA6FF136D536}"/>
              </a:ext>
            </a:extLst>
          </p:cNvPr>
          <p:cNvSpPr/>
          <p:nvPr/>
        </p:nvSpPr>
        <p:spPr>
          <a:xfrm>
            <a:off x="3127249" y="2706306"/>
            <a:ext cx="3712464" cy="77397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noProof="0" dirty="0">
                <a:solidFill>
                  <a:schemeClr val="tx1"/>
                </a:solidFill>
              </a:rPr>
              <a:t>Similar to Python, easy to learn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noProof="0" dirty="0">
                <a:solidFill>
                  <a:schemeClr val="tx1"/>
                </a:solidFill>
              </a:rPr>
              <a:t>Designed for data science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noProof="0" dirty="0">
                <a:solidFill>
                  <a:schemeClr val="tx1"/>
                </a:solidFill>
              </a:rPr>
              <a:t>Lots of support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1E94294-C778-9E91-7719-17C24F7CE461}"/>
              </a:ext>
            </a:extLst>
          </p:cNvPr>
          <p:cNvSpPr/>
          <p:nvPr/>
        </p:nvSpPr>
        <p:spPr>
          <a:xfrm>
            <a:off x="1837944" y="3480279"/>
            <a:ext cx="1289304" cy="77397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noProof="0" dirty="0"/>
              <a:t>C/C++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D61AAB-12B4-99BE-9C91-1D57B84390F7}"/>
              </a:ext>
            </a:extLst>
          </p:cNvPr>
          <p:cNvSpPr/>
          <p:nvPr/>
        </p:nvSpPr>
        <p:spPr>
          <a:xfrm>
            <a:off x="3127249" y="3480279"/>
            <a:ext cx="3712464" cy="77397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noProof="0" dirty="0">
                <a:solidFill>
                  <a:schemeClr val="tx1"/>
                </a:solidFill>
              </a:rPr>
              <a:t>High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noProof="0" dirty="0">
                <a:solidFill>
                  <a:schemeClr val="tx1"/>
                </a:solidFill>
              </a:rPr>
              <a:t>Excellent error handling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noProof="0" dirty="0">
                <a:solidFill>
                  <a:schemeClr val="tx1"/>
                </a:solidFill>
              </a:rPr>
              <a:t>Highly portable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3B9226C-FC6E-2796-3DE0-3070D93883B4}"/>
              </a:ext>
            </a:extLst>
          </p:cNvPr>
          <p:cNvSpPr/>
          <p:nvPr/>
        </p:nvSpPr>
        <p:spPr>
          <a:xfrm>
            <a:off x="1837944" y="4254252"/>
            <a:ext cx="1289304" cy="77397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noProof="0" dirty="0"/>
              <a:t>Java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C7AEE3-EEB7-3654-D2CC-7B9DB802DE83}"/>
              </a:ext>
            </a:extLst>
          </p:cNvPr>
          <p:cNvSpPr/>
          <p:nvPr/>
        </p:nvSpPr>
        <p:spPr>
          <a:xfrm>
            <a:off x="3127249" y="4254252"/>
            <a:ext cx="3712464" cy="77397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noProof="0" dirty="0">
                <a:solidFill>
                  <a:schemeClr val="tx1"/>
                </a:solidFill>
              </a:rPr>
              <a:t>Used in many older applications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noProof="0" dirty="0">
                <a:solidFill>
                  <a:schemeClr val="tx1"/>
                </a:solidFill>
              </a:rPr>
              <a:t>Platform independence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</a:rPr>
              <a:t>Scalable</a:t>
            </a:r>
            <a:endParaRPr lang="en-AU" noProof="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F2B1FA0-F10D-D30D-E642-D8CDAF1D1B8F}"/>
              </a:ext>
            </a:extLst>
          </p:cNvPr>
          <p:cNvSpPr/>
          <p:nvPr/>
        </p:nvSpPr>
        <p:spPr>
          <a:xfrm>
            <a:off x="6839713" y="1932651"/>
            <a:ext cx="3712464" cy="77397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noProof="0" dirty="0">
                <a:solidFill>
                  <a:schemeClr val="tx1"/>
                </a:solidFill>
              </a:rPr>
              <a:t>Memory intensive, energy inefficient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noProof="0" dirty="0">
                <a:solidFill>
                  <a:schemeClr val="tx1"/>
                </a:solidFill>
              </a:rPr>
              <a:t>Slower than other languages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2426B6-EAA1-3587-B71C-44C72EC971AC}"/>
              </a:ext>
            </a:extLst>
          </p:cNvPr>
          <p:cNvSpPr/>
          <p:nvPr/>
        </p:nvSpPr>
        <p:spPr>
          <a:xfrm>
            <a:off x="6839713" y="2706306"/>
            <a:ext cx="3712464" cy="77397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noProof="0" dirty="0">
                <a:solidFill>
                  <a:schemeClr val="tx1"/>
                </a:solidFill>
              </a:rPr>
              <a:t>Not as suited for software development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14E4E78-03AE-7313-C142-B54FE6AB98E7}"/>
              </a:ext>
            </a:extLst>
          </p:cNvPr>
          <p:cNvSpPr/>
          <p:nvPr/>
        </p:nvSpPr>
        <p:spPr>
          <a:xfrm>
            <a:off x="6839713" y="3480279"/>
            <a:ext cx="3712464" cy="77397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noProof="0" dirty="0">
                <a:solidFill>
                  <a:schemeClr val="tx1"/>
                </a:solidFill>
              </a:rPr>
              <a:t>High complexity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noProof="0" dirty="0">
                <a:solidFill>
                  <a:schemeClr val="tx1"/>
                </a:solidFill>
              </a:rPr>
              <a:t>Hard to debug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noProof="0" dirty="0">
                <a:solidFill>
                  <a:schemeClr val="tx1"/>
                </a:solidFill>
              </a:rPr>
              <a:t>Tricky syntax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C5AA723-1BEB-EB04-8CA7-A53585EDF692}"/>
              </a:ext>
            </a:extLst>
          </p:cNvPr>
          <p:cNvSpPr/>
          <p:nvPr/>
        </p:nvSpPr>
        <p:spPr>
          <a:xfrm>
            <a:off x="6839713" y="4254252"/>
            <a:ext cx="3712464" cy="77397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noProof="0" dirty="0">
                <a:solidFill>
                  <a:schemeClr val="tx1"/>
                </a:solidFill>
              </a:rPr>
              <a:t>Licensing issues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noProof="0" dirty="0">
                <a:solidFill>
                  <a:schemeClr val="tx1"/>
                </a:solidFill>
              </a:rPr>
              <a:t>GUI issues due to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B5E1B09-AE22-8622-2101-1DA1834B6381}"/>
              </a:ext>
            </a:extLst>
          </p:cNvPr>
          <p:cNvSpPr/>
          <p:nvPr/>
        </p:nvSpPr>
        <p:spPr>
          <a:xfrm>
            <a:off x="3127249" y="1380743"/>
            <a:ext cx="3712464" cy="55190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noProof="0" dirty="0">
                <a:solidFill>
                  <a:schemeClr val="tx1"/>
                </a:solidFill>
              </a:rPr>
              <a:t>PROS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BBB6250-F02A-AC81-0EDF-42D2782421BE}"/>
              </a:ext>
            </a:extLst>
          </p:cNvPr>
          <p:cNvSpPr/>
          <p:nvPr/>
        </p:nvSpPr>
        <p:spPr>
          <a:xfrm>
            <a:off x="6839713" y="1380743"/>
            <a:ext cx="3712464" cy="55190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noProof="0" dirty="0">
                <a:solidFill>
                  <a:schemeClr val="tx1"/>
                </a:solidFill>
              </a:rPr>
              <a:t>CONS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789D8D-3649-BF0C-2CD4-B802F896977F}"/>
              </a:ext>
            </a:extLst>
          </p:cNvPr>
          <p:cNvSpPr/>
          <p:nvPr/>
        </p:nvSpPr>
        <p:spPr>
          <a:xfrm>
            <a:off x="1837944" y="5027907"/>
            <a:ext cx="1289304" cy="77397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noProof="0" dirty="0"/>
              <a:t>Perl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2D45BD8-7D00-25FB-EBA0-21E6E9207B88}"/>
              </a:ext>
            </a:extLst>
          </p:cNvPr>
          <p:cNvSpPr/>
          <p:nvPr/>
        </p:nvSpPr>
        <p:spPr>
          <a:xfrm>
            <a:off x="3127249" y="5027907"/>
            <a:ext cx="3712464" cy="77397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noProof="0" dirty="0">
                <a:solidFill>
                  <a:schemeClr val="tx1"/>
                </a:solidFill>
              </a:rPr>
              <a:t>Strong regex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noProof="0" dirty="0">
                <a:solidFill>
                  <a:schemeClr val="tx1"/>
                </a:solidFill>
              </a:rPr>
              <a:t>Platform independence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</a:rPr>
              <a:t>Incredibly flexible</a:t>
            </a:r>
            <a:endParaRPr lang="en-AU" noProof="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79BDCBF-78D8-B842-A3F6-162E7C0AFCD6}"/>
              </a:ext>
            </a:extLst>
          </p:cNvPr>
          <p:cNvSpPr/>
          <p:nvPr/>
        </p:nvSpPr>
        <p:spPr>
          <a:xfrm>
            <a:off x="6839713" y="5027907"/>
            <a:ext cx="3712464" cy="77397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noProof="0" dirty="0">
                <a:solidFill>
                  <a:schemeClr val="tx1"/>
                </a:solidFill>
              </a:rPr>
              <a:t>Declining 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noProof="0" dirty="0">
              <a:solidFill>
                <a:schemeClr val="tx1"/>
              </a:solidFill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9D77803-C2D5-7BF1-1519-2BCBD84AAE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537"/>
          <a:stretch/>
        </p:blipFill>
        <p:spPr>
          <a:xfrm>
            <a:off x="10639013" y="1233576"/>
            <a:ext cx="1289304" cy="926459"/>
          </a:xfrm>
          <a:prstGeom prst="rect">
            <a:avLst/>
          </a:prstGeom>
        </p:spPr>
      </p:pic>
      <p:pic>
        <p:nvPicPr>
          <p:cNvPr id="23" name="Picture 4" descr="jpg, 556.88 KB">
            <a:extLst>
              <a:ext uri="{FF2B5EF4-FFF2-40B4-BE49-F238E27FC236}">
                <a16:creationId xmlns:a16="http://schemas.microsoft.com/office/drawing/2014/main" id="{C54005DA-B4F6-E157-5C9F-0F3CD7FA22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9402" y="2139685"/>
            <a:ext cx="1246708" cy="1760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 | Muppet Wiki | Fandom">
            <a:extLst>
              <a:ext uri="{FF2B5EF4-FFF2-40B4-BE49-F238E27FC236}">
                <a16:creationId xmlns:a16="http://schemas.microsoft.com/office/drawing/2014/main" id="{9976D47D-7A82-3376-97B7-C1E8106FCD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37" t="8354" r="31041" b="-2790"/>
          <a:stretch/>
        </p:blipFill>
        <p:spPr bwMode="auto">
          <a:xfrm>
            <a:off x="10802175" y="3969572"/>
            <a:ext cx="923827" cy="1241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earl Krabs | Encyclopedia SpongeBobia | Fandom">
            <a:extLst>
              <a:ext uri="{FF2B5EF4-FFF2-40B4-BE49-F238E27FC236}">
                <a16:creationId xmlns:a16="http://schemas.microsoft.com/office/drawing/2014/main" id="{6E43B24C-70F5-ADC3-59F2-F122D1A773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9571" y="5199046"/>
            <a:ext cx="1522429" cy="1522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4B86365-4423-D841-756C-C2DDBBD44550}"/>
              </a:ext>
            </a:extLst>
          </p:cNvPr>
          <p:cNvSpPr/>
          <p:nvPr/>
        </p:nvSpPr>
        <p:spPr>
          <a:xfrm>
            <a:off x="1837944" y="5801562"/>
            <a:ext cx="1289304" cy="77397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noProof="0" dirty="0"/>
              <a:t>SQL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52B2093-D33E-82CB-89FA-F4A2C3E20222}"/>
              </a:ext>
            </a:extLst>
          </p:cNvPr>
          <p:cNvSpPr/>
          <p:nvPr/>
        </p:nvSpPr>
        <p:spPr>
          <a:xfrm>
            <a:off x="3127249" y="5801562"/>
            <a:ext cx="3712464" cy="77397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noProof="0" dirty="0">
                <a:solidFill>
                  <a:schemeClr val="tx1"/>
                </a:solidFill>
              </a:rPr>
              <a:t>Database language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</a:rPr>
              <a:t>Multiple available versions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</a:rPr>
              <a:t>Fast, secure, and scalable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0A36AFD-8CDF-DF97-FEBA-3CA3CEECE41F}"/>
              </a:ext>
            </a:extLst>
          </p:cNvPr>
          <p:cNvSpPr/>
          <p:nvPr/>
        </p:nvSpPr>
        <p:spPr>
          <a:xfrm>
            <a:off x="6839713" y="5801562"/>
            <a:ext cx="3712464" cy="77397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noProof="0" dirty="0">
                <a:solidFill>
                  <a:schemeClr val="tx1"/>
                </a:solidFill>
              </a:rPr>
              <a:t>Complexity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noProof="0" dirty="0">
                <a:solidFill>
                  <a:schemeClr val="tx1"/>
                </a:solidFill>
              </a:rPr>
              <a:t>Cost (for some versions)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noProof="0" dirty="0">
                <a:solidFill>
                  <a:schemeClr val="tx1"/>
                </a:solidFill>
              </a:rPr>
              <a:t>Less flexibility</a:t>
            </a:r>
          </a:p>
        </p:txBody>
      </p:sp>
      <p:sp>
        <p:nvSpPr>
          <p:cNvPr id="26" name="Arrow: Pentagon 25">
            <a:extLst>
              <a:ext uri="{FF2B5EF4-FFF2-40B4-BE49-F238E27FC236}">
                <a16:creationId xmlns:a16="http://schemas.microsoft.com/office/drawing/2014/main" id="{6169E222-69DF-02E4-064D-0C02CE29ABAF}"/>
              </a:ext>
            </a:extLst>
          </p:cNvPr>
          <p:cNvSpPr/>
          <p:nvPr/>
        </p:nvSpPr>
        <p:spPr>
          <a:xfrm>
            <a:off x="0" y="235031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Introduction</a:t>
            </a:r>
          </a:p>
        </p:txBody>
      </p:sp>
      <p:sp>
        <p:nvSpPr>
          <p:cNvPr id="27" name="Arrow: Pentagon 26">
            <a:extLst>
              <a:ext uri="{FF2B5EF4-FFF2-40B4-BE49-F238E27FC236}">
                <a16:creationId xmlns:a16="http://schemas.microsoft.com/office/drawing/2014/main" id="{8F7365DD-B1D1-D820-FC1F-B56464850AFD}"/>
              </a:ext>
            </a:extLst>
          </p:cNvPr>
          <p:cNvSpPr/>
          <p:nvPr/>
        </p:nvSpPr>
        <p:spPr>
          <a:xfrm>
            <a:off x="0" y="878674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Starting Out</a:t>
            </a:r>
          </a:p>
        </p:txBody>
      </p:sp>
      <p:sp>
        <p:nvSpPr>
          <p:cNvPr id="28" name="Arrow: Pentagon 27">
            <a:extLst>
              <a:ext uri="{FF2B5EF4-FFF2-40B4-BE49-F238E27FC236}">
                <a16:creationId xmlns:a16="http://schemas.microsoft.com/office/drawing/2014/main" id="{6A73C642-5EB2-20CB-68A7-01BB08D67A64}"/>
              </a:ext>
            </a:extLst>
          </p:cNvPr>
          <p:cNvSpPr/>
          <p:nvPr/>
        </p:nvSpPr>
        <p:spPr>
          <a:xfrm>
            <a:off x="0" y="1522317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Project considerations</a:t>
            </a:r>
          </a:p>
        </p:txBody>
      </p:sp>
      <p:sp>
        <p:nvSpPr>
          <p:cNvPr id="29" name="Arrow: Pentagon 28">
            <a:extLst>
              <a:ext uri="{FF2B5EF4-FFF2-40B4-BE49-F238E27FC236}">
                <a16:creationId xmlns:a16="http://schemas.microsoft.com/office/drawing/2014/main" id="{59A38A5E-DAC7-1E7A-987A-2E0680E52B79}"/>
              </a:ext>
            </a:extLst>
          </p:cNvPr>
          <p:cNvSpPr/>
          <p:nvPr/>
        </p:nvSpPr>
        <p:spPr>
          <a:xfrm>
            <a:off x="0" y="2165960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tx2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tx2">
                  <a:lumMod val="50000"/>
                  <a:lumOff val="5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Coding</a:t>
            </a:r>
          </a:p>
        </p:txBody>
      </p:sp>
      <p:sp>
        <p:nvSpPr>
          <p:cNvPr id="30" name="Arrow: Pentagon 29">
            <a:extLst>
              <a:ext uri="{FF2B5EF4-FFF2-40B4-BE49-F238E27FC236}">
                <a16:creationId xmlns:a16="http://schemas.microsoft.com/office/drawing/2014/main" id="{1159F8D4-798D-7B52-7CFD-9E1FE939D651}"/>
              </a:ext>
            </a:extLst>
          </p:cNvPr>
          <p:cNvSpPr/>
          <p:nvPr/>
        </p:nvSpPr>
        <p:spPr>
          <a:xfrm>
            <a:off x="0" y="2809603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/>
              <a:t>Documentation</a:t>
            </a:r>
            <a:endParaRPr lang="en-AU" sz="1600" noProof="0" dirty="0"/>
          </a:p>
        </p:txBody>
      </p:sp>
      <p:sp>
        <p:nvSpPr>
          <p:cNvPr id="31" name="Arrow: Pentagon 30">
            <a:extLst>
              <a:ext uri="{FF2B5EF4-FFF2-40B4-BE49-F238E27FC236}">
                <a16:creationId xmlns:a16="http://schemas.microsoft.com/office/drawing/2014/main" id="{45C5042D-E30F-B7C7-FC50-1364CED4EA12}"/>
              </a:ext>
            </a:extLst>
          </p:cNvPr>
          <p:cNvSpPr/>
          <p:nvPr/>
        </p:nvSpPr>
        <p:spPr>
          <a:xfrm>
            <a:off x="0" y="3453246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AI</a:t>
            </a:r>
          </a:p>
        </p:txBody>
      </p:sp>
      <p:sp>
        <p:nvSpPr>
          <p:cNvPr id="32" name="Arrow: Pentagon 31">
            <a:extLst>
              <a:ext uri="{FF2B5EF4-FFF2-40B4-BE49-F238E27FC236}">
                <a16:creationId xmlns:a16="http://schemas.microsoft.com/office/drawing/2014/main" id="{147088AC-2C3F-0A20-F27E-F90F430C7245}"/>
              </a:ext>
            </a:extLst>
          </p:cNvPr>
          <p:cNvSpPr/>
          <p:nvPr/>
        </p:nvSpPr>
        <p:spPr>
          <a:xfrm>
            <a:off x="0" y="4096889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Further Info</a:t>
            </a:r>
          </a:p>
        </p:txBody>
      </p:sp>
    </p:spTree>
    <p:extLst>
      <p:ext uri="{BB962C8B-B14F-4D97-AF65-F5344CB8AC3E}">
        <p14:creationId xmlns:p14="http://schemas.microsoft.com/office/powerpoint/2010/main" val="29209954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10655-6BEC-FE9D-BC26-3AF728375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 vs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6D228-A2BD-82F1-B93F-A9E2A3063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There is no “must know” language</a:t>
            </a:r>
          </a:p>
          <a:p>
            <a:r>
              <a:rPr lang="en-AU" dirty="0"/>
              <a:t>Preferences differ by group</a:t>
            </a:r>
          </a:p>
          <a:p>
            <a:r>
              <a:rPr lang="en-AU" dirty="0"/>
              <a:t>Great stats, data science support for R</a:t>
            </a:r>
          </a:p>
          <a:p>
            <a:r>
              <a:rPr lang="en-AU" dirty="0"/>
              <a:t>Greater non-stats versatility for Python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C6AE08-D4F7-0059-6483-00589C027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BFC49-7257-4A15-A857-7015FFCB4634}" type="slidenum">
              <a:rPr lang="en-AU" smtClean="0"/>
              <a:t>28</a:t>
            </a:fld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24CFA7-C230-4B59-5619-E11F23C9CA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57"/>
          <a:stretch/>
        </p:blipFill>
        <p:spPr>
          <a:xfrm>
            <a:off x="8839762" y="515923"/>
            <a:ext cx="2818969" cy="2913077"/>
          </a:xfrm>
          <a:prstGeom prst="rect">
            <a:avLst/>
          </a:prstGeom>
        </p:spPr>
      </p:pic>
      <p:pic>
        <p:nvPicPr>
          <p:cNvPr id="7" name="Picture 6" descr="A blue and grey logo&#10;&#10;AI-generated content may be incorrect.">
            <a:extLst>
              <a:ext uri="{FF2B5EF4-FFF2-40B4-BE49-F238E27FC236}">
                <a16:creationId xmlns:a16="http://schemas.microsoft.com/office/drawing/2014/main" id="{059122A2-2FCF-E641-41B0-4555852575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6643" y="3980816"/>
            <a:ext cx="3065205" cy="2375534"/>
          </a:xfrm>
          <a:prstGeom prst="rect">
            <a:avLst/>
          </a:prstGeom>
        </p:spPr>
      </p:pic>
      <p:sp>
        <p:nvSpPr>
          <p:cNvPr id="6" name="Arrow: Pentagon 5">
            <a:extLst>
              <a:ext uri="{FF2B5EF4-FFF2-40B4-BE49-F238E27FC236}">
                <a16:creationId xmlns:a16="http://schemas.microsoft.com/office/drawing/2014/main" id="{7755CFAD-C267-2184-7A26-A53994BE0F6D}"/>
              </a:ext>
            </a:extLst>
          </p:cNvPr>
          <p:cNvSpPr/>
          <p:nvPr/>
        </p:nvSpPr>
        <p:spPr>
          <a:xfrm>
            <a:off x="0" y="235031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Introduction</a:t>
            </a:r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0E5E9041-C042-908F-A8E4-9150B6397C09}"/>
              </a:ext>
            </a:extLst>
          </p:cNvPr>
          <p:cNvSpPr/>
          <p:nvPr/>
        </p:nvSpPr>
        <p:spPr>
          <a:xfrm>
            <a:off x="0" y="878674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Starting Out</a:t>
            </a:r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E511C916-977A-0D34-F534-8E8F9F2A6CA5}"/>
              </a:ext>
            </a:extLst>
          </p:cNvPr>
          <p:cNvSpPr/>
          <p:nvPr/>
        </p:nvSpPr>
        <p:spPr>
          <a:xfrm>
            <a:off x="0" y="1522317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Project considerations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82A7AF35-8671-0784-06A8-68364188F503}"/>
              </a:ext>
            </a:extLst>
          </p:cNvPr>
          <p:cNvSpPr/>
          <p:nvPr/>
        </p:nvSpPr>
        <p:spPr>
          <a:xfrm>
            <a:off x="0" y="2809603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/>
              <a:t>Documentation</a:t>
            </a:r>
            <a:endParaRPr lang="en-AU" sz="1600" noProof="0" dirty="0"/>
          </a:p>
        </p:txBody>
      </p:sp>
      <p:sp>
        <p:nvSpPr>
          <p:cNvPr id="12" name="Arrow: Pentagon 11">
            <a:extLst>
              <a:ext uri="{FF2B5EF4-FFF2-40B4-BE49-F238E27FC236}">
                <a16:creationId xmlns:a16="http://schemas.microsoft.com/office/drawing/2014/main" id="{040BC4E6-0B65-4C50-5094-BE6D2875FACB}"/>
              </a:ext>
            </a:extLst>
          </p:cNvPr>
          <p:cNvSpPr/>
          <p:nvPr/>
        </p:nvSpPr>
        <p:spPr>
          <a:xfrm>
            <a:off x="0" y="3453246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AI</a:t>
            </a:r>
          </a:p>
        </p:txBody>
      </p:sp>
      <p:sp>
        <p:nvSpPr>
          <p:cNvPr id="13" name="Arrow: Pentagon 12">
            <a:extLst>
              <a:ext uri="{FF2B5EF4-FFF2-40B4-BE49-F238E27FC236}">
                <a16:creationId xmlns:a16="http://schemas.microsoft.com/office/drawing/2014/main" id="{B84D5DA9-4924-07FF-E6A7-24A4750345F7}"/>
              </a:ext>
            </a:extLst>
          </p:cNvPr>
          <p:cNvSpPr/>
          <p:nvPr/>
        </p:nvSpPr>
        <p:spPr>
          <a:xfrm>
            <a:off x="0" y="4096889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Further Info</a:t>
            </a:r>
          </a:p>
        </p:txBody>
      </p:sp>
      <p:sp>
        <p:nvSpPr>
          <p:cNvPr id="14" name="Arrow: Pentagon 13">
            <a:extLst>
              <a:ext uri="{FF2B5EF4-FFF2-40B4-BE49-F238E27FC236}">
                <a16:creationId xmlns:a16="http://schemas.microsoft.com/office/drawing/2014/main" id="{B3E56ED4-0CD5-CFB1-A12E-154D07D508EA}"/>
              </a:ext>
            </a:extLst>
          </p:cNvPr>
          <p:cNvSpPr/>
          <p:nvPr/>
        </p:nvSpPr>
        <p:spPr>
          <a:xfrm>
            <a:off x="0" y="2165960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tx2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tx2">
                  <a:lumMod val="50000"/>
                  <a:lumOff val="5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Coding</a:t>
            </a:r>
          </a:p>
        </p:txBody>
      </p:sp>
    </p:spTree>
    <p:extLst>
      <p:ext uri="{BB962C8B-B14F-4D97-AF65-F5344CB8AC3E}">
        <p14:creationId xmlns:p14="http://schemas.microsoft.com/office/powerpoint/2010/main" val="553687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A85B0-4A9B-958F-37A2-6F32342E3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noProof="0" dirty="0"/>
              <a:t>Who am 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1C0E4-13FD-9771-5BBD-01F29C901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noProof="0" dirty="0"/>
              <a:t>I am Lachlan McKinnie, a recent PhD graduate in bioinformatics</a:t>
            </a:r>
          </a:p>
          <a:p>
            <a:r>
              <a:rPr lang="en-AU" noProof="0" dirty="0"/>
              <a:t>Background in genomics and molecular biology</a:t>
            </a:r>
          </a:p>
          <a:p>
            <a:r>
              <a:rPr lang="en-AU" noProof="0" dirty="0"/>
              <a:t>PhD focus on red algae, secondary metabolism, transcription factors</a:t>
            </a:r>
          </a:p>
          <a:p>
            <a:r>
              <a:rPr lang="en-AU" dirty="0"/>
              <a:t>Data collation, annotation, data mining, database and web design</a:t>
            </a:r>
            <a:endParaRPr lang="en-AU" noProof="0" dirty="0"/>
          </a:p>
          <a:p>
            <a:r>
              <a:rPr lang="en-AU" noProof="0" dirty="0"/>
              <a:t>VERY early career researcher</a:t>
            </a:r>
          </a:p>
          <a:p>
            <a:pPr marL="0" indent="0">
              <a:buNone/>
            </a:pPr>
            <a:endParaRPr lang="en-AU" noProof="0" dirty="0"/>
          </a:p>
          <a:p>
            <a:r>
              <a:rPr lang="en-AU" sz="1400" noProof="0" dirty="0"/>
              <a:t>Just a tiny bit silly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947152-BD36-9D90-1A8A-D4C480297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BFC49-7257-4A15-A857-7015FFCB4634}" type="slidenum">
              <a:rPr lang="en-AU" noProof="0" smtClean="0"/>
              <a:t>2</a:t>
            </a:fld>
            <a:endParaRPr lang="en-AU" noProof="0" dirty="0"/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069FE15C-EB5B-0145-04D2-59195280ACA4}"/>
              </a:ext>
            </a:extLst>
          </p:cNvPr>
          <p:cNvSpPr/>
          <p:nvPr/>
        </p:nvSpPr>
        <p:spPr>
          <a:xfrm>
            <a:off x="0" y="235031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tx2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tx2">
                  <a:lumMod val="50000"/>
                  <a:lumOff val="5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Introduction</a:t>
            </a:r>
          </a:p>
        </p:txBody>
      </p:sp>
      <p:sp>
        <p:nvSpPr>
          <p:cNvPr id="13" name="Arrow: Pentagon 12">
            <a:extLst>
              <a:ext uri="{FF2B5EF4-FFF2-40B4-BE49-F238E27FC236}">
                <a16:creationId xmlns:a16="http://schemas.microsoft.com/office/drawing/2014/main" id="{669AB962-C71A-2AC3-878E-4BBEA53EFEE6}"/>
              </a:ext>
            </a:extLst>
          </p:cNvPr>
          <p:cNvSpPr/>
          <p:nvPr/>
        </p:nvSpPr>
        <p:spPr>
          <a:xfrm>
            <a:off x="0" y="878674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Starting Out</a:t>
            </a:r>
          </a:p>
        </p:txBody>
      </p:sp>
      <p:sp>
        <p:nvSpPr>
          <p:cNvPr id="16" name="Arrow: Pentagon 15">
            <a:extLst>
              <a:ext uri="{FF2B5EF4-FFF2-40B4-BE49-F238E27FC236}">
                <a16:creationId xmlns:a16="http://schemas.microsoft.com/office/drawing/2014/main" id="{878C3D4C-3504-ABFA-0263-518F8DC69FA5}"/>
              </a:ext>
            </a:extLst>
          </p:cNvPr>
          <p:cNvSpPr/>
          <p:nvPr/>
        </p:nvSpPr>
        <p:spPr>
          <a:xfrm>
            <a:off x="0" y="1522317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Project considerations</a:t>
            </a:r>
          </a:p>
        </p:txBody>
      </p:sp>
      <p:sp>
        <p:nvSpPr>
          <p:cNvPr id="17" name="Arrow: Pentagon 16">
            <a:extLst>
              <a:ext uri="{FF2B5EF4-FFF2-40B4-BE49-F238E27FC236}">
                <a16:creationId xmlns:a16="http://schemas.microsoft.com/office/drawing/2014/main" id="{47924BD2-446D-CCFF-9315-DC42760CF397}"/>
              </a:ext>
            </a:extLst>
          </p:cNvPr>
          <p:cNvSpPr/>
          <p:nvPr/>
        </p:nvSpPr>
        <p:spPr>
          <a:xfrm>
            <a:off x="0" y="2165960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Coding</a:t>
            </a:r>
          </a:p>
        </p:txBody>
      </p:sp>
      <p:sp>
        <p:nvSpPr>
          <p:cNvPr id="18" name="Arrow: Pentagon 17">
            <a:extLst>
              <a:ext uri="{FF2B5EF4-FFF2-40B4-BE49-F238E27FC236}">
                <a16:creationId xmlns:a16="http://schemas.microsoft.com/office/drawing/2014/main" id="{0AE4D363-EAC1-BA36-FBED-2F98354B2324}"/>
              </a:ext>
            </a:extLst>
          </p:cNvPr>
          <p:cNvSpPr/>
          <p:nvPr/>
        </p:nvSpPr>
        <p:spPr>
          <a:xfrm>
            <a:off x="0" y="2809603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Documentation</a:t>
            </a:r>
          </a:p>
        </p:txBody>
      </p:sp>
      <p:sp>
        <p:nvSpPr>
          <p:cNvPr id="19" name="Arrow: Pentagon 18">
            <a:extLst>
              <a:ext uri="{FF2B5EF4-FFF2-40B4-BE49-F238E27FC236}">
                <a16:creationId xmlns:a16="http://schemas.microsoft.com/office/drawing/2014/main" id="{CD364C89-496A-5B38-83AA-D3498894F14B}"/>
              </a:ext>
            </a:extLst>
          </p:cNvPr>
          <p:cNvSpPr/>
          <p:nvPr/>
        </p:nvSpPr>
        <p:spPr>
          <a:xfrm>
            <a:off x="0" y="3453246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Personal lessons</a:t>
            </a:r>
          </a:p>
        </p:txBody>
      </p:sp>
      <p:sp>
        <p:nvSpPr>
          <p:cNvPr id="20" name="Arrow: Pentagon 19">
            <a:extLst>
              <a:ext uri="{FF2B5EF4-FFF2-40B4-BE49-F238E27FC236}">
                <a16:creationId xmlns:a16="http://schemas.microsoft.com/office/drawing/2014/main" id="{112C46F6-E409-C530-1FC3-ED65C8D2D96B}"/>
              </a:ext>
            </a:extLst>
          </p:cNvPr>
          <p:cNvSpPr/>
          <p:nvPr/>
        </p:nvSpPr>
        <p:spPr>
          <a:xfrm>
            <a:off x="0" y="4096889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Further Info</a:t>
            </a:r>
          </a:p>
        </p:txBody>
      </p:sp>
    </p:spTree>
    <p:extLst>
      <p:ext uri="{BB962C8B-B14F-4D97-AF65-F5344CB8AC3E}">
        <p14:creationId xmlns:p14="http://schemas.microsoft.com/office/powerpoint/2010/main" val="2355210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5DC37-96AF-F1DB-5FFF-6ACC4FA8D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1982" y="261613"/>
            <a:ext cx="9561817" cy="1325563"/>
          </a:xfrm>
        </p:spPr>
        <p:txBody>
          <a:bodyPr anchor="ctr">
            <a:normAutofit/>
          </a:bodyPr>
          <a:lstStyle/>
          <a:p>
            <a:r>
              <a:rPr lang="en-AU" noProof="0" dirty="0"/>
              <a:t>Useful skills for coding and development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99A36F-CA06-1102-6F5C-7C888D94C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39762" y="6356350"/>
            <a:ext cx="251403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9A6BFC49-7257-4A15-A857-7015FFCB4634}" type="slidenum">
              <a:rPr lang="en-AU" noProof="0" smtClean="0"/>
              <a:pPr>
                <a:spcAft>
                  <a:spcPts val="600"/>
                </a:spcAft>
              </a:pPr>
              <a:t>29</a:t>
            </a:fld>
            <a:endParaRPr lang="en-AU" noProof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131247DD-9883-8EF9-203F-FEB069D4E2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5227639"/>
              </p:ext>
            </p:extLst>
          </p:nvPr>
        </p:nvGraphicFramePr>
        <p:xfrm>
          <a:off x="1791982" y="1722113"/>
          <a:ext cx="956181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Arrow: Pentagon 2">
            <a:extLst>
              <a:ext uri="{FF2B5EF4-FFF2-40B4-BE49-F238E27FC236}">
                <a16:creationId xmlns:a16="http://schemas.microsoft.com/office/drawing/2014/main" id="{17B4F5B8-5414-8D36-42AC-F40B55AB71BD}"/>
              </a:ext>
            </a:extLst>
          </p:cNvPr>
          <p:cNvSpPr/>
          <p:nvPr/>
        </p:nvSpPr>
        <p:spPr>
          <a:xfrm>
            <a:off x="0" y="235031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Introduction</a:t>
            </a:r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CB606D08-0EEF-2A1F-ECBB-661545C75493}"/>
              </a:ext>
            </a:extLst>
          </p:cNvPr>
          <p:cNvSpPr/>
          <p:nvPr/>
        </p:nvSpPr>
        <p:spPr>
          <a:xfrm>
            <a:off x="0" y="878674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Starting Out</a:t>
            </a:r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FE90FD41-5A99-3767-15E4-0291A68E52A9}"/>
              </a:ext>
            </a:extLst>
          </p:cNvPr>
          <p:cNvSpPr/>
          <p:nvPr/>
        </p:nvSpPr>
        <p:spPr>
          <a:xfrm>
            <a:off x="0" y="1522317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Project considerations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B2087BED-6600-8BC8-7208-E182CBBDBF77}"/>
              </a:ext>
            </a:extLst>
          </p:cNvPr>
          <p:cNvSpPr/>
          <p:nvPr/>
        </p:nvSpPr>
        <p:spPr>
          <a:xfrm>
            <a:off x="0" y="2809603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/>
              <a:t>Documentation</a:t>
            </a:r>
            <a:endParaRPr lang="en-AU" sz="1600" noProof="0" dirty="0"/>
          </a:p>
        </p:txBody>
      </p:sp>
      <p:sp>
        <p:nvSpPr>
          <p:cNvPr id="12" name="Arrow: Pentagon 11">
            <a:extLst>
              <a:ext uri="{FF2B5EF4-FFF2-40B4-BE49-F238E27FC236}">
                <a16:creationId xmlns:a16="http://schemas.microsoft.com/office/drawing/2014/main" id="{BD943070-C4DC-A37A-7A0B-5E4E9EBFD54C}"/>
              </a:ext>
            </a:extLst>
          </p:cNvPr>
          <p:cNvSpPr/>
          <p:nvPr/>
        </p:nvSpPr>
        <p:spPr>
          <a:xfrm>
            <a:off x="0" y="3453246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AI</a:t>
            </a:r>
          </a:p>
        </p:txBody>
      </p:sp>
      <p:sp>
        <p:nvSpPr>
          <p:cNvPr id="13" name="Arrow: Pentagon 12">
            <a:extLst>
              <a:ext uri="{FF2B5EF4-FFF2-40B4-BE49-F238E27FC236}">
                <a16:creationId xmlns:a16="http://schemas.microsoft.com/office/drawing/2014/main" id="{538A8791-6BF3-9BC9-B7CE-C01C0C791522}"/>
              </a:ext>
            </a:extLst>
          </p:cNvPr>
          <p:cNvSpPr/>
          <p:nvPr/>
        </p:nvSpPr>
        <p:spPr>
          <a:xfrm>
            <a:off x="0" y="4096889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Further Info</a:t>
            </a:r>
          </a:p>
        </p:txBody>
      </p:sp>
      <p:sp>
        <p:nvSpPr>
          <p:cNvPr id="19" name="Arrow: Pentagon 18">
            <a:extLst>
              <a:ext uri="{FF2B5EF4-FFF2-40B4-BE49-F238E27FC236}">
                <a16:creationId xmlns:a16="http://schemas.microsoft.com/office/drawing/2014/main" id="{F42585CF-9433-E138-DD2A-146CF1AC5114}"/>
              </a:ext>
            </a:extLst>
          </p:cNvPr>
          <p:cNvSpPr/>
          <p:nvPr/>
        </p:nvSpPr>
        <p:spPr>
          <a:xfrm>
            <a:off x="0" y="2165960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tx2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tx2">
                  <a:lumMod val="50000"/>
                  <a:lumOff val="5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Coding</a:t>
            </a:r>
          </a:p>
        </p:txBody>
      </p:sp>
    </p:spTree>
    <p:extLst>
      <p:ext uri="{BB962C8B-B14F-4D97-AF65-F5344CB8AC3E}">
        <p14:creationId xmlns:p14="http://schemas.microsoft.com/office/powerpoint/2010/main" val="6749182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9D5AB-B56E-1576-8EBD-840B217B4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9D64A-1E13-71A2-F84D-FCA4F5B17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Pseudocode is a way of preparing code</a:t>
            </a:r>
          </a:p>
          <a:p>
            <a:r>
              <a:rPr lang="en-AU" dirty="0"/>
              <a:t>Simplified or plaintext way to go through how code works</a:t>
            </a:r>
          </a:p>
          <a:p>
            <a:r>
              <a:rPr lang="en-AU" dirty="0"/>
              <a:t>I would write down code on a whiteboard when struggling </a:t>
            </a:r>
            <a:r>
              <a:rPr lang="en-AU"/>
              <a:t>with concepts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65815E-37F4-A189-368A-90736FD4C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BFC49-7257-4A15-A857-7015FFCB4634}" type="slidenum">
              <a:rPr lang="en-AU" smtClean="0"/>
              <a:t>30</a:t>
            </a:fld>
            <a:endParaRPr lang="en-AU"/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8ABB259E-8AC5-ED44-44B8-B31F29719BA6}"/>
              </a:ext>
            </a:extLst>
          </p:cNvPr>
          <p:cNvSpPr/>
          <p:nvPr/>
        </p:nvSpPr>
        <p:spPr>
          <a:xfrm>
            <a:off x="0" y="235031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Introduction</a:t>
            </a:r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BC9D9FCE-38A9-ADAF-CB10-451534363C7D}"/>
              </a:ext>
            </a:extLst>
          </p:cNvPr>
          <p:cNvSpPr/>
          <p:nvPr/>
        </p:nvSpPr>
        <p:spPr>
          <a:xfrm>
            <a:off x="0" y="878674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Starting Out</a:t>
            </a:r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3A6CEC09-E279-6121-EA3C-C2BF68D22757}"/>
              </a:ext>
            </a:extLst>
          </p:cNvPr>
          <p:cNvSpPr/>
          <p:nvPr/>
        </p:nvSpPr>
        <p:spPr>
          <a:xfrm>
            <a:off x="0" y="1522317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Project considerations</a:t>
            </a:r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8F598AE9-BCC2-0EF1-FB3E-3CFDCA0519D6}"/>
              </a:ext>
            </a:extLst>
          </p:cNvPr>
          <p:cNvSpPr/>
          <p:nvPr/>
        </p:nvSpPr>
        <p:spPr>
          <a:xfrm>
            <a:off x="0" y="2165960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tx2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tx2">
                  <a:lumMod val="50000"/>
                  <a:lumOff val="5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Coding</a:t>
            </a:r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DD104969-47BF-8982-542C-848CCC2C7EF0}"/>
              </a:ext>
            </a:extLst>
          </p:cNvPr>
          <p:cNvSpPr/>
          <p:nvPr/>
        </p:nvSpPr>
        <p:spPr>
          <a:xfrm>
            <a:off x="0" y="2809603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/>
              <a:t>Documentation</a:t>
            </a:r>
            <a:endParaRPr lang="en-AU" sz="1600" noProof="0" dirty="0"/>
          </a:p>
        </p:txBody>
      </p:sp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A6A22433-7189-9E7F-A0A8-50173CEA273E}"/>
              </a:ext>
            </a:extLst>
          </p:cNvPr>
          <p:cNvSpPr/>
          <p:nvPr/>
        </p:nvSpPr>
        <p:spPr>
          <a:xfrm>
            <a:off x="0" y="3453246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AI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B9E5097-EAC5-F3AB-3987-4A3C0F087B78}"/>
              </a:ext>
            </a:extLst>
          </p:cNvPr>
          <p:cNvSpPr/>
          <p:nvPr/>
        </p:nvSpPr>
        <p:spPr>
          <a:xfrm>
            <a:off x="0" y="4096889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Further Info</a:t>
            </a:r>
          </a:p>
        </p:txBody>
      </p:sp>
    </p:spTree>
    <p:extLst>
      <p:ext uri="{BB962C8B-B14F-4D97-AF65-F5344CB8AC3E}">
        <p14:creationId xmlns:p14="http://schemas.microsoft.com/office/powerpoint/2010/main" val="5069224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F79DF-3CB3-FE8E-E726-4B1619401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1982" y="261613"/>
            <a:ext cx="9561817" cy="1325563"/>
          </a:xfrm>
        </p:spPr>
        <p:txBody>
          <a:bodyPr anchor="ctr">
            <a:normAutofit/>
          </a:bodyPr>
          <a:lstStyle/>
          <a:p>
            <a:r>
              <a:rPr lang="en-AU" noProof="0" dirty="0"/>
              <a:t>Rubber Ducking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63886B3-E81F-53B9-9BA6-B49F9BC6D3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91981" y="1825625"/>
            <a:ext cx="4695083" cy="4351338"/>
          </a:xfrm>
        </p:spPr>
        <p:txBody>
          <a:bodyPr/>
          <a:lstStyle/>
          <a:p>
            <a:r>
              <a:rPr lang="en-AU" noProof="0" dirty="0"/>
              <a:t>Have you ever asked a question, and just by asking it, figured out the answer?</a:t>
            </a:r>
          </a:p>
          <a:p>
            <a:r>
              <a:rPr lang="en-AU" noProof="0" dirty="0"/>
              <a:t>Talking through concepts can help us understand them.</a:t>
            </a:r>
          </a:p>
          <a:p>
            <a:r>
              <a:rPr lang="en-AU" noProof="0" dirty="0"/>
              <a:t>Teaching is a great way to learn.</a:t>
            </a:r>
          </a:p>
          <a:p>
            <a:r>
              <a:rPr lang="en-AU" noProof="0" dirty="0"/>
              <a:t>I for one welcome our new rubber ducky overlords.</a:t>
            </a:r>
          </a:p>
        </p:txBody>
      </p:sp>
      <p:pic>
        <p:nvPicPr>
          <p:cNvPr id="6" name="Content Placeholder 5" descr="A yellow rubber duck on a computer&#10;&#10;AI-generated content may be incorrect.">
            <a:extLst>
              <a:ext uri="{FF2B5EF4-FFF2-40B4-BE49-F238E27FC236}">
                <a16:creationId xmlns:a16="http://schemas.microsoft.com/office/drawing/2014/main" id="{3423CB6D-B463-7B77-16AE-31DBF7118B7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21" r="2" b="2"/>
          <a:stretch>
            <a:fillRect/>
          </a:stretch>
        </p:blipFill>
        <p:spPr>
          <a:xfrm>
            <a:off x="6658716" y="1825625"/>
            <a:ext cx="4695083" cy="4351338"/>
          </a:xfr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79DA8E-795B-D8DA-BAD2-501ECDCDA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39762" y="6356350"/>
            <a:ext cx="251403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9A6BFC49-7257-4A15-A857-7015FFCB4634}" type="slidenum">
              <a:rPr lang="en-AU" noProof="0" smtClean="0"/>
              <a:pPr>
                <a:spcAft>
                  <a:spcPts val="600"/>
                </a:spcAft>
              </a:pPr>
              <a:t>31</a:t>
            </a:fld>
            <a:endParaRPr lang="en-AU" noProof="0" dirty="0"/>
          </a:p>
        </p:txBody>
      </p:sp>
      <p:sp>
        <p:nvSpPr>
          <p:cNvPr id="3" name="Arrow: Pentagon 2">
            <a:extLst>
              <a:ext uri="{FF2B5EF4-FFF2-40B4-BE49-F238E27FC236}">
                <a16:creationId xmlns:a16="http://schemas.microsoft.com/office/drawing/2014/main" id="{DBDB66BF-711F-DFDD-9E47-0217A2FBF092}"/>
              </a:ext>
            </a:extLst>
          </p:cNvPr>
          <p:cNvSpPr/>
          <p:nvPr/>
        </p:nvSpPr>
        <p:spPr>
          <a:xfrm>
            <a:off x="0" y="235031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Introduction</a:t>
            </a:r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277D650A-DD52-C2D2-9562-C1534FE930F2}"/>
              </a:ext>
            </a:extLst>
          </p:cNvPr>
          <p:cNvSpPr/>
          <p:nvPr/>
        </p:nvSpPr>
        <p:spPr>
          <a:xfrm>
            <a:off x="0" y="878674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Starting Out</a:t>
            </a:r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79E336D9-DC51-6D9F-5392-E1C02D665DC6}"/>
              </a:ext>
            </a:extLst>
          </p:cNvPr>
          <p:cNvSpPr/>
          <p:nvPr/>
        </p:nvSpPr>
        <p:spPr>
          <a:xfrm>
            <a:off x="0" y="1522317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Project considerations</a:t>
            </a:r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6FE949E0-5E59-A2C2-EC59-4418AAD1792A}"/>
              </a:ext>
            </a:extLst>
          </p:cNvPr>
          <p:cNvSpPr/>
          <p:nvPr/>
        </p:nvSpPr>
        <p:spPr>
          <a:xfrm>
            <a:off x="0" y="2165960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tx2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tx2">
                  <a:lumMod val="50000"/>
                  <a:lumOff val="5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Coding</a:t>
            </a:r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D9BE02C1-CE23-845F-6C80-0647D7BA871F}"/>
              </a:ext>
            </a:extLst>
          </p:cNvPr>
          <p:cNvSpPr/>
          <p:nvPr/>
        </p:nvSpPr>
        <p:spPr>
          <a:xfrm>
            <a:off x="0" y="2809603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/>
              <a:t>Documentation</a:t>
            </a:r>
            <a:endParaRPr lang="en-AU" sz="1600" noProof="0" dirty="0"/>
          </a:p>
        </p:txBody>
      </p:sp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B87B8756-AA39-B72D-1500-6A9420A8EC1B}"/>
              </a:ext>
            </a:extLst>
          </p:cNvPr>
          <p:cNvSpPr/>
          <p:nvPr/>
        </p:nvSpPr>
        <p:spPr>
          <a:xfrm>
            <a:off x="0" y="3453246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AI</a:t>
            </a:r>
          </a:p>
        </p:txBody>
      </p:sp>
      <p:sp>
        <p:nvSpPr>
          <p:cNvPr id="12" name="Arrow: Pentagon 11">
            <a:extLst>
              <a:ext uri="{FF2B5EF4-FFF2-40B4-BE49-F238E27FC236}">
                <a16:creationId xmlns:a16="http://schemas.microsoft.com/office/drawing/2014/main" id="{3CE6EE18-F09E-33D6-93EB-B56BF968FAD1}"/>
              </a:ext>
            </a:extLst>
          </p:cNvPr>
          <p:cNvSpPr/>
          <p:nvPr/>
        </p:nvSpPr>
        <p:spPr>
          <a:xfrm>
            <a:off x="0" y="4096889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Further Info</a:t>
            </a:r>
          </a:p>
        </p:txBody>
      </p:sp>
    </p:spTree>
    <p:extLst>
      <p:ext uri="{BB962C8B-B14F-4D97-AF65-F5344CB8AC3E}">
        <p14:creationId xmlns:p14="http://schemas.microsoft.com/office/powerpoint/2010/main" val="4362526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artoon penguin with yellow feet&#10;&#10;AI-generated content may be incorrect.">
            <a:extLst>
              <a:ext uri="{FF2B5EF4-FFF2-40B4-BE49-F238E27FC236}">
                <a16:creationId xmlns:a16="http://schemas.microsoft.com/office/drawing/2014/main" id="{0A9BDFFE-87C0-AF28-360C-7D960B8588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1622" y="1781107"/>
            <a:ext cx="3862705" cy="45752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C2D55C7-4EA5-DF5C-6EDF-E4FE8C9D9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Linux and Bash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0DAA9-267E-CEB3-E619-03CB36F36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1983" y="1722113"/>
            <a:ext cx="6526108" cy="4351338"/>
          </a:xfrm>
        </p:spPr>
        <p:txBody>
          <a:bodyPr/>
          <a:lstStyle/>
          <a:p>
            <a:r>
              <a:rPr lang="en-AU" dirty="0"/>
              <a:t>Many advanced bioinformatics packages run on Linux</a:t>
            </a:r>
          </a:p>
          <a:p>
            <a:r>
              <a:rPr lang="en-AU" dirty="0"/>
              <a:t>Linux is a family of UNIX based operating systems</a:t>
            </a:r>
          </a:p>
          <a:p>
            <a:r>
              <a:rPr lang="en-AU" dirty="0"/>
              <a:t>Powerful, open-source command line tools</a:t>
            </a:r>
          </a:p>
          <a:p>
            <a:r>
              <a:rPr lang="en-AU" dirty="0"/>
              <a:t>FREE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A0998F-E9F0-6713-3707-B81049FC6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BFC49-7257-4A15-A857-7015FFCB4634}" type="slidenum">
              <a:rPr lang="en-AU" smtClean="0"/>
              <a:t>32</a:t>
            </a:fld>
            <a:endParaRPr lang="en-AU"/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50D78C45-3821-4037-D841-4EE2C99C677A}"/>
              </a:ext>
            </a:extLst>
          </p:cNvPr>
          <p:cNvSpPr/>
          <p:nvPr/>
        </p:nvSpPr>
        <p:spPr>
          <a:xfrm>
            <a:off x="0" y="235031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Introduction</a:t>
            </a:r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25E3D1BD-FA71-FC64-0DD7-E2F7A43551FC}"/>
              </a:ext>
            </a:extLst>
          </p:cNvPr>
          <p:cNvSpPr/>
          <p:nvPr/>
        </p:nvSpPr>
        <p:spPr>
          <a:xfrm>
            <a:off x="0" y="878674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Starting Out</a:t>
            </a:r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CF7EED9B-7A32-A130-136E-805B9B155A5A}"/>
              </a:ext>
            </a:extLst>
          </p:cNvPr>
          <p:cNvSpPr/>
          <p:nvPr/>
        </p:nvSpPr>
        <p:spPr>
          <a:xfrm>
            <a:off x="0" y="1522317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Project considerations</a:t>
            </a:r>
          </a:p>
        </p:txBody>
      </p:sp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31F482C9-0317-16E2-B3C8-6EAA9CC3354C}"/>
              </a:ext>
            </a:extLst>
          </p:cNvPr>
          <p:cNvSpPr/>
          <p:nvPr/>
        </p:nvSpPr>
        <p:spPr>
          <a:xfrm>
            <a:off x="0" y="2165960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tx2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tx2">
                  <a:lumMod val="50000"/>
                  <a:lumOff val="5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Coding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8180F2F8-21FE-4215-5D39-757A8FF54C39}"/>
              </a:ext>
            </a:extLst>
          </p:cNvPr>
          <p:cNvSpPr/>
          <p:nvPr/>
        </p:nvSpPr>
        <p:spPr>
          <a:xfrm>
            <a:off x="0" y="2809603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AI</a:t>
            </a:r>
          </a:p>
        </p:txBody>
      </p:sp>
      <p:sp>
        <p:nvSpPr>
          <p:cNvPr id="12" name="Arrow: Pentagon 11">
            <a:extLst>
              <a:ext uri="{FF2B5EF4-FFF2-40B4-BE49-F238E27FC236}">
                <a16:creationId xmlns:a16="http://schemas.microsoft.com/office/drawing/2014/main" id="{38F77540-9593-9680-7B9E-0E44ED082135}"/>
              </a:ext>
            </a:extLst>
          </p:cNvPr>
          <p:cNvSpPr/>
          <p:nvPr/>
        </p:nvSpPr>
        <p:spPr>
          <a:xfrm>
            <a:off x="0" y="3453246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Lessons learned</a:t>
            </a:r>
          </a:p>
        </p:txBody>
      </p:sp>
      <p:sp>
        <p:nvSpPr>
          <p:cNvPr id="13" name="Arrow: Pentagon 12">
            <a:extLst>
              <a:ext uri="{FF2B5EF4-FFF2-40B4-BE49-F238E27FC236}">
                <a16:creationId xmlns:a16="http://schemas.microsoft.com/office/drawing/2014/main" id="{D82219AE-ADDC-3CAF-B99C-CFA611EA5602}"/>
              </a:ext>
            </a:extLst>
          </p:cNvPr>
          <p:cNvSpPr/>
          <p:nvPr/>
        </p:nvSpPr>
        <p:spPr>
          <a:xfrm>
            <a:off x="0" y="4096889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Further Info</a:t>
            </a:r>
          </a:p>
        </p:txBody>
      </p:sp>
    </p:spTree>
    <p:extLst>
      <p:ext uri="{BB962C8B-B14F-4D97-AF65-F5344CB8AC3E}">
        <p14:creationId xmlns:p14="http://schemas.microsoft.com/office/powerpoint/2010/main" val="1575232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61680-54C8-DA1C-161C-8155F854D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Thinking at scale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01431-904F-0991-955C-38743BD4D0F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AU" dirty="0"/>
              <a:t>Bioinformatics has strength in scale – tasks can be automated</a:t>
            </a:r>
          </a:p>
          <a:p>
            <a:r>
              <a:rPr lang="en-AU" dirty="0"/>
              <a:t>Do your tasks need to be done more than once?</a:t>
            </a:r>
          </a:p>
          <a:p>
            <a:r>
              <a:rPr lang="en-AU" dirty="0"/>
              <a:t>Two personal examples – simplifying data analysis, and automating data access</a:t>
            </a:r>
          </a:p>
        </p:txBody>
      </p:sp>
      <p:pic>
        <p:nvPicPr>
          <p:cNvPr id="9" name="Content Placeholder 8" descr="A person sitting in a chair with a computer&#10;&#10;AI-generated content may be incorrect.">
            <a:extLst>
              <a:ext uri="{FF2B5EF4-FFF2-40B4-BE49-F238E27FC236}">
                <a16:creationId xmlns:a16="http://schemas.microsoft.com/office/drawing/2014/main" id="{DFBCCE62-C6FB-03E9-879B-940E3E5BD6E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0218" y="1825625"/>
            <a:ext cx="4351338" cy="4351338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ACB692-E170-1D08-2DF5-E121EAAE4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BFC49-7257-4A15-A857-7015FFCB4634}" type="slidenum">
              <a:rPr lang="en-AU" smtClean="0"/>
              <a:t>33</a:t>
            </a:fld>
            <a:endParaRPr lang="en-AU"/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78345053-3A54-2670-19A8-FD4C46893AFF}"/>
              </a:ext>
            </a:extLst>
          </p:cNvPr>
          <p:cNvSpPr/>
          <p:nvPr/>
        </p:nvSpPr>
        <p:spPr>
          <a:xfrm>
            <a:off x="0" y="235031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Introduction</a:t>
            </a:r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2656B2DA-7368-B018-876A-FC84A62F8A34}"/>
              </a:ext>
            </a:extLst>
          </p:cNvPr>
          <p:cNvSpPr/>
          <p:nvPr/>
        </p:nvSpPr>
        <p:spPr>
          <a:xfrm>
            <a:off x="0" y="878674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Starting Out</a:t>
            </a:r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2A4122B7-A0C2-554C-D128-84269B995FD3}"/>
              </a:ext>
            </a:extLst>
          </p:cNvPr>
          <p:cNvSpPr/>
          <p:nvPr/>
        </p:nvSpPr>
        <p:spPr>
          <a:xfrm>
            <a:off x="0" y="1522317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Project considerations</a:t>
            </a:r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90673343-2CEB-F6DC-4A8A-7DD7B24B5385}"/>
              </a:ext>
            </a:extLst>
          </p:cNvPr>
          <p:cNvSpPr/>
          <p:nvPr/>
        </p:nvSpPr>
        <p:spPr>
          <a:xfrm>
            <a:off x="0" y="2165960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Coding</a:t>
            </a:r>
          </a:p>
        </p:txBody>
      </p:sp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BDC989AE-E0EA-4CF8-A309-5DA847CE0ED7}"/>
              </a:ext>
            </a:extLst>
          </p:cNvPr>
          <p:cNvSpPr/>
          <p:nvPr/>
        </p:nvSpPr>
        <p:spPr>
          <a:xfrm>
            <a:off x="0" y="2809603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tx2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tx2">
                  <a:lumMod val="50000"/>
                  <a:lumOff val="5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Lessons learned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86491F30-4E67-F0B7-8BC4-7D93790532ED}"/>
              </a:ext>
            </a:extLst>
          </p:cNvPr>
          <p:cNvSpPr/>
          <p:nvPr/>
        </p:nvSpPr>
        <p:spPr>
          <a:xfrm>
            <a:off x="0" y="3453246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AI</a:t>
            </a:r>
          </a:p>
        </p:txBody>
      </p:sp>
      <p:sp>
        <p:nvSpPr>
          <p:cNvPr id="12" name="Arrow: Pentagon 11">
            <a:extLst>
              <a:ext uri="{FF2B5EF4-FFF2-40B4-BE49-F238E27FC236}">
                <a16:creationId xmlns:a16="http://schemas.microsoft.com/office/drawing/2014/main" id="{1486E6E3-2252-6217-C986-9BD0A3031E25}"/>
              </a:ext>
            </a:extLst>
          </p:cNvPr>
          <p:cNvSpPr/>
          <p:nvPr/>
        </p:nvSpPr>
        <p:spPr>
          <a:xfrm>
            <a:off x="0" y="4096889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Further Info</a:t>
            </a:r>
          </a:p>
        </p:txBody>
      </p:sp>
    </p:spTree>
    <p:extLst>
      <p:ext uri="{BB962C8B-B14F-4D97-AF65-F5344CB8AC3E}">
        <p14:creationId xmlns:p14="http://schemas.microsoft.com/office/powerpoint/2010/main" val="8669753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BD0EB8-2C13-9BC0-AC11-4A3E611160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BF3C4D7E-07E5-9F7D-E640-CFAE0452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1982" y="261613"/>
            <a:ext cx="9561817" cy="1325563"/>
          </a:xfrm>
        </p:spPr>
        <p:txBody>
          <a:bodyPr/>
          <a:lstStyle/>
          <a:p>
            <a:r>
              <a:rPr lang="en-US" dirty="0"/>
              <a:t>Thinking at scale – simplifying data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958C6E-984D-49FA-973E-9C424EEA9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39762" y="6356350"/>
            <a:ext cx="251403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9A6BFC49-7257-4A15-A857-7015FFCB4634}" type="slidenum">
              <a:rPr lang="en-AU" smtClean="0"/>
              <a:pPr>
                <a:spcAft>
                  <a:spcPts val="600"/>
                </a:spcAft>
              </a:pPr>
              <a:t>34</a:t>
            </a:fld>
            <a:endParaRPr lang="en-AU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15CB7D9-D4F5-2FB7-192E-B36778B484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791982" y="1845290"/>
            <a:ext cx="4695083" cy="4351338"/>
          </a:xfrm>
        </p:spPr>
        <p:txBody>
          <a:bodyPr/>
          <a:lstStyle/>
          <a:p>
            <a:r>
              <a:rPr lang="en-AU" dirty="0"/>
              <a:t>I had metabolic data that needed analysis via the KEGG database</a:t>
            </a:r>
          </a:p>
          <a:p>
            <a:r>
              <a:rPr lang="en-AU" dirty="0"/>
              <a:t>I started by analysing data manually – terrible idea</a:t>
            </a:r>
          </a:p>
          <a:p>
            <a:r>
              <a:rPr lang="en-AU" dirty="0"/>
              <a:t>Semi-automated it using Excel – recorded all the data, used formulas</a:t>
            </a:r>
          </a:p>
        </p:txBody>
      </p:sp>
      <p:sp>
        <p:nvSpPr>
          <p:cNvPr id="2" name="Arrow: Pentagon 1">
            <a:extLst>
              <a:ext uri="{FF2B5EF4-FFF2-40B4-BE49-F238E27FC236}">
                <a16:creationId xmlns:a16="http://schemas.microsoft.com/office/drawing/2014/main" id="{FA52E58E-2298-6093-CC99-5875E129F336}"/>
              </a:ext>
            </a:extLst>
          </p:cNvPr>
          <p:cNvSpPr/>
          <p:nvPr/>
        </p:nvSpPr>
        <p:spPr>
          <a:xfrm>
            <a:off x="0" y="235031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Introduction</a:t>
            </a:r>
          </a:p>
        </p:txBody>
      </p:sp>
      <p:sp>
        <p:nvSpPr>
          <p:cNvPr id="3" name="Arrow: Pentagon 2">
            <a:extLst>
              <a:ext uri="{FF2B5EF4-FFF2-40B4-BE49-F238E27FC236}">
                <a16:creationId xmlns:a16="http://schemas.microsoft.com/office/drawing/2014/main" id="{FF05B7EB-A4CF-39BA-E9E2-4987B7349FFB}"/>
              </a:ext>
            </a:extLst>
          </p:cNvPr>
          <p:cNvSpPr/>
          <p:nvPr/>
        </p:nvSpPr>
        <p:spPr>
          <a:xfrm>
            <a:off x="0" y="878674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Starting Out</a:t>
            </a:r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9FAF8FF7-D51D-845F-555C-917FBBE4A6F0}"/>
              </a:ext>
            </a:extLst>
          </p:cNvPr>
          <p:cNvSpPr/>
          <p:nvPr/>
        </p:nvSpPr>
        <p:spPr>
          <a:xfrm>
            <a:off x="0" y="1522317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Project considerations</a:t>
            </a:r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89FF3899-A9A7-35F3-6E50-BB70DB535ACA}"/>
              </a:ext>
            </a:extLst>
          </p:cNvPr>
          <p:cNvSpPr/>
          <p:nvPr/>
        </p:nvSpPr>
        <p:spPr>
          <a:xfrm>
            <a:off x="0" y="2165960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Coding</a:t>
            </a:r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8F2309BD-9037-0A11-9E50-F8082BD2B4CB}"/>
              </a:ext>
            </a:extLst>
          </p:cNvPr>
          <p:cNvSpPr/>
          <p:nvPr/>
        </p:nvSpPr>
        <p:spPr>
          <a:xfrm>
            <a:off x="0" y="2809603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tx2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tx2">
                  <a:lumMod val="50000"/>
                  <a:lumOff val="5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Lessons learned</a:t>
            </a:r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45DF4D27-A89E-B185-003F-B862873C3A08}"/>
              </a:ext>
            </a:extLst>
          </p:cNvPr>
          <p:cNvSpPr/>
          <p:nvPr/>
        </p:nvSpPr>
        <p:spPr>
          <a:xfrm>
            <a:off x="0" y="3453246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AI</a:t>
            </a:r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A3013AD6-E21A-C6B9-B54A-1B5E794DB656}"/>
              </a:ext>
            </a:extLst>
          </p:cNvPr>
          <p:cNvSpPr/>
          <p:nvPr/>
        </p:nvSpPr>
        <p:spPr>
          <a:xfrm>
            <a:off x="0" y="4096889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Further Info</a:t>
            </a:r>
          </a:p>
        </p:txBody>
      </p:sp>
    </p:spTree>
    <p:extLst>
      <p:ext uri="{BB962C8B-B14F-4D97-AF65-F5344CB8AC3E}">
        <p14:creationId xmlns:p14="http://schemas.microsoft.com/office/powerpoint/2010/main" val="16036413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3073DD0-6E62-3768-F51C-5EE4287BD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1982" y="261613"/>
            <a:ext cx="9561817" cy="1325563"/>
          </a:xfrm>
        </p:spPr>
        <p:txBody>
          <a:bodyPr/>
          <a:lstStyle/>
          <a:p>
            <a:r>
              <a:rPr lang="en-US" dirty="0"/>
              <a:t>Thinking at scale – automating data access</a:t>
            </a:r>
          </a:p>
        </p:txBody>
      </p:sp>
      <p:pic>
        <p:nvPicPr>
          <p:cNvPr id="14" name="Content Placeholder 13" descr="A person in a red coat&#10;&#10;AI-generated content may be incorrect.">
            <a:extLst>
              <a:ext uri="{FF2B5EF4-FFF2-40B4-BE49-F238E27FC236}">
                <a16:creationId xmlns:a16="http://schemas.microsoft.com/office/drawing/2014/main" id="{8F11B524-A457-5085-470B-4EA7AC374DE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6157" y="1845290"/>
            <a:ext cx="4497642" cy="449764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69CED9-9B77-044B-FEEB-A854C2669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39762" y="6356350"/>
            <a:ext cx="251403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9A6BFC49-7257-4A15-A857-7015FFCB4634}" type="slidenum">
              <a:rPr lang="en-AU" smtClean="0"/>
              <a:pPr>
                <a:spcAft>
                  <a:spcPts val="600"/>
                </a:spcAft>
              </a:pPr>
              <a:t>35</a:t>
            </a:fld>
            <a:endParaRPr lang="en-AU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CE04099-8BA2-CEAB-66D7-66A4D4975A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791982" y="1845290"/>
            <a:ext cx="4695083" cy="4351338"/>
          </a:xfrm>
        </p:spPr>
        <p:txBody>
          <a:bodyPr/>
          <a:lstStyle/>
          <a:p>
            <a:r>
              <a:rPr lang="en-AU" dirty="0"/>
              <a:t>For another example, collaboration required metabolic data from genome data</a:t>
            </a:r>
          </a:p>
          <a:p>
            <a:r>
              <a:rPr lang="en-AU" dirty="0"/>
              <a:t>Used Python code to automate the process</a:t>
            </a:r>
          </a:p>
          <a:p>
            <a:r>
              <a:rPr lang="en-AU" dirty="0"/>
              <a:t>Built a program from the initial scripts</a:t>
            </a:r>
          </a:p>
          <a:p>
            <a:r>
              <a:rPr lang="en-AU" dirty="0"/>
              <a:t>Turned into a side project</a:t>
            </a:r>
          </a:p>
        </p:txBody>
      </p:sp>
      <p:sp>
        <p:nvSpPr>
          <p:cNvPr id="2" name="Arrow: Pentagon 1">
            <a:extLst>
              <a:ext uri="{FF2B5EF4-FFF2-40B4-BE49-F238E27FC236}">
                <a16:creationId xmlns:a16="http://schemas.microsoft.com/office/drawing/2014/main" id="{EC3F56C2-B869-CC3D-738C-669193F30F90}"/>
              </a:ext>
            </a:extLst>
          </p:cNvPr>
          <p:cNvSpPr/>
          <p:nvPr/>
        </p:nvSpPr>
        <p:spPr>
          <a:xfrm>
            <a:off x="0" y="235031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Introduction</a:t>
            </a:r>
          </a:p>
        </p:txBody>
      </p:sp>
      <p:sp>
        <p:nvSpPr>
          <p:cNvPr id="3" name="Arrow: Pentagon 2">
            <a:extLst>
              <a:ext uri="{FF2B5EF4-FFF2-40B4-BE49-F238E27FC236}">
                <a16:creationId xmlns:a16="http://schemas.microsoft.com/office/drawing/2014/main" id="{80AE20C6-CCE4-3284-7776-9CBF8B6B55BE}"/>
              </a:ext>
            </a:extLst>
          </p:cNvPr>
          <p:cNvSpPr/>
          <p:nvPr/>
        </p:nvSpPr>
        <p:spPr>
          <a:xfrm>
            <a:off x="0" y="878674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Starting Out</a:t>
            </a:r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2D382176-2DA7-952C-790E-473C97DF1CD2}"/>
              </a:ext>
            </a:extLst>
          </p:cNvPr>
          <p:cNvSpPr/>
          <p:nvPr/>
        </p:nvSpPr>
        <p:spPr>
          <a:xfrm>
            <a:off x="0" y="1522317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Project considerations</a:t>
            </a:r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ADAF660F-59E1-191F-19D1-BF20061FBE1C}"/>
              </a:ext>
            </a:extLst>
          </p:cNvPr>
          <p:cNvSpPr/>
          <p:nvPr/>
        </p:nvSpPr>
        <p:spPr>
          <a:xfrm>
            <a:off x="0" y="2165960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Coding</a:t>
            </a:r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9C9551A2-8BA4-CB6D-43D6-3520EBF5D549}"/>
              </a:ext>
            </a:extLst>
          </p:cNvPr>
          <p:cNvSpPr/>
          <p:nvPr/>
        </p:nvSpPr>
        <p:spPr>
          <a:xfrm>
            <a:off x="0" y="2809603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tx2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tx2">
                  <a:lumMod val="50000"/>
                  <a:lumOff val="5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Lessons learned</a:t>
            </a:r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E1AD74E9-4CFD-9B65-5FF1-8380C761CEBD}"/>
              </a:ext>
            </a:extLst>
          </p:cNvPr>
          <p:cNvSpPr/>
          <p:nvPr/>
        </p:nvSpPr>
        <p:spPr>
          <a:xfrm>
            <a:off x="0" y="3453246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AI</a:t>
            </a:r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68D21EC8-065F-A6A0-A609-B48A33CB46C9}"/>
              </a:ext>
            </a:extLst>
          </p:cNvPr>
          <p:cNvSpPr/>
          <p:nvPr/>
        </p:nvSpPr>
        <p:spPr>
          <a:xfrm>
            <a:off x="0" y="4096889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Further Info</a:t>
            </a:r>
          </a:p>
        </p:txBody>
      </p:sp>
    </p:spTree>
    <p:extLst>
      <p:ext uri="{BB962C8B-B14F-4D97-AF65-F5344CB8AC3E}">
        <p14:creationId xmlns:p14="http://schemas.microsoft.com/office/powerpoint/2010/main" val="16564485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93608-B310-4D9F-AD68-9CA819FB4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noProof="0" dirty="0"/>
              <a:t>Identify the Gap - Do I Need to Make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26938-DC9C-8953-ADCD-F916D18A1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noProof="0" dirty="0"/>
              <a:t>An important question to ask is “do I need to make/do this”?</a:t>
            </a:r>
          </a:p>
          <a:p>
            <a:r>
              <a:rPr lang="en-AU" noProof="0" dirty="0"/>
              <a:t>What would make it stand out?</a:t>
            </a:r>
          </a:p>
          <a:p>
            <a:r>
              <a:rPr lang="en-AU" noProof="0" dirty="0"/>
              <a:t>Identify the gap. What isn’t covered by pre-existing resources?</a:t>
            </a:r>
          </a:p>
          <a:p>
            <a:r>
              <a:rPr lang="en-AU" noProof="0" dirty="0"/>
              <a:t>For example, my website already had competition, both larger and more specialised, but not in my niche, and they had limits in their UI design.</a:t>
            </a:r>
          </a:p>
          <a:p>
            <a:endParaRPr lang="en-AU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FBC743-8138-6F5A-1262-3F0021C5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BFC49-7257-4A15-A857-7015FFCB4634}" type="slidenum">
              <a:rPr lang="en-AU" noProof="0" smtClean="0"/>
              <a:t>36</a:t>
            </a:fld>
            <a:endParaRPr lang="en-AU" noProof="0" dirty="0"/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178E28EA-47B6-9042-B598-85BE19A5533A}"/>
              </a:ext>
            </a:extLst>
          </p:cNvPr>
          <p:cNvSpPr/>
          <p:nvPr/>
        </p:nvSpPr>
        <p:spPr>
          <a:xfrm>
            <a:off x="0" y="235031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Introduction</a:t>
            </a:r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3494F414-AA90-1771-960A-4D7E976B6CBA}"/>
              </a:ext>
            </a:extLst>
          </p:cNvPr>
          <p:cNvSpPr/>
          <p:nvPr/>
        </p:nvSpPr>
        <p:spPr>
          <a:xfrm>
            <a:off x="0" y="878674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Starting Out</a:t>
            </a:r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7042F189-33BB-0C13-ED95-34200D9FC936}"/>
              </a:ext>
            </a:extLst>
          </p:cNvPr>
          <p:cNvSpPr/>
          <p:nvPr/>
        </p:nvSpPr>
        <p:spPr>
          <a:xfrm>
            <a:off x="0" y="1522317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Project considerations</a:t>
            </a:r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499232E7-8DC1-3B1D-5178-A636A103BA49}"/>
              </a:ext>
            </a:extLst>
          </p:cNvPr>
          <p:cNvSpPr/>
          <p:nvPr/>
        </p:nvSpPr>
        <p:spPr>
          <a:xfrm>
            <a:off x="0" y="2165960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Coding</a:t>
            </a:r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C0EF18DB-C1E7-DF28-655B-F263FA5BF53E}"/>
              </a:ext>
            </a:extLst>
          </p:cNvPr>
          <p:cNvSpPr/>
          <p:nvPr/>
        </p:nvSpPr>
        <p:spPr>
          <a:xfrm>
            <a:off x="0" y="2809603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tx2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tx2">
                  <a:lumMod val="50000"/>
                  <a:lumOff val="5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Lessons learned</a:t>
            </a:r>
          </a:p>
        </p:txBody>
      </p:sp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E40DC281-BDEF-B3A0-4EF5-E3319DE594E8}"/>
              </a:ext>
            </a:extLst>
          </p:cNvPr>
          <p:cNvSpPr/>
          <p:nvPr/>
        </p:nvSpPr>
        <p:spPr>
          <a:xfrm>
            <a:off x="0" y="3453246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AI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020C4AC2-7046-22A3-01D1-09BE87799FA9}"/>
              </a:ext>
            </a:extLst>
          </p:cNvPr>
          <p:cNvSpPr/>
          <p:nvPr/>
        </p:nvSpPr>
        <p:spPr>
          <a:xfrm>
            <a:off x="0" y="4096889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Further Info</a:t>
            </a:r>
          </a:p>
        </p:txBody>
      </p:sp>
    </p:spTree>
    <p:extLst>
      <p:ext uri="{BB962C8B-B14F-4D97-AF65-F5344CB8AC3E}">
        <p14:creationId xmlns:p14="http://schemas.microsoft.com/office/powerpoint/2010/main" val="31443860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5F0F1-1587-7340-E758-869A1F886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1982" y="261613"/>
            <a:ext cx="9561817" cy="1325563"/>
          </a:xfrm>
        </p:spPr>
        <p:txBody>
          <a:bodyPr anchor="ctr">
            <a:normAutofit/>
          </a:bodyPr>
          <a:lstStyle/>
          <a:p>
            <a:r>
              <a:rPr lang="en-AU" dirty="0"/>
              <a:t>Making a website, and lessons I learned</a:t>
            </a:r>
            <a:endParaRPr lang="en-AU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6DE0E-9CE4-81ED-0D12-EAD9EEF3E7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91981" y="1825625"/>
            <a:ext cx="4695083" cy="4351338"/>
          </a:xfrm>
        </p:spPr>
        <p:txBody>
          <a:bodyPr>
            <a:normAutofit/>
          </a:bodyPr>
          <a:lstStyle/>
          <a:p>
            <a:r>
              <a:rPr lang="en-AU" noProof="0" dirty="0"/>
              <a:t>Do I need to make a website?</a:t>
            </a:r>
          </a:p>
          <a:p>
            <a:r>
              <a:rPr lang="en-AU" noProof="0" dirty="0"/>
              <a:t>How do I make a website?</a:t>
            </a:r>
          </a:p>
          <a:p>
            <a:r>
              <a:rPr lang="en-AU" noProof="0" dirty="0"/>
              <a:t>What frameworks or tools should I use?</a:t>
            </a:r>
          </a:p>
        </p:txBody>
      </p:sp>
      <p:pic>
        <p:nvPicPr>
          <p:cNvPr id="6" name="Picture 5" descr="A dog sitting in front of a computer&#10;&#10;https://www.reddit.com/r/corgi/comments/148pj7t/doing_a_code_review/">
            <a:extLst>
              <a:ext uri="{FF2B5EF4-FFF2-40B4-BE49-F238E27FC236}">
                <a16:creationId xmlns:a16="http://schemas.microsoft.com/office/drawing/2014/main" id="{B61B138A-3A54-00EE-F150-3DD8EC296AD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57"/>
          <a:stretch>
            <a:fillRect/>
          </a:stretch>
        </p:blipFill>
        <p:spPr>
          <a:xfrm>
            <a:off x="6658716" y="1377950"/>
            <a:ext cx="4695083" cy="4351338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76C0EE-FCED-8253-B931-3250BEC21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39762" y="6356350"/>
            <a:ext cx="251403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9A6BFC49-7257-4A15-A857-7015FFCB4634}" type="slidenum">
              <a:rPr lang="en-AU" noProof="0" smtClean="0"/>
              <a:pPr>
                <a:spcAft>
                  <a:spcPts val="600"/>
                </a:spcAft>
              </a:pPr>
              <a:t>37</a:t>
            </a:fld>
            <a:endParaRPr lang="en-AU" noProof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ADBF03-CA39-FFB4-52A1-200F46056953}"/>
              </a:ext>
            </a:extLst>
          </p:cNvPr>
          <p:cNvSpPr txBox="1"/>
          <p:nvPr/>
        </p:nvSpPr>
        <p:spPr>
          <a:xfrm>
            <a:off x="6572890" y="5765819"/>
            <a:ext cx="5079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noProof="0" dirty="0"/>
              <a:t>https://www.reddit.com/r/corgi/comments/148pj7t/doing_a_code_review/</a:t>
            </a:r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5B47C7FA-4F55-20C3-3FFC-215EE028DB7B}"/>
              </a:ext>
            </a:extLst>
          </p:cNvPr>
          <p:cNvSpPr/>
          <p:nvPr/>
        </p:nvSpPr>
        <p:spPr>
          <a:xfrm>
            <a:off x="0" y="235031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Introduction</a:t>
            </a:r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6B2EF4A0-8C2E-54CA-3CCE-196D38B99598}"/>
              </a:ext>
            </a:extLst>
          </p:cNvPr>
          <p:cNvSpPr/>
          <p:nvPr/>
        </p:nvSpPr>
        <p:spPr>
          <a:xfrm>
            <a:off x="0" y="878674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Starting Out</a:t>
            </a:r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F730D433-3F6A-BB2B-D633-DFF917B0385F}"/>
              </a:ext>
            </a:extLst>
          </p:cNvPr>
          <p:cNvSpPr/>
          <p:nvPr/>
        </p:nvSpPr>
        <p:spPr>
          <a:xfrm>
            <a:off x="0" y="1522317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Project considerations</a:t>
            </a:r>
          </a:p>
        </p:txBody>
      </p:sp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C5D8B90E-F1AF-4319-1536-9030301321D8}"/>
              </a:ext>
            </a:extLst>
          </p:cNvPr>
          <p:cNvSpPr/>
          <p:nvPr/>
        </p:nvSpPr>
        <p:spPr>
          <a:xfrm>
            <a:off x="0" y="2165960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Coding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9DE24C08-541A-0083-DBD0-777D7B817704}"/>
              </a:ext>
            </a:extLst>
          </p:cNvPr>
          <p:cNvSpPr/>
          <p:nvPr/>
        </p:nvSpPr>
        <p:spPr>
          <a:xfrm>
            <a:off x="0" y="2809603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tx2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tx2">
                  <a:lumMod val="50000"/>
                  <a:lumOff val="5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Lessons learned</a:t>
            </a:r>
          </a:p>
        </p:txBody>
      </p:sp>
      <p:sp>
        <p:nvSpPr>
          <p:cNvPr id="12" name="Arrow: Pentagon 11">
            <a:extLst>
              <a:ext uri="{FF2B5EF4-FFF2-40B4-BE49-F238E27FC236}">
                <a16:creationId xmlns:a16="http://schemas.microsoft.com/office/drawing/2014/main" id="{5A0B757E-79DD-4E3B-60A9-82480E54EE82}"/>
              </a:ext>
            </a:extLst>
          </p:cNvPr>
          <p:cNvSpPr/>
          <p:nvPr/>
        </p:nvSpPr>
        <p:spPr>
          <a:xfrm>
            <a:off x="0" y="3453246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AI</a:t>
            </a:r>
          </a:p>
        </p:txBody>
      </p:sp>
      <p:sp>
        <p:nvSpPr>
          <p:cNvPr id="13" name="Arrow: Pentagon 12">
            <a:extLst>
              <a:ext uri="{FF2B5EF4-FFF2-40B4-BE49-F238E27FC236}">
                <a16:creationId xmlns:a16="http://schemas.microsoft.com/office/drawing/2014/main" id="{3ED4B764-35E0-FDF2-D465-947BF565B49E}"/>
              </a:ext>
            </a:extLst>
          </p:cNvPr>
          <p:cNvSpPr/>
          <p:nvPr/>
        </p:nvSpPr>
        <p:spPr>
          <a:xfrm>
            <a:off x="0" y="4096889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Further Info</a:t>
            </a:r>
          </a:p>
        </p:txBody>
      </p:sp>
    </p:spTree>
    <p:extLst>
      <p:ext uri="{BB962C8B-B14F-4D97-AF65-F5344CB8AC3E}">
        <p14:creationId xmlns:p14="http://schemas.microsoft.com/office/powerpoint/2010/main" val="21103226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74AE3-73BC-7508-5FCF-1281C500A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noProof="0" dirty="0"/>
              <a:t>AI: To Use or Not to Use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EBA55E-CA3C-B32B-CD82-A8E1097CE2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91982" y="1425511"/>
            <a:ext cx="4857388" cy="613219"/>
          </a:xfrm>
        </p:spPr>
        <p:txBody>
          <a:bodyPr/>
          <a:lstStyle/>
          <a:p>
            <a:r>
              <a:rPr lang="en-AU" noProof="0" dirty="0"/>
              <a:t>Pros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D864A0-C3F6-B066-B0A8-35EE786091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791982" y="2038730"/>
            <a:ext cx="4857388" cy="4317620"/>
          </a:xfrm>
        </p:spPr>
        <p:txBody>
          <a:bodyPr/>
          <a:lstStyle/>
          <a:p>
            <a:r>
              <a:rPr lang="en-AU" noProof="0" dirty="0"/>
              <a:t>Can immensely speed up work</a:t>
            </a:r>
          </a:p>
          <a:p>
            <a:r>
              <a:rPr lang="en-AU" noProof="0" dirty="0"/>
              <a:t>Can produce code that you are not familiar with</a:t>
            </a:r>
          </a:p>
          <a:p>
            <a:r>
              <a:rPr lang="en-AU" noProof="0" dirty="0"/>
              <a:t>Good sounding board for ideas</a:t>
            </a:r>
          </a:p>
          <a:p>
            <a:endParaRPr lang="en-AU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9EAF08-411D-47C0-C240-D21DB0DB8C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62762" y="1425511"/>
            <a:ext cx="4881309" cy="613219"/>
          </a:xfrm>
        </p:spPr>
        <p:txBody>
          <a:bodyPr/>
          <a:lstStyle/>
          <a:p>
            <a:r>
              <a:rPr lang="en-AU" noProof="0" dirty="0"/>
              <a:t>Cons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6B90BD-A26C-6B9D-FC05-1FF77CAEAD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962762" y="2038730"/>
            <a:ext cx="4881309" cy="4317620"/>
          </a:xfrm>
        </p:spPr>
        <p:txBody>
          <a:bodyPr/>
          <a:lstStyle/>
          <a:p>
            <a:r>
              <a:rPr lang="en-AU" noProof="0" dirty="0"/>
              <a:t>Can inhibit learning if you rely on AI</a:t>
            </a:r>
          </a:p>
          <a:p>
            <a:r>
              <a:rPr lang="en-AU" noProof="0" dirty="0"/>
              <a:t>Data may be kept for training their engine – NOT SECURE</a:t>
            </a:r>
          </a:p>
          <a:p>
            <a:r>
              <a:rPr lang="en-AU" noProof="0" dirty="0"/>
              <a:t>Not accurate when relying on factual accuracy</a:t>
            </a:r>
          </a:p>
          <a:p>
            <a:r>
              <a:rPr lang="en-AU" noProof="0" dirty="0"/>
              <a:t>Can be a Yes-man – can agree with you even if you are wrong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E96FE5-4AE5-FD02-693E-A180C39F2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BFC49-7257-4A15-A857-7015FFCB4634}" type="slidenum">
              <a:rPr lang="en-AU" noProof="0" smtClean="0"/>
              <a:t>38</a:t>
            </a:fld>
            <a:endParaRPr lang="en-AU" noProof="0" dirty="0"/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B2E3F37A-01EB-22C2-0200-DC1F5F36161C}"/>
              </a:ext>
            </a:extLst>
          </p:cNvPr>
          <p:cNvSpPr/>
          <p:nvPr/>
        </p:nvSpPr>
        <p:spPr>
          <a:xfrm>
            <a:off x="0" y="235031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Introduction</a:t>
            </a:r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0322B271-ED18-92F5-9986-DE6CD0A0B9CE}"/>
              </a:ext>
            </a:extLst>
          </p:cNvPr>
          <p:cNvSpPr/>
          <p:nvPr/>
        </p:nvSpPr>
        <p:spPr>
          <a:xfrm>
            <a:off x="0" y="878674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Starting Out</a:t>
            </a:r>
          </a:p>
        </p:txBody>
      </p:sp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97B97242-1498-2E06-68C1-DB4210099312}"/>
              </a:ext>
            </a:extLst>
          </p:cNvPr>
          <p:cNvSpPr/>
          <p:nvPr/>
        </p:nvSpPr>
        <p:spPr>
          <a:xfrm>
            <a:off x="0" y="1522317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Project considerations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CC660A02-860B-6302-ACB3-E9CD4C517215}"/>
              </a:ext>
            </a:extLst>
          </p:cNvPr>
          <p:cNvSpPr/>
          <p:nvPr/>
        </p:nvSpPr>
        <p:spPr>
          <a:xfrm>
            <a:off x="0" y="2165960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Coding</a:t>
            </a:r>
          </a:p>
        </p:txBody>
      </p:sp>
      <p:sp>
        <p:nvSpPr>
          <p:cNvPr id="12" name="Arrow: Pentagon 11">
            <a:extLst>
              <a:ext uri="{FF2B5EF4-FFF2-40B4-BE49-F238E27FC236}">
                <a16:creationId xmlns:a16="http://schemas.microsoft.com/office/drawing/2014/main" id="{C4BBF85B-D27B-4E50-DC51-4AD244E1AB78}"/>
              </a:ext>
            </a:extLst>
          </p:cNvPr>
          <p:cNvSpPr/>
          <p:nvPr/>
        </p:nvSpPr>
        <p:spPr>
          <a:xfrm>
            <a:off x="0" y="2809603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Lessons learned</a:t>
            </a:r>
          </a:p>
        </p:txBody>
      </p:sp>
      <p:sp>
        <p:nvSpPr>
          <p:cNvPr id="13" name="Arrow: Pentagon 12">
            <a:extLst>
              <a:ext uri="{FF2B5EF4-FFF2-40B4-BE49-F238E27FC236}">
                <a16:creationId xmlns:a16="http://schemas.microsoft.com/office/drawing/2014/main" id="{AF03D770-EA2B-DA4B-4E77-627254E5C54C}"/>
              </a:ext>
            </a:extLst>
          </p:cNvPr>
          <p:cNvSpPr/>
          <p:nvPr/>
        </p:nvSpPr>
        <p:spPr>
          <a:xfrm>
            <a:off x="0" y="3453246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tx2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tx2">
                  <a:lumMod val="50000"/>
                  <a:lumOff val="5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AI</a:t>
            </a:r>
          </a:p>
        </p:txBody>
      </p:sp>
      <p:sp>
        <p:nvSpPr>
          <p:cNvPr id="14" name="Arrow: Pentagon 13">
            <a:extLst>
              <a:ext uri="{FF2B5EF4-FFF2-40B4-BE49-F238E27FC236}">
                <a16:creationId xmlns:a16="http://schemas.microsoft.com/office/drawing/2014/main" id="{A4D05093-2522-CE86-B3AD-3DA1B4A1FFBC}"/>
              </a:ext>
            </a:extLst>
          </p:cNvPr>
          <p:cNvSpPr/>
          <p:nvPr/>
        </p:nvSpPr>
        <p:spPr>
          <a:xfrm>
            <a:off x="0" y="4096889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Further Info</a:t>
            </a:r>
          </a:p>
        </p:txBody>
      </p:sp>
    </p:spTree>
    <p:extLst>
      <p:ext uri="{BB962C8B-B14F-4D97-AF65-F5344CB8AC3E}">
        <p14:creationId xmlns:p14="http://schemas.microsoft.com/office/powerpoint/2010/main" val="1494285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E7974-E501-4227-5E57-C026410B7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noProof="0" dirty="0"/>
              <a:t>What is in this session?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F4B53-D782-0BCB-471B-8197042DD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1983" y="1380744"/>
            <a:ext cx="5218418" cy="5076505"/>
          </a:xfrm>
        </p:spPr>
        <p:txBody>
          <a:bodyPr>
            <a:normAutofit lnSpcReduction="10000"/>
          </a:bodyPr>
          <a:lstStyle/>
          <a:p>
            <a:r>
              <a:rPr lang="en-AU" noProof="0" dirty="0"/>
              <a:t>This presentation will go over some of my experiences in bioinformatics, and core lessons I learned from them.</a:t>
            </a:r>
          </a:p>
          <a:p>
            <a:r>
              <a:rPr lang="en-AU" noProof="0" dirty="0"/>
              <a:t>I will go over core bioinformatics concepts, important knowledge, and tools.</a:t>
            </a:r>
          </a:p>
          <a:p>
            <a:r>
              <a:rPr lang="en-AU" noProof="0" dirty="0"/>
              <a:t>While this session looks at bioinformatics, most of it is applicable to other fields using data science(e.g., physics, chemistry, social sciences)</a:t>
            </a:r>
          </a:p>
          <a:p>
            <a:endParaRPr lang="en-AU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357913-1E45-BB95-6CC0-A2982C3DA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BFC49-7257-4A15-A857-7015FFCB4634}" type="slidenum">
              <a:rPr lang="en-AU" noProof="0" smtClean="0"/>
              <a:t>3</a:t>
            </a:fld>
            <a:endParaRPr lang="en-AU" noProof="0" dirty="0"/>
          </a:p>
        </p:txBody>
      </p:sp>
      <p:pic>
        <p:nvPicPr>
          <p:cNvPr id="6" name="Picture 5" descr="A group of bears dancing&#10;&#10;AI-generated content may be incorrect.">
            <a:extLst>
              <a:ext uri="{FF2B5EF4-FFF2-40B4-BE49-F238E27FC236}">
                <a16:creationId xmlns:a16="http://schemas.microsoft.com/office/drawing/2014/main" id="{983C25CE-0478-7D36-CDD0-B34F94625A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3069" y="1199449"/>
            <a:ext cx="4762500" cy="5257800"/>
          </a:xfrm>
          <a:prstGeom prst="rect">
            <a:avLst/>
          </a:prstGeom>
        </p:spPr>
      </p:pic>
      <p:sp>
        <p:nvSpPr>
          <p:cNvPr id="5" name="Arrow: Pentagon 4">
            <a:extLst>
              <a:ext uri="{FF2B5EF4-FFF2-40B4-BE49-F238E27FC236}">
                <a16:creationId xmlns:a16="http://schemas.microsoft.com/office/drawing/2014/main" id="{AC621CFC-D98A-C405-1767-C4A75D308A47}"/>
              </a:ext>
            </a:extLst>
          </p:cNvPr>
          <p:cNvSpPr/>
          <p:nvPr/>
        </p:nvSpPr>
        <p:spPr>
          <a:xfrm>
            <a:off x="0" y="235031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tx2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tx2">
                  <a:lumMod val="50000"/>
                  <a:lumOff val="5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Introduction</a:t>
            </a:r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B1962FA0-C897-502D-71D2-7C8C5C6B5CA8}"/>
              </a:ext>
            </a:extLst>
          </p:cNvPr>
          <p:cNvSpPr/>
          <p:nvPr/>
        </p:nvSpPr>
        <p:spPr>
          <a:xfrm>
            <a:off x="0" y="878674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Starting Out</a:t>
            </a:r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173B2A64-57AD-8535-E9A8-1C5BC2B4DB94}"/>
              </a:ext>
            </a:extLst>
          </p:cNvPr>
          <p:cNvSpPr/>
          <p:nvPr/>
        </p:nvSpPr>
        <p:spPr>
          <a:xfrm>
            <a:off x="0" y="1522317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Project considerations</a:t>
            </a:r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8EE0D680-515B-E5AA-9430-2D8887BD0EAD}"/>
              </a:ext>
            </a:extLst>
          </p:cNvPr>
          <p:cNvSpPr/>
          <p:nvPr/>
        </p:nvSpPr>
        <p:spPr>
          <a:xfrm>
            <a:off x="0" y="2165960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Coding</a:t>
            </a:r>
          </a:p>
        </p:txBody>
      </p:sp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4903812A-B065-C3C7-AA3E-A202715DE946}"/>
              </a:ext>
            </a:extLst>
          </p:cNvPr>
          <p:cNvSpPr/>
          <p:nvPr/>
        </p:nvSpPr>
        <p:spPr>
          <a:xfrm>
            <a:off x="0" y="2809603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Documentation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BDA35540-EA9C-4B4F-85F7-09C9EBFF52CF}"/>
              </a:ext>
            </a:extLst>
          </p:cNvPr>
          <p:cNvSpPr/>
          <p:nvPr/>
        </p:nvSpPr>
        <p:spPr>
          <a:xfrm>
            <a:off x="0" y="3453246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AI</a:t>
            </a:r>
          </a:p>
        </p:txBody>
      </p:sp>
      <p:sp>
        <p:nvSpPr>
          <p:cNvPr id="12" name="Arrow: Pentagon 11">
            <a:extLst>
              <a:ext uri="{FF2B5EF4-FFF2-40B4-BE49-F238E27FC236}">
                <a16:creationId xmlns:a16="http://schemas.microsoft.com/office/drawing/2014/main" id="{74674BDB-326A-94B4-1799-7BDE45F9C4C7}"/>
              </a:ext>
            </a:extLst>
          </p:cNvPr>
          <p:cNvSpPr/>
          <p:nvPr/>
        </p:nvSpPr>
        <p:spPr>
          <a:xfrm>
            <a:off x="0" y="4096889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Further Info</a:t>
            </a:r>
          </a:p>
        </p:txBody>
      </p:sp>
    </p:spTree>
    <p:extLst>
      <p:ext uri="{BB962C8B-B14F-4D97-AF65-F5344CB8AC3E}">
        <p14:creationId xmlns:p14="http://schemas.microsoft.com/office/powerpoint/2010/main" val="34562886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9F5D7-5D62-88D6-62E8-F80B277B5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6C42C-C69F-C18B-7436-6089EBF0C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/>
              <a:t>Is bioinformatics your core skill set, or a supplemental skill set?</a:t>
            </a:r>
          </a:p>
          <a:p>
            <a:r>
              <a:rPr lang="en-AU" dirty="0"/>
              <a:t>Planning and research design is key</a:t>
            </a:r>
          </a:p>
          <a:p>
            <a:r>
              <a:rPr lang="en-AU" dirty="0"/>
              <a:t>Keep detailed and helpful documentation</a:t>
            </a:r>
          </a:p>
          <a:p>
            <a:r>
              <a:rPr lang="en-AU" dirty="0"/>
              <a:t>Investigate the tools you need to use</a:t>
            </a:r>
          </a:p>
          <a:p>
            <a:r>
              <a:rPr lang="en-AU" dirty="0"/>
              <a:t>Identify the gap – does the tool need making?</a:t>
            </a:r>
          </a:p>
          <a:p>
            <a:r>
              <a:rPr lang="en-AU" dirty="0"/>
              <a:t>Think at scale – do you need to do this more than twice?</a:t>
            </a:r>
          </a:p>
          <a:p>
            <a:r>
              <a:rPr lang="en-AU" dirty="0"/>
              <a:t>Focus on the data – how will it be used?</a:t>
            </a:r>
          </a:p>
          <a:p>
            <a:r>
              <a:rPr lang="en-AU" dirty="0"/>
              <a:t>AI can be powerful but has downsides. Use it responsibly.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1E243B-D2A1-8FEA-FD50-C9F0064F1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BFC49-7257-4A15-A857-7015FFCB4634}" type="slidenum">
              <a:rPr lang="en-AU" smtClean="0"/>
              <a:t>39</a:t>
            </a:fld>
            <a:endParaRPr lang="en-AU"/>
          </a:p>
        </p:txBody>
      </p:sp>
      <p:sp>
        <p:nvSpPr>
          <p:cNvPr id="12" name="Arrow: Pentagon 11">
            <a:extLst>
              <a:ext uri="{FF2B5EF4-FFF2-40B4-BE49-F238E27FC236}">
                <a16:creationId xmlns:a16="http://schemas.microsoft.com/office/drawing/2014/main" id="{CBD77D8C-B4E1-D376-7915-562786B3ED6B}"/>
              </a:ext>
            </a:extLst>
          </p:cNvPr>
          <p:cNvSpPr/>
          <p:nvPr/>
        </p:nvSpPr>
        <p:spPr>
          <a:xfrm>
            <a:off x="0" y="235031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Introduction</a:t>
            </a:r>
          </a:p>
        </p:txBody>
      </p:sp>
      <p:sp>
        <p:nvSpPr>
          <p:cNvPr id="13" name="Arrow: Pentagon 12">
            <a:extLst>
              <a:ext uri="{FF2B5EF4-FFF2-40B4-BE49-F238E27FC236}">
                <a16:creationId xmlns:a16="http://schemas.microsoft.com/office/drawing/2014/main" id="{383456E8-CF81-F9BD-5A93-9558EAEE7E64}"/>
              </a:ext>
            </a:extLst>
          </p:cNvPr>
          <p:cNvSpPr/>
          <p:nvPr/>
        </p:nvSpPr>
        <p:spPr>
          <a:xfrm>
            <a:off x="0" y="878674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Starting Out</a:t>
            </a:r>
          </a:p>
        </p:txBody>
      </p:sp>
      <p:sp>
        <p:nvSpPr>
          <p:cNvPr id="14" name="Arrow: Pentagon 13">
            <a:extLst>
              <a:ext uri="{FF2B5EF4-FFF2-40B4-BE49-F238E27FC236}">
                <a16:creationId xmlns:a16="http://schemas.microsoft.com/office/drawing/2014/main" id="{9546C9B0-B685-4E72-C9F4-626FE3936A68}"/>
              </a:ext>
            </a:extLst>
          </p:cNvPr>
          <p:cNvSpPr/>
          <p:nvPr/>
        </p:nvSpPr>
        <p:spPr>
          <a:xfrm>
            <a:off x="0" y="1522317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Project considerations</a:t>
            </a:r>
          </a:p>
        </p:txBody>
      </p:sp>
      <p:sp>
        <p:nvSpPr>
          <p:cNvPr id="15" name="Arrow: Pentagon 14">
            <a:extLst>
              <a:ext uri="{FF2B5EF4-FFF2-40B4-BE49-F238E27FC236}">
                <a16:creationId xmlns:a16="http://schemas.microsoft.com/office/drawing/2014/main" id="{2C967DDD-3037-DA12-5F2F-70185A00202E}"/>
              </a:ext>
            </a:extLst>
          </p:cNvPr>
          <p:cNvSpPr/>
          <p:nvPr/>
        </p:nvSpPr>
        <p:spPr>
          <a:xfrm>
            <a:off x="0" y="2165960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Coding</a:t>
            </a:r>
          </a:p>
        </p:txBody>
      </p:sp>
      <p:sp>
        <p:nvSpPr>
          <p:cNvPr id="16" name="Arrow: Pentagon 15">
            <a:extLst>
              <a:ext uri="{FF2B5EF4-FFF2-40B4-BE49-F238E27FC236}">
                <a16:creationId xmlns:a16="http://schemas.microsoft.com/office/drawing/2014/main" id="{E290E6A0-1412-F617-808E-2704D1816249}"/>
              </a:ext>
            </a:extLst>
          </p:cNvPr>
          <p:cNvSpPr/>
          <p:nvPr/>
        </p:nvSpPr>
        <p:spPr>
          <a:xfrm>
            <a:off x="0" y="2809603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Lessons learned</a:t>
            </a:r>
          </a:p>
        </p:txBody>
      </p:sp>
      <p:sp>
        <p:nvSpPr>
          <p:cNvPr id="17" name="Arrow: Pentagon 16">
            <a:extLst>
              <a:ext uri="{FF2B5EF4-FFF2-40B4-BE49-F238E27FC236}">
                <a16:creationId xmlns:a16="http://schemas.microsoft.com/office/drawing/2014/main" id="{F8175D7E-D235-6B92-E4C6-4F63080D820C}"/>
              </a:ext>
            </a:extLst>
          </p:cNvPr>
          <p:cNvSpPr/>
          <p:nvPr/>
        </p:nvSpPr>
        <p:spPr>
          <a:xfrm>
            <a:off x="0" y="3453246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AI</a:t>
            </a:r>
          </a:p>
        </p:txBody>
      </p:sp>
      <p:sp>
        <p:nvSpPr>
          <p:cNvPr id="18" name="Arrow: Pentagon 17">
            <a:extLst>
              <a:ext uri="{FF2B5EF4-FFF2-40B4-BE49-F238E27FC236}">
                <a16:creationId xmlns:a16="http://schemas.microsoft.com/office/drawing/2014/main" id="{52E96930-9340-80C0-8F4D-904593F11762}"/>
              </a:ext>
            </a:extLst>
          </p:cNvPr>
          <p:cNvSpPr/>
          <p:nvPr/>
        </p:nvSpPr>
        <p:spPr>
          <a:xfrm>
            <a:off x="0" y="4096889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tx2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tx2">
                  <a:lumMod val="50000"/>
                  <a:lumOff val="5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Further Info</a:t>
            </a:r>
          </a:p>
        </p:txBody>
      </p:sp>
    </p:spTree>
    <p:extLst>
      <p:ext uri="{BB962C8B-B14F-4D97-AF65-F5344CB8AC3E}">
        <p14:creationId xmlns:p14="http://schemas.microsoft.com/office/powerpoint/2010/main" val="5403243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BBBFA-14B0-CF11-343D-52D5006E0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noProof="0" dirty="0"/>
              <a:t>Learning Resources - Web3Schools</a:t>
            </a:r>
          </a:p>
        </p:txBody>
      </p:sp>
      <p:pic>
        <p:nvPicPr>
          <p:cNvPr id="4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D5DD1AE-D77C-74A1-D92B-B06AB140D0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4" r="4486" b="13018"/>
          <a:stretch/>
        </p:blipFill>
        <p:spPr>
          <a:xfrm>
            <a:off x="2105222" y="1616494"/>
            <a:ext cx="9023025" cy="485185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E82C6D-1F8C-9A8B-2A1D-973D89C9C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BFC49-7257-4A15-A857-7015FFCB4634}" type="slidenum">
              <a:rPr lang="en-AU" noProof="0" smtClean="0"/>
              <a:t>40</a:t>
            </a:fld>
            <a:endParaRPr lang="en-AU" noProof="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DCAE352-F013-0890-18A9-7AD31EB31B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02878" y="1246030"/>
            <a:ext cx="4974579" cy="40599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AU" sz="2400" noProof="0" dirty="0">
                <a:hlinkClick r:id="rId3"/>
              </a:rPr>
              <a:t>https://www.w3schools.com/</a:t>
            </a:r>
            <a:endParaRPr lang="en-AU" sz="2400" noProof="0" dirty="0"/>
          </a:p>
        </p:txBody>
      </p:sp>
      <p:sp>
        <p:nvSpPr>
          <p:cNvPr id="13" name="Arrow: Pentagon 12">
            <a:extLst>
              <a:ext uri="{FF2B5EF4-FFF2-40B4-BE49-F238E27FC236}">
                <a16:creationId xmlns:a16="http://schemas.microsoft.com/office/drawing/2014/main" id="{37F240D8-7581-8D40-C354-6465DFF65079}"/>
              </a:ext>
            </a:extLst>
          </p:cNvPr>
          <p:cNvSpPr/>
          <p:nvPr/>
        </p:nvSpPr>
        <p:spPr>
          <a:xfrm>
            <a:off x="0" y="235031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Introduction</a:t>
            </a:r>
          </a:p>
        </p:txBody>
      </p:sp>
      <p:sp>
        <p:nvSpPr>
          <p:cNvPr id="14" name="Arrow: Pentagon 13">
            <a:extLst>
              <a:ext uri="{FF2B5EF4-FFF2-40B4-BE49-F238E27FC236}">
                <a16:creationId xmlns:a16="http://schemas.microsoft.com/office/drawing/2014/main" id="{5BEF91C1-FD68-F637-5EDA-34977CBC60A4}"/>
              </a:ext>
            </a:extLst>
          </p:cNvPr>
          <p:cNvSpPr/>
          <p:nvPr/>
        </p:nvSpPr>
        <p:spPr>
          <a:xfrm>
            <a:off x="0" y="878674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Starting Out</a:t>
            </a:r>
          </a:p>
        </p:txBody>
      </p:sp>
      <p:sp>
        <p:nvSpPr>
          <p:cNvPr id="15" name="Arrow: Pentagon 14">
            <a:extLst>
              <a:ext uri="{FF2B5EF4-FFF2-40B4-BE49-F238E27FC236}">
                <a16:creationId xmlns:a16="http://schemas.microsoft.com/office/drawing/2014/main" id="{4FC9858F-41DC-C98B-DFEB-BFD2A4324B89}"/>
              </a:ext>
            </a:extLst>
          </p:cNvPr>
          <p:cNvSpPr/>
          <p:nvPr/>
        </p:nvSpPr>
        <p:spPr>
          <a:xfrm>
            <a:off x="0" y="1522317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Project considerations</a:t>
            </a:r>
          </a:p>
        </p:txBody>
      </p:sp>
      <p:sp>
        <p:nvSpPr>
          <p:cNvPr id="16" name="Arrow: Pentagon 15">
            <a:extLst>
              <a:ext uri="{FF2B5EF4-FFF2-40B4-BE49-F238E27FC236}">
                <a16:creationId xmlns:a16="http://schemas.microsoft.com/office/drawing/2014/main" id="{71684AEB-E757-97BD-A138-75352A400675}"/>
              </a:ext>
            </a:extLst>
          </p:cNvPr>
          <p:cNvSpPr/>
          <p:nvPr/>
        </p:nvSpPr>
        <p:spPr>
          <a:xfrm>
            <a:off x="0" y="2165960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Coding</a:t>
            </a:r>
          </a:p>
        </p:txBody>
      </p:sp>
      <p:sp>
        <p:nvSpPr>
          <p:cNvPr id="17" name="Arrow: Pentagon 16">
            <a:extLst>
              <a:ext uri="{FF2B5EF4-FFF2-40B4-BE49-F238E27FC236}">
                <a16:creationId xmlns:a16="http://schemas.microsoft.com/office/drawing/2014/main" id="{F3FC8478-1B0B-2E6A-CA9E-877252675687}"/>
              </a:ext>
            </a:extLst>
          </p:cNvPr>
          <p:cNvSpPr/>
          <p:nvPr/>
        </p:nvSpPr>
        <p:spPr>
          <a:xfrm>
            <a:off x="0" y="2809603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Lessons learned</a:t>
            </a:r>
          </a:p>
        </p:txBody>
      </p:sp>
      <p:sp>
        <p:nvSpPr>
          <p:cNvPr id="18" name="Arrow: Pentagon 17">
            <a:extLst>
              <a:ext uri="{FF2B5EF4-FFF2-40B4-BE49-F238E27FC236}">
                <a16:creationId xmlns:a16="http://schemas.microsoft.com/office/drawing/2014/main" id="{D97C8BD5-65C8-12B6-EC3A-9AB58830CD2F}"/>
              </a:ext>
            </a:extLst>
          </p:cNvPr>
          <p:cNvSpPr/>
          <p:nvPr/>
        </p:nvSpPr>
        <p:spPr>
          <a:xfrm>
            <a:off x="0" y="3453246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AI</a:t>
            </a:r>
          </a:p>
        </p:txBody>
      </p:sp>
      <p:sp>
        <p:nvSpPr>
          <p:cNvPr id="19" name="Arrow: Pentagon 18">
            <a:extLst>
              <a:ext uri="{FF2B5EF4-FFF2-40B4-BE49-F238E27FC236}">
                <a16:creationId xmlns:a16="http://schemas.microsoft.com/office/drawing/2014/main" id="{84CCCC9F-9384-D0C7-7D04-C038AA38FF88}"/>
              </a:ext>
            </a:extLst>
          </p:cNvPr>
          <p:cNvSpPr/>
          <p:nvPr/>
        </p:nvSpPr>
        <p:spPr>
          <a:xfrm>
            <a:off x="0" y="4096889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tx2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tx2">
                  <a:lumMod val="50000"/>
                  <a:lumOff val="5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Further Info</a:t>
            </a:r>
          </a:p>
        </p:txBody>
      </p:sp>
    </p:spTree>
    <p:extLst>
      <p:ext uri="{BB962C8B-B14F-4D97-AF65-F5344CB8AC3E}">
        <p14:creationId xmlns:p14="http://schemas.microsoft.com/office/powerpoint/2010/main" val="13911328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4926C-5856-7365-98F8-7D42D203D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noProof="0" dirty="0"/>
              <a:t>Learning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65C13-3B03-D00B-5C65-1F30B9E09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noProof="0" dirty="0"/>
              <a:t>Web3Schools: </a:t>
            </a:r>
            <a:r>
              <a:rPr lang="en-AU" noProof="0" dirty="0">
                <a:hlinkClick r:id="rId2"/>
              </a:rPr>
              <a:t>https://www.w3schools.com/</a:t>
            </a:r>
            <a:endParaRPr lang="en-AU" noProof="0" dirty="0"/>
          </a:p>
          <a:p>
            <a:r>
              <a:rPr lang="en-AU" noProof="0" dirty="0"/>
              <a:t>Data Carpentry: </a:t>
            </a:r>
            <a:r>
              <a:rPr lang="en-AU" noProof="0" dirty="0">
                <a:hlinkClick r:id="rId3"/>
              </a:rPr>
              <a:t>https://datacarpentry.org/lessons/</a:t>
            </a:r>
            <a:endParaRPr lang="en-AU" noProof="0" dirty="0"/>
          </a:p>
          <a:p>
            <a:r>
              <a:rPr lang="en-AU" noProof="0" dirty="0" err="1"/>
              <a:t>StackOverFlow</a:t>
            </a:r>
            <a:r>
              <a:rPr lang="en-AU" noProof="0" dirty="0"/>
              <a:t>: </a:t>
            </a:r>
            <a:r>
              <a:rPr lang="en-AU" noProof="0" dirty="0">
                <a:hlinkClick r:id="rId4"/>
              </a:rPr>
              <a:t>https://stackoverflow.com/questions</a:t>
            </a:r>
            <a:r>
              <a:rPr lang="en-AU" noProof="0" dirty="0"/>
              <a:t> </a:t>
            </a:r>
          </a:p>
          <a:p>
            <a:r>
              <a:rPr lang="en-AU" dirty="0"/>
              <a:t>Khan Academy: </a:t>
            </a:r>
            <a:r>
              <a:rPr lang="en-AU" dirty="0">
                <a:hlinkClick r:id="rId5"/>
              </a:rPr>
              <a:t>https://www.khanacademy.org/</a:t>
            </a:r>
            <a:r>
              <a:rPr lang="en-AU" dirty="0"/>
              <a:t> </a:t>
            </a:r>
            <a:endParaRPr lang="en-AU" noProof="0" dirty="0"/>
          </a:p>
          <a:p>
            <a:endParaRPr lang="en-AU" noProof="0" dirty="0"/>
          </a:p>
          <a:p>
            <a:endParaRPr lang="en-AU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723A3A-9051-A3B2-4EAC-2ED637874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BFC49-7257-4A15-A857-7015FFCB4634}" type="slidenum">
              <a:rPr lang="en-AU" noProof="0" smtClean="0"/>
              <a:t>41</a:t>
            </a:fld>
            <a:endParaRPr lang="en-AU" noProof="0" dirty="0"/>
          </a:p>
        </p:txBody>
      </p:sp>
      <p:sp>
        <p:nvSpPr>
          <p:cNvPr id="12" name="Arrow: Pentagon 11">
            <a:extLst>
              <a:ext uri="{FF2B5EF4-FFF2-40B4-BE49-F238E27FC236}">
                <a16:creationId xmlns:a16="http://schemas.microsoft.com/office/drawing/2014/main" id="{3E91ECCC-2D96-AA4A-C345-125A2D573B18}"/>
              </a:ext>
            </a:extLst>
          </p:cNvPr>
          <p:cNvSpPr/>
          <p:nvPr/>
        </p:nvSpPr>
        <p:spPr>
          <a:xfrm>
            <a:off x="0" y="235031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Introduction</a:t>
            </a:r>
          </a:p>
        </p:txBody>
      </p:sp>
      <p:sp>
        <p:nvSpPr>
          <p:cNvPr id="13" name="Arrow: Pentagon 12">
            <a:extLst>
              <a:ext uri="{FF2B5EF4-FFF2-40B4-BE49-F238E27FC236}">
                <a16:creationId xmlns:a16="http://schemas.microsoft.com/office/drawing/2014/main" id="{D6EA1B82-9197-B100-40CB-EFA27EC3583B}"/>
              </a:ext>
            </a:extLst>
          </p:cNvPr>
          <p:cNvSpPr/>
          <p:nvPr/>
        </p:nvSpPr>
        <p:spPr>
          <a:xfrm>
            <a:off x="0" y="878674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Starting Out</a:t>
            </a:r>
          </a:p>
        </p:txBody>
      </p:sp>
      <p:sp>
        <p:nvSpPr>
          <p:cNvPr id="14" name="Arrow: Pentagon 13">
            <a:extLst>
              <a:ext uri="{FF2B5EF4-FFF2-40B4-BE49-F238E27FC236}">
                <a16:creationId xmlns:a16="http://schemas.microsoft.com/office/drawing/2014/main" id="{98E17835-EB7E-1A1F-0502-028F005087A1}"/>
              </a:ext>
            </a:extLst>
          </p:cNvPr>
          <p:cNvSpPr/>
          <p:nvPr/>
        </p:nvSpPr>
        <p:spPr>
          <a:xfrm>
            <a:off x="0" y="1522317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Project considerations</a:t>
            </a:r>
          </a:p>
        </p:txBody>
      </p:sp>
      <p:sp>
        <p:nvSpPr>
          <p:cNvPr id="15" name="Arrow: Pentagon 14">
            <a:extLst>
              <a:ext uri="{FF2B5EF4-FFF2-40B4-BE49-F238E27FC236}">
                <a16:creationId xmlns:a16="http://schemas.microsoft.com/office/drawing/2014/main" id="{9B7554C3-9F16-EE32-5CE1-3E6764A29F8A}"/>
              </a:ext>
            </a:extLst>
          </p:cNvPr>
          <p:cNvSpPr/>
          <p:nvPr/>
        </p:nvSpPr>
        <p:spPr>
          <a:xfrm>
            <a:off x="0" y="2165960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Coding</a:t>
            </a:r>
          </a:p>
        </p:txBody>
      </p:sp>
      <p:sp>
        <p:nvSpPr>
          <p:cNvPr id="16" name="Arrow: Pentagon 15">
            <a:extLst>
              <a:ext uri="{FF2B5EF4-FFF2-40B4-BE49-F238E27FC236}">
                <a16:creationId xmlns:a16="http://schemas.microsoft.com/office/drawing/2014/main" id="{000FF041-BBE7-2ED1-5991-D31C22ED3899}"/>
              </a:ext>
            </a:extLst>
          </p:cNvPr>
          <p:cNvSpPr/>
          <p:nvPr/>
        </p:nvSpPr>
        <p:spPr>
          <a:xfrm>
            <a:off x="0" y="2809603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Lessons learned</a:t>
            </a:r>
          </a:p>
        </p:txBody>
      </p:sp>
      <p:sp>
        <p:nvSpPr>
          <p:cNvPr id="17" name="Arrow: Pentagon 16">
            <a:extLst>
              <a:ext uri="{FF2B5EF4-FFF2-40B4-BE49-F238E27FC236}">
                <a16:creationId xmlns:a16="http://schemas.microsoft.com/office/drawing/2014/main" id="{317F15E5-B7CA-3878-6B0D-CF24C13C5E21}"/>
              </a:ext>
            </a:extLst>
          </p:cNvPr>
          <p:cNvSpPr/>
          <p:nvPr/>
        </p:nvSpPr>
        <p:spPr>
          <a:xfrm>
            <a:off x="0" y="3453246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AI</a:t>
            </a:r>
          </a:p>
        </p:txBody>
      </p:sp>
      <p:sp>
        <p:nvSpPr>
          <p:cNvPr id="18" name="Arrow: Pentagon 17">
            <a:extLst>
              <a:ext uri="{FF2B5EF4-FFF2-40B4-BE49-F238E27FC236}">
                <a16:creationId xmlns:a16="http://schemas.microsoft.com/office/drawing/2014/main" id="{883E145C-D9E4-66B9-0B5C-8A40DA3C5C0B}"/>
              </a:ext>
            </a:extLst>
          </p:cNvPr>
          <p:cNvSpPr/>
          <p:nvPr/>
        </p:nvSpPr>
        <p:spPr>
          <a:xfrm>
            <a:off x="0" y="4096889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tx2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tx2">
                  <a:lumMod val="50000"/>
                  <a:lumOff val="5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Further Info</a:t>
            </a:r>
          </a:p>
        </p:txBody>
      </p:sp>
    </p:spTree>
    <p:extLst>
      <p:ext uri="{BB962C8B-B14F-4D97-AF65-F5344CB8AC3E}">
        <p14:creationId xmlns:p14="http://schemas.microsoft.com/office/powerpoint/2010/main" val="23810863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EB3AC-87E5-F29C-6E50-3E02EAE06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noProof="0" dirty="0"/>
              <a:t>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14470-1896-4556-06B8-7DF2DAD80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noProof="0" dirty="0"/>
              <a:t>Galaxy Australia: </a:t>
            </a:r>
            <a:r>
              <a:rPr lang="en-AU" noProof="0" dirty="0">
                <a:hlinkClick r:id="rId2"/>
              </a:rPr>
              <a:t>https://usegalaxy.org.au/</a:t>
            </a:r>
            <a:endParaRPr lang="en-AU" noProof="0" dirty="0"/>
          </a:p>
          <a:p>
            <a:r>
              <a:rPr lang="en-AU" noProof="0" dirty="0" err="1"/>
              <a:t>Nextflow</a:t>
            </a:r>
            <a:r>
              <a:rPr lang="en-AU" noProof="0" dirty="0"/>
              <a:t>: </a:t>
            </a:r>
            <a:r>
              <a:rPr lang="en-AU" noProof="0" dirty="0">
                <a:hlinkClick r:id="rId3"/>
              </a:rPr>
              <a:t>https://www.nextflow.io/</a:t>
            </a:r>
            <a:endParaRPr lang="en-AU" noProof="0" dirty="0"/>
          </a:p>
          <a:p>
            <a:r>
              <a:rPr lang="en-AU" noProof="0" dirty="0"/>
              <a:t>Anaconda: </a:t>
            </a:r>
            <a:r>
              <a:rPr lang="en-AU" noProof="0" dirty="0">
                <a:hlinkClick r:id="rId4"/>
              </a:rPr>
              <a:t>https://anaconda.org/</a:t>
            </a:r>
            <a:endParaRPr lang="en-AU" noProof="0" dirty="0"/>
          </a:p>
          <a:p>
            <a:endParaRPr lang="en-AU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E6106C-3910-3B55-1C53-F876B6D1B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BFC49-7257-4A15-A857-7015FFCB4634}" type="slidenum">
              <a:rPr lang="en-AU" noProof="0" smtClean="0"/>
              <a:t>42</a:t>
            </a:fld>
            <a:endParaRPr lang="en-AU" noProof="0" dirty="0"/>
          </a:p>
        </p:txBody>
      </p:sp>
      <p:sp>
        <p:nvSpPr>
          <p:cNvPr id="12" name="Arrow: Pentagon 11">
            <a:extLst>
              <a:ext uri="{FF2B5EF4-FFF2-40B4-BE49-F238E27FC236}">
                <a16:creationId xmlns:a16="http://schemas.microsoft.com/office/drawing/2014/main" id="{F739F75A-4583-2C2C-4920-E49C96CBBC68}"/>
              </a:ext>
            </a:extLst>
          </p:cNvPr>
          <p:cNvSpPr/>
          <p:nvPr/>
        </p:nvSpPr>
        <p:spPr>
          <a:xfrm>
            <a:off x="0" y="235031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Introduction</a:t>
            </a:r>
          </a:p>
        </p:txBody>
      </p:sp>
      <p:sp>
        <p:nvSpPr>
          <p:cNvPr id="13" name="Arrow: Pentagon 12">
            <a:extLst>
              <a:ext uri="{FF2B5EF4-FFF2-40B4-BE49-F238E27FC236}">
                <a16:creationId xmlns:a16="http://schemas.microsoft.com/office/drawing/2014/main" id="{D9AC447F-19AB-362E-6876-E53D40ACE81E}"/>
              </a:ext>
            </a:extLst>
          </p:cNvPr>
          <p:cNvSpPr/>
          <p:nvPr/>
        </p:nvSpPr>
        <p:spPr>
          <a:xfrm>
            <a:off x="0" y="878674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Starting Out</a:t>
            </a:r>
          </a:p>
        </p:txBody>
      </p:sp>
      <p:sp>
        <p:nvSpPr>
          <p:cNvPr id="14" name="Arrow: Pentagon 13">
            <a:extLst>
              <a:ext uri="{FF2B5EF4-FFF2-40B4-BE49-F238E27FC236}">
                <a16:creationId xmlns:a16="http://schemas.microsoft.com/office/drawing/2014/main" id="{4EE3C642-58AA-0AC8-F1F4-E6E2B965823E}"/>
              </a:ext>
            </a:extLst>
          </p:cNvPr>
          <p:cNvSpPr/>
          <p:nvPr/>
        </p:nvSpPr>
        <p:spPr>
          <a:xfrm>
            <a:off x="0" y="1522317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Project considerations</a:t>
            </a:r>
          </a:p>
        </p:txBody>
      </p:sp>
      <p:sp>
        <p:nvSpPr>
          <p:cNvPr id="15" name="Arrow: Pentagon 14">
            <a:extLst>
              <a:ext uri="{FF2B5EF4-FFF2-40B4-BE49-F238E27FC236}">
                <a16:creationId xmlns:a16="http://schemas.microsoft.com/office/drawing/2014/main" id="{A2B82307-72C3-23B6-0D0F-6AF5156433E9}"/>
              </a:ext>
            </a:extLst>
          </p:cNvPr>
          <p:cNvSpPr/>
          <p:nvPr/>
        </p:nvSpPr>
        <p:spPr>
          <a:xfrm>
            <a:off x="0" y="2165960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Coding</a:t>
            </a:r>
          </a:p>
        </p:txBody>
      </p:sp>
      <p:sp>
        <p:nvSpPr>
          <p:cNvPr id="16" name="Arrow: Pentagon 15">
            <a:extLst>
              <a:ext uri="{FF2B5EF4-FFF2-40B4-BE49-F238E27FC236}">
                <a16:creationId xmlns:a16="http://schemas.microsoft.com/office/drawing/2014/main" id="{43FDF0D0-008C-4245-ED1C-B5EF51421DE8}"/>
              </a:ext>
            </a:extLst>
          </p:cNvPr>
          <p:cNvSpPr/>
          <p:nvPr/>
        </p:nvSpPr>
        <p:spPr>
          <a:xfrm>
            <a:off x="0" y="2809603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Lessons learned</a:t>
            </a:r>
          </a:p>
        </p:txBody>
      </p:sp>
      <p:sp>
        <p:nvSpPr>
          <p:cNvPr id="17" name="Arrow: Pentagon 16">
            <a:extLst>
              <a:ext uri="{FF2B5EF4-FFF2-40B4-BE49-F238E27FC236}">
                <a16:creationId xmlns:a16="http://schemas.microsoft.com/office/drawing/2014/main" id="{2FE336DE-88DD-E2FA-4AA7-646A11BD06E1}"/>
              </a:ext>
            </a:extLst>
          </p:cNvPr>
          <p:cNvSpPr/>
          <p:nvPr/>
        </p:nvSpPr>
        <p:spPr>
          <a:xfrm>
            <a:off x="0" y="3453246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AI</a:t>
            </a:r>
          </a:p>
        </p:txBody>
      </p:sp>
      <p:sp>
        <p:nvSpPr>
          <p:cNvPr id="18" name="Arrow: Pentagon 17">
            <a:extLst>
              <a:ext uri="{FF2B5EF4-FFF2-40B4-BE49-F238E27FC236}">
                <a16:creationId xmlns:a16="http://schemas.microsoft.com/office/drawing/2014/main" id="{C0F388B2-2ACA-59A2-D3E1-60338D596978}"/>
              </a:ext>
            </a:extLst>
          </p:cNvPr>
          <p:cNvSpPr/>
          <p:nvPr/>
        </p:nvSpPr>
        <p:spPr>
          <a:xfrm>
            <a:off x="0" y="4096889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tx2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tx2">
                  <a:lumMod val="50000"/>
                  <a:lumOff val="5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Further Info</a:t>
            </a:r>
          </a:p>
        </p:txBody>
      </p:sp>
    </p:spTree>
    <p:extLst>
      <p:ext uri="{BB962C8B-B14F-4D97-AF65-F5344CB8AC3E}">
        <p14:creationId xmlns:p14="http://schemas.microsoft.com/office/powerpoint/2010/main" val="12824472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4DEB1-C7C9-3E83-F0E0-745232501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noProof="0" dirty="0"/>
              <a:t>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F060D-BD83-5421-A4D0-FC7C850A5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noProof="0" dirty="0"/>
              <a:t>FAIR Principles: </a:t>
            </a:r>
            <a:r>
              <a:rPr lang="en-AU" noProof="0" dirty="0">
                <a:hlinkClick r:id="rId2"/>
              </a:rPr>
              <a:t>https://www.go-fair.org/fair-principles/</a:t>
            </a:r>
            <a:r>
              <a:rPr lang="en-AU" noProof="0" dirty="0"/>
              <a:t> </a:t>
            </a:r>
          </a:p>
          <a:p>
            <a:r>
              <a:rPr lang="en-AU" noProof="0" dirty="0"/>
              <a:t>QCIF good data guidelines: </a:t>
            </a:r>
            <a:r>
              <a:rPr lang="en-AU" noProof="0" dirty="0">
                <a:hlinkClick r:id="rId3"/>
              </a:rPr>
              <a:t>https://www.qcif.edu.au/support/good-data-guidelines</a:t>
            </a:r>
            <a:r>
              <a:rPr lang="en-AU" noProof="0" dirty="0"/>
              <a:t> </a:t>
            </a:r>
          </a:p>
          <a:p>
            <a:r>
              <a:rPr lang="en-AU" noProof="0" dirty="0"/>
              <a:t>Data Standards for Omics Data: The Basis of Data Sharing and Reuse. DOI: </a:t>
            </a:r>
            <a:r>
              <a:rPr lang="en-AU" noProof="0" dirty="0">
                <a:hlinkClick r:id="rId4"/>
              </a:rPr>
              <a:t>10.1007/978-1-61779-027-0_2</a:t>
            </a:r>
            <a:r>
              <a:rPr lang="en-AU" noProof="0" dirty="0"/>
              <a:t> </a:t>
            </a:r>
          </a:p>
          <a:p>
            <a:r>
              <a:rPr lang="en-AU" noProof="0" dirty="0"/>
              <a:t>COMBINE list of useful resources: </a:t>
            </a:r>
            <a:r>
              <a:rPr lang="en-AU" noProof="0" dirty="0">
                <a:hlinkClick r:id="rId5"/>
              </a:rPr>
              <a:t>https://docs.google.com/document/d/1z4r0hHHnCmMGgBz9Is4kUDAi7Be9iAMIi5zusBDoW1w/edit?tab=t.0#heading=h.r79ij2jp5tli</a:t>
            </a:r>
            <a:r>
              <a:rPr lang="en-AU" noProof="0" dirty="0"/>
              <a:t> </a:t>
            </a:r>
          </a:p>
          <a:p>
            <a:endParaRPr lang="en-AU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092637-1F60-8BB7-B615-BACC18F2D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BFC49-7257-4A15-A857-7015FFCB4634}" type="slidenum">
              <a:rPr lang="en-AU" noProof="0" smtClean="0"/>
              <a:t>43</a:t>
            </a:fld>
            <a:endParaRPr lang="en-AU" noProof="0" dirty="0"/>
          </a:p>
        </p:txBody>
      </p:sp>
      <p:sp>
        <p:nvSpPr>
          <p:cNvPr id="12" name="Arrow: Pentagon 11">
            <a:extLst>
              <a:ext uri="{FF2B5EF4-FFF2-40B4-BE49-F238E27FC236}">
                <a16:creationId xmlns:a16="http://schemas.microsoft.com/office/drawing/2014/main" id="{218EE598-4D11-D797-49A3-FBF13300EFBF}"/>
              </a:ext>
            </a:extLst>
          </p:cNvPr>
          <p:cNvSpPr/>
          <p:nvPr/>
        </p:nvSpPr>
        <p:spPr>
          <a:xfrm>
            <a:off x="0" y="235031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Introduction</a:t>
            </a:r>
          </a:p>
        </p:txBody>
      </p:sp>
      <p:sp>
        <p:nvSpPr>
          <p:cNvPr id="13" name="Arrow: Pentagon 12">
            <a:extLst>
              <a:ext uri="{FF2B5EF4-FFF2-40B4-BE49-F238E27FC236}">
                <a16:creationId xmlns:a16="http://schemas.microsoft.com/office/drawing/2014/main" id="{D7B852FA-6741-9F97-D46E-84FF57494988}"/>
              </a:ext>
            </a:extLst>
          </p:cNvPr>
          <p:cNvSpPr/>
          <p:nvPr/>
        </p:nvSpPr>
        <p:spPr>
          <a:xfrm>
            <a:off x="0" y="878674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Starting Out</a:t>
            </a:r>
          </a:p>
        </p:txBody>
      </p:sp>
      <p:sp>
        <p:nvSpPr>
          <p:cNvPr id="14" name="Arrow: Pentagon 13">
            <a:extLst>
              <a:ext uri="{FF2B5EF4-FFF2-40B4-BE49-F238E27FC236}">
                <a16:creationId xmlns:a16="http://schemas.microsoft.com/office/drawing/2014/main" id="{75A8FFBD-3F34-7771-9C59-9BB624EAA998}"/>
              </a:ext>
            </a:extLst>
          </p:cNvPr>
          <p:cNvSpPr/>
          <p:nvPr/>
        </p:nvSpPr>
        <p:spPr>
          <a:xfrm>
            <a:off x="0" y="1522317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Project considerations</a:t>
            </a:r>
          </a:p>
        </p:txBody>
      </p:sp>
      <p:sp>
        <p:nvSpPr>
          <p:cNvPr id="15" name="Arrow: Pentagon 14">
            <a:extLst>
              <a:ext uri="{FF2B5EF4-FFF2-40B4-BE49-F238E27FC236}">
                <a16:creationId xmlns:a16="http://schemas.microsoft.com/office/drawing/2014/main" id="{E764D3CB-8B90-88B7-090A-317B87039160}"/>
              </a:ext>
            </a:extLst>
          </p:cNvPr>
          <p:cNvSpPr/>
          <p:nvPr/>
        </p:nvSpPr>
        <p:spPr>
          <a:xfrm>
            <a:off x="0" y="2165960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Coding</a:t>
            </a:r>
          </a:p>
        </p:txBody>
      </p:sp>
      <p:sp>
        <p:nvSpPr>
          <p:cNvPr id="16" name="Arrow: Pentagon 15">
            <a:extLst>
              <a:ext uri="{FF2B5EF4-FFF2-40B4-BE49-F238E27FC236}">
                <a16:creationId xmlns:a16="http://schemas.microsoft.com/office/drawing/2014/main" id="{89B53020-7394-252D-E9E3-AD48F4778A12}"/>
              </a:ext>
            </a:extLst>
          </p:cNvPr>
          <p:cNvSpPr/>
          <p:nvPr/>
        </p:nvSpPr>
        <p:spPr>
          <a:xfrm>
            <a:off x="0" y="2809603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Lessons learned</a:t>
            </a:r>
          </a:p>
        </p:txBody>
      </p:sp>
      <p:sp>
        <p:nvSpPr>
          <p:cNvPr id="17" name="Arrow: Pentagon 16">
            <a:extLst>
              <a:ext uri="{FF2B5EF4-FFF2-40B4-BE49-F238E27FC236}">
                <a16:creationId xmlns:a16="http://schemas.microsoft.com/office/drawing/2014/main" id="{A3399D11-1716-B9E5-5429-C21F3A13F815}"/>
              </a:ext>
            </a:extLst>
          </p:cNvPr>
          <p:cNvSpPr/>
          <p:nvPr/>
        </p:nvSpPr>
        <p:spPr>
          <a:xfrm>
            <a:off x="0" y="3453246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AI</a:t>
            </a:r>
          </a:p>
        </p:txBody>
      </p:sp>
      <p:sp>
        <p:nvSpPr>
          <p:cNvPr id="18" name="Arrow: Pentagon 17">
            <a:extLst>
              <a:ext uri="{FF2B5EF4-FFF2-40B4-BE49-F238E27FC236}">
                <a16:creationId xmlns:a16="http://schemas.microsoft.com/office/drawing/2014/main" id="{74B36891-7669-287E-6A19-BD785414DC94}"/>
              </a:ext>
            </a:extLst>
          </p:cNvPr>
          <p:cNvSpPr/>
          <p:nvPr/>
        </p:nvSpPr>
        <p:spPr>
          <a:xfrm>
            <a:off x="0" y="4096889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tx2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tx2">
                  <a:lumMod val="50000"/>
                  <a:lumOff val="5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Further Info</a:t>
            </a:r>
          </a:p>
        </p:txBody>
      </p:sp>
    </p:spTree>
    <p:extLst>
      <p:ext uri="{BB962C8B-B14F-4D97-AF65-F5344CB8AC3E}">
        <p14:creationId xmlns:p14="http://schemas.microsoft.com/office/powerpoint/2010/main" val="5525639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72EA1-C165-0F1B-8826-06F154E60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noProof="0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E351D-DCF3-8B97-4DDE-EA3FB47B2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sz="2800" noProof="0" dirty="0"/>
              <a:t>Sharma, D., Singh, S., &amp; Mittal, M. (2021). Bioinformatics and RNA: A Practice-Based Approach (1st ed.). CRC Press. </a:t>
            </a:r>
            <a:r>
              <a:rPr lang="en-AU" sz="2800" noProof="0" dirty="0">
                <a:hlinkClick r:id="rId2"/>
              </a:rPr>
              <a:t>https://doi.org/10.1201/9781003107736</a:t>
            </a:r>
            <a:endParaRPr lang="en-AU" sz="2800" noProof="0" dirty="0"/>
          </a:p>
          <a:p>
            <a:pPr marL="514350" indent="-514350">
              <a:buFont typeface="+mj-lt"/>
              <a:buAutoNum type="arabicPeriod"/>
            </a:pPr>
            <a:r>
              <a:rPr lang="en-AU" sz="2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Kumuthini, J., </a:t>
            </a:r>
            <a:r>
              <a:rPr lang="en-AU" sz="28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et al</a:t>
            </a:r>
            <a:r>
              <a:rPr lang="en-AU" sz="2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2020. Ten simple rules for providing effective bioinformatics research support. </a:t>
            </a:r>
            <a:r>
              <a:rPr lang="en-AU" sz="28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PLoS</a:t>
            </a:r>
            <a:r>
              <a:rPr lang="en-AU" sz="28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computational biology</a:t>
            </a:r>
            <a:r>
              <a:rPr lang="en-AU" sz="2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AU" sz="28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16</a:t>
            </a:r>
            <a:r>
              <a:rPr lang="en-AU" sz="2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(3), p.e1007531. </a:t>
            </a:r>
            <a:r>
              <a:rPr lang="en-AU" sz="2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hlinkClick r:id="rId3"/>
              </a:rPr>
              <a:t>https://doi.org/10.1371/journal.pcbi.1007531</a:t>
            </a:r>
            <a:r>
              <a:rPr lang="en-AU" sz="2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Karimzadeh, M. and Hoffman, M.M., 2018. Top considerations for creating bioinformatics software documentation. </a:t>
            </a:r>
            <a:r>
              <a:rPr lang="en-AU" sz="28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Briefings in Bioinformatics</a:t>
            </a:r>
            <a:r>
              <a:rPr lang="en-AU" sz="2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AU" sz="28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19</a:t>
            </a:r>
            <a:r>
              <a:rPr lang="en-AU" sz="2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(4), pp.693-699. </a:t>
            </a:r>
            <a:r>
              <a:rPr lang="en-AU" sz="2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hlinkClick r:id="rId4"/>
              </a:rPr>
              <a:t>https://doi.org/10.1093/bib/bbw134</a:t>
            </a:r>
            <a:r>
              <a:rPr lang="en-AU" sz="2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endParaRPr lang="en-AU" sz="2800" dirty="0"/>
          </a:p>
          <a:p>
            <a:pPr marL="514350" indent="-514350">
              <a:buFont typeface="+mj-lt"/>
              <a:buAutoNum type="arabicPeriod"/>
            </a:pPr>
            <a:endParaRPr lang="en-AU" sz="2800" dirty="0"/>
          </a:p>
          <a:p>
            <a:pPr marL="514350" indent="-514350">
              <a:buFont typeface="+mj-lt"/>
              <a:buAutoNum type="arabicPeriod"/>
            </a:pPr>
            <a:endParaRPr lang="en-AU" sz="2800" noProof="0" dirty="0"/>
          </a:p>
          <a:p>
            <a:endParaRPr lang="en-AU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53F35E-8C7C-E7CE-77EC-A41595021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BFC49-7257-4A15-A857-7015FFCB4634}" type="slidenum">
              <a:rPr lang="en-AU" noProof="0" smtClean="0"/>
              <a:t>44</a:t>
            </a:fld>
            <a:endParaRPr lang="en-AU" noProof="0" dirty="0"/>
          </a:p>
        </p:txBody>
      </p:sp>
      <p:sp>
        <p:nvSpPr>
          <p:cNvPr id="12" name="Arrow: Pentagon 11">
            <a:extLst>
              <a:ext uri="{FF2B5EF4-FFF2-40B4-BE49-F238E27FC236}">
                <a16:creationId xmlns:a16="http://schemas.microsoft.com/office/drawing/2014/main" id="{81EB021F-0502-CAE1-A737-E23F919A509E}"/>
              </a:ext>
            </a:extLst>
          </p:cNvPr>
          <p:cNvSpPr/>
          <p:nvPr/>
        </p:nvSpPr>
        <p:spPr>
          <a:xfrm>
            <a:off x="0" y="235031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Introduction</a:t>
            </a:r>
          </a:p>
        </p:txBody>
      </p:sp>
      <p:sp>
        <p:nvSpPr>
          <p:cNvPr id="13" name="Arrow: Pentagon 12">
            <a:extLst>
              <a:ext uri="{FF2B5EF4-FFF2-40B4-BE49-F238E27FC236}">
                <a16:creationId xmlns:a16="http://schemas.microsoft.com/office/drawing/2014/main" id="{6C169B7D-3123-DF30-0330-19532F315C96}"/>
              </a:ext>
            </a:extLst>
          </p:cNvPr>
          <p:cNvSpPr/>
          <p:nvPr/>
        </p:nvSpPr>
        <p:spPr>
          <a:xfrm>
            <a:off x="0" y="878674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Starting Out</a:t>
            </a:r>
          </a:p>
        </p:txBody>
      </p:sp>
      <p:sp>
        <p:nvSpPr>
          <p:cNvPr id="14" name="Arrow: Pentagon 13">
            <a:extLst>
              <a:ext uri="{FF2B5EF4-FFF2-40B4-BE49-F238E27FC236}">
                <a16:creationId xmlns:a16="http://schemas.microsoft.com/office/drawing/2014/main" id="{B00A9142-3641-94CE-90C9-5A810C16EA3E}"/>
              </a:ext>
            </a:extLst>
          </p:cNvPr>
          <p:cNvSpPr/>
          <p:nvPr/>
        </p:nvSpPr>
        <p:spPr>
          <a:xfrm>
            <a:off x="0" y="1522317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Project considerations</a:t>
            </a:r>
          </a:p>
        </p:txBody>
      </p:sp>
      <p:sp>
        <p:nvSpPr>
          <p:cNvPr id="15" name="Arrow: Pentagon 14">
            <a:extLst>
              <a:ext uri="{FF2B5EF4-FFF2-40B4-BE49-F238E27FC236}">
                <a16:creationId xmlns:a16="http://schemas.microsoft.com/office/drawing/2014/main" id="{BBA3A61C-03B3-3F46-B010-4BFDCA552CBE}"/>
              </a:ext>
            </a:extLst>
          </p:cNvPr>
          <p:cNvSpPr/>
          <p:nvPr/>
        </p:nvSpPr>
        <p:spPr>
          <a:xfrm>
            <a:off x="0" y="2165960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Coding</a:t>
            </a:r>
          </a:p>
        </p:txBody>
      </p:sp>
      <p:sp>
        <p:nvSpPr>
          <p:cNvPr id="16" name="Arrow: Pentagon 15">
            <a:extLst>
              <a:ext uri="{FF2B5EF4-FFF2-40B4-BE49-F238E27FC236}">
                <a16:creationId xmlns:a16="http://schemas.microsoft.com/office/drawing/2014/main" id="{216DD9D6-C2BE-94DE-4BAD-A7A4CE76623D}"/>
              </a:ext>
            </a:extLst>
          </p:cNvPr>
          <p:cNvSpPr/>
          <p:nvPr/>
        </p:nvSpPr>
        <p:spPr>
          <a:xfrm>
            <a:off x="0" y="2809603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Lessons learned</a:t>
            </a:r>
          </a:p>
        </p:txBody>
      </p:sp>
      <p:sp>
        <p:nvSpPr>
          <p:cNvPr id="17" name="Arrow: Pentagon 16">
            <a:extLst>
              <a:ext uri="{FF2B5EF4-FFF2-40B4-BE49-F238E27FC236}">
                <a16:creationId xmlns:a16="http://schemas.microsoft.com/office/drawing/2014/main" id="{F18DFD19-B399-91F0-91EE-90E01002BF26}"/>
              </a:ext>
            </a:extLst>
          </p:cNvPr>
          <p:cNvSpPr/>
          <p:nvPr/>
        </p:nvSpPr>
        <p:spPr>
          <a:xfrm>
            <a:off x="0" y="3453246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AI</a:t>
            </a:r>
          </a:p>
        </p:txBody>
      </p:sp>
      <p:sp>
        <p:nvSpPr>
          <p:cNvPr id="18" name="Arrow: Pentagon 17">
            <a:extLst>
              <a:ext uri="{FF2B5EF4-FFF2-40B4-BE49-F238E27FC236}">
                <a16:creationId xmlns:a16="http://schemas.microsoft.com/office/drawing/2014/main" id="{6812125E-4177-E048-1C56-1138E80E1ACA}"/>
              </a:ext>
            </a:extLst>
          </p:cNvPr>
          <p:cNvSpPr/>
          <p:nvPr/>
        </p:nvSpPr>
        <p:spPr>
          <a:xfrm>
            <a:off x="0" y="4096889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tx2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tx2">
                  <a:lumMod val="50000"/>
                  <a:lumOff val="5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Further Info</a:t>
            </a:r>
          </a:p>
        </p:txBody>
      </p:sp>
    </p:spTree>
    <p:extLst>
      <p:ext uri="{BB962C8B-B14F-4D97-AF65-F5344CB8AC3E}">
        <p14:creationId xmlns:p14="http://schemas.microsoft.com/office/powerpoint/2010/main" val="128584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collage of different images&#10;&#10;AI-generated content may be incorrect.">
            <a:extLst>
              <a:ext uri="{FF2B5EF4-FFF2-40B4-BE49-F238E27FC236}">
                <a16:creationId xmlns:a16="http://schemas.microsoft.com/office/drawing/2014/main" id="{63ABA08C-B56B-31FB-65C0-07BF893E2C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1999" cy="68580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E3CEEE-127A-42ED-EB48-2BB9085BA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BFC49-7257-4A15-A857-7015FFCB4634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6261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47ECD-27B6-1185-C8FB-16CA43FB0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1982" y="261613"/>
            <a:ext cx="9561817" cy="1325563"/>
          </a:xfrm>
        </p:spPr>
        <p:txBody>
          <a:bodyPr anchor="ctr">
            <a:normAutofit/>
          </a:bodyPr>
          <a:lstStyle/>
          <a:p>
            <a:r>
              <a:rPr lang="en-AU" noProof="0" dirty="0"/>
              <a:t>Introduction – what is bioinformatics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6A79B9DB-CC4B-EA7B-5D6A-71E5D228C0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91981" y="1825625"/>
            <a:ext cx="4695083" cy="4351338"/>
          </a:xfrm>
        </p:spPr>
        <p:txBody>
          <a:bodyPr/>
          <a:lstStyle/>
          <a:p>
            <a:r>
              <a:rPr lang="en-AU" noProof="0" dirty="0"/>
              <a:t>Intersection of biology, computer science, and statistics.</a:t>
            </a:r>
          </a:p>
          <a:p>
            <a:r>
              <a:rPr lang="en-AU" dirty="0"/>
              <a:t>Both the usage of informatics tools to analyse biology, and the development of said tools</a:t>
            </a:r>
          </a:p>
          <a:p>
            <a:r>
              <a:rPr lang="en-AU" noProof="0" dirty="0"/>
              <a:t>Overlap with computational biology</a:t>
            </a:r>
          </a:p>
          <a:p>
            <a:endParaRPr lang="en-AU" noProof="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1C48064-861B-6E8C-A6AF-A82CDD2F743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342" r="10773"/>
          <a:stretch/>
        </p:blipFill>
        <p:spPr>
          <a:xfrm>
            <a:off x="6487064" y="1384810"/>
            <a:ext cx="5000625" cy="4627561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669DD3-6601-BD1D-4F06-9104CB5D9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39762" y="6356350"/>
            <a:ext cx="251403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9A6BFC49-7257-4A15-A857-7015FFCB4634}" type="slidenum">
              <a:rPr lang="en-AU" noProof="0" smtClean="0"/>
              <a:pPr>
                <a:spcAft>
                  <a:spcPts val="600"/>
                </a:spcAft>
              </a:pPr>
              <a:t>5</a:t>
            </a:fld>
            <a:endParaRPr lang="en-AU" noProof="0" dirty="0"/>
          </a:p>
        </p:txBody>
      </p:sp>
      <p:sp>
        <p:nvSpPr>
          <p:cNvPr id="3" name="Arrow: Pentagon 2">
            <a:extLst>
              <a:ext uri="{FF2B5EF4-FFF2-40B4-BE49-F238E27FC236}">
                <a16:creationId xmlns:a16="http://schemas.microsoft.com/office/drawing/2014/main" id="{AA326BA8-CEA3-30AE-229E-C942B06E3D19}"/>
              </a:ext>
            </a:extLst>
          </p:cNvPr>
          <p:cNvSpPr/>
          <p:nvPr/>
        </p:nvSpPr>
        <p:spPr>
          <a:xfrm>
            <a:off x="0" y="235031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tx2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tx2">
                  <a:lumMod val="50000"/>
                  <a:lumOff val="5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Introduction</a:t>
            </a:r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29F95591-59CC-4D44-6463-2AFBFEB2C177}"/>
              </a:ext>
            </a:extLst>
          </p:cNvPr>
          <p:cNvSpPr/>
          <p:nvPr/>
        </p:nvSpPr>
        <p:spPr>
          <a:xfrm>
            <a:off x="0" y="878674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Starting Out</a:t>
            </a:r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94EC9182-70BA-D286-7E7E-0C68BE4AFF08}"/>
              </a:ext>
            </a:extLst>
          </p:cNvPr>
          <p:cNvSpPr/>
          <p:nvPr/>
        </p:nvSpPr>
        <p:spPr>
          <a:xfrm>
            <a:off x="0" y="1522317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Project considerations</a:t>
            </a:r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A9D56B46-BAA6-8E75-321E-CE3DD8F92545}"/>
              </a:ext>
            </a:extLst>
          </p:cNvPr>
          <p:cNvSpPr/>
          <p:nvPr/>
        </p:nvSpPr>
        <p:spPr>
          <a:xfrm>
            <a:off x="0" y="2165960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Coding</a:t>
            </a:r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79F439FD-68F7-1EF8-2780-541CBFCD0196}"/>
              </a:ext>
            </a:extLst>
          </p:cNvPr>
          <p:cNvSpPr/>
          <p:nvPr/>
        </p:nvSpPr>
        <p:spPr>
          <a:xfrm>
            <a:off x="0" y="2809603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Documentation</a:t>
            </a:r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3E644EC2-C954-5B58-AFC1-FEA8840BE75C}"/>
              </a:ext>
            </a:extLst>
          </p:cNvPr>
          <p:cNvSpPr/>
          <p:nvPr/>
        </p:nvSpPr>
        <p:spPr>
          <a:xfrm>
            <a:off x="0" y="3453246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AI</a:t>
            </a:r>
          </a:p>
        </p:txBody>
      </p:sp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2301E4F1-E64F-520F-BF1D-DC3AAA588802}"/>
              </a:ext>
            </a:extLst>
          </p:cNvPr>
          <p:cNvSpPr/>
          <p:nvPr/>
        </p:nvSpPr>
        <p:spPr>
          <a:xfrm>
            <a:off x="0" y="4096889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Further Info</a:t>
            </a:r>
          </a:p>
        </p:txBody>
      </p:sp>
    </p:spTree>
    <p:extLst>
      <p:ext uri="{BB962C8B-B14F-4D97-AF65-F5344CB8AC3E}">
        <p14:creationId xmlns:p14="http://schemas.microsoft.com/office/powerpoint/2010/main" val="2389663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Content Placeholder 15" descr="A diagram of different colored circles&#10;&#10;AI-generated content may be incorrect.">
            <a:extLst>
              <a:ext uri="{FF2B5EF4-FFF2-40B4-BE49-F238E27FC236}">
                <a16:creationId xmlns:a16="http://schemas.microsoft.com/office/drawing/2014/main" id="{80D9D273-F561-C128-7379-9E0F246C5A8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3534" y="990689"/>
            <a:ext cx="4892035" cy="5605698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E272A2-3873-6DDD-9487-7EB801F1A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4000" noProof="0" dirty="0"/>
              <a:t>Applications of bioinformatics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FEA68-D7E1-2419-9831-7966071AA37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AU" sz="2400" noProof="0" dirty="0"/>
              <a:t>Bioinformatics intersects with many other fields</a:t>
            </a:r>
          </a:p>
          <a:p>
            <a:r>
              <a:rPr lang="en-AU" sz="2400" noProof="0" dirty="0"/>
              <a:t>Chemistry, physics, IT, mathematics</a:t>
            </a:r>
          </a:p>
          <a:p>
            <a:r>
              <a:rPr lang="en-AU" sz="2400" noProof="0" dirty="0"/>
              <a:t>Drug development, conservation, personalised medicine, agriculture, public health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FA290C-CE47-25AC-25C2-424AD268B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BFC49-7257-4A15-A857-7015FFCB4634}" type="slidenum">
              <a:rPr lang="en-AU" sz="1100" noProof="0" smtClean="0"/>
              <a:t>6</a:t>
            </a:fld>
            <a:endParaRPr lang="en-AU" sz="1100" noProof="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19697B-E5E1-3987-45EE-83A2E5CAD4F0}"/>
              </a:ext>
            </a:extLst>
          </p:cNvPr>
          <p:cNvSpPr txBox="1"/>
          <p:nvPr/>
        </p:nvSpPr>
        <p:spPr>
          <a:xfrm>
            <a:off x="6821424" y="6356350"/>
            <a:ext cx="53705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noProof="0" dirty="0"/>
              <a:t>[1]: Sharma, D., Singh, S., &amp; Mittal, M. (2021). Bioinformatics and RNA: A Practice-Based Approach (1st ed.). CRC Press.  https://doi.org/10.1201/9781003107736</a:t>
            </a:r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9BF837C5-3678-F6D2-F153-2D801FD06844}"/>
              </a:ext>
            </a:extLst>
          </p:cNvPr>
          <p:cNvSpPr/>
          <p:nvPr/>
        </p:nvSpPr>
        <p:spPr>
          <a:xfrm>
            <a:off x="0" y="235031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tx2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tx2">
                  <a:lumMod val="50000"/>
                  <a:lumOff val="5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Introduction</a:t>
            </a:r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3EAAD009-EEE7-3059-FCB6-8D80735621B3}"/>
              </a:ext>
            </a:extLst>
          </p:cNvPr>
          <p:cNvSpPr/>
          <p:nvPr/>
        </p:nvSpPr>
        <p:spPr>
          <a:xfrm>
            <a:off x="0" y="878674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Starting Out</a:t>
            </a:r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B304EAA7-E750-A8BE-9191-375181B3DF45}"/>
              </a:ext>
            </a:extLst>
          </p:cNvPr>
          <p:cNvSpPr/>
          <p:nvPr/>
        </p:nvSpPr>
        <p:spPr>
          <a:xfrm>
            <a:off x="0" y="1522317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Project considerations</a:t>
            </a:r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E052B57C-474A-DDF2-66C3-FD69D4EC69BD}"/>
              </a:ext>
            </a:extLst>
          </p:cNvPr>
          <p:cNvSpPr/>
          <p:nvPr/>
        </p:nvSpPr>
        <p:spPr>
          <a:xfrm>
            <a:off x="0" y="2165960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Coding</a:t>
            </a:r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F895A0CC-6753-81D3-DF7E-593E20841A77}"/>
              </a:ext>
            </a:extLst>
          </p:cNvPr>
          <p:cNvSpPr/>
          <p:nvPr/>
        </p:nvSpPr>
        <p:spPr>
          <a:xfrm>
            <a:off x="0" y="2809603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Documentation</a:t>
            </a:r>
          </a:p>
        </p:txBody>
      </p:sp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6824F136-098A-4373-B8CC-22CEDBD3329C}"/>
              </a:ext>
            </a:extLst>
          </p:cNvPr>
          <p:cNvSpPr/>
          <p:nvPr/>
        </p:nvSpPr>
        <p:spPr>
          <a:xfrm>
            <a:off x="0" y="3453246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AI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7E2F12A5-4F3E-3730-A5DA-5139DAD13F41}"/>
              </a:ext>
            </a:extLst>
          </p:cNvPr>
          <p:cNvSpPr/>
          <p:nvPr/>
        </p:nvSpPr>
        <p:spPr>
          <a:xfrm>
            <a:off x="0" y="4096889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Further Info</a:t>
            </a:r>
          </a:p>
        </p:txBody>
      </p:sp>
    </p:spTree>
    <p:extLst>
      <p:ext uri="{BB962C8B-B14F-4D97-AF65-F5344CB8AC3E}">
        <p14:creationId xmlns:p14="http://schemas.microsoft.com/office/powerpoint/2010/main" val="3883782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66BA3-C9EC-F61E-5A05-6D2CA05F7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noProof="0" dirty="0"/>
              <a:t>What are you interested in?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45900-E45B-9C67-58D1-FFB285DEE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noProof="0" dirty="0"/>
              <a:t>menti.com </a:t>
            </a:r>
          </a:p>
          <a:p>
            <a:r>
              <a:rPr lang="en-AU" dirty="0"/>
              <a:t>Code: </a:t>
            </a:r>
            <a:r>
              <a:rPr lang="en-AU" noProof="0" dirty="0"/>
              <a:t>7899 3549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5EFB53-7BE3-A9D6-8014-EB23FCEE8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BFC49-7257-4A15-A857-7015FFCB4634}" type="slidenum">
              <a:rPr lang="en-AU" noProof="0" smtClean="0"/>
              <a:t>7</a:t>
            </a:fld>
            <a:endParaRPr lang="en-AU" noProof="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B7B2D9E-B969-C2CC-E5E9-CAC66F094B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7702" y="2627047"/>
            <a:ext cx="3071822" cy="3071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rrow: Pentagon 4">
            <a:extLst>
              <a:ext uri="{FF2B5EF4-FFF2-40B4-BE49-F238E27FC236}">
                <a16:creationId xmlns:a16="http://schemas.microsoft.com/office/drawing/2014/main" id="{D365FE78-5970-FDFD-1A82-FABF21B52E30}"/>
              </a:ext>
            </a:extLst>
          </p:cNvPr>
          <p:cNvSpPr/>
          <p:nvPr/>
        </p:nvSpPr>
        <p:spPr>
          <a:xfrm>
            <a:off x="0" y="235031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tx2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tx2">
                  <a:lumMod val="50000"/>
                  <a:lumOff val="5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Introduction</a:t>
            </a:r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014728D7-99A8-6D0A-A9B0-F3D9D65E884E}"/>
              </a:ext>
            </a:extLst>
          </p:cNvPr>
          <p:cNvSpPr/>
          <p:nvPr/>
        </p:nvSpPr>
        <p:spPr>
          <a:xfrm>
            <a:off x="0" y="878674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Starting Out</a:t>
            </a:r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1E9835DB-9976-D8AD-9253-18267A3894A7}"/>
              </a:ext>
            </a:extLst>
          </p:cNvPr>
          <p:cNvSpPr/>
          <p:nvPr/>
        </p:nvSpPr>
        <p:spPr>
          <a:xfrm>
            <a:off x="0" y="1522317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Project considerations</a:t>
            </a:r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C7CD741B-B09B-1ACC-20BD-37B683421CBE}"/>
              </a:ext>
            </a:extLst>
          </p:cNvPr>
          <p:cNvSpPr/>
          <p:nvPr/>
        </p:nvSpPr>
        <p:spPr>
          <a:xfrm>
            <a:off x="0" y="2165960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Coding</a:t>
            </a:r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BCFC836C-EDEC-76C3-D843-995C6787F84D}"/>
              </a:ext>
            </a:extLst>
          </p:cNvPr>
          <p:cNvSpPr/>
          <p:nvPr/>
        </p:nvSpPr>
        <p:spPr>
          <a:xfrm>
            <a:off x="0" y="2809603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Documentation</a:t>
            </a:r>
          </a:p>
        </p:txBody>
      </p:sp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C269C04E-AB2E-E601-1214-E60DF751C32D}"/>
              </a:ext>
            </a:extLst>
          </p:cNvPr>
          <p:cNvSpPr/>
          <p:nvPr/>
        </p:nvSpPr>
        <p:spPr>
          <a:xfrm>
            <a:off x="0" y="3453246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AI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A25EAB79-64B5-FE16-09A3-341A336B3E68}"/>
              </a:ext>
            </a:extLst>
          </p:cNvPr>
          <p:cNvSpPr/>
          <p:nvPr/>
        </p:nvSpPr>
        <p:spPr>
          <a:xfrm>
            <a:off x="0" y="4096889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Further Info</a:t>
            </a:r>
          </a:p>
        </p:txBody>
      </p:sp>
    </p:spTree>
    <p:extLst>
      <p:ext uri="{BB962C8B-B14F-4D97-AF65-F5344CB8AC3E}">
        <p14:creationId xmlns:p14="http://schemas.microsoft.com/office/powerpoint/2010/main" val="23280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C2CDC-746F-5586-9E95-17A796A6E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noProof="0" dirty="0"/>
              <a:t>Starting 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4158C-E797-B3DA-A843-0513DD5E8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noProof="0" dirty="0"/>
              <a:t>Background was in genetics, molecular biology, and some microbiology</a:t>
            </a:r>
          </a:p>
          <a:p>
            <a:r>
              <a:rPr lang="en-AU" noProof="0" dirty="0"/>
              <a:t>Had used bioinformatics workbenches (CLC, </a:t>
            </a:r>
            <a:r>
              <a:rPr lang="en-AU" noProof="0" dirty="0" err="1"/>
              <a:t>Geneious</a:t>
            </a:r>
            <a:r>
              <a:rPr lang="en-AU" noProof="0" dirty="0"/>
              <a:t>) and done tasks like BLAST, protein modelling</a:t>
            </a:r>
          </a:p>
          <a:p>
            <a:r>
              <a:rPr lang="en-AU" noProof="0" dirty="0"/>
              <a:t>Basic Python and R skills</a:t>
            </a:r>
          </a:p>
          <a:p>
            <a:r>
              <a:rPr lang="en-AU" noProof="0" dirty="0"/>
              <a:t>Never touched Linux before</a:t>
            </a:r>
          </a:p>
          <a:p>
            <a:r>
              <a:rPr lang="en-AU" noProof="0" dirty="0"/>
              <a:t>Adamant I would not be a programmer – could only write basic code, not make anything complex.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B9F810-5872-066A-041D-4008C839E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BFC49-7257-4A15-A857-7015FFCB4634}" type="slidenum">
              <a:rPr lang="en-AU" noProof="0" smtClean="0"/>
              <a:t>8</a:t>
            </a:fld>
            <a:endParaRPr lang="en-AU" noProof="0" dirty="0"/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5AD05F37-A3BB-952B-57A3-2E6E9E008011}"/>
              </a:ext>
            </a:extLst>
          </p:cNvPr>
          <p:cNvSpPr/>
          <p:nvPr/>
        </p:nvSpPr>
        <p:spPr>
          <a:xfrm>
            <a:off x="0" y="235031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Introduction</a:t>
            </a:r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EE8BCE93-0EC8-5E0F-D3A6-01D7D8E5BDA9}"/>
              </a:ext>
            </a:extLst>
          </p:cNvPr>
          <p:cNvSpPr/>
          <p:nvPr/>
        </p:nvSpPr>
        <p:spPr>
          <a:xfrm>
            <a:off x="0" y="878674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tx2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tx2">
                  <a:lumMod val="50000"/>
                  <a:lumOff val="50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Starting Out</a:t>
            </a:r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006232A3-EEF1-B9EB-2AC0-A39E37D97373}"/>
              </a:ext>
            </a:extLst>
          </p:cNvPr>
          <p:cNvSpPr/>
          <p:nvPr/>
        </p:nvSpPr>
        <p:spPr>
          <a:xfrm>
            <a:off x="0" y="1522317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Project considerations</a:t>
            </a:r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2A88F8ED-0A48-E0CE-7AD7-AACF4E5DFB61}"/>
              </a:ext>
            </a:extLst>
          </p:cNvPr>
          <p:cNvSpPr/>
          <p:nvPr/>
        </p:nvSpPr>
        <p:spPr>
          <a:xfrm>
            <a:off x="0" y="2165960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Coding</a:t>
            </a:r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2614D3EB-5C8F-1ECD-C749-8E689BC06E3C}"/>
              </a:ext>
            </a:extLst>
          </p:cNvPr>
          <p:cNvSpPr/>
          <p:nvPr/>
        </p:nvSpPr>
        <p:spPr>
          <a:xfrm>
            <a:off x="0" y="2809603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Documentation</a:t>
            </a:r>
          </a:p>
        </p:txBody>
      </p:sp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F47C4830-3D40-83B4-7996-A0F262E6968C}"/>
              </a:ext>
            </a:extLst>
          </p:cNvPr>
          <p:cNvSpPr/>
          <p:nvPr/>
        </p:nvSpPr>
        <p:spPr>
          <a:xfrm>
            <a:off x="0" y="3453246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AI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1861BC99-D334-9B05-ECF0-85EFDD54D8E9}"/>
              </a:ext>
            </a:extLst>
          </p:cNvPr>
          <p:cNvSpPr/>
          <p:nvPr/>
        </p:nvSpPr>
        <p:spPr>
          <a:xfrm>
            <a:off x="0" y="4096889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Further Info</a:t>
            </a:r>
          </a:p>
        </p:txBody>
      </p:sp>
    </p:spTree>
    <p:extLst>
      <p:ext uri="{BB962C8B-B14F-4D97-AF65-F5344CB8AC3E}">
        <p14:creationId xmlns:p14="http://schemas.microsoft.com/office/powerpoint/2010/main" val="892868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3810</TotalTime>
  <Words>2808</Words>
  <Application>Microsoft Office PowerPoint</Application>
  <PresentationFormat>Widescreen</PresentationFormat>
  <Paragraphs>648</Paragraphs>
  <Slides>45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Aptos</vt:lpstr>
      <vt:lpstr>Aptos Display</vt:lpstr>
      <vt:lpstr>Arial</vt:lpstr>
      <vt:lpstr>inherit</vt:lpstr>
      <vt:lpstr>Office Theme</vt:lpstr>
      <vt:lpstr>Custom Design</vt:lpstr>
      <vt:lpstr>Core Bioinformatics Skills</vt:lpstr>
      <vt:lpstr>Slides</vt:lpstr>
      <vt:lpstr>Who am I?</vt:lpstr>
      <vt:lpstr>What is in this session?</vt:lpstr>
      <vt:lpstr>PowerPoint Presentation</vt:lpstr>
      <vt:lpstr>Introduction – what is bioinformatics</vt:lpstr>
      <vt:lpstr>Applications of bioinformatics</vt:lpstr>
      <vt:lpstr>What are you interested in?</vt:lpstr>
      <vt:lpstr>Starting Out</vt:lpstr>
      <vt:lpstr>Starting Out</vt:lpstr>
      <vt:lpstr>Starting Out</vt:lpstr>
      <vt:lpstr>Project considerations</vt:lpstr>
      <vt:lpstr>Skills and tools</vt:lpstr>
      <vt:lpstr>Important skills and tools to learn</vt:lpstr>
      <vt:lpstr>Making Your Research Accessible</vt:lpstr>
      <vt:lpstr>FAIR Principles</vt:lpstr>
      <vt:lpstr>File Management</vt:lpstr>
      <vt:lpstr>File Management</vt:lpstr>
      <vt:lpstr>Documentation</vt:lpstr>
      <vt:lpstr>Reading Documentation</vt:lpstr>
      <vt:lpstr>Writing Documentation</vt:lpstr>
      <vt:lpstr>Writing Documentation</vt:lpstr>
      <vt:lpstr>Coding – Do I Need to Code?</vt:lpstr>
      <vt:lpstr>Coding – Do I Need to Code?</vt:lpstr>
      <vt:lpstr>To code or not to code</vt:lpstr>
      <vt:lpstr>Bioinformatics Workbenches</vt:lpstr>
      <vt:lpstr>Coding languages</vt:lpstr>
      <vt:lpstr>Coding – which language to use?</vt:lpstr>
      <vt:lpstr>R vs Python</vt:lpstr>
      <vt:lpstr>Useful skills for coding and development</vt:lpstr>
      <vt:lpstr>Pseudocode</vt:lpstr>
      <vt:lpstr>Rubber Ducking</vt:lpstr>
      <vt:lpstr>Linux and Bash systems</vt:lpstr>
      <vt:lpstr>Thinking at scale</vt:lpstr>
      <vt:lpstr>Thinking at scale – simplifying data analysis</vt:lpstr>
      <vt:lpstr>Thinking at scale – automating data access</vt:lpstr>
      <vt:lpstr>Identify the Gap - Do I Need to Make This?</vt:lpstr>
      <vt:lpstr>Making a website, and lessons I learned</vt:lpstr>
      <vt:lpstr>AI: To Use or Not to Use</vt:lpstr>
      <vt:lpstr>Summary</vt:lpstr>
      <vt:lpstr>Learning Resources - Web3Schools</vt:lpstr>
      <vt:lpstr>Learning Resources</vt:lpstr>
      <vt:lpstr>Tools</vt:lpstr>
      <vt:lpstr>Information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Lachlan McKinnie</dc:creator>
  <cp:lastModifiedBy>Lachlan McKinnie</cp:lastModifiedBy>
  <cp:revision>142</cp:revision>
  <dcterms:created xsi:type="dcterms:W3CDTF">2025-06-03T00:59:48Z</dcterms:created>
  <dcterms:modified xsi:type="dcterms:W3CDTF">2025-07-02T10:13:14Z</dcterms:modified>
</cp:coreProperties>
</file>