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6" r:id="rId5"/>
    <p:sldId id="297" r:id="rId6"/>
    <p:sldId id="276" r:id="rId7"/>
    <p:sldId id="284" r:id="rId8"/>
    <p:sldId id="277" r:id="rId9"/>
    <p:sldId id="278" r:id="rId10"/>
    <p:sldId id="279" r:id="rId11"/>
    <p:sldId id="280" r:id="rId12"/>
    <p:sldId id="281" r:id="rId13"/>
    <p:sldId id="288" r:id="rId14"/>
    <p:sldId id="282" r:id="rId15"/>
    <p:sldId id="291" r:id="rId16"/>
    <p:sldId id="283" r:id="rId17"/>
    <p:sldId id="285" r:id="rId18"/>
    <p:sldId id="292" r:id="rId19"/>
    <p:sldId id="293" r:id="rId20"/>
    <p:sldId id="294" r:id="rId21"/>
    <p:sldId id="296" r:id="rId22"/>
    <p:sldId id="295" r:id="rId23"/>
    <p:sldId id="298" r:id="rId24"/>
    <p:sldId id="299" r:id="rId25"/>
    <p:sldId id="289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BEA7-5C8B-4022-9573-911C4590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1CB12-8082-4840-BA2A-F003F55CB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775D-6A42-4E29-8DBE-A3905A3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C8FF-C407-4424-97C9-D42A82F4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2FE8-83B8-4B7F-B3CD-8199D821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81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5707-3221-4CEE-AF39-FFBB7207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296D-0576-40DB-A2F2-BFB4D1EFB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2097-7CC0-44AB-939C-5D17BDC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9BC5-7A70-4A09-A930-C1AB7109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120D-D575-43AE-B9B9-7A246B96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72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6CCB1-7F8A-4268-B6C6-3FD8502B1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CD46-A0A8-4B09-A9DD-BD7B6D51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32A4-FB3F-45F2-AA80-293A99A6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400A-4170-4B39-B197-72813A7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797F-6927-4B2C-818F-12B2C331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6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E96-C48D-4E14-B3B2-B0199E91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1C97-6B45-43E3-A204-E682FAB5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2345-21B6-4DAF-B4E9-C7174B33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D4B4-D846-47EA-88CF-D4832120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ED72-0ACF-4B0B-935A-A9549936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0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3B43-BD0B-43B7-A279-C93EB4C1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DB60-68AB-447E-88FE-F0A29896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9DB6-22C4-4F53-ACD2-A54BF31E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16C3-D873-4AB6-A0A0-00AAE5B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A1C7-74AF-4762-9D86-CB75DBE7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9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53C-9BAA-462B-9556-1D3462C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8201-64ED-4CEF-BAA0-A1D9680FC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AB97-E113-4526-82DE-CAFAD562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FFD9-0C42-448B-8A0B-9360EF5D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0435B-A673-4266-9C90-F66EE2D0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16B4-BB1F-409F-83AE-7D414A0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7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E545-494C-4FBA-A7BE-A1A67A2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DE79-3CA9-4928-9489-47A44FFC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FEFC-2FC3-426C-AF78-7D24F739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64A32-F73A-4CF7-9EAB-FEA8E7424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188B-760B-4948-8493-2C83518A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A9A30-4BF5-480E-8F57-557B420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2A84E-FFCD-41C7-81FE-460FF806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87070-78F5-44F6-BB6E-C6F94245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7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08BB-3544-4069-8AD3-EB35A03B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B4D29-BB76-47CB-A004-349C279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89121-288C-4320-92AA-55770CC4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8D11-5F2A-4425-8E8E-FDE4A8E8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5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C3A0E-6CDA-4A2D-AE4A-B345A3E6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8DDA9-D197-4991-9553-12B8AB8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55334-E083-463E-BDAF-9012A1F1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82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E421-158F-4977-867B-975A4FD0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48D5-3795-4F0D-9348-6BC187E4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05D11-B805-4298-B142-AC91CDC0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FBF1-C6FB-4C45-A599-C3FEE13F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FB85-080C-4EDD-A80A-52654EFF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F36B-8505-49CD-889B-2117223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39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6DDD-4ABD-47FE-84B6-AA1C85D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A71FD-855E-4DA9-AC7A-E00005EAB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D4A73-C52C-467B-8A90-74D5FA9F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0FC8-E524-44ED-9142-C4E930B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4B36-2DFA-4080-85BB-B7AF385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7DCB-ADFA-453E-85CC-AC407E13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78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510EE-A3CF-4892-972A-C7AEB84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4EED-3C04-4BD1-BE33-26919C2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BF41-3813-428C-A7C5-31DF0652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B6D8-F053-40F8-866A-329EDE531A78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E3BC-892A-4941-B006-CDFC897D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208E-C14E-4611-8174-F2544BF1A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29D8-3C64-4620-9BF7-D1BF58D5D8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88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achiemckbioinfo/Resbaz2023_datase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achiemckbioinfo/Resbaz2023-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install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DA6C-FCF3-4358-8D57-62890B3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</p:spPr>
        <p:txBody>
          <a:bodyPr>
            <a:normAutofit/>
          </a:bodyPr>
          <a:lstStyle/>
          <a:p>
            <a:pPr algn="l"/>
            <a:r>
              <a:rPr lang="en-AU" sz="3700"/>
              <a:t>Python Programming with ChatGPT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890A-F07C-4DB6-9AA0-924AD94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2" y="3886200"/>
            <a:ext cx="4082545" cy="1071694"/>
          </a:xfrm>
        </p:spPr>
        <p:txBody>
          <a:bodyPr>
            <a:normAutofit/>
          </a:bodyPr>
          <a:lstStyle/>
          <a:p>
            <a:pPr algn="l"/>
            <a:r>
              <a:rPr lang="en-AU" sz="1400" dirty="0"/>
              <a:t>Lachlan McKinnie, PhD student in bioinformatics and red algal genetics, University of the Sunshine Coast</a:t>
            </a:r>
          </a:p>
          <a:p>
            <a:pPr algn="l"/>
            <a:r>
              <a:rPr lang="en-AU" sz="1400" dirty="0"/>
              <a:t>Lachlan.McKinnie@research.usc.edu.au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DB4F2-0E16-4A63-849A-7BFA18B7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25" y="319088"/>
            <a:ext cx="2604746" cy="2604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958637-2A96-4A82-B28B-E3F21F09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67" y="3489658"/>
            <a:ext cx="2564004" cy="280251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4070A3C-65B1-416C-817E-F19416FB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8565" r="6635" b="18560"/>
          <a:stretch/>
        </p:blipFill>
        <p:spPr bwMode="auto">
          <a:xfrm>
            <a:off x="0" y="6157574"/>
            <a:ext cx="2481943" cy="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1" y="2008505"/>
            <a:ext cx="5643153" cy="4351338"/>
          </a:xfrm>
        </p:spPr>
        <p:txBody>
          <a:bodyPr/>
          <a:lstStyle/>
          <a:p>
            <a:r>
              <a:rPr lang="en-AU" dirty="0"/>
              <a:t>Pythons are non-venomous constricting snakes from the family Pythonidae</a:t>
            </a:r>
          </a:p>
          <a:p>
            <a:r>
              <a:rPr lang="en-AU" dirty="0"/>
              <a:t>Very </a:t>
            </a:r>
            <a:r>
              <a:rPr lang="en-AU" dirty="0" err="1"/>
              <a:t>boopable</a:t>
            </a:r>
            <a:r>
              <a:rPr lang="en-AU" dirty="0"/>
              <a:t> snoots</a:t>
            </a:r>
            <a:r>
              <a:rPr lang="en-AU" sz="2000" baseline="30000" dirty="0"/>
              <a:t>*</a:t>
            </a:r>
            <a:endParaRPr lang="en-AU" baseline="30000" dirty="0"/>
          </a:p>
          <a:p>
            <a:r>
              <a:rPr lang="en-AU" dirty="0"/>
              <a:t>Pythons don’t make for good coders, but they can be good cuddle buddies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9E83F-1440-493E-8DD3-6CE930A0A223}"/>
              </a:ext>
            </a:extLst>
          </p:cNvPr>
          <p:cNvSpPr txBox="1"/>
          <p:nvPr/>
        </p:nvSpPr>
        <p:spPr>
          <a:xfrm>
            <a:off x="2403566" y="5765075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*Please do not </a:t>
            </a:r>
            <a:r>
              <a:rPr lang="en-AU" sz="1000" dirty="0" err="1"/>
              <a:t>boop</a:t>
            </a:r>
            <a:r>
              <a:rPr lang="en-AU" sz="1000" dirty="0"/>
              <a:t> the snoots of wild danger noodles.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2A79-81AF-47C8-91A6-A7B5154A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47" y="485910"/>
            <a:ext cx="3768727" cy="242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C4F36-75FF-4E48-9086-5A6FACF7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14" y="3174409"/>
            <a:ext cx="2286625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8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1" y="2008505"/>
            <a:ext cx="5643153" cy="4351338"/>
          </a:xfrm>
        </p:spPr>
        <p:txBody>
          <a:bodyPr/>
          <a:lstStyle/>
          <a:p>
            <a:r>
              <a:rPr lang="en-AU" dirty="0"/>
              <a:t>Widely used programming language</a:t>
            </a:r>
          </a:p>
          <a:p>
            <a:r>
              <a:rPr lang="en-AU" dirty="0"/>
              <a:t>Highly extensible with modules, which are easy to download and install</a:t>
            </a:r>
          </a:p>
          <a:p>
            <a:r>
              <a:rPr lang="en-AU" dirty="0"/>
              <a:t>Used in a large range of industries for many functions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Introduction</a:t>
            </a:r>
          </a:p>
        </p:txBody>
      </p:sp>
      <p:pic>
        <p:nvPicPr>
          <p:cNvPr id="10" name="Picture 2" descr="Python logo and symbol, meaning, history, PNG">
            <a:extLst>
              <a:ext uri="{FF2B5EF4-FFF2-40B4-BE49-F238E27FC236}">
                <a16:creationId xmlns:a16="http://schemas.microsoft.com/office/drawing/2014/main" id="{0D86CB38-49BC-480F-ACD3-DCAEF492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62" y="-374468"/>
            <a:ext cx="4695661" cy="29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0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1" y="2008505"/>
            <a:ext cx="5643153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/>
              <a:t>ChatGPT</a:t>
            </a:r>
            <a:r>
              <a:rPr lang="en-AU" dirty="0"/>
              <a:t> is a Large Language Model (LLM)</a:t>
            </a:r>
          </a:p>
          <a:p>
            <a:r>
              <a:rPr lang="en-AU" dirty="0"/>
              <a:t>Trained on large datasets of text data</a:t>
            </a:r>
          </a:p>
          <a:p>
            <a:r>
              <a:rPr lang="en-AU" dirty="0"/>
              <a:t>Looks at existing patterns in text and uses that to predict which word should come next in an output</a:t>
            </a:r>
          </a:p>
          <a:p>
            <a:r>
              <a:rPr lang="en-AU" dirty="0"/>
              <a:t>Has the entirety of several coding languages, including Python, available to it</a:t>
            </a:r>
          </a:p>
          <a:p>
            <a:r>
              <a:rPr lang="en-AU" dirty="0"/>
              <a:t>IMPORTANT: Does not verify information or perform maths (though new paid release can do maths and look up websites)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ABEF4-B5F7-4505-91F2-4773EC99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46" y="261255"/>
            <a:ext cx="2734493" cy="2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3" y="365125"/>
            <a:ext cx="8743965" cy="1325563"/>
          </a:xfrm>
        </p:spPr>
        <p:txBody>
          <a:bodyPr>
            <a:normAutofit/>
          </a:bodyPr>
          <a:lstStyle/>
          <a:p>
            <a:r>
              <a:rPr lang="en-AU" dirty="0"/>
              <a:t>Plot examples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Introduction</a:t>
            </a:r>
            <a:endParaRPr lang="en-A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4DABCD-0EE8-3009-40BE-9FCF8452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0" y="2630894"/>
            <a:ext cx="5345154" cy="32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1C7872-CFBB-EB28-2118-24AD0259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59" y="237488"/>
            <a:ext cx="4184029" cy="31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A52B4C1-312D-0329-DA83-61FAF46A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32" y="3425539"/>
            <a:ext cx="4431081" cy="30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8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778240" cy="1325563"/>
          </a:xfrm>
        </p:spPr>
        <p:txBody>
          <a:bodyPr/>
          <a:lstStyle/>
          <a:p>
            <a:r>
              <a:rPr lang="en-AU" dirty="0"/>
              <a:t>Task 1: Generating basic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7" y="2574562"/>
            <a:ext cx="5643153" cy="4351338"/>
          </a:xfrm>
        </p:spPr>
        <p:txBody>
          <a:bodyPr>
            <a:normAutofit/>
          </a:bodyPr>
          <a:lstStyle/>
          <a:p>
            <a:r>
              <a:rPr lang="en-AU" dirty="0"/>
              <a:t>Log into </a:t>
            </a:r>
            <a:r>
              <a:rPr lang="en-AU" dirty="0" err="1"/>
              <a:t>ChatGPT</a:t>
            </a:r>
            <a:r>
              <a:rPr lang="en-AU" dirty="0"/>
              <a:t> and open up your Python environment</a:t>
            </a:r>
          </a:p>
          <a:p>
            <a:r>
              <a:rPr lang="en-AU" dirty="0"/>
              <a:t>Ask </a:t>
            </a:r>
            <a:r>
              <a:rPr lang="en-AU" dirty="0" err="1"/>
              <a:t>ChatGPT</a:t>
            </a:r>
            <a:r>
              <a:rPr lang="en-AU" dirty="0"/>
              <a:t> to generate a simple Python script. For example:</a:t>
            </a:r>
          </a:p>
          <a:p>
            <a:pPr lvl="1"/>
            <a:r>
              <a:rPr lang="en-AU" dirty="0"/>
              <a:t>Code a Python script to go through a list of dog names and say “who’s a good boy” name.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B62C9-7860-4BB0-9F29-28F5E9BC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1"/>
          <a:stretch/>
        </p:blipFill>
        <p:spPr>
          <a:xfrm>
            <a:off x="6228396" y="2490771"/>
            <a:ext cx="5385137" cy="29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778240" cy="1325563"/>
          </a:xfrm>
        </p:spPr>
        <p:txBody>
          <a:bodyPr/>
          <a:lstStyle/>
          <a:p>
            <a:r>
              <a:rPr lang="en-AU" dirty="0"/>
              <a:t>Task 1: Generating basic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07" y="2290082"/>
            <a:ext cx="5643153" cy="4351338"/>
          </a:xfrm>
        </p:spPr>
        <p:txBody>
          <a:bodyPr>
            <a:normAutofit/>
          </a:bodyPr>
          <a:lstStyle/>
          <a:p>
            <a:r>
              <a:rPr lang="en-AU" dirty="0"/>
              <a:t>Review: how many different approaches did </a:t>
            </a:r>
            <a:r>
              <a:rPr lang="en-AU" dirty="0" err="1"/>
              <a:t>ChatGPT</a:t>
            </a:r>
            <a:r>
              <a:rPr lang="en-AU" dirty="0"/>
              <a:t> use to make this function?</a:t>
            </a:r>
          </a:p>
          <a:p>
            <a:r>
              <a:rPr lang="en-AU" dirty="0"/>
              <a:t>Did it show you any new Python techniques?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97151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1" y="2008505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Email attachment </a:t>
            </a:r>
          </a:p>
          <a:p>
            <a:r>
              <a:rPr lang="en-US" dirty="0"/>
              <a:t>Download from GitHub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125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72" y="1400152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Download from GitHub: </a:t>
            </a:r>
            <a:r>
              <a:rPr lang="en-US" dirty="0">
                <a:hlinkClick r:id="rId2"/>
              </a:rPr>
              <a:t>https://github.com/Lachiemckbioinfo/Resbaz2023_datasets</a:t>
            </a:r>
            <a:endParaRPr lang="en-US" dirty="0"/>
          </a:p>
          <a:p>
            <a:r>
              <a:rPr lang="en-US" dirty="0"/>
              <a:t>Click on file data.csv, and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C5B0D-AE01-33C7-2E8E-6BB23E19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0"/>
          <a:stretch/>
        </p:blipFill>
        <p:spPr>
          <a:xfrm>
            <a:off x="503340" y="4113488"/>
            <a:ext cx="9068499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making the following plots: bar graph, stacked bar graph, boxplot, and scatterplot</a:t>
            </a:r>
          </a:p>
          <a:p>
            <a:r>
              <a:rPr lang="en-US" dirty="0"/>
              <a:t>Use the data.csv file. 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4429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Lets start with a simple </a:t>
            </a:r>
            <a:r>
              <a:rPr lang="en-AU" dirty="0" err="1"/>
              <a:t>bargraph</a:t>
            </a:r>
            <a:r>
              <a:rPr lang="en-AU" dirty="0"/>
              <a:t>.</a:t>
            </a:r>
          </a:p>
          <a:p>
            <a:r>
              <a:rPr lang="en-AU" dirty="0"/>
              <a:t>Try the following question:</a:t>
            </a:r>
          </a:p>
          <a:p>
            <a:r>
              <a:rPr lang="en-AU" dirty="0"/>
              <a:t>I have a csv file called data.csv that has both numeric and categorical data. In it, the column </a:t>
            </a:r>
            <a:r>
              <a:rPr lang="en-AU" dirty="0" err="1"/>
              <a:t>Seqtype</a:t>
            </a:r>
            <a:r>
              <a:rPr lang="en-AU" dirty="0"/>
              <a:t> shows whether a given item is a genome or transcriptome. Make a Python script using Pandas and Matplotlib to create a bar graph showing the numbers of genomes and transcriptomes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0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</p:spTree>
    <p:extLst>
      <p:ext uri="{BB962C8B-B14F-4D97-AF65-F5344CB8AC3E}">
        <p14:creationId xmlns:p14="http://schemas.microsoft.com/office/powerpoint/2010/main" val="13892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/>
              <a:t>Who am 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54" y="1825625"/>
            <a:ext cx="8453846" cy="4351338"/>
          </a:xfrm>
        </p:spPr>
        <p:txBody>
          <a:bodyPr/>
          <a:lstStyle/>
          <a:p>
            <a:r>
              <a:rPr lang="en-AU"/>
              <a:t>PhD student at the University of the Sunshine Coast</a:t>
            </a:r>
          </a:p>
          <a:p>
            <a:r>
              <a:rPr lang="en-AU"/>
              <a:t>Researching algal genetics, with a focus on biosynthetic pathways</a:t>
            </a:r>
          </a:p>
          <a:p>
            <a:r>
              <a:rPr lang="en-AU"/>
              <a:t>My research is entirely bioinformatics based</a:t>
            </a:r>
          </a:p>
          <a:p>
            <a:r>
              <a:rPr lang="en-AU"/>
              <a:t>Main coding skills in Python, as well as web design with HTML, CSS and a little bit of JavaScript</a:t>
            </a:r>
          </a:p>
          <a:p>
            <a:r>
              <a:rPr lang="en-AU"/>
              <a:t>Big fan of getting ChatGPT to code new things for me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8885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372" y="2354262"/>
            <a:ext cx="4285748" cy="3294698"/>
          </a:xfrm>
        </p:spPr>
        <p:txBody>
          <a:bodyPr>
            <a:normAutofit/>
          </a:bodyPr>
          <a:lstStyle/>
          <a:p>
            <a:r>
              <a:rPr lang="en-AU" dirty="0"/>
              <a:t>Click Copy code</a:t>
            </a:r>
          </a:p>
          <a:p>
            <a:r>
              <a:rPr lang="en-AU" dirty="0"/>
              <a:t>Paste into your Python environment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BEAB2-2617-405F-9ABC-7A936061A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" t="2286" r="2494"/>
          <a:stretch/>
        </p:blipFill>
        <p:spPr>
          <a:xfrm>
            <a:off x="497840" y="2570480"/>
            <a:ext cx="7040880" cy="34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graphs: improving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052" y="1960880"/>
            <a:ext cx="8187188" cy="4074160"/>
          </a:xfrm>
        </p:spPr>
        <p:txBody>
          <a:bodyPr>
            <a:normAutofit/>
          </a:bodyPr>
          <a:lstStyle/>
          <a:p>
            <a:r>
              <a:rPr lang="en-AU" dirty="0"/>
              <a:t>Try editing the output with the following prompts:</a:t>
            </a:r>
          </a:p>
          <a:p>
            <a:r>
              <a:rPr lang="en-AU" dirty="0"/>
              <a:t>Change the data input to the Scale column, which uses the categories Microalgae and Macroalgae</a:t>
            </a:r>
          </a:p>
          <a:p>
            <a:r>
              <a:rPr lang="en-AU" dirty="0"/>
              <a:t>Change the graph so that it would be suitable for a scientific publication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0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</p:spTree>
    <p:extLst>
      <p:ext uri="{BB962C8B-B14F-4D97-AF65-F5344CB8AC3E}">
        <p14:creationId xmlns:p14="http://schemas.microsoft.com/office/powerpoint/2010/main" val="157604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Stacked 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We can also do more advanced bar plots. Try:</a:t>
            </a:r>
          </a:p>
          <a:p>
            <a:r>
              <a:rPr lang="en-AU" dirty="0"/>
              <a:t>Make a stacked bar graph using the </a:t>
            </a:r>
            <a:r>
              <a:rPr lang="en-AU" dirty="0" err="1"/>
              <a:t>Seqtype</a:t>
            </a:r>
            <a:r>
              <a:rPr lang="en-AU" dirty="0"/>
              <a:t> column, which has categorical values, with subcategories from the Class column</a:t>
            </a:r>
          </a:p>
          <a:p>
            <a:r>
              <a:rPr lang="en-AU" dirty="0"/>
              <a:t>Improve: ask </a:t>
            </a:r>
            <a:r>
              <a:rPr lang="en-AU" dirty="0" err="1"/>
              <a:t>ChatGPT</a:t>
            </a:r>
            <a:r>
              <a:rPr lang="en-AU" dirty="0"/>
              <a:t> to make the plot wider, and make sure the legend does not overlap the plot itself.</a:t>
            </a:r>
          </a:p>
          <a:p>
            <a:r>
              <a:rPr lang="en-AU" dirty="0"/>
              <a:t>Advanced: we are mainly looking for red algae (phylum Rhodophyta), however there are some green algae in this dataset. Ask </a:t>
            </a:r>
            <a:r>
              <a:rPr lang="en-AU" dirty="0" err="1"/>
              <a:t>ChatGPT</a:t>
            </a:r>
            <a:r>
              <a:rPr lang="en-AU" dirty="0"/>
              <a:t> to filter out items which do not belong to </a:t>
            </a:r>
            <a:r>
              <a:rPr lang="en-AU"/>
              <a:t>phylum Rhodophyta.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2b</a:t>
            </a:r>
          </a:p>
        </p:txBody>
      </p:sp>
    </p:spTree>
    <p:extLst>
      <p:ext uri="{BB962C8B-B14F-4D97-AF65-F5344CB8AC3E}">
        <p14:creationId xmlns:p14="http://schemas.microsoft.com/office/powerpoint/2010/main" val="127029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Scatterplots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For two sets of </a:t>
            </a:r>
            <a:r>
              <a:rPr lang="en-AU" dirty="0" err="1"/>
              <a:t>numerial</a:t>
            </a:r>
            <a:r>
              <a:rPr lang="en-AU" dirty="0"/>
              <a:t> data, we can do scatterplots.</a:t>
            </a:r>
          </a:p>
          <a:p>
            <a:r>
              <a:rPr lang="en-AU" dirty="0"/>
              <a:t>Lets try the following: generate a Python script to make a scatterplot using the columns Proteins and Compounds</a:t>
            </a:r>
          </a:p>
          <a:p>
            <a:r>
              <a:rPr lang="en-AU" dirty="0"/>
              <a:t>Advanced: try adding linear regression, or colour by category</a:t>
            </a:r>
          </a:p>
          <a:p>
            <a:r>
              <a:rPr lang="en-AU" dirty="0"/>
              <a:t>You may need to specify to use only matplotlib, pandas and </a:t>
            </a:r>
            <a:r>
              <a:rPr lang="en-AU" dirty="0" err="1"/>
              <a:t>numpy</a:t>
            </a:r>
            <a:r>
              <a:rPr lang="en-AU" dirty="0"/>
              <a:t>. </a:t>
            </a:r>
            <a:r>
              <a:rPr lang="en-AU" dirty="0" err="1"/>
              <a:t>ChatGPT</a:t>
            </a:r>
            <a:r>
              <a:rPr lang="en-AU" dirty="0"/>
              <a:t> may code in other libraries, like seaborn or </a:t>
            </a:r>
            <a:r>
              <a:rPr lang="en-AU" dirty="0" err="1"/>
              <a:t>scipy</a:t>
            </a:r>
            <a:r>
              <a:rPr lang="en-AU" dirty="0"/>
              <a:t>. Seaborn adds more colours, while </a:t>
            </a:r>
            <a:r>
              <a:rPr lang="en-AU" dirty="0" err="1"/>
              <a:t>scipy</a:t>
            </a:r>
            <a:r>
              <a:rPr lang="en-AU" dirty="0"/>
              <a:t> does more advanced statistical analysis.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2b</a:t>
            </a:r>
          </a:p>
        </p:txBody>
      </p:sp>
    </p:spTree>
    <p:extLst>
      <p:ext uri="{BB962C8B-B14F-4D97-AF65-F5344CB8AC3E}">
        <p14:creationId xmlns:p14="http://schemas.microsoft.com/office/powerpoint/2010/main" val="331408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Scatterplots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Review: What new techniques did you learn from this?</a:t>
            </a:r>
          </a:p>
          <a:p>
            <a:r>
              <a:rPr lang="en-AU" dirty="0"/>
              <a:t>See if you can make it look like a proper scientific graph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2c</a:t>
            </a:r>
          </a:p>
        </p:txBody>
      </p:sp>
    </p:spTree>
    <p:extLst>
      <p:ext uri="{BB962C8B-B14F-4D97-AF65-F5344CB8AC3E}">
        <p14:creationId xmlns:p14="http://schemas.microsoft.com/office/powerpoint/2010/main" val="365134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Sharing ChatGPT chats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82" y="2429691"/>
            <a:ext cx="4866173" cy="4351338"/>
          </a:xfrm>
        </p:spPr>
        <p:txBody>
          <a:bodyPr>
            <a:normAutofit/>
          </a:bodyPr>
          <a:lstStyle/>
          <a:p>
            <a:r>
              <a:rPr lang="en-US" dirty="0"/>
              <a:t>Sometimes it is useful to share the chat you have with ChatGPT</a:t>
            </a:r>
          </a:p>
          <a:p>
            <a:r>
              <a:rPr lang="en-US" dirty="0"/>
              <a:t>Clicking the Share button will create a link to your chat that you can share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Sharing</a:t>
            </a:r>
          </a:p>
          <a:p>
            <a:pPr algn="ctr"/>
            <a:r>
              <a:rPr lang="en-AU" sz="3200" dirty="0"/>
              <a:t>chats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A0C99-E70E-4A05-B1F7-B7A8BCDD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1279795"/>
            <a:ext cx="5099538" cy="229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E25C9-1593-FA38-5135-5753E3E3F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9" t="3454" r="2972" b="3299"/>
          <a:stretch/>
        </p:blipFill>
        <p:spPr>
          <a:xfrm>
            <a:off x="6660859" y="3579586"/>
            <a:ext cx="2978092" cy="30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3" y="365125"/>
            <a:ext cx="8743965" cy="1325563"/>
          </a:xfrm>
        </p:spPr>
        <p:txBody>
          <a:bodyPr>
            <a:normAutofit/>
          </a:bodyPr>
          <a:lstStyle/>
          <a:p>
            <a:r>
              <a:rPr lang="en-AU" dirty="0"/>
              <a:t>Further applications in Python programming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AU" sz="3200" dirty="0" err="1"/>
              <a:t>onclusions</a:t>
            </a:r>
            <a:endParaRPr lang="en-AU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7F6EB-DB1E-C0F5-8633-803192863B80}"/>
              </a:ext>
            </a:extLst>
          </p:cNvPr>
          <p:cNvSpPr txBox="1">
            <a:spLocks/>
          </p:cNvSpPr>
          <p:nvPr/>
        </p:nvSpPr>
        <p:spPr>
          <a:xfrm>
            <a:off x="277342" y="4874669"/>
            <a:ext cx="3714750" cy="89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Web design with Flask and Django</a:t>
            </a:r>
          </a:p>
        </p:txBody>
      </p:sp>
      <p:pic>
        <p:nvPicPr>
          <p:cNvPr id="10" name="Picture 6" descr="The Best Ways to Learn HTML | Udacity">
            <a:extLst>
              <a:ext uri="{FF2B5EF4-FFF2-40B4-BE49-F238E27FC236}">
                <a16:creationId xmlns:a16="http://schemas.microsoft.com/office/drawing/2014/main" id="{D0D52DE3-5A91-8AD4-350C-D2ADE1C0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1" y="2564628"/>
            <a:ext cx="3875314" cy="21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FDD644-040D-7958-4AF2-B9DA0A1E5E98}"/>
              </a:ext>
            </a:extLst>
          </p:cNvPr>
          <p:cNvSpPr txBox="1">
            <a:spLocks/>
          </p:cNvSpPr>
          <p:nvPr/>
        </p:nvSpPr>
        <p:spPr>
          <a:xfrm>
            <a:off x="4161289" y="4792118"/>
            <a:ext cx="3714750" cy="218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Bioinformatics analysis with </a:t>
            </a:r>
            <a:r>
              <a:rPr lang="en-AU" dirty="0" err="1"/>
              <a:t>BioPython</a:t>
            </a: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C1F83B-990F-2649-330B-5D5650F11F1B}"/>
              </a:ext>
            </a:extLst>
          </p:cNvPr>
          <p:cNvSpPr txBox="1">
            <a:spLocks/>
          </p:cNvSpPr>
          <p:nvPr/>
        </p:nvSpPr>
        <p:spPr>
          <a:xfrm>
            <a:off x="8290633" y="4876475"/>
            <a:ext cx="2976154" cy="255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</a:t>
            </a:r>
            <a:r>
              <a:rPr lang="en-AU" dirty="0" err="1"/>
              <a:t>ame</a:t>
            </a:r>
            <a:r>
              <a:rPr lang="en-AU" dirty="0"/>
              <a:t> design with </a:t>
            </a:r>
            <a:r>
              <a:rPr lang="en-AU" dirty="0" err="1"/>
              <a:t>Pygame</a:t>
            </a:r>
            <a:endParaRPr lang="en-AU" dirty="0"/>
          </a:p>
        </p:txBody>
      </p:sp>
      <p:pic>
        <p:nvPicPr>
          <p:cNvPr id="13" name="Picture 8" descr="Biopython - Wikipedia">
            <a:extLst>
              <a:ext uri="{FF2B5EF4-FFF2-40B4-BE49-F238E27FC236}">
                <a16:creationId xmlns:a16="http://schemas.microsoft.com/office/drawing/2014/main" id="{E0163E63-3B51-679C-2AB7-99CCFC62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89" y="2315619"/>
            <a:ext cx="3838575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tting Started with Pygame - GC Digital Fellows">
            <a:extLst>
              <a:ext uri="{FF2B5EF4-FFF2-40B4-BE49-F238E27FC236}">
                <a16:creationId xmlns:a16="http://schemas.microsoft.com/office/drawing/2014/main" id="{C6DAFC41-ACD2-4E6F-EDE3-258B7627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88" y="2564628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5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54" y="1825625"/>
            <a:ext cx="8453846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Overview</a:t>
            </a:r>
          </a:p>
          <a:p>
            <a:r>
              <a:rPr lang="en-AU" dirty="0"/>
              <a:t>Software installation: Download Python IDE, access ChatGPT</a:t>
            </a:r>
          </a:p>
          <a:p>
            <a:r>
              <a:rPr lang="en-AU" dirty="0"/>
              <a:t>Introduction: What is Python? What can it be used for?</a:t>
            </a:r>
          </a:p>
          <a:p>
            <a:r>
              <a:rPr lang="en-AU" dirty="0"/>
              <a:t>Basic introduction to Python coding with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How to generate graphs using Python code generated by ChatGPT</a:t>
            </a:r>
          </a:p>
          <a:p>
            <a:r>
              <a:rPr lang="en-AU" dirty="0"/>
              <a:t>Performing statistical tests with ChatGPT and Python</a:t>
            </a:r>
          </a:p>
          <a:p>
            <a:r>
              <a:rPr lang="en-AU" dirty="0"/>
              <a:t>Altering and sharing ChatGPT scripts</a:t>
            </a:r>
          </a:p>
          <a:p>
            <a:r>
              <a:rPr lang="en-AU" dirty="0"/>
              <a:t>Further applications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401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Data we will be using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82" y="2429691"/>
            <a:ext cx="48661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Download from GitHub: </a:t>
            </a:r>
            <a:r>
              <a:rPr lang="en-US" dirty="0">
                <a:hlinkClick r:id="rId2"/>
              </a:rPr>
              <a:t>https://github.com/Lachiemckbioinfo/Resbaz2023-datasets</a:t>
            </a:r>
            <a:endParaRPr lang="en-US" dirty="0"/>
          </a:p>
          <a:p>
            <a:r>
              <a:rPr lang="en-US" dirty="0"/>
              <a:t>Click on file data.csv, and select download raw</a:t>
            </a:r>
          </a:p>
          <a:p>
            <a:r>
              <a:rPr lang="en-US" dirty="0"/>
              <a:t>Save it to where your Python scripts will be saved</a:t>
            </a:r>
          </a:p>
          <a:p>
            <a:r>
              <a:rPr lang="en-US" dirty="0"/>
              <a:t>Feel free to use your own data instead if you want!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E90C7-264D-ACC0-DC29-4DFEDEDEB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48" y="4412413"/>
            <a:ext cx="6540549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30914-C41B-4926-BC0C-5C8C9949D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3"/>
          <a:stretch/>
        </p:blipFill>
        <p:spPr>
          <a:xfrm>
            <a:off x="6610350" y="1513841"/>
            <a:ext cx="4216316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4" y="294005"/>
            <a:ext cx="8453846" cy="1325563"/>
          </a:xfrm>
        </p:spPr>
        <p:txBody>
          <a:bodyPr/>
          <a:lstStyle/>
          <a:p>
            <a:r>
              <a:rPr lang="en-US" dirty="0" err="1"/>
              <a:t>Shern’s</a:t>
            </a:r>
            <a:r>
              <a:rPr lang="en-US" dirty="0"/>
              <a:t>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82" y="2429691"/>
            <a:ext cx="7651318" cy="4351338"/>
          </a:xfrm>
        </p:spPr>
        <p:txBody>
          <a:bodyPr>
            <a:normAutofit/>
          </a:bodyPr>
          <a:lstStyle/>
          <a:p>
            <a:r>
              <a:rPr lang="en-US" dirty="0" err="1"/>
              <a:t>Shern’s</a:t>
            </a:r>
            <a:r>
              <a:rPr lang="en-US" dirty="0"/>
              <a:t> Python course</a:t>
            </a:r>
          </a:p>
          <a:p>
            <a:r>
              <a:rPr lang="en-US" dirty="0"/>
              <a:t>https://github.com/srtee/prog-with-python-resbaz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84087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54" y="1825625"/>
            <a:ext cx="8453846" cy="4351338"/>
          </a:xfrm>
        </p:spPr>
        <p:txBody>
          <a:bodyPr/>
          <a:lstStyle/>
          <a:p>
            <a:r>
              <a:rPr lang="en-AU" dirty="0"/>
              <a:t>Download free from Python website</a:t>
            </a:r>
          </a:p>
          <a:p>
            <a:r>
              <a:rPr lang="en-AU" dirty="0">
                <a:hlinkClick r:id="rId2"/>
              </a:rPr>
              <a:t>https://www.python.org/downloads/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7AFDC-2399-4E45-8BB6-4F159CD2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25" y="3364909"/>
            <a:ext cx="4412819" cy="270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6C690-7DCC-4736-AECC-6B6B5F39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88" y="3344037"/>
            <a:ext cx="6096000" cy="29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38" y="2612531"/>
            <a:ext cx="5737910" cy="4351338"/>
          </a:xfrm>
        </p:spPr>
        <p:txBody>
          <a:bodyPr/>
          <a:lstStyle/>
          <a:p>
            <a:r>
              <a:rPr lang="en-AU" dirty="0"/>
              <a:t>Installation: go to command prompt/terminal</a:t>
            </a:r>
          </a:p>
          <a:p>
            <a:r>
              <a:rPr lang="en-AU" dirty="0"/>
              <a:t>pip install &lt;library&gt;</a:t>
            </a:r>
          </a:p>
          <a:p>
            <a:r>
              <a:rPr lang="en-AU" dirty="0"/>
              <a:t>Can chain multiple together at once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8822C-A055-E222-70FF-772CF011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38" y="4500724"/>
            <a:ext cx="4286250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D7205-2B77-BAE3-6963-EC2E028D4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5" t="14126" r="42340" b="69115"/>
          <a:stretch/>
        </p:blipFill>
        <p:spPr>
          <a:xfrm>
            <a:off x="5894138" y="5077919"/>
            <a:ext cx="6157520" cy="11492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316B40-A3B1-CD62-1DFD-6AB62CBE93EB}"/>
              </a:ext>
            </a:extLst>
          </p:cNvPr>
          <p:cNvSpPr txBox="1">
            <a:spLocks/>
          </p:cNvSpPr>
          <p:nvPr/>
        </p:nvSpPr>
        <p:spPr>
          <a:xfrm>
            <a:off x="367877" y="2612531"/>
            <a:ext cx="573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Essential libraries: </a:t>
            </a:r>
          </a:p>
          <a:p>
            <a:pPr lvl="1"/>
            <a:r>
              <a:rPr lang="en-AU" dirty="0" err="1"/>
              <a:t>numpy</a:t>
            </a:r>
            <a:r>
              <a:rPr lang="en-AU" dirty="0"/>
              <a:t>: Maths and number manipulation </a:t>
            </a:r>
          </a:p>
          <a:p>
            <a:pPr lvl="1"/>
            <a:r>
              <a:rPr lang="en-AU" dirty="0"/>
              <a:t>pandas: Controls</a:t>
            </a:r>
          </a:p>
          <a:p>
            <a:pPr lvl="1"/>
            <a:r>
              <a:rPr lang="en-AU" dirty="0"/>
              <a:t>matplotlib: Graphing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024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/>
              <a:t>IDEs (Integrated Development Environment)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419AEB-C016-437D-B61C-6D6E377D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985" y="1664517"/>
            <a:ext cx="4054656" cy="4351338"/>
          </a:xfrm>
        </p:spPr>
        <p:txBody>
          <a:bodyPr>
            <a:normAutofit/>
          </a:bodyPr>
          <a:lstStyle/>
          <a:p>
            <a:r>
              <a:rPr lang="en-AU" sz="2400" dirty="0"/>
              <a:t>Anaconda</a:t>
            </a:r>
          </a:p>
          <a:p>
            <a:r>
              <a:rPr lang="en-AU" sz="2400" dirty="0">
                <a:hlinkClick r:id="rId2"/>
              </a:rPr>
              <a:t>https://www.anaconda.com/download</a:t>
            </a:r>
            <a:endParaRPr lang="en-AU" sz="2400" dirty="0"/>
          </a:p>
          <a:p>
            <a:r>
              <a:rPr lang="en-AU" sz="2400" dirty="0"/>
              <a:t>Includes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2920D-B2ED-46EC-9DBE-C8190227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36" y="3483429"/>
            <a:ext cx="4989249" cy="2420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E7DE9-E4E7-48FA-9E3A-814E5887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47" y="3448593"/>
            <a:ext cx="4117933" cy="31682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D00292-A178-4944-A945-C471FA27182B}"/>
              </a:ext>
            </a:extLst>
          </p:cNvPr>
          <p:cNvSpPr txBox="1">
            <a:spLocks/>
          </p:cNvSpPr>
          <p:nvPr/>
        </p:nvSpPr>
        <p:spPr>
          <a:xfrm>
            <a:off x="7436575" y="1635939"/>
            <a:ext cx="4514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/>
              <a:t>Jupyter</a:t>
            </a:r>
            <a:r>
              <a:rPr lang="en-AU" sz="2400" dirty="0"/>
              <a:t> Lab</a:t>
            </a:r>
          </a:p>
          <a:p>
            <a:r>
              <a:rPr lang="en-AU" sz="2400" dirty="0">
                <a:hlinkClick r:id="rId5"/>
              </a:rPr>
              <a:t>https://jupyter.org/install</a:t>
            </a:r>
            <a:endParaRPr lang="en-AU" sz="2400" dirty="0"/>
          </a:p>
          <a:p>
            <a:r>
              <a:rPr lang="en-AU" sz="2400" dirty="0"/>
              <a:t>Requires Python</a:t>
            </a:r>
          </a:p>
        </p:txBody>
      </p:sp>
    </p:spTree>
    <p:extLst>
      <p:ext uri="{BB962C8B-B14F-4D97-AF65-F5344CB8AC3E}">
        <p14:creationId xmlns:p14="http://schemas.microsoft.com/office/powerpoint/2010/main" val="88838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995" y="1991088"/>
            <a:ext cx="6792686" cy="4351338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https://chat.openai.com/</a:t>
            </a:r>
            <a:endParaRPr lang="en-AU" dirty="0"/>
          </a:p>
          <a:p>
            <a:r>
              <a:rPr lang="en-AU" dirty="0"/>
              <a:t>Requires account to use</a:t>
            </a:r>
          </a:p>
          <a:p>
            <a:r>
              <a:rPr lang="en-AU" dirty="0"/>
              <a:t>Accounts are free to make</a:t>
            </a:r>
          </a:p>
          <a:p>
            <a:r>
              <a:rPr lang="en-AU" dirty="0"/>
              <a:t>Requires email address to make account</a:t>
            </a:r>
          </a:p>
          <a:p>
            <a:r>
              <a:rPr lang="en-AU" dirty="0"/>
              <a:t>If you don’t want to make an account, I have some downloadable Python scripts that you can try out</a:t>
            </a:r>
          </a:p>
          <a:p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2525486" cy="2429690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Getting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A0FB6-DC9D-48F7-9571-3E5D8D768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38" y="1001484"/>
            <a:ext cx="2734493" cy="2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1080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Python Programming with ChatGPT</vt:lpstr>
      <vt:lpstr>Who am I</vt:lpstr>
      <vt:lpstr>Session plan</vt:lpstr>
      <vt:lpstr>Data we will be using</vt:lpstr>
      <vt:lpstr>Shern’s data</vt:lpstr>
      <vt:lpstr>Installing Python</vt:lpstr>
      <vt:lpstr>Python libraries</vt:lpstr>
      <vt:lpstr>IDEs (Integrated Development Environment)</vt:lpstr>
      <vt:lpstr>ChatGPT</vt:lpstr>
      <vt:lpstr>Python</vt:lpstr>
      <vt:lpstr>Python</vt:lpstr>
      <vt:lpstr>ChatGPT</vt:lpstr>
      <vt:lpstr>Plot examples</vt:lpstr>
      <vt:lpstr>Task 1: Generating basic Python Script</vt:lpstr>
      <vt:lpstr>Task 1: Generating basic Python Script</vt:lpstr>
      <vt:lpstr>Analysing data from a dataset</vt:lpstr>
      <vt:lpstr>Analysing data from a dataset</vt:lpstr>
      <vt:lpstr>Analysing data from a dataset</vt:lpstr>
      <vt:lpstr>Bar graphs</vt:lpstr>
      <vt:lpstr>Bar graphs</vt:lpstr>
      <vt:lpstr>Bar graphs: improving results</vt:lpstr>
      <vt:lpstr>Stacked Bar graphs</vt:lpstr>
      <vt:lpstr>Scatterplots</vt:lpstr>
      <vt:lpstr>Scatterplots</vt:lpstr>
      <vt:lpstr>Sharing ChatGPT chats</vt:lpstr>
      <vt:lpstr>Further applications in Python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with ChatGPT</dc:title>
  <dc:creator>Lachlan McKinnie</dc:creator>
  <cp:lastModifiedBy>Lachlan McKinnie</cp:lastModifiedBy>
  <cp:revision>54</cp:revision>
  <dcterms:created xsi:type="dcterms:W3CDTF">2023-10-30T03:33:21Z</dcterms:created>
  <dcterms:modified xsi:type="dcterms:W3CDTF">2023-11-21T03:20:33Z</dcterms:modified>
</cp:coreProperties>
</file>