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Montserrat"/>
      <p:regular r:id="rId36"/>
      <p:bold r:id="rId37"/>
      <p:italic r:id="rId38"/>
      <p:boldItalic r:id="rId39"/>
    </p:embeddedFont>
    <p:embeddedFont>
      <p:font typeface="Lato"/>
      <p:regular r:id="rId40"/>
      <p:bold r:id="rId41"/>
      <p:italic r:id="rId42"/>
      <p:boldItalic r:id="rId43"/>
    </p:embeddedFont>
    <p:embeddedFont>
      <p:font typeface="Roboto Mon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5.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7.xml"/><Relationship Id="rId44" Type="http://schemas.openxmlformats.org/officeDocument/2006/relationships/font" Target="fonts/RobotoMono-regular.fntdata"/><Relationship Id="rId21" Type="http://schemas.openxmlformats.org/officeDocument/2006/relationships/slide" Target="slides/slide16.xml"/><Relationship Id="rId43" Type="http://schemas.openxmlformats.org/officeDocument/2006/relationships/font" Target="fonts/Lato-boldItalic.fntdata"/><Relationship Id="rId24" Type="http://schemas.openxmlformats.org/officeDocument/2006/relationships/slide" Target="slides/slide19.xml"/><Relationship Id="rId46" Type="http://schemas.openxmlformats.org/officeDocument/2006/relationships/font" Target="fonts/RobotoMono-italic.fntdata"/><Relationship Id="rId23" Type="http://schemas.openxmlformats.org/officeDocument/2006/relationships/slide" Target="slides/slide18.xml"/><Relationship Id="rId45" Type="http://schemas.openxmlformats.org/officeDocument/2006/relationships/font" Target="fonts/RobotoMon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RobotoMon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6f8804d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46f8804d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33577807c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33577807c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33577807c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33577807c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2696a75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52696a75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52696a75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52696a75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33577807c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33577807c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33577807c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433577807c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33577807c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33577807c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78e7d08c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78e7d08c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33577807c_0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33577807c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6e5989f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6e5989f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26a0132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26a0132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4b53e556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4b53e556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4b53e556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4b53e556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4b53e556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4b53e556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33577807c_5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33577807c_5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6f950a1a3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6f950a1a3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6ea2e1c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6ea2e1c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6ea2e1c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6ea2e1c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6ea2e1c0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6ea2e1c0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5490f21d5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5490f21d5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6e5989f0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6e5989f0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433577807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433577807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6e5989f0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6e5989f01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6e5989f0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6e5989f0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6e5989f0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6e5989f0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3357780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3357780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490f21d5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490f21d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490f21d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490f21d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289375" y="920900"/>
            <a:ext cx="5589000" cy="2253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sz="2544">
                <a:latin typeface="Arial"/>
                <a:ea typeface="Arial"/>
                <a:cs typeface="Arial"/>
                <a:sym typeface="Arial"/>
              </a:rPr>
              <a:t>Capstone Project 2025 on </a:t>
            </a:r>
            <a:endParaRPr sz="2544">
              <a:latin typeface="Arial"/>
              <a:ea typeface="Arial"/>
              <a:cs typeface="Arial"/>
              <a:sym typeface="Arial"/>
            </a:endParaRPr>
          </a:p>
          <a:p>
            <a:pPr indent="0" lvl="0" marL="0" rtl="0" algn="l">
              <a:spcBef>
                <a:spcPts val="0"/>
              </a:spcBef>
              <a:spcAft>
                <a:spcPts val="0"/>
              </a:spcAft>
              <a:buNone/>
            </a:pPr>
            <a:r>
              <a:t/>
            </a:r>
            <a:endParaRPr sz="3100">
              <a:latin typeface="Arial"/>
              <a:ea typeface="Arial"/>
              <a:cs typeface="Arial"/>
              <a:sym typeface="Arial"/>
            </a:endParaRPr>
          </a:p>
          <a:p>
            <a:pPr indent="0" lvl="0" marL="0" rtl="0" algn="ctr">
              <a:spcBef>
                <a:spcPts val="0"/>
              </a:spcBef>
              <a:spcAft>
                <a:spcPts val="0"/>
              </a:spcAft>
              <a:buNone/>
            </a:pPr>
            <a:r>
              <a:rPr b="1" lang="en-GB" sz="3100">
                <a:latin typeface="Arial"/>
                <a:ea typeface="Arial"/>
                <a:cs typeface="Arial"/>
                <a:sym typeface="Arial"/>
              </a:rPr>
              <a:t>FinSim: </a:t>
            </a:r>
            <a:endParaRPr b="1" sz="3100">
              <a:latin typeface="Arial"/>
              <a:ea typeface="Arial"/>
              <a:cs typeface="Arial"/>
              <a:sym typeface="Arial"/>
            </a:endParaRPr>
          </a:p>
          <a:p>
            <a:pPr indent="0" lvl="0" marL="0" rtl="0" algn="ctr">
              <a:spcBef>
                <a:spcPts val="0"/>
              </a:spcBef>
              <a:spcAft>
                <a:spcPts val="0"/>
              </a:spcAft>
              <a:buNone/>
            </a:pPr>
            <a:r>
              <a:rPr b="1" lang="en-GB" sz="3100">
                <a:latin typeface="Arial"/>
                <a:ea typeface="Arial"/>
                <a:cs typeface="Arial"/>
                <a:sym typeface="Arial"/>
              </a:rPr>
              <a:t>Market Trend</a:t>
            </a:r>
            <a:r>
              <a:rPr b="1" lang="en-GB" sz="3100">
                <a:latin typeface="Arial"/>
                <a:ea typeface="Arial"/>
                <a:cs typeface="Arial"/>
                <a:sym typeface="Arial"/>
              </a:rPr>
              <a:t>s, Investment Forecasting and Risk        </a:t>
            </a:r>
            <a:r>
              <a:rPr b="1" lang="en-GB" sz="3100">
                <a:latin typeface="Arial"/>
                <a:ea typeface="Arial"/>
                <a:cs typeface="Arial"/>
                <a:sym typeface="Arial"/>
              </a:rPr>
              <a:t>Forecasting</a:t>
            </a:r>
            <a:endParaRPr b="1" sz="3100">
              <a:latin typeface="Arial"/>
              <a:ea typeface="Arial"/>
              <a:cs typeface="Arial"/>
              <a:sym typeface="Arial"/>
            </a:endParaRPr>
          </a:p>
          <a:p>
            <a:pPr indent="0" lvl="0" marL="0" rtl="0" algn="l">
              <a:spcBef>
                <a:spcPts val="0"/>
              </a:spcBef>
              <a:spcAft>
                <a:spcPts val="0"/>
              </a:spcAft>
              <a:buNone/>
            </a:pPr>
            <a:r>
              <a:t/>
            </a:r>
            <a:endParaRPr sz="3100">
              <a:latin typeface="Arial"/>
              <a:ea typeface="Arial"/>
              <a:cs typeface="Arial"/>
              <a:sym typeface="Arial"/>
            </a:endParaRPr>
          </a:p>
        </p:txBody>
      </p:sp>
      <p:sp>
        <p:nvSpPr>
          <p:cNvPr id="135" name="Google Shape;135;p13"/>
          <p:cNvSpPr txBox="1"/>
          <p:nvPr>
            <p:ph idx="1" type="subTitle"/>
          </p:nvPr>
        </p:nvSpPr>
        <p:spPr>
          <a:xfrm>
            <a:off x="502525" y="3482225"/>
            <a:ext cx="3470700" cy="11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Arial"/>
                <a:ea typeface="Arial"/>
                <a:cs typeface="Arial"/>
                <a:sym typeface="Arial"/>
              </a:rPr>
              <a:t>Presented by:</a:t>
            </a:r>
            <a:r>
              <a:rPr b="1" lang="en-GB">
                <a:latin typeface="Arial"/>
                <a:ea typeface="Arial"/>
                <a:cs typeface="Arial"/>
                <a:sym typeface="Arial"/>
              </a:rPr>
              <a:t>-</a:t>
            </a:r>
            <a:endParaRPr b="1">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Lachiket Warule</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Aditi Sangle</a:t>
            </a:r>
            <a:endParaRPr>
              <a:latin typeface="Arial"/>
              <a:ea typeface="Arial"/>
              <a:cs typeface="Arial"/>
              <a:sym typeface="Arial"/>
            </a:endParaRPr>
          </a:p>
          <a:p>
            <a:pPr indent="0" lvl="0" marL="0" rtl="0" algn="l">
              <a:spcBef>
                <a:spcPts val="0"/>
              </a:spcBef>
              <a:spcAft>
                <a:spcPts val="0"/>
              </a:spcAft>
              <a:buNone/>
            </a:pPr>
            <a:r>
              <a:rPr lang="en-GB">
                <a:latin typeface="Arial"/>
                <a:ea typeface="Arial"/>
                <a:cs typeface="Arial"/>
                <a:sym typeface="Arial"/>
              </a:rPr>
              <a:t>Niyati Patil</a:t>
            </a:r>
            <a:endParaRPr>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2"/>
          <p:cNvSpPr txBox="1"/>
          <p:nvPr>
            <p:ph idx="1" type="body"/>
          </p:nvPr>
        </p:nvSpPr>
        <p:spPr>
          <a:xfrm>
            <a:off x="1297500" y="544600"/>
            <a:ext cx="7038900" cy="44010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lt1"/>
              </a:buClr>
              <a:buSzPts val="1100"/>
              <a:buFont typeface="Arial"/>
              <a:buChar char="●"/>
            </a:pPr>
            <a:r>
              <a:rPr b="1" lang="en-GB" sz="1100">
                <a:latin typeface="Arial"/>
                <a:ea typeface="Arial"/>
                <a:cs typeface="Arial"/>
                <a:sym typeface="Arial"/>
              </a:rPr>
              <a:t>Reproducibility:</a:t>
            </a:r>
            <a:br>
              <a:rPr b="1" lang="en-GB" sz="1100">
                <a:latin typeface="Arial"/>
                <a:ea typeface="Arial"/>
                <a:cs typeface="Arial"/>
                <a:sym typeface="Arial"/>
              </a:rPr>
            </a:b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GB">
                <a:latin typeface="Arial"/>
                <a:ea typeface="Arial"/>
                <a:cs typeface="Arial"/>
                <a:sym typeface="Arial"/>
              </a:rPr>
              <a:t>predictions vary slightly across runs.</a:t>
            </a:r>
            <a:br>
              <a:rPr lang="en-GB">
                <a:latin typeface="Arial"/>
                <a:ea typeface="Arial"/>
                <a:cs typeface="Arial"/>
                <a:sym typeface="Arial"/>
              </a:rPr>
            </a:br>
            <a:endParaRPr>
              <a:latin typeface="Arial"/>
              <a:ea typeface="Arial"/>
              <a:cs typeface="Arial"/>
              <a:sym typeface="Arial"/>
            </a:endParaRPr>
          </a:p>
          <a:p>
            <a:pPr indent="-298450" lvl="1" marL="914400" rtl="0" algn="l">
              <a:spcBef>
                <a:spcPts val="0"/>
              </a:spcBef>
              <a:spcAft>
                <a:spcPts val="0"/>
              </a:spcAft>
              <a:buSzPts val="1100"/>
              <a:buFont typeface="Arial"/>
              <a:buChar char="○"/>
            </a:pPr>
            <a:r>
              <a:rPr b="1" lang="en-GB">
                <a:latin typeface="Arial"/>
                <a:ea typeface="Arial"/>
                <a:cs typeface="Arial"/>
                <a:sym typeface="Arial"/>
              </a:rPr>
              <a:t>Reason:</a:t>
            </a:r>
            <a:r>
              <a:rPr lang="en-GB">
                <a:latin typeface="Arial"/>
                <a:ea typeface="Arial"/>
                <a:cs typeface="Arial"/>
                <a:sym typeface="Arial"/>
              </a:rPr>
              <a:t> Random seeds not fixed; model predictions may involve randomness in Keras backend.</a:t>
            </a:r>
            <a:br>
              <a:rPr lang="en-GB">
                <a:latin typeface="Arial"/>
                <a:ea typeface="Arial"/>
                <a:cs typeface="Arial"/>
                <a:sym typeface="Arial"/>
              </a:rPr>
            </a:br>
            <a:endParaRPr>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n-GB" sz="1100">
                <a:latin typeface="Arial"/>
                <a:ea typeface="Arial"/>
                <a:cs typeface="Arial"/>
                <a:sym typeface="Arial"/>
              </a:rPr>
              <a:t>Complexity:</a:t>
            </a:r>
            <a:br>
              <a:rPr b="1" lang="en-GB" sz="1100">
                <a:latin typeface="Arial"/>
                <a:ea typeface="Arial"/>
                <a:cs typeface="Arial"/>
                <a:sym typeface="Arial"/>
              </a:rPr>
            </a:b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i="1" lang="en-GB">
                <a:latin typeface="Arial"/>
                <a:ea typeface="Arial"/>
                <a:cs typeface="Arial"/>
                <a:sym typeface="Arial"/>
              </a:rPr>
              <a:t>Constant-time predictions</a:t>
            </a:r>
            <a:r>
              <a:rPr lang="en-GB">
                <a:latin typeface="Arial"/>
                <a:ea typeface="Arial"/>
                <a:cs typeface="Arial"/>
                <a:sym typeface="Arial"/>
              </a:rPr>
              <a:t> — model inference time remains stable regardless of stock or data volume.</a:t>
            </a:r>
            <a:br>
              <a:rPr lang="en-GB">
                <a:latin typeface="Arial"/>
                <a:ea typeface="Arial"/>
                <a:cs typeface="Arial"/>
                <a:sym typeface="Arial"/>
              </a:rPr>
            </a:b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GB">
                <a:latin typeface="Arial"/>
                <a:ea typeface="Arial"/>
                <a:cs typeface="Arial"/>
                <a:sym typeface="Arial"/>
              </a:rPr>
              <a:t>Suitable for batch processing.</a:t>
            </a:r>
            <a:br>
              <a:rPr lang="en-GB">
                <a:latin typeface="Arial"/>
                <a:ea typeface="Arial"/>
                <a:cs typeface="Arial"/>
                <a:sym typeface="Arial"/>
              </a:rPr>
            </a:br>
            <a:endParaRPr>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b="1" lang="en-GB" sz="1100">
                <a:latin typeface="Arial"/>
                <a:ea typeface="Arial"/>
                <a:cs typeface="Arial"/>
                <a:sym typeface="Arial"/>
              </a:rPr>
              <a:t>Invariants Maintained:</a:t>
            </a:r>
            <a:br>
              <a:rPr b="1" lang="en-GB" sz="1100">
                <a:latin typeface="Arial"/>
                <a:ea typeface="Arial"/>
                <a:cs typeface="Arial"/>
                <a:sym typeface="Arial"/>
              </a:rPr>
            </a:br>
            <a:endParaRPr b="1" sz="1100">
              <a:latin typeface="Arial"/>
              <a:ea typeface="Arial"/>
              <a:cs typeface="Arial"/>
              <a:sym typeface="Arial"/>
            </a:endParaRPr>
          </a:p>
          <a:p>
            <a:pPr indent="-298450" lvl="1" marL="914400" rtl="0" algn="l">
              <a:spcBef>
                <a:spcPts val="0"/>
              </a:spcBef>
              <a:spcAft>
                <a:spcPts val="0"/>
              </a:spcAft>
              <a:buSzPts val="1100"/>
              <a:buFont typeface="Arial"/>
              <a:buChar char="○"/>
            </a:pPr>
            <a:r>
              <a:rPr lang="en-GB">
                <a:latin typeface="Arial"/>
                <a:ea typeface="Arial"/>
                <a:cs typeface="Arial"/>
                <a:sym typeface="Arial"/>
              </a:rPr>
              <a:t> Input format is preserved; 60-timestep sequence correctly reshaped before prediction.</a:t>
            </a:r>
            <a:br>
              <a:rPr lang="en-GB">
                <a:latin typeface="Arial"/>
                <a:ea typeface="Arial"/>
                <a:cs typeface="Arial"/>
                <a:sym typeface="Arial"/>
              </a:rPr>
            </a:br>
            <a:endParaRPr>
              <a:latin typeface="Arial"/>
              <a:ea typeface="Arial"/>
              <a:cs typeface="Arial"/>
              <a:sym typeface="Arial"/>
            </a:endParaRPr>
          </a:p>
          <a:p>
            <a:pPr indent="-298450" lvl="1" marL="914400" rtl="0" algn="l">
              <a:spcBef>
                <a:spcPts val="0"/>
              </a:spcBef>
              <a:spcAft>
                <a:spcPts val="0"/>
              </a:spcAft>
              <a:buSzPts val="1100"/>
              <a:buFont typeface="Arial"/>
              <a:buChar char="○"/>
            </a:pPr>
            <a:r>
              <a:rPr lang="en-GB">
                <a:latin typeface="Arial"/>
                <a:ea typeface="Arial"/>
                <a:cs typeface="Arial"/>
                <a:sym typeface="Arial"/>
              </a:rPr>
              <a:t>No index errors or malformed inputs during batch predictions.</a:t>
            </a:r>
            <a:br>
              <a:rPr lang="en-GB">
                <a:solidFill>
                  <a:srgbClr val="000000"/>
                </a:solidFill>
                <a:latin typeface="Arial"/>
                <a:ea typeface="Arial"/>
                <a:cs typeface="Arial"/>
                <a:sym typeface="Arial"/>
              </a:rPr>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3"/>
          <p:cNvSpPr txBox="1"/>
          <p:nvPr/>
        </p:nvSpPr>
        <p:spPr>
          <a:xfrm>
            <a:off x="1258200" y="-217050"/>
            <a:ext cx="5504100" cy="239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t/>
            </a:r>
            <a:endParaRPr b="1" sz="13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GB" sz="1100">
                <a:solidFill>
                  <a:schemeClr val="lt1"/>
                </a:solidFill>
              </a:rPr>
              <a:t>Reliability:</a:t>
            </a:r>
            <a:br>
              <a:rPr b="1" lang="en-GB" sz="1100">
                <a:solidFill>
                  <a:schemeClr val="lt1"/>
                </a:solidFill>
              </a:rPr>
            </a:b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Moderate — needs improvement in reproducibility for extensive research </a:t>
            </a:r>
            <a:br>
              <a:rPr lang="en-GB" sz="1100">
                <a:solidFill>
                  <a:schemeClr val="lt1"/>
                </a:solidFill>
              </a:rPr>
            </a:b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Suggest fixing seeds (</a:t>
            </a:r>
            <a:r>
              <a:rPr lang="en-GB" sz="1100">
                <a:solidFill>
                  <a:schemeClr val="lt1"/>
                </a:solidFill>
                <a:latin typeface="Roboto Mono"/>
                <a:ea typeface="Roboto Mono"/>
                <a:cs typeface="Roboto Mono"/>
                <a:sym typeface="Roboto Mono"/>
              </a:rPr>
              <a:t>np.random.seed()</a:t>
            </a:r>
            <a:r>
              <a:rPr lang="en-GB" sz="1100">
                <a:solidFill>
                  <a:schemeClr val="lt1"/>
                </a:solidFill>
              </a:rPr>
              <a:t>, </a:t>
            </a:r>
            <a:r>
              <a:rPr lang="en-GB" sz="1100">
                <a:solidFill>
                  <a:schemeClr val="lt1"/>
                </a:solidFill>
                <a:latin typeface="Roboto Mono"/>
                <a:ea typeface="Roboto Mono"/>
                <a:cs typeface="Roboto Mono"/>
                <a:sym typeface="Roboto Mono"/>
              </a:rPr>
              <a:t>tf.random.set_seed()</a:t>
            </a:r>
            <a:r>
              <a:rPr lang="en-GB" sz="1100">
                <a:solidFill>
                  <a:schemeClr val="lt1"/>
                </a:solidFill>
              </a:rPr>
              <a:t>).</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GB" sz="1100">
                <a:solidFill>
                  <a:schemeClr val="lt1"/>
                </a:solidFill>
              </a:rPr>
              <a:t>Robustness:</a:t>
            </a:r>
            <a:br>
              <a:rPr b="1" lang="en-GB" sz="1100">
                <a:solidFill>
                  <a:schemeClr val="lt1"/>
                </a:solidFill>
              </a:rPr>
            </a:b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High — model handles multiple stocks well.</a:t>
            </a:r>
            <a:br>
              <a:rPr lang="en-GB" sz="1100">
                <a:solidFill>
                  <a:schemeClr val="lt1"/>
                </a:solidFill>
              </a:rPr>
            </a:br>
            <a:endParaRPr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Graceful error handling with try-except ensures the pipeline doesn’t break even if one prediction fails.</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GB" sz="1100">
                <a:solidFill>
                  <a:schemeClr val="lt1"/>
                </a:solidFill>
              </a:rPr>
              <a:t>Scalability:</a:t>
            </a:r>
            <a:br>
              <a:rPr b="1" lang="en-GB" sz="1100">
                <a:solidFill>
                  <a:schemeClr val="lt1"/>
                </a:solidFill>
              </a:rPr>
            </a:br>
            <a:endParaRPr b="1" sz="1100">
              <a:solidFill>
                <a:schemeClr val="lt1"/>
              </a:solidFill>
            </a:endParaRPr>
          </a:p>
          <a:p>
            <a:pPr indent="-298450" lvl="1" marL="914400" rtl="0" algn="l">
              <a:lnSpc>
                <a:spcPct val="115000"/>
              </a:lnSpc>
              <a:spcBef>
                <a:spcPts val="0"/>
              </a:spcBef>
              <a:spcAft>
                <a:spcPts val="0"/>
              </a:spcAft>
              <a:buClr>
                <a:schemeClr val="lt1"/>
              </a:buClr>
              <a:buSzPts val="1100"/>
              <a:buChar char="○"/>
            </a:pPr>
            <a:r>
              <a:rPr lang="en-GB" sz="1100">
                <a:solidFill>
                  <a:schemeClr val="lt1"/>
                </a:solidFill>
              </a:rPr>
              <a:t>Efficient for multiple stocks — fast runtime and low overhead.</a:t>
            </a:r>
            <a:endParaRPr sz="1100">
              <a:solidFill>
                <a:schemeClr val="lt1"/>
              </a:solidFill>
            </a:endParaRPr>
          </a:p>
          <a:p>
            <a:pPr indent="0" lvl="0" marL="914400" rtl="0" algn="l">
              <a:lnSpc>
                <a:spcPct val="115000"/>
              </a:lnSpc>
              <a:spcBef>
                <a:spcPts val="1200"/>
              </a:spcBef>
              <a:spcAft>
                <a:spcPts val="0"/>
              </a:spcAft>
              <a:buNone/>
            </a:pPr>
            <a:r>
              <a:t/>
            </a:r>
            <a:endParaRPr sz="1100">
              <a:solidFill>
                <a:schemeClr val="lt1"/>
              </a:solidFill>
            </a:endParaRPr>
          </a:p>
          <a:p>
            <a:pPr indent="0" lvl="0" marL="0" rtl="0" algn="l">
              <a:lnSpc>
                <a:spcPct val="115000"/>
              </a:lnSpc>
              <a:spcBef>
                <a:spcPts val="1200"/>
              </a:spcBef>
              <a:spcAft>
                <a:spcPts val="0"/>
              </a:spcAft>
              <a:buNone/>
            </a:pPr>
            <a:r>
              <a:t/>
            </a:r>
            <a:endParaRPr sz="1100">
              <a:solidFill>
                <a:schemeClr val="lt1"/>
              </a:solidFill>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92" name="Google Shape;192;p23"/>
          <p:cNvPicPr preferRelativeResize="0"/>
          <p:nvPr/>
        </p:nvPicPr>
        <p:blipFill rotWithShape="1">
          <a:blip r:embed="rId3">
            <a:alphaModFix/>
          </a:blip>
          <a:srcRect b="66309" l="0" r="0" t="0"/>
          <a:stretch/>
        </p:blipFill>
        <p:spPr>
          <a:xfrm>
            <a:off x="2024850" y="4019000"/>
            <a:ext cx="4644301" cy="7069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198" name="Google Shape;198;p24"/>
          <p:cNvPicPr preferRelativeResize="0"/>
          <p:nvPr/>
        </p:nvPicPr>
        <p:blipFill>
          <a:blip r:embed="rId3">
            <a:alphaModFix/>
          </a:blip>
          <a:stretch>
            <a:fillRect/>
          </a:stretch>
        </p:blipFill>
        <p:spPr>
          <a:xfrm>
            <a:off x="63650" y="148725"/>
            <a:ext cx="5963824" cy="4930800"/>
          </a:xfrm>
          <a:prstGeom prst="rect">
            <a:avLst/>
          </a:prstGeom>
          <a:noFill/>
          <a:ln>
            <a:noFill/>
          </a:ln>
        </p:spPr>
      </p:pic>
      <p:pic>
        <p:nvPicPr>
          <p:cNvPr id="199" name="Google Shape;199;p24"/>
          <p:cNvPicPr preferRelativeResize="0"/>
          <p:nvPr/>
        </p:nvPicPr>
        <p:blipFill rotWithShape="1">
          <a:blip r:embed="rId4">
            <a:alphaModFix/>
          </a:blip>
          <a:srcRect b="53490" l="3227" r="76093" t="28737"/>
          <a:stretch/>
        </p:blipFill>
        <p:spPr>
          <a:xfrm>
            <a:off x="6248075" y="251250"/>
            <a:ext cx="2761526" cy="1519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5"/>
          <p:cNvSpPr txBox="1"/>
          <p:nvPr>
            <p:ph type="title"/>
          </p:nvPr>
        </p:nvSpPr>
        <p:spPr>
          <a:xfrm>
            <a:off x="894500" y="75600"/>
            <a:ext cx="77292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latin typeface="Arial"/>
                <a:ea typeface="Arial"/>
                <a:cs typeface="Arial"/>
                <a:sym typeface="Arial"/>
              </a:rPr>
              <a:t>Part 2:- Investment Forecasting – LSTM Model Architecture</a:t>
            </a:r>
            <a:endParaRPr b="1" sz="2100">
              <a:latin typeface="Arial"/>
              <a:ea typeface="Arial"/>
              <a:cs typeface="Arial"/>
              <a:sym typeface="Arial"/>
            </a:endParaRPr>
          </a:p>
        </p:txBody>
      </p:sp>
      <p:sp>
        <p:nvSpPr>
          <p:cNvPr id="205" name="Google Shape;205;p25"/>
          <p:cNvSpPr txBox="1"/>
          <p:nvPr>
            <p:ph idx="1" type="body"/>
          </p:nvPr>
        </p:nvSpPr>
        <p:spPr>
          <a:xfrm>
            <a:off x="1297500" y="703675"/>
            <a:ext cx="7729200" cy="4348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en-GB">
                <a:latin typeface="Arial"/>
                <a:ea typeface="Arial"/>
                <a:cs typeface="Arial"/>
                <a:sym typeface="Arial"/>
              </a:rPr>
              <a:t>Forecasting Objective &amp; Model Architecture:-</a:t>
            </a:r>
            <a:endParaRPr b="1">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Goal:</a:t>
            </a:r>
            <a:br>
              <a:rPr b="1" lang="en-GB" sz="1100">
                <a:latin typeface="Arial"/>
                <a:ea typeface="Arial"/>
                <a:cs typeface="Arial"/>
                <a:sym typeface="Arial"/>
              </a:rPr>
            </a:br>
            <a:r>
              <a:rPr lang="en-GB" sz="1100">
                <a:latin typeface="Arial"/>
                <a:ea typeface="Arial"/>
                <a:cs typeface="Arial"/>
                <a:sym typeface="Arial"/>
              </a:rPr>
              <a:t> Predict the </a:t>
            </a:r>
            <a:r>
              <a:rPr b="1" lang="en-GB" sz="1100">
                <a:latin typeface="Arial"/>
                <a:ea typeface="Arial"/>
                <a:cs typeface="Arial"/>
                <a:sym typeface="Arial"/>
              </a:rPr>
              <a:t>next 5 or 200 days of stock prices</a:t>
            </a:r>
            <a:r>
              <a:rPr lang="en-GB" sz="1100">
                <a:latin typeface="Arial"/>
                <a:ea typeface="Arial"/>
                <a:cs typeface="Arial"/>
                <a:sym typeface="Arial"/>
              </a:rPr>
              <a:t> for each selected ticker, enabling investors to anticipate short-term and long-term trends and optimize entry/exit strategies.</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Model Architecture:</a:t>
            </a:r>
            <a:endParaRPr b="1" sz="1100">
              <a:latin typeface="Arial"/>
              <a:ea typeface="Arial"/>
              <a:cs typeface="Arial"/>
              <a:sym typeface="Arial"/>
            </a:endParaRPr>
          </a:p>
          <a:p>
            <a:pPr indent="-293211" lvl="0" marL="457200" rtl="0" algn="l">
              <a:spcBef>
                <a:spcPts val="1200"/>
              </a:spcBef>
              <a:spcAft>
                <a:spcPts val="0"/>
              </a:spcAft>
              <a:buClr>
                <a:schemeClr val="lt1"/>
              </a:buClr>
              <a:buSzPct val="100000"/>
              <a:buFont typeface="Arial"/>
              <a:buChar char="●"/>
            </a:pPr>
            <a:r>
              <a:rPr b="1" lang="en-GB" sz="1100">
                <a:latin typeface="Arial"/>
                <a:ea typeface="Arial"/>
                <a:cs typeface="Arial"/>
                <a:sym typeface="Arial"/>
              </a:rPr>
              <a:t>2-layer LSTM (Long Short-Term Memory)</a:t>
            </a:r>
            <a:r>
              <a:rPr lang="en-GB" sz="1100">
                <a:latin typeface="Arial"/>
                <a:ea typeface="Arial"/>
                <a:cs typeface="Arial"/>
                <a:sym typeface="Arial"/>
              </a:rPr>
              <a:t> neural network</a:t>
            </a:r>
            <a:br>
              <a:rPr lang="en-GB" sz="1100">
                <a:latin typeface="Arial"/>
                <a:ea typeface="Arial"/>
                <a:cs typeface="Arial"/>
                <a:sym typeface="Arial"/>
              </a:rPr>
            </a:br>
            <a:endParaRPr sz="1100">
              <a:latin typeface="Arial"/>
              <a:ea typeface="Arial"/>
              <a:cs typeface="Arial"/>
              <a:sym typeface="Arial"/>
            </a:endParaRPr>
          </a:p>
          <a:p>
            <a:pPr indent="-293211" lvl="1" marL="914400" rtl="0" algn="l">
              <a:spcBef>
                <a:spcPts val="0"/>
              </a:spcBef>
              <a:spcAft>
                <a:spcPts val="0"/>
              </a:spcAft>
              <a:buClr>
                <a:schemeClr val="lt1"/>
              </a:buClr>
              <a:buSzPct val="100000"/>
              <a:buFont typeface="Arial"/>
              <a:buChar char="○"/>
            </a:pPr>
            <a:r>
              <a:rPr lang="en-GB">
                <a:latin typeface="Arial"/>
                <a:ea typeface="Arial"/>
                <a:cs typeface="Arial"/>
                <a:sym typeface="Arial"/>
              </a:rPr>
              <a:t>Captures long-range temporal dependencies in sequential stock data</a:t>
            </a:r>
            <a:br>
              <a:rPr lang="en-GB">
                <a:latin typeface="Arial"/>
                <a:ea typeface="Arial"/>
                <a:cs typeface="Arial"/>
                <a:sym typeface="Arial"/>
              </a:rPr>
            </a:br>
            <a:endParaRPr>
              <a:latin typeface="Arial"/>
              <a:ea typeface="Arial"/>
              <a:cs typeface="Arial"/>
              <a:sym typeface="Arial"/>
            </a:endParaRPr>
          </a:p>
          <a:p>
            <a:pPr indent="-293211" lvl="0" marL="457200" rtl="0" algn="l">
              <a:spcBef>
                <a:spcPts val="0"/>
              </a:spcBef>
              <a:spcAft>
                <a:spcPts val="0"/>
              </a:spcAft>
              <a:buClr>
                <a:schemeClr val="lt1"/>
              </a:buClr>
              <a:buSzPct val="100000"/>
              <a:buFont typeface="Arial"/>
              <a:buChar char="●"/>
            </a:pPr>
            <a:r>
              <a:rPr b="1" lang="en-GB" sz="1100">
                <a:latin typeface="Arial"/>
                <a:ea typeface="Arial"/>
                <a:cs typeface="Arial"/>
                <a:sym typeface="Arial"/>
              </a:rPr>
              <a:t>Dropout layers</a:t>
            </a:r>
            <a:r>
              <a:rPr lang="en-GB" sz="1100">
                <a:latin typeface="Arial"/>
                <a:ea typeface="Arial"/>
                <a:cs typeface="Arial"/>
                <a:sym typeface="Arial"/>
              </a:rPr>
              <a:t> added for regularization</a:t>
            </a:r>
            <a:br>
              <a:rPr lang="en-GB" sz="1100">
                <a:latin typeface="Arial"/>
                <a:ea typeface="Arial"/>
                <a:cs typeface="Arial"/>
                <a:sym typeface="Arial"/>
              </a:rPr>
            </a:b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Char char="●"/>
            </a:pPr>
            <a:r>
              <a:rPr b="1" lang="en-GB" sz="1100">
                <a:latin typeface="Arial"/>
                <a:ea typeface="Arial"/>
                <a:cs typeface="Arial"/>
                <a:sym typeface="Arial"/>
              </a:rPr>
              <a:t>Dense output layer</a:t>
            </a:r>
            <a:r>
              <a:rPr lang="en-GB" sz="1100">
                <a:latin typeface="Arial"/>
                <a:ea typeface="Arial"/>
                <a:cs typeface="Arial"/>
                <a:sym typeface="Arial"/>
              </a:rPr>
              <a:t> for multi-step prediction (5-day forecast)</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Output:</a:t>
            </a:r>
            <a:endParaRPr b="1" sz="1100">
              <a:latin typeface="Arial"/>
              <a:ea typeface="Arial"/>
              <a:cs typeface="Arial"/>
              <a:sym typeface="Arial"/>
            </a:endParaRPr>
          </a:p>
          <a:p>
            <a:pPr indent="-293211" lvl="0" marL="457200" rtl="0" algn="l">
              <a:spcBef>
                <a:spcPts val="1200"/>
              </a:spcBef>
              <a:spcAft>
                <a:spcPts val="0"/>
              </a:spcAft>
              <a:buClr>
                <a:schemeClr val="lt1"/>
              </a:buClr>
              <a:buSzPct val="100000"/>
              <a:buFont typeface="Arial"/>
              <a:buChar char="●"/>
            </a:pPr>
            <a:r>
              <a:rPr lang="en-GB" sz="1100">
                <a:latin typeface="Arial"/>
                <a:ea typeface="Arial"/>
                <a:cs typeface="Arial"/>
                <a:sym typeface="Arial"/>
              </a:rPr>
              <a:t>Forecasts generated per ticker</a:t>
            </a:r>
            <a:br>
              <a:rPr lang="en-GB" sz="1100">
                <a:latin typeface="Arial"/>
                <a:ea typeface="Arial"/>
                <a:cs typeface="Arial"/>
                <a:sym typeface="Arial"/>
              </a:rPr>
            </a:b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Char char="●"/>
            </a:pPr>
            <a:r>
              <a:rPr lang="en-GB" sz="1100">
                <a:latin typeface="Arial"/>
                <a:ea typeface="Arial"/>
                <a:cs typeface="Arial"/>
                <a:sym typeface="Arial"/>
              </a:rPr>
              <a:t>Models saved as </a:t>
            </a:r>
            <a:r>
              <a:rPr lang="en-GB" sz="1100">
                <a:latin typeface="Roboto Mono"/>
                <a:ea typeface="Roboto Mono"/>
                <a:cs typeface="Roboto Mono"/>
                <a:sym typeface="Roboto Mono"/>
              </a:rPr>
              <a:t>.h5</a:t>
            </a:r>
            <a:r>
              <a:rPr lang="en-GB" sz="1100">
                <a:latin typeface="Arial"/>
                <a:ea typeface="Arial"/>
                <a:cs typeface="Arial"/>
                <a:sym typeface="Arial"/>
              </a:rPr>
              <a:t> files in the </a:t>
            </a:r>
            <a:r>
              <a:rPr lang="en-GB" sz="1100">
                <a:latin typeface="Roboto Mono"/>
                <a:ea typeface="Roboto Mono"/>
                <a:cs typeface="Roboto Mono"/>
                <a:sym typeface="Roboto Mono"/>
              </a:rPr>
              <a:t>/saved_models/</a:t>
            </a:r>
            <a:r>
              <a:rPr lang="en-GB" sz="1100">
                <a:latin typeface="Arial"/>
                <a:ea typeface="Arial"/>
                <a:cs typeface="Arial"/>
                <a:sym typeface="Arial"/>
              </a:rPr>
              <a:t> directory for reuse</a:t>
            </a:r>
            <a:endParaRPr sz="1100">
              <a:latin typeface="Arial"/>
              <a:ea typeface="Arial"/>
              <a:cs typeface="Arial"/>
              <a:sym typeface="Arial"/>
            </a:endParaRPr>
          </a:p>
          <a:p>
            <a:pPr indent="0" lvl="0" marL="0" rtl="0" algn="l">
              <a:spcBef>
                <a:spcPts val="1200"/>
              </a:spcBef>
              <a:spcAft>
                <a:spcPts val="0"/>
              </a:spcAft>
              <a:buNone/>
            </a:pPr>
            <a:r>
              <a:t/>
            </a:r>
            <a:endParaRPr b="1">
              <a:latin typeface="Arial"/>
              <a:ea typeface="Arial"/>
              <a:cs typeface="Arial"/>
              <a:sym typeface="Arial"/>
            </a:endParaRPr>
          </a:p>
          <a:p>
            <a:pPr indent="0" lvl="0" marL="0" rtl="0" algn="l">
              <a:spcBef>
                <a:spcPts val="1200"/>
              </a:spcBef>
              <a:spcAft>
                <a:spcPts val="1200"/>
              </a:spcAft>
              <a:buNone/>
            </a:pPr>
            <a:r>
              <a:t/>
            </a:r>
            <a:endParaRPr b="1">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6"/>
          <p:cNvSpPr txBox="1"/>
          <p:nvPr>
            <p:ph type="title"/>
          </p:nvPr>
        </p:nvSpPr>
        <p:spPr>
          <a:xfrm>
            <a:off x="894500" y="75600"/>
            <a:ext cx="7038900" cy="5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latin typeface="Arial"/>
                <a:ea typeface="Arial"/>
                <a:cs typeface="Arial"/>
                <a:sym typeface="Arial"/>
              </a:rPr>
              <a:t> Input Features &amp; Data Engineering</a:t>
            </a:r>
            <a:endParaRPr b="1" sz="2200">
              <a:latin typeface="Arial"/>
              <a:ea typeface="Arial"/>
              <a:cs typeface="Arial"/>
              <a:sym typeface="Arial"/>
            </a:endParaRPr>
          </a:p>
        </p:txBody>
      </p:sp>
      <p:sp>
        <p:nvSpPr>
          <p:cNvPr id="211" name="Google Shape;211;p26"/>
          <p:cNvSpPr txBox="1"/>
          <p:nvPr>
            <p:ph idx="1" type="body"/>
          </p:nvPr>
        </p:nvSpPr>
        <p:spPr>
          <a:xfrm>
            <a:off x="1297500" y="703675"/>
            <a:ext cx="7729200" cy="4348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200"/>
              </a:spcBef>
              <a:spcAft>
                <a:spcPts val="0"/>
              </a:spcAft>
              <a:buNone/>
            </a:pPr>
            <a:r>
              <a:rPr b="1" lang="en-GB" sz="1100">
                <a:latin typeface="Arial"/>
                <a:ea typeface="Arial"/>
                <a:cs typeface="Arial"/>
                <a:sym typeface="Arial"/>
              </a:rPr>
              <a:t>Features Used (Total: 8):</a:t>
            </a:r>
            <a:endParaRPr b="1" sz="1100">
              <a:latin typeface="Arial"/>
              <a:ea typeface="Arial"/>
              <a:cs typeface="Arial"/>
              <a:sym typeface="Arial"/>
            </a:endParaRPr>
          </a:p>
          <a:p>
            <a:pPr indent="-282733" lvl="0" marL="457200" rtl="0" algn="l">
              <a:spcBef>
                <a:spcPts val="1200"/>
              </a:spcBef>
              <a:spcAft>
                <a:spcPts val="0"/>
              </a:spcAft>
              <a:buClr>
                <a:schemeClr val="lt1"/>
              </a:buClr>
              <a:buSzPct val="100000"/>
              <a:buFont typeface="Arial"/>
              <a:buChar char="●"/>
            </a:pPr>
            <a:r>
              <a:rPr lang="en-GB" sz="1100">
                <a:latin typeface="Roboto Mono"/>
                <a:ea typeface="Roboto Mono"/>
                <a:cs typeface="Roboto Mono"/>
                <a:sym typeface="Roboto Mono"/>
              </a:rPr>
              <a:t>Close_Price</a:t>
            </a:r>
            <a:r>
              <a:rPr lang="en-GB" sz="1100">
                <a:latin typeface="Arial"/>
                <a:ea typeface="Arial"/>
                <a:cs typeface="Arial"/>
                <a:sym typeface="Arial"/>
              </a:rPr>
              <a:t> – daily closing price</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Volume</a:t>
            </a:r>
            <a:r>
              <a:rPr lang="en-GB" sz="1100">
                <a:latin typeface="Arial"/>
                <a:ea typeface="Arial"/>
                <a:cs typeface="Arial"/>
                <a:sym typeface="Arial"/>
              </a:rPr>
              <a:t> – trading volume</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RSI</a:t>
            </a:r>
            <a:r>
              <a:rPr lang="en-GB" sz="1100">
                <a:latin typeface="Arial"/>
                <a:ea typeface="Arial"/>
                <a:cs typeface="Arial"/>
                <a:sym typeface="Arial"/>
              </a:rPr>
              <a:t> – Relative Strength Index</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MACD</a:t>
            </a:r>
            <a:r>
              <a:rPr lang="en-GB" sz="1100">
                <a:latin typeface="Arial"/>
                <a:ea typeface="Arial"/>
                <a:cs typeface="Arial"/>
                <a:sym typeface="Arial"/>
              </a:rPr>
              <a:t> and </a:t>
            </a:r>
            <a:r>
              <a:rPr lang="en-GB" sz="1100">
                <a:latin typeface="Roboto Mono"/>
                <a:ea typeface="Roboto Mono"/>
                <a:cs typeface="Roboto Mono"/>
                <a:sym typeface="Roboto Mono"/>
              </a:rPr>
              <a:t>MACD_Signal</a:t>
            </a:r>
            <a:r>
              <a:rPr lang="en-GB" sz="1100">
                <a:latin typeface="Arial"/>
                <a:ea typeface="Arial"/>
                <a:cs typeface="Arial"/>
                <a:sym typeface="Arial"/>
              </a:rPr>
              <a:t> – trend-following momentum indicators</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ATR_14</a:t>
            </a:r>
            <a:r>
              <a:rPr lang="en-GB" sz="1100">
                <a:latin typeface="Arial"/>
                <a:ea typeface="Arial"/>
                <a:cs typeface="Arial"/>
                <a:sym typeface="Arial"/>
              </a:rPr>
              <a:t> – Average True Range (volatility)</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Sentiment_Score</a:t>
            </a:r>
            <a:r>
              <a:rPr lang="en-GB" sz="1100">
                <a:latin typeface="Arial"/>
                <a:ea typeface="Arial"/>
                <a:cs typeface="Arial"/>
                <a:sym typeface="Arial"/>
              </a:rPr>
              <a:t> – market sentiment from news/social sources</a:t>
            </a:r>
            <a:br>
              <a:rPr lang="en-GB" sz="1100">
                <a:latin typeface="Arial"/>
                <a:ea typeface="Arial"/>
                <a:cs typeface="Arial"/>
                <a:sym typeface="Arial"/>
              </a:rPr>
            </a:br>
            <a:endParaRPr sz="1100">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lang="en-GB" sz="1100">
                <a:latin typeface="Roboto Mono"/>
                <a:ea typeface="Roboto Mono"/>
                <a:cs typeface="Roboto Mono"/>
                <a:sym typeface="Roboto Mono"/>
              </a:rPr>
              <a:t>Price_Momentum</a:t>
            </a:r>
            <a:r>
              <a:rPr lang="en-GB" sz="1100">
                <a:latin typeface="Arial"/>
                <a:ea typeface="Arial"/>
                <a:cs typeface="Arial"/>
                <a:sym typeface="Arial"/>
              </a:rPr>
              <a:t> – directional price movement</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Data Engineering Pipeline:</a:t>
            </a:r>
            <a:endParaRPr b="1" sz="1100">
              <a:latin typeface="Arial"/>
              <a:ea typeface="Arial"/>
              <a:cs typeface="Arial"/>
              <a:sym typeface="Arial"/>
            </a:endParaRPr>
          </a:p>
          <a:p>
            <a:pPr indent="-282733" lvl="0" marL="457200" rtl="0" algn="l">
              <a:spcBef>
                <a:spcPts val="1200"/>
              </a:spcBef>
              <a:spcAft>
                <a:spcPts val="0"/>
              </a:spcAft>
              <a:buClr>
                <a:schemeClr val="lt1"/>
              </a:buClr>
              <a:buSzPct val="100000"/>
              <a:buFont typeface="Arial"/>
              <a:buChar char="●"/>
            </a:pPr>
            <a:r>
              <a:rPr b="1" lang="en-GB" sz="1100">
                <a:latin typeface="Arial"/>
                <a:ea typeface="Arial"/>
                <a:cs typeface="Arial"/>
                <a:sym typeface="Arial"/>
              </a:rPr>
              <a:t>Sliding Window:</a:t>
            </a:r>
            <a:br>
              <a:rPr b="1" lang="en-GB" sz="1100">
                <a:latin typeface="Arial"/>
                <a:ea typeface="Arial"/>
                <a:cs typeface="Arial"/>
                <a:sym typeface="Arial"/>
              </a:rPr>
            </a:br>
            <a:endParaRPr b="1" sz="1100">
              <a:latin typeface="Arial"/>
              <a:ea typeface="Arial"/>
              <a:cs typeface="Arial"/>
              <a:sym typeface="Arial"/>
            </a:endParaRPr>
          </a:p>
          <a:p>
            <a:pPr indent="-282733" lvl="1" marL="914400" rtl="0" algn="l">
              <a:spcBef>
                <a:spcPts val="0"/>
              </a:spcBef>
              <a:spcAft>
                <a:spcPts val="0"/>
              </a:spcAft>
              <a:buClr>
                <a:schemeClr val="lt1"/>
              </a:buClr>
              <a:buSzPct val="100000"/>
              <a:buFont typeface="Arial"/>
              <a:buChar char="○"/>
            </a:pPr>
            <a:r>
              <a:rPr lang="en-GB">
                <a:latin typeface="Arial"/>
                <a:ea typeface="Arial"/>
                <a:cs typeface="Arial"/>
                <a:sym typeface="Arial"/>
              </a:rPr>
              <a:t>60-day historical window (</a:t>
            </a:r>
            <a:r>
              <a:rPr lang="en-GB">
                <a:latin typeface="Roboto Mono"/>
                <a:ea typeface="Roboto Mono"/>
                <a:cs typeface="Roboto Mono"/>
                <a:sym typeface="Roboto Mono"/>
              </a:rPr>
              <a:t>look_back = 60</a:t>
            </a:r>
            <a:r>
              <a:rPr lang="en-GB">
                <a:latin typeface="Arial"/>
                <a:ea typeface="Arial"/>
                <a:cs typeface="Arial"/>
                <a:sym typeface="Arial"/>
              </a:rPr>
              <a:t>) used for sequence input</a:t>
            </a:r>
            <a:br>
              <a:rPr lang="en-GB">
                <a:latin typeface="Arial"/>
                <a:ea typeface="Arial"/>
                <a:cs typeface="Arial"/>
                <a:sym typeface="Arial"/>
              </a:rPr>
            </a:br>
            <a:endParaRPr>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b="1" lang="en-GB" sz="1100">
                <a:latin typeface="Arial"/>
                <a:ea typeface="Arial"/>
                <a:cs typeface="Arial"/>
                <a:sym typeface="Arial"/>
              </a:rPr>
              <a:t>Scaling:</a:t>
            </a:r>
            <a:br>
              <a:rPr b="1" lang="en-GB" sz="1100">
                <a:latin typeface="Arial"/>
                <a:ea typeface="Arial"/>
                <a:cs typeface="Arial"/>
                <a:sym typeface="Arial"/>
              </a:rPr>
            </a:br>
            <a:endParaRPr b="1" sz="1100">
              <a:latin typeface="Arial"/>
              <a:ea typeface="Arial"/>
              <a:cs typeface="Arial"/>
              <a:sym typeface="Arial"/>
            </a:endParaRPr>
          </a:p>
          <a:p>
            <a:pPr indent="-282733" lvl="1" marL="914400" rtl="0" algn="l">
              <a:spcBef>
                <a:spcPts val="0"/>
              </a:spcBef>
              <a:spcAft>
                <a:spcPts val="0"/>
              </a:spcAft>
              <a:buClr>
                <a:schemeClr val="lt1"/>
              </a:buClr>
              <a:buSzPct val="100000"/>
              <a:buFont typeface="Arial"/>
              <a:buChar char="○"/>
            </a:pPr>
            <a:r>
              <a:rPr lang="en-GB">
                <a:latin typeface="Arial"/>
                <a:ea typeface="Arial"/>
                <a:cs typeface="Arial"/>
                <a:sym typeface="Arial"/>
              </a:rPr>
              <a:t>Applied </a:t>
            </a:r>
            <a:r>
              <a:rPr b="1" lang="en-GB">
                <a:latin typeface="Arial"/>
                <a:ea typeface="Arial"/>
                <a:cs typeface="Arial"/>
                <a:sym typeface="Arial"/>
              </a:rPr>
              <a:t>MinMaxScaler</a:t>
            </a:r>
            <a:r>
              <a:rPr lang="en-GB">
                <a:latin typeface="Arial"/>
                <a:ea typeface="Arial"/>
                <a:cs typeface="Arial"/>
                <a:sym typeface="Arial"/>
              </a:rPr>
              <a:t> to normalize feature values </a:t>
            </a:r>
            <a:r>
              <a:rPr b="1" lang="en-GB">
                <a:latin typeface="Arial"/>
                <a:ea typeface="Arial"/>
                <a:cs typeface="Arial"/>
                <a:sym typeface="Arial"/>
              </a:rPr>
              <a:t>per ticker</a:t>
            </a:r>
            <a:br>
              <a:rPr b="1" lang="en-GB">
                <a:latin typeface="Arial"/>
                <a:ea typeface="Arial"/>
                <a:cs typeface="Arial"/>
                <a:sym typeface="Arial"/>
              </a:rPr>
            </a:br>
            <a:endParaRPr b="1">
              <a:latin typeface="Arial"/>
              <a:ea typeface="Arial"/>
              <a:cs typeface="Arial"/>
              <a:sym typeface="Arial"/>
            </a:endParaRPr>
          </a:p>
          <a:p>
            <a:pPr indent="-282733" lvl="0" marL="457200" rtl="0" algn="l">
              <a:spcBef>
                <a:spcPts val="0"/>
              </a:spcBef>
              <a:spcAft>
                <a:spcPts val="0"/>
              </a:spcAft>
              <a:buClr>
                <a:schemeClr val="lt1"/>
              </a:buClr>
              <a:buSzPct val="100000"/>
              <a:buFont typeface="Arial"/>
              <a:buChar char="●"/>
            </a:pPr>
            <a:r>
              <a:rPr b="1" lang="en-GB" sz="1100">
                <a:latin typeface="Arial"/>
                <a:ea typeface="Arial"/>
                <a:cs typeface="Arial"/>
                <a:sym typeface="Arial"/>
              </a:rPr>
              <a:t>Target Output:</a:t>
            </a:r>
            <a:br>
              <a:rPr b="1" lang="en-GB" sz="1100">
                <a:latin typeface="Arial"/>
                <a:ea typeface="Arial"/>
                <a:cs typeface="Arial"/>
                <a:sym typeface="Arial"/>
              </a:rPr>
            </a:br>
            <a:endParaRPr b="1" sz="1100">
              <a:latin typeface="Arial"/>
              <a:ea typeface="Arial"/>
              <a:cs typeface="Arial"/>
              <a:sym typeface="Arial"/>
            </a:endParaRPr>
          </a:p>
          <a:p>
            <a:pPr indent="-282733" lvl="1" marL="914400" rtl="0" algn="l">
              <a:spcBef>
                <a:spcPts val="0"/>
              </a:spcBef>
              <a:spcAft>
                <a:spcPts val="0"/>
              </a:spcAft>
              <a:buClr>
                <a:schemeClr val="lt1"/>
              </a:buClr>
              <a:buSzPct val="100000"/>
              <a:buFont typeface="Arial"/>
              <a:buChar char="○"/>
            </a:pPr>
            <a:r>
              <a:rPr lang="en-GB">
                <a:latin typeface="Arial"/>
                <a:ea typeface="Arial"/>
                <a:cs typeface="Arial"/>
                <a:sym typeface="Arial"/>
              </a:rPr>
              <a:t>Predicts a </a:t>
            </a:r>
            <a:r>
              <a:rPr b="1" lang="en-GB">
                <a:latin typeface="Arial"/>
                <a:ea typeface="Arial"/>
                <a:cs typeface="Arial"/>
                <a:sym typeface="Arial"/>
              </a:rPr>
              <a:t>sequence of 1-200 future closing prices</a:t>
            </a:r>
            <a:endParaRPr b="1">
              <a:latin typeface="Arial"/>
              <a:ea typeface="Arial"/>
              <a:cs typeface="Arial"/>
              <a:sym typeface="Arial"/>
            </a:endParaRPr>
          </a:p>
          <a:p>
            <a:pPr indent="0" lvl="0" marL="0" rtl="0" algn="l">
              <a:spcBef>
                <a:spcPts val="1200"/>
              </a:spcBef>
              <a:spcAft>
                <a:spcPts val="1200"/>
              </a:spcAft>
              <a:buNone/>
            </a:pPr>
            <a:r>
              <a:t/>
            </a:r>
            <a:endParaRPr b="1" sz="1100">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894500" y="756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760"/>
              <a:t>Sequence Learning with LSTM – From Theory to Practice</a:t>
            </a:r>
            <a:endParaRPr b="1" sz="1660"/>
          </a:p>
        </p:txBody>
      </p:sp>
      <p:sp>
        <p:nvSpPr>
          <p:cNvPr id="217" name="Google Shape;217;p27"/>
          <p:cNvSpPr txBox="1"/>
          <p:nvPr/>
        </p:nvSpPr>
        <p:spPr>
          <a:xfrm>
            <a:off x="1067850" y="711175"/>
            <a:ext cx="7372800" cy="40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100">
                <a:solidFill>
                  <a:schemeClr val="lt1"/>
                </a:solidFill>
              </a:rPr>
              <a:t>🧠 Why LSTM?</a:t>
            </a:r>
            <a:br>
              <a:rPr b="1" lang="en-GB" sz="1100">
                <a:solidFill>
                  <a:schemeClr val="lt1"/>
                </a:solidFill>
              </a:rPr>
            </a:br>
            <a:r>
              <a:rPr lang="en-GB" sz="1100">
                <a:solidFill>
                  <a:schemeClr val="lt1"/>
                </a:solidFill>
              </a:rPr>
              <a:t> Long Short-Term Memory (LSTM) networks are a specialized type of recurrent neural network (RNN) designed for </a:t>
            </a:r>
            <a:r>
              <a:rPr b="1" lang="en-GB" sz="1100">
                <a:solidFill>
                  <a:schemeClr val="lt1"/>
                </a:solidFill>
              </a:rPr>
              <a:t>sequence modeling</a:t>
            </a:r>
            <a:r>
              <a:rPr lang="en-GB" sz="1100">
                <a:solidFill>
                  <a:schemeClr val="lt1"/>
                </a:solidFill>
              </a:rPr>
              <a:t> — ideal for time-series data like stock prices.</a:t>
            </a:r>
            <a:endParaRPr sz="1100">
              <a:solidFill>
                <a:schemeClr val="lt1"/>
              </a:solidFill>
            </a:endParaRPr>
          </a:p>
          <a:p>
            <a:pPr indent="0" lvl="0" marL="0" rtl="0" algn="l">
              <a:lnSpc>
                <a:spcPct val="115000"/>
              </a:lnSpc>
              <a:spcBef>
                <a:spcPts val="1200"/>
              </a:spcBef>
              <a:spcAft>
                <a:spcPts val="0"/>
              </a:spcAft>
              <a:buNone/>
            </a:pPr>
            <a:r>
              <a:rPr b="1" lang="en-GB" sz="1100">
                <a:solidFill>
                  <a:schemeClr val="lt1"/>
                </a:solidFill>
              </a:rPr>
              <a:t>🛠 Solving Standard RNN Limitations:</a:t>
            </a:r>
            <a:endParaRPr b="1" sz="11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GB" sz="1100">
                <a:solidFill>
                  <a:schemeClr val="lt1"/>
                </a:solidFill>
              </a:rPr>
              <a:t>Memory cells</a:t>
            </a:r>
            <a:r>
              <a:rPr lang="en-GB" sz="1100">
                <a:solidFill>
                  <a:schemeClr val="lt1"/>
                </a:solidFill>
              </a:rPr>
              <a:t> retain important historical information across time steps</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GB" sz="1100">
                <a:solidFill>
                  <a:schemeClr val="lt1"/>
                </a:solidFill>
              </a:rPr>
              <a:t>Input, output, and forget gates</a:t>
            </a:r>
            <a:r>
              <a:rPr lang="en-GB" sz="1100">
                <a:solidFill>
                  <a:schemeClr val="lt1"/>
                </a:solidFill>
              </a:rPr>
              <a:t> control the flow of information</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rPr>
              <a:t>Prevents vanishing gradient problems common in traditional RNNs</a:t>
            </a:r>
            <a:br>
              <a:rPr lang="en-GB" sz="1100">
                <a:solidFill>
                  <a:schemeClr val="lt1"/>
                </a:solidFill>
              </a:rPr>
            </a:br>
            <a:endParaRPr sz="1100">
              <a:solidFill>
                <a:schemeClr val="lt1"/>
              </a:solidFill>
            </a:endParaRPr>
          </a:p>
          <a:p>
            <a:pPr indent="0" lvl="0" marL="0" rtl="0" algn="l">
              <a:lnSpc>
                <a:spcPct val="115000"/>
              </a:lnSpc>
              <a:spcBef>
                <a:spcPts val="1200"/>
              </a:spcBef>
              <a:spcAft>
                <a:spcPts val="0"/>
              </a:spcAft>
              <a:buNone/>
            </a:pPr>
            <a:r>
              <a:rPr b="1" lang="en-GB" sz="1100">
                <a:solidFill>
                  <a:schemeClr val="lt1"/>
                </a:solidFill>
              </a:rPr>
              <a:t>📚 Computation Theory Perspective:</a:t>
            </a:r>
            <a:endParaRPr b="1" sz="11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GB" sz="1100">
                <a:solidFill>
                  <a:schemeClr val="lt1"/>
                </a:solidFill>
              </a:rPr>
              <a:t>Models </a:t>
            </a:r>
            <a:r>
              <a:rPr b="1" lang="en-GB" sz="1100">
                <a:solidFill>
                  <a:schemeClr val="lt1"/>
                </a:solidFill>
              </a:rPr>
              <a:t>state transitions</a:t>
            </a:r>
            <a:r>
              <a:rPr lang="en-GB" sz="1100">
                <a:solidFill>
                  <a:schemeClr val="lt1"/>
                </a:solidFill>
              </a:rPr>
              <a:t> — e.g., how price moves from one day to the next</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rPr>
              <a:t>Learns to </a:t>
            </a:r>
            <a:r>
              <a:rPr b="1" lang="en-GB" sz="1100">
                <a:solidFill>
                  <a:schemeClr val="lt1"/>
                </a:solidFill>
              </a:rPr>
              <a:t>retain relevant patterns</a:t>
            </a:r>
            <a:r>
              <a:rPr lang="en-GB" sz="1100">
                <a:solidFill>
                  <a:schemeClr val="lt1"/>
                </a:solidFill>
              </a:rPr>
              <a:t> (e.g., momentum, volatility) while </a:t>
            </a:r>
            <a:r>
              <a:rPr b="1" lang="en-GB" sz="1100">
                <a:solidFill>
                  <a:schemeClr val="lt1"/>
                </a:solidFill>
              </a:rPr>
              <a:t>filtering out noise</a:t>
            </a:r>
            <a:br>
              <a:rPr b="1" lang="en-GB" sz="1100">
                <a:solidFill>
                  <a:schemeClr val="lt1"/>
                </a:solidFill>
              </a:rPr>
            </a:br>
            <a:endParaRPr b="1"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rPr>
              <a:t>Uses </a:t>
            </a:r>
            <a:r>
              <a:rPr b="1" lang="en-GB" sz="1100">
                <a:solidFill>
                  <a:schemeClr val="lt1"/>
                </a:solidFill>
              </a:rPr>
              <a:t>Backpropagation Through Time (BPTT)</a:t>
            </a:r>
            <a:r>
              <a:rPr lang="en-GB" sz="1100">
                <a:solidFill>
                  <a:schemeClr val="lt1"/>
                </a:solidFill>
              </a:rPr>
              <a:t> to optimize weights across the full sequence</a:t>
            </a:r>
            <a:endParaRPr sz="1300">
              <a:solidFill>
                <a:schemeClr val="l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894500" y="75600"/>
            <a:ext cx="7038900" cy="5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GB" sz="1960"/>
              <a:t>Applying LSTM to Financial Time Series Forecasting</a:t>
            </a:r>
            <a:endParaRPr b="1" sz="1960"/>
          </a:p>
        </p:txBody>
      </p:sp>
      <p:sp>
        <p:nvSpPr>
          <p:cNvPr id="223" name="Google Shape;223;p28"/>
          <p:cNvSpPr txBox="1"/>
          <p:nvPr/>
        </p:nvSpPr>
        <p:spPr>
          <a:xfrm>
            <a:off x="1252700" y="722050"/>
            <a:ext cx="7514100" cy="408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100">
                <a:solidFill>
                  <a:schemeClr val="lt1"/>
                </a:solidFill>
              </a:rPr>
              <a:t>📈 Use Case: Multi-Day Stock Price Forecasting</a:t>
            </a:r>
            <a:endParaRPr b="1" sz="1100">
              <a:solidFill>
                <a:schemeClr val="lt1"/>
              </a:solidFill>
            </a:endParaRPr>
          </a:p>
          <a:p>
            <a:pPr indent="0" lvl="0" marL="0" rtl="0" algn="l">
              <a:lnSpc>
                <a:spcPct val="115000"/>
              </a:lnSpc>
              <a:spcBef>
                <a:spcPts val="1200"/>
              </a:spcBef>
              <a:spcAft>
                <a:spcPts val="0"/>
              </a:spcAft>
              <a:buNone/>
            </a:pPr>
            <a:r>
              <a:rPr lang="en-GB" sz="1100">
                <a:solidFill>
                  <a:schemeClr val="lt1"/>
                </a:solidFill>
              </a:rPr>
              <a:t>Our LSTM model transforms raw financial time series into a </a:t>
            </a:r>
            <a:r>
              <a:rPr b="1" lang="en-GB" sz="1100">
                <a:solidFill>
                  <a:schemeClr val="lt1"/>
                </a:solidFill>
              </a:rPr>
              <a:t>learned function</a:t>
            </a:r>
            <a:r>
              <a:rPr lang="en-GB" sz="1100">
                <a:solidFill>
                  <a:schemeClr val="lt1"/>
                </a:solidFill>
              </a:rPr>
              <a:t> capable of forecasting future price movements.</a:t>
            </a:r>
            <a:endParaRPr sz="1100">
              <a:solidFill>
                <a:schemeClr val="lt1"/>
              </a:solidFill>
            </a:endParaRPr>
          </a:p>
          <a:p>
            <a:pPr indent="0" lvl="0" marL="0" rtl="0" algn="l">
              <a:lnSpc>
                <a:spcPct val="115000"/>
              </a:lnSpc>
              <a:spcBef>
                <a:spcPts val="1200"/>
              </a:spcBef>
              <a:spcAft>
                <a:spcPts val="0"/>
              </a:spcAft>
              <a:buNone/>
            </a:pPr>
            <a:r>
              <a:rPr b="1" lang="en-GB" sz="1100">
                <a:solidFill>
                  <a:schemeClr val="lt1"/>
                </a:solidFill>
              </a:rPr>
              <a:t>🔄 What the Model Learns:</a:t>
            </a:r>
            <a:endParaRPr b="1" sz="1100">
              <a:solidFill>
                <a:schemeClr val="lt1"/>
              </a:solidFill>
            </a:endParaRPr>
          </a:p>
          <a:p>
            <a:pPr indent="-298450" lvl="0" marL="457200" rtl="0" algn="l">
              <a:lnSpc>
                <a:spcPct val="115000"/>
              </a:lnSpc>
              <a:spcBef>
                <a:spcPts val="1200"/>
              </a:spcBef>
              <a:spcAft>
                <a:spcPts val="0"/>
              </a:spcAft>
              <a:buClr>
                <a:schemeClr val="lt1"/>
              </a:buClr>
              <a:buSzPts val="1100"/>
              <a:buChar char="●"/>
            </a:pPr>
            <a:r>
              <a:rPr lang="en-GB" sz="1100">
                <a:solidFill>
                  <a:schemeClr val="lt1"/>
                </a:solidFill>
              </a:rPr>
              <a:t>Temporal dependencies between technical indicators and price behavior</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lang="en-GB" sz="1100">
                <a:solidFill>
                  <a:schemeClr val="lt1"/>
                </a:solidFill>
              </a:rPr>
              <a:t>Relationships between </a:t>
            </a:r>
            <a:r>
              <a:rPr b="1" lang="en-GB" sz="1100">
                <a:solidFill>
                  <a:schemeClr val="lt1"/>
                </a:solidFill>
              </a:rPr>
              <a:t>market momentum, volume, sentiment</a:t>
            </a:r>
            <a:r>
              <a:rPr lang="en-GB" sz="1100">
                <a:solidFill>
                  <a:schemeClr val="lt1"/>
                </a:solidFill>
              </a:rPr>
              <a:t>, and </a:t>
            </a:r>
            <a:r>
              <a:rPr b="1" lang="en-GB" sz="1100">
                <a:solidFill>
                  <a:schemeClr val="lt1"/>
                </a:solidFill>
              </a:rPr>
              <a:t>price outcomes</a:t>
            </a:r>
            <a:br>
              <a:rPr b="1" lang="en-GB" sz="1100">
                <a:solidFill>
                  <a:schemeClr val="lt1"/>
                </a:solidFill>
              </a:rPr>
            </a:br>
            <a:endParaRPr b="1" sz="1100">
              <a:solidFill>
                <a:schemeClr val="lt1"/>
              </a:solidFill>
            </a:endParaRPr>
          </a:p>
          <a:p>
            <a:pPr indent="0" lvl="0" marL="0" rtl="0" algn="l">
              <a:lnSpc>
                <a:spcPct val="115000"/>
              </a:lnSpc>
              <a:spcBef>
                <a:spcPts val="1200"/>
              </a:spcBef>
              <a:spcAft>
                <a:spcPts val="0"/>
              </a:spcAft>
              <a:buNone/>
            </a:pPr>
            <a:r>
              <a:rPr b="1" lang="en-GB" sz="1100">
                <a:solidFill>
                  <a:schemeClr val="lt1"/>
                </a:solidFill>
              </a:rPr>
              <a:t>🔍 Input-Output Mapping Example:</a:t>
            </a:r>
            <a:endParaRPr b="1" sz="1100">
              <a:solidFill>
                <a:schemeClr val="lt1"/>
              </a:solidFill>
            </a:endParaRPr>
          </a:p>
          <a:p>
            <a:pPr indent="-298450" lvl="0" marL="457200" rtl="0" algn="l">
              <a:lnSpc>
                <a:spcPct val="115000"/>
              </a:lnSpc>
              <a:spcBef>
                <a:spcPts val="1200"/>
              </a:spcBef>
              <a:spcAft>
                <a:spcPts val="0"/>
              </a:spcAft>
              <a:buClr>
                <a:schemeClr val="lt1"/>
              </a:buClr>
              <a:buSzPts val="1100"/>
              <a:buChar char="●"/>
            </a:pPr>
            <a:r>
              <a:rPr b="1" lang="en-GB" sz="1100">
                <a:solidFill>
                  <a:schemeClr val="lt1"/>
                </a:solidFill>
              </a:rPr>
              <a:t>Input:</a:t>
            </a:r>
            <a:r>
              <a:rPr lang="en-GB" sz="1100">
                <a:solidFill>
                  <a:schemeClr val="lt1"/>
                </a:solidFill>
              </a:rPr>
              <a:t> Past 60 days of features (e.g., Close Price, RSI, MACD)</a:t>
            </a:r>
            <a:br>
              <a:rPr lang="en-GB" sz="1100">
                <a:solidFill>
                  <a:schemeClr val="lt1"/>
                </a:solidFill>
              </a:rPr>
            </a:br>
            <a:endParaRPr sz="1100">
              <a:solidFill>
                <a:schemeClr val="lt1"/>
              </a:solidFill>
            </a:endParaRPr>
          </a:p>
          <a:p>
            <a:pPr indent="-298450" lvl="0" marL="457200" rtl="0" algn="l">
              <a:lnSpc>
                <a:spcPct val="115000"/>
              </a:lnSpc>
              <a:spcBef>
                <a:spcPts val="0"/>
              </a:spcBef>
              <a:spcAft>
                <a:spcPts val="0"/>
              </a:spcAft>
              <a:buClr>
                <a:schemeClr val="lt1"/>
              </a:buClr>
              <a:buSzPts val="1100"/>
              <a:buChar char="●"/>
            </a:pPr>
            <a:r>
              <a:rPr b="1" lang="en-GB" sz="1100">
                <a:solidFill>
                  <a:schemeClr val="lt1"/>
                </a:solidFill>
              </a:rPr>
              <a:t>Output:</a:t>
            </a:r>
            <a:r>
              <a:rPr lang="en-GB" sz="1100">
                <a:solidFill>
                  <a:schemeClr val="lt1"/>
                </a:solidFill>
              </a:rPr>
              <a:t> Predicted stock prices for the </a:t>
            </a:r>
            <a:r>
              <a:rPr b="1" lang="en-GB" sz="1100">
                <a:solidFill>
                  <a:schemeClr val="lt1"/>
                </a:solidFill>
              </a:rPr>
              <a:t>next 5 days</a:t>
            </a:r>
            <a:br>
              <a:rPr b="1" lang="en-GB" sz="1100">
                <a:solidFill>
                  <a:schemeClr val="lt1"/>
                </a:solidFill>
              </a:rPr>
            </a:br>
            <a:endParaRPr b="1" sz="1100">
              <a:solidFill>
                <a:schemeClr val="lt1"/>
              </a:solidFill>
            </a:endParaRPr>
          </a:p>
          <a:p>
            <a:pPr indent="0" lvl="0" marL="0" rtl="0" algn="l">
              <a:lnSpc>
                <a:spcPct val="115000"/>
              </a:lnSpc>
              <a:spcBef>
                <a:spcPts val="1200"/>
              </a:spcBef>
              <a:spcAft>
                <a:spcPts val="1200"/>
              </a:spcAft>
              <a:buNone/>
            </a:pPr>
            <a:r>
              <a:rPr b="1" lang="en-GB" sz="1100">
                <a:solidFill>
                  <a:schemeClr val="lt1"/>
                </a:solidFill>
              </a:rPr>
              <a:t>✅ Outcome:</a:t>
            </a:r>
            <a:br>
              <a:rPr b="1" lang="en-GB" sz="1100">
                <a:solidFill>
                  <a:schemeClr val="lt1"/>
                </a:solidFill>
              </a:rPr>
            </a:br>
            <a:r>
              <a:rPr lang="en-GB" sz="1100">
                <a:solidFill>
                  <a:schemeClr val="lt1"/>
                </a:solidFill>
              </a:rPr>
              <a:t> The model captures </a:t>
            </a:r>
            <a:r>
              <a:rPr b="1" lang="en-GB" sz="1100">
                <a:solidFill>
                  <a:schemeClr val="lt1"/>
                </a:solidFill>
              </a:rPr>
              <a:t>price dynamics over time</a:t>
            </a:r>
            <a:r>
              <a:rPr lang="en-GB" sz="1100">
                <a:solidFill>
                  <a:schemeClr val="lt1"/>
                </a:solidFill>
              </a:rPr>
              <a:t>, allowing us to forecast short-term trends — a key advantage in volatile and fast-moving markets.</a:t>
            </a:r>
            <a:endParaRPr sz="1300">
              <a:solidFill>
                <a:schemeClr val="l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894500" y="75600"/>
            <a:ext cx="7038900" cy="5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200">
                <a:latin typeface="Arial"/>
                <a:ea typeface="Arial"/>
                <a:cs typeface="Arial"/>
                <a:sym typeface="Arial"/>
              </a:rPr>
              <a:t>Model Integration &amp; Reusability</a:t>
            </a:r>
            <a:endParaRPr b="1" sz="2200">
              <a:latin typeface="Arial"/>
              <a:ea typeface="Arial"/>
              <a:cs typeface="Arial"/>
              <a:sym typeface="Arial"/>
            </a:endParaRPr>
          </a:p>
        </p:txBody>
      </p:sp>
      <p:sp>
        <p:nvSpPr>
          <p:cNvPr id="229" name="Google Shape;229;p29"/>
          <p:cNvSpPr txBox="1"/>
          <p:nvPr>
            <p:ph idx="1" type="body"/>
          </p:nvPr>
        </p:nvSpPr>
        <p:spPr>
          <a:xfrm>
            <a:off x="1297500" y="703675"/>
            <a:ext cx="7729200" cy="4348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100">
                <a:latin typeface="Arial"/>
                <a:ea typeface="Arial"/>
                <a:cs typeface="Arial"/>
                <a:sym typeface="Arial"/>
              </a:rPr>
              <a:t>🔁 Model Deployment Strategy:</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GB" sz="1100">
                <a:latin typeface="Arial"/>
                <a:ea typeface="Arial"/>
                <a:cs typeface="Arial"/>
                <a:sym typeface="Arial"/>
              </a:rPr>
              <a:t>Trained models are saved individually per ticker</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Integrated into a </a:t>
            </a:r>
            <a:r>
              <a:rPr b="1" lang="en-GB" sz="1100">
                <a:latin typeface="Arial"/>
                <a:ea typeface="Arial"/>
                <a:cs typeface="Arial"/>
                <a:sym typeface="Arial"/>
              </a:rPr>
              <a:t>Streamlit dashboard</a:t>
            </a:r>
            <a:r>
              <a:rPr lang="en-GB" sz="1100">
                <a:latin typeface="Arial"/>
                <a:ea typeface="Arial"/>
                <a:cs typeface="Arial"/>
                <a:sym typeface="Arial"/>
              </a:rPr>
              <a:t> for real-time forecasting</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Allows users to select tickers and view 5-day predictions instantly</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Benefits:</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GB" sz="1100">
                <a:latin typeface="Arial"/>
                <a:ea typeface="Arial"/>
                <a:cs typeface="Arial"/>
                <a:sym typeface="Arial"/>
              </a:rPr>
              <a:t>Modular training &amp; easy retraining per stock</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Fast, scalable inference in production environments</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Intuitive user experience with visual insights</a:t>
            </a:r>
            <a:endParaRPr b="1">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type="title"/>
          </p:nvPr>
        </p:nvSpPr>
        <p:spPr>
          <a:xfrm>
            <a:off x="894500" y="75600"/>
            <a:ext cx="7038900" cy="575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Part 2:  Investment Forecasting</a:t>
            </a:r>
            <a:endParaRPr b="1"/>
          </a:p>
          <a:p>
            <a:pPr indent="0" lvl="0" marL="0" rtl="0" algn="l">
              <a:spcBef>
                <a:spcPts val="0"/>
              </a:spcBef>
              <a:spcAft>
                <a:spcPts val="0"/>
              </a:spcAft>
              <a:buNone/>
            </a:pPr>
            <a:r>
              <a:t/>
            </a:r>
            <a:endParaRPr b="1"/>
          </a:p>
        </p:txBody>
      </p:sp>
      <p:pic>
        <p:nvPicPr>
          <p:cNvPr id="235" name="Google Shape;235;p30"/>
          <p:cNvPicPr preferRelativeResize="0"/>
          <p:nvPr/>
        </p:nvPicPr>
        <p:blipFill>
          <a:blip r:embed="rId3">
            <a:alphaModFix/>
          </a:blip>
          <a:stretch>
            <a:fillRect/>
          </a:stretch>
        </p:blipFill>
        <p:spPr>
          <a:xfrm>
            <a:off x="4139025" y="2679400"/>
            <a:ext cx="4736474" cy="2304375"/>
          </a:xfrm>
          <a:prstGeom prst="rect">
            <a:avLst/>
          </a:prstGeom>
          <a:noFill/>
          <a:ln>
            <a:noFill/>
          </a:ln>
        </p:spPr>
      </p:pic>
      <p:pic>
        <p:nvPicPr>
          <p:cNvPr id="236" name="Google Shape;236;p30"/>
          <p:cNvPicPr preferRelativeResize="0"/>
          <p:nvPr/>
        </p:nvPicPr>
        <p:blipFill>
          <a:blip r:embed="rId4">
            <a:alphaModFix/>
          </a:blip>
          <a:stretch>
            <a:fillRect/>
          </a:stretch>
        </p:blipFill>
        <p:spPr>
          <a:xfrm>
            <a:off x="65400" y="1607575"/>
            <a:ext cx="3884100" cy="337621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1"/>
          <p:cNvSpPr txBox="1"/>
          <p:nvPr>
            <p:ph type="title"/>
          </p:nvPr>
        </p:nvSpPr>
        <p:spPr>
          <a:xfrm>
            <a:off x="894500" y="75600"/>
            <a:ext cx="7038900" cy="57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Part 3:  Risk Assessment </a:t>
            </a:r>
            <a:endParaRPr b="1"/>
          </a:p>
        </p:txBody>
      </p:sp>
      <p:sp>
        <p:nvSpPr>
          <p:cNvPr id="242" name="Google Shape;242;p31"/>
          <p:cNvSpPr txBox="1"/>
          <p:nvPr>
            <p:ph idx="1" type="body"/>
          </p:nvPr>
        </p:nvSpPr>
        <p:spPr>
          <a:xfrm>
            <a:off x="1245775" y="795300"/>
            <a:ext cx="7729200" cy="4348200"/>
          </a:xfrm>
          <a:prstGeom prst="rect">
            <a:avLst/>
          </a:prstGeom>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sz="1100">
                <a:latin typeface="Arial"/>
                <a:ea typeface="Arial"/>
                <a:cs typeface="Arial"/>
                <a:sym typeface="Arial"/>
              </a:rPr>
              <a:t>A volatility-driven financial risk analysis system using historical stock data and predictive metrics to determine investment safety. FinSim focuses on robust financial risk assessment using proven statistical techniques and time-series analysis, rather than black-box ML models.</a:t>
            </a:r>
            <a:endParaRPr b="1" sz="1100">
              <a:latin typeface="Arial"/>
              <a:ea typeface="Arial"/>
              <a:cs typeface="Arial"/>
              <a:sym typeface="Arial"/>
            </a:endParaRPr>
          </a:p>
          <a:p>
            <a:pPr indent="0" lvl="0" marL="0" rtl="0" algn="l">
              <a:lnSpc>
                <a:spcPct val="100000"/>
              </a:lnSpc>
              <a:spcBef>
                <a:spcPts val="1600"/>
              </a:spcBef>
              <a:spcAft>
                <a:spcPts val="0"/>
              </a:spcAft>
              <a:buNone/>
            </a:pPr>
            <a:r>
              <a:rPr b="1" lang="en-GB">
                <a:latin typeface="Arial"/>
                <a:ea typeface="Arial"/>
                <a:cs typeface="Arial"/>
                <a:sym typeface="Arial"/>
              </a:rPr>
              <a:t>Objective </a:t>
            </a:r>
            <a:endParaRPr b="1">
              <a:latin typeface="Arial"/>
              <a:ea typeface="Arial"/>
              <a:cs typeface="Arial"/>
              <a:sym typeface="Arial"/>
            </a:endParaRPr>
          </a:p>
          <a:p>
            <a:pPr indent="0" lvl="0" marL="0" rtl="0" algn="l">
              <a:lnSpc>
                <a:spcPct val="100000"/>
              </a:lnSpc>
              <a:spcBef>
                <a:spcPts val="1200"/>
              </a:spcBef>
              <a:spcAft>
                <a:spcPts val="0"/>
              </a:spcAft>
              <a:buNone/>
            </a:pPr>
            <a:r>
              <a:rPr lang="en-GB" sz="1100">
                <a:latin typeface="Arial"/>
                <a:ea typeface="Arial"/>
                <a:cs typeface="Arial"/>
                <a:sym typeface="Arial"/>
              </a:rPr>
              <a:t>To evaluate the investment risk of major publicly traded companies using:</a:t>
            </a:r>
            <a:endParaRPr sz="1100">
              <a:latin typeface="Arial"/>
              <a:ea typeface="Arial"/>
              <a:cs typeface="Arial"/>
              <a:sym typeface="Arial"/>
            </a:endParaRPr>
          </a:p>
          <a:p>
            <a:pPr indent="-298450" lvl="0" marL="457200" rtl="0" algn="l">
              <a:spcBef>
                <a:spcPts val="1200"/>
              </a:spcBef>
              <a:spcAft>
                <a:spcPts val="0"/>
              </a:spcAft>
              <a:buSzPts val="1100"/>
              <a:buFont typeface="Arial"/>
              <a:buChar char="●"/>
            </a:pPr>
            <a:r>
              <a:rPr lang="en-GB" sz="1100">
                <a:latin typeface="Arial"/>
                <a:ea typeface="Arial"/>
                <a:cs typeface="Arial"/>
                <a:sym typeface="Arial"/>
              </a:rPr>
              <a:t>Adjusted close price data</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Volatility indicators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Value at Risk (VaR), CVaR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Sharpe Ratio</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Short-term forecasting</a:t>
            </a:r>
            <a:endParaRPr sz="1100">
              <a:latin typeface="Arial"/>
              <a:ea typeface="Arial"/>
              <a:cs typeface="Arial"/>
              <a:sym typeface="Arial"/>
            </a:endParaRPr>
          </a:p>
          <a:p>
            <a:pPr indent="0" lvl="0" marL="0" rtl="0" algn="l">
              <a:lnSpc>
                <a:spcPct val="100000"/>
              </a:lnSpc>
              <a:spcBef>
                <a:spcPts val="1200"/>
              </a:spcBef>
              <a:spcAft>
                <a:spcPts val="0"/>
              </a:spcAft>
              <a:buNone/>
            </a:pPr>
            <a:r>
              <a:rPr lang="en-GB" sz="1100">
                <a:latin typeface="Arial"/>
                <a:ea typeface="Arial"/>
                <a:cs typeface="Arial"/>
                <a:sym typeface="Arial"/>
              </a:rPr>
              <a:t>Help investors make informed, risk-aware decisions in real time.</a:t>
            </a:r>
            <a:endParaRPr sz="1100">
              <a:latin typeface="Arial"/>
              <a:ea typeface="Arial"/>
              <a:cs typeface="Arial"/>
              <a:sym typeface="Arial"/>
            </a:endParaRPr>
          </a:p>
          <a:p>
            <a:pPr indent="0" lvl="0" marL="0" rtl="0" algn="l">
              <a:lnSpc>
                <a:spcPct val="100000"/>
              </a:lnSpc>
              <a:spcBef>
                <a:spcPts val="1200"/>
              </a:spcBef>
              <a:spcAft>
                <a:spcPts val="1600"/>
              </a:spcAft>
              <a:buNone/>
            </a:pPr>
            <a:r>
              <a:t/>
            </a:r>
            <a:endParaRPr b="1" sz="17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ctrTitle"/>
          </p:nvPr>
        </p:nvSpPr>
        <p:spPr>
          <a:xfrm>
            <a:off x="3196800" y="143025"/>
            <a:ext cx="2750400" cy="50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What is FINSIM?</a:t>
            </a:r>
            <a:endParaRPr sz="2200"/>
          </a:p>
        </p:txBody>
      </p:sp>
      <p:sp>
        <p:nvSpPr>
          <p:cNvPr id="141" name="Google Shape;141;p14"/>
          <p:cNvSpPr txBox="1"/>
          <p:nvPr>
            <p:ph idx="1" type="subTitle"/>
          </p:nvPr>
        </p:nvSpPr>
        <p:spPr>
          <a:xfrm>
            <a:off x="3196800" y="1293350"/>
            <a:ext cx="5776500" cy="353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latin typeface="Arial"/>
                <a:ea typeface="Arial"/>
                <a:cs typeface="Arial"/>
                <a:sym typeface="Arial"/>
              </a:rPr>
              <a:t>FINSIM</a:t>
            </a:r>
            <a:r>
              <a:rPr lang="en-GB" sz="1100">
                <a:latin typeface="Arial"/>
                <a:ea typeface="Arial"/>
                <a:cs typeface="Arial"/>
                <a:sym typeface="Arial"/>
              </a:rPr>
              <a:t> is a comprehensive AI-based simulation platform designed to support data-driven investment decisions. This is a </a:t>
            </a:r>
            <a:r>
              <a:rPr lang="en-GB" sz="1100">
                <a:latin typeface="Arial"/>
                <a:ea typeface="Arial"/>
                <a:cs typeface="Arial"/>
                <a:sym typeface="Arial"/>
              </a:rPr>
              <a:t>3 part financial simulation system:</a:t>
            </a:r>
            <a:br>
              <a:rPr lang="en-GB" sz="1100">
                <a:latin typeface="Arial"/>
                <a:ea typeface="Arial"/>
                <a:cs typeface="Arial"/>
                <a:sym typeface="Arial"/>
              </a:rPr>
            </a:br>
            <a:endParaRPr i="1"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GB" sz="1100">
                <a:latin typeface="Arial"/>
                <a:ea typeface="Arial"/>
                <a:cs typeface="Arial"/>
                <a:sym typeface="Arial"/>
              </a:rPr>
              <a:t>🕒 Market Scenario Analysis</a:t>
            </a:r>
            <a:endParaRPr i="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 Investment Forecasting</a:t>
            </a: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 Risk Assessment</a:t>
            </a:r>
            <a:br>
              <a:rPr i="1" lang="en-GB" sz="1100">
                <a:latin typeface="Arial"/>
                <a:ea typeface="Arial"/>
                <a:cs typeface="Arial"/>
                <a:sym typeface="Arial"/>
              </a:rPr>
            </a:br>
            <a:endParaRPr i="1"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Each module in the system leverages its own set of algorithmic strategies tailored to its unique purpose. However, they all operate through a unified, streamlined data pipeline that ensures consistency and integration across the board.</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We explore how the </a:t>
            </a:r>
            <a:r>
              <a:rPr i="1" lang="en-GB" sz="1100">
                <a:latin typeface="Arial"/>
                <a:ea typeface="Arial"/>
                <a:cs typeface="Arial"/>
                <a:sym typeface="Arial"/>
              </a:rPr>
              <a:t>Market Scenario Analysis</a:t>
            </a:r>
            <a:r>
              <a:rPr lang="en-GB" sz="1100">
                <a:latin typeface="Arial"/>
                <a:ea typeface="Arial"/>
                <a:cs typeface="Arial"/>
                <a:sym typeface="Arial"/>
              </a:rPr>
              <a:t>, </a:t>
            </a:r>
            <a:r>
              <a:rPr i="1" lang="en-GB" sz="1100">
                <a:latin typeface="Arial"/>
                <a:ea typeface="Arial"/>
                <a:cs typeface="Arial"/>
                <a:sym typeface="Arial"/>
              </a:rPr>
              <a:t>Investment Forecasting</a:t>
            </a:r>
            <a:r>
              <a:rPr lang="en-GB" sz="1100">
                <a:latin typeface="Arial"/>
                <a:ea typeface="Arial"/>
                <a:cs typeface="Arial"/>
                <a:sym typeface="Arial"/>
              </a:rPr>
              <a:t>, and </a:t>
            </a:r>
            <a:r>
              <a:rPr i="1" lang="en-GB" sz="1100">
                <a:latin typeface="Arial"/>
                <a:ea typeface="Arial"/>
                <a:cs typeface="Arial"/>
                <a:sym typeface="Arial"/>
              </a:rPr>
              <a:t>Risk Assessment</a:t>
            </a:r>
            <a:r>
              <a:rPr lang="en-GB" sz="1100">
                <a:latin typeface="Arial"/>
                <a:ea typeface="Arial"/>
                <a:cs typeface="Arial"/>
                <a:sym typeface="Arial"/>
              </a:rPr>
              <a:t> modules work together  and more importantly, how they showcase the power of advanced sequence models, such as LSTMs and other deep learning techniques, in capturing and predicting complex stock price behaviors over time.</a:t>
            </a:r>
            <a:endParaRPr sz="11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idx="1" type="body"/>
          </p:nvPr>
        </p:nvSpPr>
        <p:spPr>
          <a:xfrm>
            <a:off x="1189450" y="454575"/>
            <a:ext cx="7038900" cy="46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Arial"/>
                <a:ea typeface="Arial"/>
                <a:cs typeface="Arial"/>
                <a:sym typeface="Arial"/>
              </a:rPr>
              <a:t>Model Architecture:</a:t>
            </a:r>
            <a:endParaRPr b="1">
              <a:latin typeface="Arial"/>
              <a:ea typeface="Arial"/>
              <a:cs typeface="Arial"/>
              <a:sym typeface="Arial"/>
            </a:endParaRPr>
          </a:p>
          <a:p>
            <a:pPr indent="-298450" lvl="0" marL="457200" rtl="0" algn="l">
              <a:spcBef>
                <a:spcPts val="1200"/>
              </a:spcBef>
              <a:spcAft>
                <a:spcPts val="0"/>
              </a:spcAft>
              <a:buSzPts val="1100"/>
              <a:buFont typeface="Arial"/>
              <a:buChar char="●"/>
            </a:pPr>
            <a:r>
              <a:rPr lang="en-GB" sz="1100">
                <a:latin typeface="Arial"/>
                <a:ea typeface="Arial"/>
                <a:cs typeface="Arial"/>
                <a:sym typeface="Arial"/>
              </a:rPr>
              <a:t>Volatility Modeling: Rolling STD (20D)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Risk Modeling: VaR, CVaR</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Performance Analysis: Sharpe Ratio</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Trend Projection: 30-day Forecast (return-based)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Deployment: Streamlit interactive dashboard</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Features Used:</a:t>
            </a:r>
            <a:endParaRPr sz="1100">
              <a:latin typeface="Arial"/>
              <a:ea typeface="Arial"/>
              <a:cs typeface="Arial"/>
              <a:sym typeface="Arial"/>
            </a:endParaRPr>
          </a:p>
          <a:p>
            <a:pPr indent="0" lvl="0" marL="0" rtl="0" algn="l">
              <a:spcBef>
                <a:spcPts val="1200"/>
              </a:spcBef>
              <a:spcAft>
                <a:spcPts val="1200"/>
              </a:spcAft>
              <a:buNone/>
            </a:pPr>
            <a:r>
              <a:t/>
            </a:r>
            <a:endParaRPr sz="1100">
              <a:latin typeface="Arial"/>
              <a:ea typeface="Arial"/>
              <a:cs typeface="Arial"/>
              <a:sym typeface="Arial"/>
            </a:endParaRPr>
          </a:p>
        </p:txBody>
      </p:sp>
      <p:pic>
        <p:nvPicPr>
          <p:cNvPr id="248" name="Google Shape;248;p32"/>
          <p:cNvPicPr preferRelativeResize="0"/>
          <p:nvPr/>
        </p:nvPicPr>
        <p:blipFill>
          <a:blip r:embed="rId3">
            <a:alphaModFix/>
          </a:blip>
          <a:stretch>
            <a:fillRect/>
          </a:stretch>
        </p:blipFill>
        <p:spPr>
          <a:xfrm>
            <a:off x="1404725" y="2318621"/>
            <a:ext cx="5500076" cy="2460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nvSpPr>
        <p:spPr>
          <a:xfrm>
            <a:off x="1069775" y="158475"/>
            <a:ext cx="7682700" cy="312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300"/>
              </a:spcBef>
              <a:spcAft>
                <a:spcPts val="0"/>
              </a:spcAft>
              <a:buNone/>
            </a:pPr>
            <a:r>
              <a:rPr lang="en-GB" sz="1300">
                <a:solidFill>
                  <a:schemeClr val="lt1"/>
                </a:solidFill>
              </a:rPr>
              <a:t>Benefits &amp; Future Scope</a:t>
            </a:r>
            <a:endParaRPr sz="1300">
              <a:solidFill>
                <a:schemeClr val="lt1"/>
              </a:solidFill>
            </a:endParaRPr>
          </a:p>
          <a:p>
            <a:pPr indent="0" lvl="0" marL="0" rtl="0" algn="l">
              <a:lnSpc>
                <a:spcPct val="115000"/>
              </a:lnSpc>
              <a:spcBef>
                <a:spcPts val="1300"/>
              </a:spcBef>
              <a:spcAft>
                <a:spcPts val="0"/>
              </a:spcAft>
              <a:buNone/>
            </a:pPr>
            <a:r>
              <a:rPr lang="en-GB" sz="1300">
                <a:solidFill>
                  <a:schemeClr val="lt1"/>
                </a:solidFill>
              </a:rPr>
              <a:t>Benefits:</a:t>
            </a:r>
            <a:endParaRPr sz="1300">
              <a:solidFill>
                <a:schemeClr val="lt1"/>
              </a:solidFill>
            </a:endParaRPr>
          </a:p>
          <a:p>
            <a:pPr indent="-311150" lvl="0" marL="457200" rtl="0" algn="l">
              <a:lnSpc>
                <a:spcPct val="115000"/>
              </a:lnSpc>
              <a:spcBef>
                <a:spcPts val="1300"/>
              </a:spcBef>
              <a:spcAft>
                <a:spcPts val="0"/>
              </a:spcAft>
              <a:buClr>
                <a:schemeClr val="lt1"/>
              </a:buClr>
              <a:buSzPts val="1300"/>
              <a:buChar char="●"/>
            </a:pPr>
            <a:r>
              <a:rPr lang="en-GB" sz="1300">
                <a:solidFill>
                  <a:schemeClr val="lt1"/>
                </a:solidFill>
              </a:rPr>
              <a:t>Real-time analysis of investment risk</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GB" sz="1300">
                <a:solidFill>
                  <a:schemeClr val="lt1"/>
                </a:solidFill>
              </a:rPr>
              <a:t>Transparent model logic (Sharpe, VaR)</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GB" sz="1300">
                <a:solidFill>
                  <a:schemeClr val="lt1"/>
                </a:solidFill>
              </a:rPr>
              <a:t>Easy detection of high-risk stocks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GB" sz="1300">
                <a:solidFill>
                  <a:schemeClr val="lt1"/>
                </a:solidFill>
              </a:rPr>
              <a:t>Deployable via lightweight app</a:t>
            </a:r>
            <a:endParaRPr sz="1300">
              <a:solidFill>
                <a:schemeClr val="lt1"/>
              </a:solidFill>
            </a:endParaRPr>
          </a:p>
          <a:p>
            <a:pPr indent="0" lvl="0" marL="0" rtl="0" algn="l">
              <a:lnSpc>
                <a:spcPct val="115000"/>
              </a:lnSpc>
              <a:spcBef>
                <a:spcPts val="1300"/>
              </a:spcBef>
              <a:spcAft>
                <a:spcPts val="0"/>
              </a:spcAft>
              <a:buNone/>
            </a:pPr>
            <a:r>
              <a:rPr lang="en-GB" sz="1300">
                <a:solidFill>
                  <a:schemeClr val="lt1"/>
                </a:solidFill>
              </a:rPr>
              <a:t>Future Scope:</a:t>
            </a:r>
            <a:endParaRPr sz="1300">
              <a:solidFill>
                <a:schemeClr val="lt1"/>
              </a:solidFill>
            </a:endParaRPr>
          </a:p>
          <a:p>
            <a:pPr indent="-311150" lvl="0" marL="457200" rtl="0" algn="l">
              <a:lnSpc>
                <a:spcPct val="115000"/>
              </a:lnSpc>
              <a:spcBef>
                <a:spcPts val="1300"/>
              </a:spcBef>
              <a:spcAft>
                <a:spcPts val="0"/>
              </a:spcAft>
              <a:buClr>
                <a:schemeClr val="lt1"/>
              </a:buClr>
              <a:buSzPts val="1300"/>
              <a:buChar char="●"/>
            </a:pPr>
            <a:r>
              <a:rPr lang="en-GB" sz="1300">
                <a:solidFill>
                  <a:schemeClr val="lt1"/>
                </a:solidFill>
              </a:rPr>
              <a:t>Add FinBERT-based sentiment analysis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GB" sz="1300">
                <a:solidFill>
                  <a:schemeClr val="lt1"/>
                </a:solidFill>
              </a:rPr>
              <a:t>Integrate macroeconomic indicators (GDP, interest rates)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GB" sz="1300">
                <a:solidFill>
                  <a:schemeClr val="lt1"/>
                </a:solidFill>
              </a:rPr>
              <a:t>Package as a public dashboard or trading assistant</a:t>
            </a:r>
            <a:endParaRPr sz="13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idx="1" type="body"/>
          </p:nvPr>
        </p:nvSpPr>
        <p:spPr>
          <a:xfrm>
            <a:off x="1297500" y="187300"/>
            <a:ext cx="7038900" cy="4291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200">
                <a:latin typeface="Arial"/>
                <a:ea typeface="Arial"/>
                <a:cs typeface="Arial"/>
                <a:sym typeface="Arial"/>
              </a:rPr>
              <a:t>Challenges Faced</a:t>
            </a:r>
            <a:endParaRPr b="1" sz="1200">
              <a:latin typeface="Arial"/>
              <a:ea typeface="Arial"/>
              <a:cs typeface="Arial"/>
              <a:sym typeface="Arial"/>
            </a:endParaRPr>
          </a:p>
          <a:p>
            <a:pPr indent="-298450" lvl="0" marL="457200" rtl="0" algn="l">
              <a:spcBef>
                <a:spcPts val="1200"/>
              </a:spcBef>
              <a:spcAft>
                <a:spcPts val="0"/>
              </a:spcAft>
              <a:buSzPts val="1100"/>
              <a:buFont typeface="Arial"/>
              <a:buChar char="●"/>
            </a:pPr>
            <a:r>
              <a:rPr lang="en-GB" sz="1100">
                <a:latin typeface="Arial"/>
                <a:ea typeface="Arial"/>
                <a:cs typeface="Arial"/>
                <a:sym typeface="Arial"/>
              </a:rPr>
              <a:t> Multi-index data required careful reshaping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Small gaps in ticker price history caused NaNs in calculations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b="1" lang="en-GB" sz="1100">
                <a:latin typeface="Arial"/>
                <a:ea typeface="Arial"/>
                <a:cs typeface="Arial"/>
                <a:sym typeface="Arial"/>
              </a:rPr>
              <a:t>Sentiment API (NewsAPI / Twitter)</a:t>
            </a:r>
            <a:r>
              <a:rPr lang="en-GB" sz="1100">
                <a:latin typeface="Arial"/>
                <a:ea typeface="Arial"/>
                <a:cs typeface="Arial"/>
                <a:sym typeface="Arial"/>
              </a:rPr>
              <a:t> access was denied or limited: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403 / 426 errors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Free tier restrictions</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GB" sz="1100">
                <a:latin typeface="Arial"/>
                <a:ea typeface="Arial"/>
                <a:cs typeface="Arial"/>
                <a:sym typeface="Arial"/>
              </a:rPr>
              <a:t>Limited historical coverage</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Decision: Removed sentiment to maintain project stability and focused on quantitative risk metrics.</a:t>
            </a:r>
            <a:endParaRPr b="1" sz="1700">
              <a:latin typeface="Arial"/>
              <a:ea typeface="Arial"/>
              <a:cs typeface="Arial"/>
              <a:sym typeface="Arial"/>
            </a:endParaRPr>
          </a:p>
          <a:p>
            <a:pPr indent="0" lvl="0" marL="0" rtl="0" algn="l">
              <a:spcBef>
                <a:spcPts val="1200"/>
              </a:spcBef>
              <a:spcAft>
                <a:spcPts val="0"/>
              </a:spcAft>
              <a:buNone/>
            </a:pPr>
            <a:r>
              <a:rPr b="1" lang="en-GB">
                <a:latin typeface="Arial"/>
                <a:ea typeface="Arial"/>
                <a:cs typeface="Arial"/>
                <a:sym typeface="Arial"/>
              </a:rPr>
              <a:t>Conclusion</a:t>
            </a:r>
            <a:endParaRPr b="1">
              <a:latin typeface="Arial"/>
              <a:ea typeface="Arial"/>
              <a:cs typeface="Arial"/>
              <a:sym typeface="Arial"/>
            </a:endParaRPr>
          </a:p>
          <a:p>
            <a:pPr indent="-301625" lvl="0" marL="457200" rtl="0" algn="l">
              <a:spcBef>
                <a:spcPts val="1200"/>
              </a:spcBef>
              <a:spcAft>
                <a:spcPts val="0"/>
              </a:spcAft>
              <a:buSzPts val="1150"/>
              <a:buFont typeface="Arial"/>
              <a:buChar char="●"/>
            </a:pPr>
            <a:r>
              <a:rPr lang="en-GB" sz="1150">
                <a:latin typeface="Arial"/>
                <a:ea typeface="Arial"/>
                <a:cs typeface="Arial"/>
                <a:sym typeface="Arial"/>
              </a:rPr>
              <a:t>FinSim demonstrates how financial risk can be quantified and visualized clearly using volatility, VaR, and performance indicators.</a:t>
            </a:r>
            <a:endParaRPr sz="1150">
              <a:latin typeface="Arial"/>
              <a:ea typeface="Arial"/>
              <a:cs typeface="Arial"/>
              <a:sym typeface="Arial"/>
            </a:endParaRPr>
          </a:p>
          <a:p>
            <a:pPr indent="-301625" lvl="0" marL="457200" rtl="0" algn="l">
              <a:spcBef>
                <a:spcPts val="0"/>
              </a:spcBef>
              <a:spcAft>
                <a:spcPts val="0"/>
              </a:spcAft>
              <a:buSzPts val="1150"/>
              <a:buFont typeface="Arial"/>
              <a:buChar char="●"/>
            </a:pPr>
            <a:r>
              <a:rPr lang="en-GB" sz="1150">
                <a:latin typeface="Arial"/>
                <a:ea typeface="Arial"/>
                <a:cs typeface="Arial"/>
                <a:sym typeface="Arial"/>
              </a:rPr>
              <a:t>The project lays a strong foundation for future AI-driven financial decision-making systems.</a:t>
            </a:r>
            <a:endParaRPr sz="1150">
              <a:latin typeface="Arial"/>
              <a:ea typeface="Arial"/>
              <a:cs typeface="Arial"/>
              <a:sym typeface="Arial"/>
            </a:endParaRPr>
          </a:p>
          <a:p>
            <a:pPr indent="0" lvl="0" marL="0" rtl="0" algn="l">
              <a:spcBef>
                <a:spcPts val="1200"/>
              </a:spcBef>
              <a:spcAft>
                <a:spcPts val="1200"/>
              </a:spcAft>
              <a:buNone/>
            </a:pPr>
            <a:r>
              <a:t/>
            </a:r>
            <a:endParaRPr b="1" sz="17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5"/>
          <p:cNvPicPr preferRelativeResize="0"/>
          <p:nvPr/>
        </p:nvPicPr>
        <p:blipFill>
          <a:blip r:embed="rId3">
            <a:alphaModFix/>
          </a:blip>
          <a:stretch>
            <a:fillRect/>
          </a:stretch>
        </p:blipFill>
        <p:spPr>
          <a:xfrm>
            <a:off x="3349750" y="111948"/>
            <a:ext cx="5586525" cy="2180100"/>
          </a:xfrm>
          <a:prstGeom prst="rect">
            <a:avLst/>
          </a:prstGeom>
          <a:noFill/>
          <a:ln>
            <a:noFill/>
          </a:ln>
        </p:spPr>
      </p:pic>
      <p:pic>
        <p:nvPicPr>
          <p:cNvPr id="264" name="Google Shape;264;p35"/>
          <p:cNvPicPr preferRelativeResize="0"/>
          <p:nvPr/>
        </p:nvPicPr>
        <p:blipFill>
          <a:blip r:embed="rId4">
            <a:alphaModFix/>
          </a:blip>
          <a:stretch>
            <a:fillRect/>
          </a:stretch>
        </p:blipFill>
        <p:spPr>
          <a:xfrm>
            <a:off x="174025" y="2367700"/>
            <a:ext cx="6331001" cy="2671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6"/>
          <p:cNvPicPr preferRelativeResize="0"/>
          <p:nvPr/>
        </p:nvPicPr>
        <p:blipFill>
          <a:blip r:embed="rId3">
            <a:alphaModFix/>
          </a:blip>
          <a:stretch>
            <a:fillRect/>
          </a:stretch>
        </p:blipFill>
        <p:spPr>
          <a:xfrm>
            <a:off x="152400" y="152400"/>
            <a:ext cx="8839200" cy="47800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37"/>
          <p:cNvPicPr preferRelativeResize="0"/>
          <p:nvPr/>
        </p:nvPicPr>
        <p:blipFill>
          <a:blip r:embed="rId3">
            <a:alphaModFix/>
          </a:blip>
          <a:stretch>
            <a:fillRect/>
          </a:stretch>
        </p:blipFill>
        <p:spPr>
          <a:xfrm>
            <a:off x="152400" y="1038475"/>
            <a:ext cx="8839198" cy="389449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8"/>
          <p:cNvSpPr txBox="1"/>
          <p:nvPr>
            <p:ph type="title"/>
          </p:nvPr>
        </p:nvSpPr>
        <p:spPr>
          <a:xfrm>
            <a:off x="2365200" y="78400"/>
            <a:ext cx="4413600" cy="393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Streamlit Forecasting Module</a:t>
            </a:r>
            <a:endParaRPr sz="2200"/>
          </a:p>
        </p:txBody>
      </p:sp>
      <p:sp>
        <p:nvSpPr>
          <p:cNvPr id="280" name="Google Shape;280;p38"/>
          <p:cNvSpPr txBox="1"/>
          <p:nvPr>
            <p:ph idx="1" type="body"/>
          </p:nvPr>
        </p:nvSpPr>
        <p:spPr>
          <a:xfrm>
            <a:off x="123075" y="1980775"/>
            <a:ext cx="50769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100">
                <a:latin typeface="Arial"/>
                <a:ea typeface="Arial"/>
                <a:cs typeface="Arial"/>
                <a:sym typeface="Arial"/>
              </a:rPr>
              <a:t>User selects a ticker → model loads from disk</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User chooses forecast duration (5–200 days)</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Streamlit displays:</a:t>
            </a:r>
            <a:br>
              <a:rPr b="1" lang="en-GB" sz="1100">
                <a:latin typeface="Arial"/>
                <a:ea typeface="Arial"/>
                <a:cs typeface="Arial"/>
                <a:sym typeface="Arial"/>
              </a:rPr>
            </a:br>
            <a:endParaRPr b="1" sz="1100">
              <a:latin typeface="Arial"/>
              <a:ea typeface="Arial"/>
              <a:cs typeface="Arial"/>
              <a:sym typeface="Arial"/>
            </a:endParaRPr>
          </a:p>
          <a:p>
            <a:pPr indent="-293211" lvl="0" marL="457200" rtl="0" algn="l">
              <a:spcBef>
                <a:spcPts val="1200"/>
              </a:spcBef>
              <a:spcAft>
                <a:spcPts val="0"/>
              </a:spcAft>
              <a:buClr>
                <a:schemeClr val="lt1"/>
              </a:buClr>
              <a:buSzPct val="100000"/>
              <a:buFont typeface="Arial"/>
              <a:buChar char="●"/>
            </a:pPr>
            <a:r>
              <a:rPr lang="en-GB" sz="1100">
                <a:latin typeface="Arial"/>
                <a:ea typeface="Arial"/>
                <a:cs typeface="Arial"/>
                <a:sym typeface="Arial"/>
              </a:rPr>
              <a:t>Actual vs Predicted (line chart)</a:t>
            </a:r>
            <a:br>
              <a:rPr lang="en-GB" sz="1100">
                <a:latin typeface="Arial"/>
                <a:ea typeface="Arial"/>
                <a:cs typeface="Arial"/>
                <a:sym typeface="Arial"/>
              </a:rPr>
            </a:b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Char char="●"/>
            </a:pPr>
            <a:r>
              <a:rPr lang="en-GB" sz="1100">
                <a:latin typeface="Arial"/>
                <a:ea typeface="Arial"/>
                <a:cs typeface="Arial"/>
                <a:sym typeface="Arial"/>
              </a:rPr>
              <a:t>Combined historical + future prices (Altair chart)</a:t>
            </a:r>
            <a:br>
              <a:rPr lang="en-GB" sz="1100">
                <a:latin typeface="Arial"/>
                <a:ea typeface="Arial"/>
                <a:cs typeface="Arial"/>
                <a:sym typeface="Arial"/>
              </a:rPr>
            </a:br>
            <a:endParaRPr sz="1100">
              <a:latin typeface="Arial"/>
              <a:ea typeface="Arial"/>
              <a:cs typeface="Arial"/>
              <a:sym typeface="Arial"/>
            </a:endParaRPr>
          </a:p>
          <a:p>
            <a:pPr indent="-293211" lvl="0" marL="457200" rtl="0" algn="l">
              <a:spcBef>
                <a:spcPts val="0"/>
              </a:spcBef>
              <a:spcAft>
                <a:spcPts val="0"/>
              </a:spcAft>
              <a:buClr>
                <a:schemeClr val="lt1"/>
              </a:buClr>
              <a:buSzPct val="100000"/>
              <a:buFont typeface="Arial"/>
              <a:buChar char="●"/>
            </a:pPr>
            <a:r>
              <a:rPr lang="en-GB" sz="1100">
                <a:latin typeface="Arial"/>
                <a:ea typeface="Arial"/>
                <a:cs typeface="Arial"/>
                <a:sym typeface="Arial"/>
              </a:rPr>
              <a:t>Insight Summary (NLP-based message generation)</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Fully interactive + includes download buttons for forecast CSV and evaluation reports</a:t>
            </a:r>
            <a:endParaRPr sz="1100">
              <a:latin typeface="Arial"/>
              <a:ea typeface="Arial"/>
              <a:cs typeface="Arial"/>
              <a:sym typeface="Arial"/>
            </a:endParaRPr>
          </a:p>
          <a:p>
            <a:pPr indent="0" lvl="0" marL="0" rtl="0" algn="l">
              <a:spcBef>
                <a:spcPts val="0"/>
              </a:spcBef>
              <a:spcAft>
                <a:spcPts val="1200"/>
              </a:spcAft>
              <a:buNone/>
            </a:pPr>
            <a:r>
              <a:t/>
            </a:r>
            <a:endParaRPr/>
          </a:p>
        </p:txBody>
      </p:sp>
      <p:pic>
        <p:nvPicPr>
          <p:cNvPr id="281" name="Google Shape;281;p38"/>
          <p:cNvPicPr preferRelativeResize="0"/>
          <p:nvPr/>
        </p:nvPicPr>
        <p:blipFill>
          <a:blip r:embed="rId3">
            <a:alphaModFix/>
          </a:blip>
          <a:stretch>
            <a:fillRect/>
          </a:stretch>
        </p:blipFill>
        <p:spPr>
          <a:xfrm>
            <a:off x="4958653" y="472000"/>
            <a:ext cx="4058174" cy="35841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2430450" y="132775"/>
            <a:ext cx="4283100" cy="44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Forecast Output &amp; Simulation</a:t>
            </a:r>
            <a:endParaRPr sz="2200"/>
          </a:p>
        </p:txBody>
      </p:sp>
      <p:sp>
        <p:nvSpPr>
          <p:cNvPr id="287" name="Google Shape;287;p39"/>
          <p:cNvSpPr txBox="1"/>
          <p:nvPr>
            <p:ph idx="1" type="body"/>
          </p:nvPr>
        </p:nvSpPr>
        <p:spPr>
          <a:xfrm>
            <a:off x="1960825" y="2807225"/>
            <a:ext cx="4968300" cy="2286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100">
                <a:latin typeface="Arial"/>
                <a:ea typeface="Arial"/>
                <a:cs typeface="Arial"/>
                <a:sym typeface="Arial"/>
              </a:rPr>
              <a:t>Forecast shows </a:t>
            </a:r>
            <a:r>
              <a:rPr b="1" lang="en-GB" sz="1100">
                <a:latin typeface="Arial"/>
                <a:ea typeface="Arial"/>
                <a:cs typeface="Arial"/>
                <a:sym typeface="Arial"/>
              </a:rPr>
              <a:t>predicted future trend</a:t>
            </a:r>
            <a:r>
              <a:rPr lang="en-GB" sz="1100">
                <a:latin typeface="Arial"/>
                <a:ea typeface="Arial"/>
                <a:cs typeface="Arial"/>
                <a:sym typeface="Arial"/>
              </a:rPr>
              <a:t> alongside real historical prices</a:t>
            </a:r>
            <a:endParaRPr sz="11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Scenario simulation</a:t>
            </a:r>
            <a:r>
              <a:rPr lang="en-GB" sz="1100">
                <a:latin typeface="Arial"/>
                <a:ea typeface="Arial"/>
                <a:cs typeface="Arial"/>
                <a:sym typeface="Arial"/>
              </a:rPr>
              <a:t> allows user to simulate a drop (e.g., -10%) and see effect on potential loss</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Combined with:</a:t>
            </a:r>
            <a:endParaRPr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GB" sz="1100">
                <a:latin typeface="Arial"/>
                <a:ea typeface="Arial"/>
                <a:cs typeface="Arial"/>
                <a:sym typeface="Arial"/>
              </a:rPr>
              <a:t>Market Scenario label (e.g., 📈 Bullish or 📉 Bearish)</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Risk Level badge (e.g., 🔴 High Risk or 🟢 Low Risk)</a:t>
            </a:r>
            <a:endParaRPr sz="1100">
              <a:latin typeface="Arial"/>
              <a:ea typeface="Arial"/>
              <a:cs typeface="Arial"/>
              <a:sym typeface="Arial"/>
            </a:endParaRPr>
          </a:p>
          <a:p>
            <a:pPr indent="0" lvl="0" marL="0" rtl="0" algn="l">
              <a:spcBef>
                <a:spcPts val="1200"/>
              </a:spcBef>
              <a:spcAft>
                <a:spcPts val="0"/>
              </a:spcAft>
              <a:buNone/>
            </a:pPr>
            <a:r>
              <a:rPr lang="en-GB" sz="1100">
                <a:latin typeface="Arial"/>
                <a:ea typeface="Arial"/>
                <a:cs typeface="Arial"/>
                <a:sym typeface="Arial"/>
              </a:rPr>
              <a:t>This holistic output helps users make </a:t>
            </a:r>
            <a:r>
              <a:rPr b="1" lang="en-GB" sz="1100">
                <a:latin typeface="Arial"/>
                <a:ea typeface="Arial"/>
                <a:cs typeface="Arial"/>
                <a:sym typeface="Arial"/>
              </a:rPr>
              <a:t>informed and confident decisions</a:t>
            </a:r>
            <a:endParaRPr/>
          </a:p>
        </p:txBody>
      </p:sp>
      <p:pic>
        <p:nvPicPr>
          <p:cNvPr id="288" name="Google Shape;288;p39"/>
          <p:cNvPicPr preferRelativeResize="0"/>
          <p:nvPr/>
        </p:nvPicPr>
        <p:blipFill>
          <a:blip r:embed="rId3">
            <a:alphaModFix/>
          </a:blip>
          <a:stretch>
            <a:fillRect/>
          </a:stretch>
        </p:blipFill>
        <p:spPr>
          <a:xfrm>
            <a:off x="4621700" y="780475"/>
            <a:ext cx="4253656" cy="1921775"/>
          </a:xfrm>
          <a:prstGeom prst="rect">
            <a:avLst/>
          </a:prstGeom>
          <a:noFill/>
          <a:ln>
            <a:noFill/>
          </a:ln>
        </p:spPr>
      </p:pic>
      <p:pic>
        <p:nvPicPr>
          <p:cNvPr id="289" name="Google Shape;289;p39"/>
          <p:cNvPicPr preferRelativeResize="0"/>
          <p:nvPr/>
        </p:nvPicPr>
        <p:blipFill>
          <a:blip r:embed="rId4">
            <a:alphaModFix/>
          </a:blip>
          <a:stretch>
            <a:fillRect/>
          </a:stretch>
        </p:blipFill>
        <p:spPr>
          <a:xfrm>
            <a:off x="876500" y="625725"/>
            <a:ext cx="3499744" cy="21364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3512400" y="58725"/>
            <a:ext cx="2119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Future Scope</a:t>
            </a:r>
            <a:endParaRPr sz="2200"/>
          </a:p>
        </p:txBody>
      </p:sp>
      <p:sp>
        <p:nvSpPr>
          <p:cNvPr id="295" name="Google Shape;295;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lt1"/>
              </a:buClr>
              <a:buSzPts val="1100"/>
              <a:buFont typeface="Arial"/>
              <a:buChar char="●"/>
            </a:pPr>
            <a:r>
              <a:rPr lang="en-GB" sz="1100">
                <a:latin typeface="Arial"/>
                <a:ea typeface="Arial"/>
                <a:cs typeface="Arial"/>
                <a:sym typeface="Arial"/>
              </a:rPr>
              <a:t>Expand to </a:t>
            </a:r>
            <a:r>
              <a:rPr b="1" lang="en-GB" sz="1100">
                <a:latin typeface="Arial"/>
                <a:ea typeface="Arial"/>
                <a:cs typeface="Arial"/>
                <a:sym typeface="Arial"/>
              </a:rPr>
              <a:t>portfolio-level forecasting</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Build mobile-friendly version of the tool</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Improve insight generation using advanced NLP</a:t>
            </a:r>
            <a:endParaRPr sz="1100">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512400" y="58725"/>
            <a:ext cx="2119200" cy="33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sz="1655">
                <a:latin typeface="Arial"/>
                <a:ea typeface="Arial"/>
                <a:cs typeface="Arial"/>
                <a:sym typeface="Arial"/>
              </a:rPr>
              <a:t>📈 </a:t>
            </a:r>
            <a:r>
              <a:rPr lang="en-GB" sz="2200"/>
              <a:t>Challenges</a:t>
            </a:r>
            <a:endParaRPr sz="2200"/>
          </a:p>
        </p:txBody>
      </p:sp>
      <p:sp>
        <p:nvSpPr>
          <p:cNvPr id="301" name="Google Shape;301;p41"/>
          <p:cNvSpPr txBox="1"/>
          <p:nvPr>
            <p:ph idx="1" type="body"/>
          </p:nvPr>
        </p:nvSpPr>
        <p:spPr>
          <a:xfrm>
            <a:off x="1137100" y="955950"/>
            <a:ext cx="7256700" cy="2807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lt1"/>
              </a:buClr>
              <a:buSzPts val="1600"/>
              <a:buFont typeface="Arial"/>
              <a:buChar char="●"/>
            </a:pPr>
            <a:r>
              <a:rPr lang="en-GB" sz="1600">
                <a:latin typeface="Arial"/>
                <a:ea typeface="Arial"/>
                <a:cs typeface="Arial"/>
                <a:sym typeface="Arial"/>
              </a:rPr>
              <a:t>During this  project, one of the major challenges was handling a 15-year historical dataset, which presented numerous data quality and consistency issues. Over such a long period, there were missing values, outliers from market shocks, and inconsistencies due to changes in reporting standards, stock splits, and other corporate actions. </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n-GB" sz="1600">
                <a:latin typeface="Arial"/>
                <a:ea typeface="Arial"/>
                <a:cs typeface="Arial"/>
                <a:sym typeface="Arial"/>
              </a:rPr>
              <a:t>These issues made it difficult to ensure the dataset was accurate and comparable across the years. Additionally, the volatility and external events, such as financial crises, added complexity to modeling market conditions. </a:t>
            </a:r>
            <a:endParaRPr sz="1600">
              <a:latin typeface="Arial"/>
              <a:ea typeface="Arial"/>
              <a:cs typeface="Arial"/>
              <a:sym typeface="Arial"/>
            </a:endParaRPr>
          </a:p>
          <a:p>
            <a:pPr indent="-330200" lvl="0" marL="457200" rtl="0" algn="l">
              <a:spcBef>
                <a:spcPts val="0"/>
              </a:spcBef>
              <a:spcAft>
                <a:spcPts val="0"/>
              </a:spcAft>
              <a:buClr>
                <a:schemeClr val="lt1"/>
              </a:buClr>
              <a:buSzPts val="1600"/>
              <a:buFont typeface="Arial"/>
              <a:buChar char="●"/>
            </a:pPr>
            <a:r>
              <a:rPr lang="en-GB" sz="1600">
                <a:latin typeface="Arial"/>
                <a:ea typeface="Arial"/>
                <a:cs typeface="Arial"/>
                <a:sym typeface="Arial"/>
              </a:rPr>
              <a:t>Overcoming these challenges required extensive data cleaning, imputation of missing values, outlier detection, and normalization to ensure the data was consistent and reliable for predictive modeling.</a:t>
            </a:r>
            <a:endParaRPr sz="16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ctrTitle"/>
          </p:nvPr>
        </p:nvSpPr>
        <p:spPr>
          <a:xfrm>
            <a:off x="3534000" y="132150"/>
            <a:ext cx="2076000" cy="6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Why FINSIM?</a:t>
            </a:r>
            <a:endParaRPr sz="2200"/>
          </a:p>
        </p:txBody>
      </p:sp>
      <p:sp>
        <p:nvSpPr>
          <p:cNvPr id="147" name="Google Shape;147;p15"/>
          <p:cNvSpPr txBox="1"/>
          <p:nvPr>
            <p:ph idx="1" type="subTitle"/>
          </p:nvPr>
        </p:nvSpPr>
        <p:spPr>
          <a:xfrm>
            <a:off x="3079575" y="766200"/>
            <a:ext cx="5225100" cy="361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100">
                <a:latin typeface="Arial"/>
                <a:ea typeface="Arial"/>
                <a:cs typeface="Arial"/>
                <a:sym typeface="Arial"/>
              </a:rPr>
              <a:t>Financial markets are complex and influenced by numerous factors: volatility, investor sentiment, technical patterns, and macroeconomic events.</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0"/>
              </a:spcBef>
              <a:spcAft>
                <a:spcPts val="0"/>
              </a:spcAft>
              <a:buNone/>
            </a:pPr>
            <a:r>
              <a:rPr lang="en-GB" sz="1100">
                <a:latin typeface="Arial"/>
                <a:ea typeface="Arial"/>
                <a:cs typeface="Arial"/>
                <a:sym typeface="Arial"/>
              </a:rPr>
              <a:t>Retail and institutional investors often ask:</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1200"/>
              </a:spcBef>
              <a:spcAft>
                <a:spcPts val="0"/>
              </a:spcAft>
              <a:buClr>
                <a:schemeClr val="lt1"/>
              </a:buClr>
              <a:buSzPts val="1100"/>
              <a:buFont typeface="Arial"/>
              <a:buChar char="●"/>
            </a:pPr>
            <a:r>
              <a:rPr lang="en-GB" sz="1100">
                <a:latin typeface="Arial"/>
                <a:ea typeface="Arial"/>
                <a:cs typeface="Arial"/>
                <a:sym typeface="Arial"/>
              </a:rPr>
              <a:t>What will happen to this stock in the coming weeks?</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Is the market trending upward or crashing?</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How risky is it to invest now?</a:t>
            </a:r>
            <a:br>
              <a:rPr lang="en-GB" sz="1100">
                <a:latin typeface="Arial"/>
                <a:ea typeface="Arial"/>
                <a:cs typeface="Arial"/>
                <a:sym typeface="Arial"/>
              </a:rPr>
            </a:b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FINSIM tackles these critical financial questions by applying machine learning algorithms built on strong foundations in computational theory.</a:t>
            </a:r>
            <a:br>
              <a:rPr b="1" lang="en-GB" sz="1100">
                <a:latin typeface="Arial"/>
                <a:ea typeface="Arial"/>
                <a:cs typeface="Arial"/>
                <a:sym typeface="Arial"/>
              </a:rPr>
            </a:br>
            <a:endParaRPr b="1" sz="1100">
              <a:latin typeface="Arial"/>
              <a:ea typeface="Arial"/>
              <a:cs typeface="Arial"/>
              <a:sym typeface="Arial"/>
            </a:endParaRPr>
          </a:p>
          <a:p>
            <a:pPr indent="0" lvl="0" marL="0" rtl="0" algn="l">
              <a:spcBef>
                <a:spcPts val="0"/>
              </a:spcBef>
              <a:spcAft>
                <a:spcPts val="0"/>
              </a:spcAft>
              <a:buNone/>
            </a:pPr>
            <a:r>
              <a:rPr lang="en-GB" sz="1100">
                <a:latin typeface="Arial"/>
                <a:ea typeface="Arial"/>
                <a:cs typeface="Arial"/>
                <a:sym typeface="Arial"/>
              </a:rPr>
              <a:t>It enables us to not only predict future stock prices with greater accuracy, but also analyze evolving market scenarios and assess potential investment risks. By doing so, FINSIM equips investors with reliable, model-driven insights that enhance decision-making and reduce uncertainty in complex financial environments.</a:t>
            </a:r>
            <a:endParaRPr sz="1100">
              <a:latin typeface="Arial"/>
              <a:ea typeface="Arial"/>
              <a:cs typeface="Arial"/>
              <a:sym typeface="Arial"/>
            </a:endParaRPr>
          </a:p>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idx="1" type="body"/>
          </p:nvPr>
        </p:nvSpPr>
        <p:spPr>
          <a:xfrm>
            <a:off x="915725" y="2182650"/>
            <a:ext cx="7038900" cy="29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4000"/>
              <a:t>Thank You </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ctrTitle"/>
          </p:nvPr>
        </p:nvSpPr>
        <p:spPr>
          <a:xfrm>
            <a:off x="2577000" y="240875"/>
            <a:ext cx="3990000" cy="62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200"/>
              <a:t>Algorithms Behind FINSIM</a:t>
            </a:r>
            <a:endParaRPr sz="2200"/>
          </a:p>
        </p:txBody>
      </p:sp>
      <p:sp>
        <p:nvSpPr>
          <p:cNvPr id="153" name="Google Shape;153;p16"/>
          <p:cNvSpPr txBox="1"/>
          <p:nvPr>
            <p:ph idx="1" type="subTitle"/>
          </p:nvPr>
        </p:nvSpPr>
        <p:spPr>
          <a:xfrm>
            <a:off x="3079575" y="863375"/>
            <a:ext cx="5874000" cy="3762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latin typeface="Arial"/>
                <a:ea typeface="Arial"/>
                <a:cs typeface="Arial"/>
                <a:sym typeface="Arial"/>
              </a:rPr>
              <a:t>Market Scenario Detection: </a:t>
            </a:r>
            <a:r>
              <a:rPr lang="en-GB" sz="1100">
                <a:latin typeface="Arial"/>
                <a:ea typeface="Arial"/>
                <a:cs typeface="Arial"/>
                <a:sym typeface="Arial"/>
              </a:rPr>
              <a:t>LSTM helps users understand market trends and sets the stage for forecasting and risk-based decision-making. Ability to capture temporal dependencies in stock prices.</a:t>
            </a:r>
            <a:br>
              <a:rPr lang="en-GB" sz="1100">
                <a:latin typeface="Arial"/>
                <a:ea typeface="Arial"/>
                <a:cs typeface="Arial"/>
                <a:sym typeface="Arial"/>
              </a:rPr>
            </a:br>
            <a:endParaRPr sz="1100">
              <a:latin typeface="Arial"/>
              <a:ea typeface="Arial"/>
              <a:cs typeface="Arial"/>
              <a:sym typeface="Arial"/>
            </a:endParaRPr>
          </a:p>
          <a:p>
            <a:pPr indent="0" lvl="0" marL="0" rtl="0" algn="l">
              <a:spcBef>
                <a:spcPts val="0"/>
              </a:spcBef>
              <a:spcAft>
                <a:spcPts val="0"/>
              </a:spcAft>
              <a:buNone/>
            </a:pPr>
            <a:r>
              <a:rPr b="1" lang="en-GB" sz="1100">
                <a:latin typeface="Arial"/>
                <a:ea typeface="Arial"/>
                <a:cs typeface="Arial"/>
                <a:sym typeface="Arial"/>
              </a:rPr>
              <a:t>Investment Forecasting:</a:t>
            </a:r>
            <a:r>
              <a:rPr lang="en-GB" sz="1100">
                <a:latin typeface="Arial"/>
                <a:ea typeface="Arial"/>
                <a:cs typeface="Arial"/>
                <a:sym typeface="Arial"/>
              </a:rPr>
              <a:t> At the heart of this module is the </a:t>
            </a:r>
            <a:r>
              <a:rPr b="1" lang="en-GB" sz="1100">
                <a:latin typeface="Arial"/>
                <a:ea typeface="Arial"/>
                <a:cs typeface="Arial"/>
                <a:sym typeface="Arial"/>
              </a:rPr>
              <a:t>LSTM (Long Short-Term Memory)</a:t>
            </a:r>
            <a:r>
              <a:rPr lang="en-GB" sz="1100">
                <a:latin typeface="Arial"/>
                <a:ea typeface="Arial"/>
                <a:cs typeface="Arial"/>
                <a:sym typeface="Arial"/>
              </a:rPr>
              <a:t> neural network — a deep learning architecture well-suited for capturing patterns in time-series data. It's trained to recognize historical trends in stock prices and generate accurate future price forecasts across different market conditions.</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b="1" lang="en-GB" sz="1100">
                <a:latin typeface="Arial"/>
                <a:ea typeface="Arial"/>
                <a:cs typeface="Arial"/>
                <a:sym typeface="Arial"/>
              </a:rPr>
              <a:t>Risk Assessment:</a:t>
            </a:r>
            <a:r>
              <a:rPr lang="en-GB" sz="1100">
                <a:latin typeface="Arial"/>
                <a:ea typeface="Arial"/>
                <a:cs typeface="Arial"/>
                <a:sym typeface="Arial"/>
              </a:rPr>
              <a:t> Heuristic + statistical logic based on drawdown and volatility VAR, Sharpe Ratio, Time-series  </a:t>
            </a:r>
            <a:r>
              <a:rPr lang="en-GB" sz="1100">
                <a:latin typeface="Arial"/>
                <a:ea typeface="Arial"/>
                <a:cs typeface="Arial"/>
                <a:sym typeface="Arial"/>
              </a:rPr>
              <a:t>forecasting</a:t>
            </a:r>
            <a:r>
              <a:rPr lang="en-GB" sz="1100">
                <a:latin typeface="Arial"/>
                <a:ea typeface="Arial"/>
                <a:cs typeface="Arial"/>
                <a:sym typeface="Arial"/>
              </a:rPr>
              <a:t> Rolling  Mean Forcast (30D)</a:t>
            </a:r>
            <a:endParaRPr sz="1100">
              <a:latin typeface="Arial"/>
              <a:ea typeface="Arial"/>
              <a:cs typeface="Arial"/>
              <a:sym typeface="Arial"/>
            </a:endParaRPr>
          </a:p>
          <a:p>
            <a:pPr indent="0" lvl="0" marL="0" rtl="0" algn="l">
              <a:lnSpc>
                <a:spcPct val="115000"/>
              </a:lnSpc>
              <a:spcBef>
                <a:spcPts val="1200"/>
              </a:spcBef>
              <a:spcAft>
                <a:spcPts val="0"/>
              </a:spcAft>
              <a:buNone/>
            </a:pPr>
            <a:r>
              <a:rPr lang="en-GB" sz="1100">
                <a:latin typeface="Arial"/>
                <a:ea typeface="Arial"/>
                <a:cs typeface="Arial"/>
                <a:sym typeface="Arial"/>
              </a:rPr>
              <a:t>Across all modules, we leverage common techniques such as </a:t>
            </a:r>
            <a:r>
              <a:rPr b="1" lang="en-GB" sz="1100">
                <a:latin typeface="Arial"/>
                <a:ea typeface="Arial"/>
                <a:cs typeface="Arial"/>
                <a:sym typeface="Arial"/>
              </a:rPr>
              <a:t>sliding window processing, temporal data sequencing, state-based logic, and supervised learning</a:t>
            </a:r>
            <a:r>
              <a:rPr lang="en-GB" sz="1100">
                <a:latin typeface="Arial"/>
                <a:ea typeface="Arial"/>
                <a:cs typeface="Arial"/>
                <a:sym typeface="Arial"/>
              </a:rPr>
              <a:t> to ensure consistency and contextual accuracy.</a:t>
            </a:r>
            <a:endParaRPr sz="1100">
              <a:latin typeface="Arial"/>
              <a:ea typeface="Arial"/>
              <a:cs typeface="Arial"/>
              <a:sym typeface="Arial"/>
            </a:endParaRPr>
          </a:p>
          <a:p>
            <a:pPr indent="0" lvl="0" marL="0" rtl="0" algn="l">
              <a:lnSpc>
                <a:spcPct val="115000"/>
              </a:lnSpc>
              <a:spcBef>
                <a:spcPts val="1200"/>
              </a:spcBef>
              <a:spcAft>
                <a:spcPts val="1200"/>
              </a:spcAft>
              <a:buNone/>
            </a:pPr>
            <a:r>
              <a:rPr lang="en-GB" sz="1100">
                <a:latin typeface="Arial"/>
                <a:ea typeface="Arial"/>
                <a:cs typeface="Arial"/>
                <a:sym typeface="Arial"/>
              </a:rPr>
              <a:t>All models are trained </a:t>
            </a:r>
            <a:r>
              <a:rPr b="1" lang="en-GB" sz="1100">
                <a:latin typeface="Arial"/>
                <a:ea typeface="Arial"/>
                <a:cs typeface="Arial"/>
                <a:sym typeface="Arial"/>
              </a:rPr>
              <a:t>individually for each ticker</a:t>
            </a:r>
            <a:r>
              <a:rPr lang="en-GB" sz="1100">
                <a:latin typeface="Arial"/>
                <a:ea typeface="Arial"/>
                <a:cs typeface="Arial"/>
                <a:sym typeface="Arial"/>
              </a:rPr>
              <a:t> and seamlessly integrated into a </a:t>
            </a:r>
            <a:r>
              <a:rPr b="1" lang="en-GB" sz="1100">
                <a:latin typeface="Arial"/>
                <a:ea typeface="Arial"/>
                <a:cs typeface="Arial"/>
                <a:sym typeface="Arial"/>
              </a:rPr>
              <a:t>unified Streamlit interface</a:t>
            </a:r>
            <a:r>
              <a:rPr lang="en-GB" sz="1100">
                <a:latin typeface="Arial"/>
                <a:ea typeface="Arial"/>
                <a:cs typeface="Arial"/>
                <a:sym typeface="Arial"/>
              </a:rPr>
              <a:t>, allowing users to interactively explore predictions, market classifications, and risk profiles — all in real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ctrTitle"/>
          </p:nvPr>
        </p:nvSpPr>
        <p:spPr>
          <a:xfrm>
            <a:off x="3300150" y="208250"/>
            <a:ext cx="2543700" cy="5061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b="1" lang="en-GB" sz="2200">
                <a:latin typeface="Arial"/>
                <a:ea typeface="Arial"/>
                <a:cs typeface="Arial"/>
                <a:sym typeface="Arial"/>
              </a:rPr>
              <a:t>Dataset Summary</a:t>
            </a:r>
            <a:endParaRPr sz="4900"/>
          </a:p>
        </p:txBody>
      </p:sp>
      <p:sp>
        <p:nvSpPr>
          <p:cNvPr id="159" name="Google Shape;159;p17"/>
          <p:cNvSpPr txBox="1"/>
          <p:nvPr>
            <p:ph idx="1" type="subTitle"/>
          </p:nvPr>
        </p:nvSpPr>
        <p:spPr>
          <a:xfrm>
            <a:off x="2981700" y="1135275"/>
            <a:ext cx="6035100" cy="3762600"/>
          </a:xfrm>
          <a:prstGeom prst="rect">
            <a:avLst/>
          </a:prstGeom>
        </p:spPr>
        <p:txBody>
          <a:bodyPr anchorCtr="0" anchor="t" bIns="91425" lIns="91425" spcFirstLastPara="1" rIns="91425" wrap="square" tIns="91425">
            <a:normAutofit/>
          </a:bodyPr>
          <a:lstStyle/>
          <a:p>
            <a:pPr indent="-298450" lvl="0" marL="457200" rtl="0" algn="l">
              <a:lnSpc>
                <a:spcPct val="115000"/>
              </a:lnSpc>
              <a:spcBef>
                <a:spcPts val="1200"/>
              </a:spcBef>
              <a:spcAft>
                <a:spcPts val="0"/>
              </a:spcAft>
              <a:buClr>
                <a:schemeClr val="lt1"/>
              </a:buClr>
              <a:buSzPts val="1100"/>
              <a:buFont typeface="Arial"/>
              <a:buChar char="●"/>
            </a:pPr>
            <a:r>
              <a:rPr lang="en-GB" sz="1100">
                <a:latin typeface="Arial"/>
                <a:ea typeface="Arial"/>
                <a:cs typeface="Arial"/>
                <a:sym typeface="Arial"/>
              </a:rPr>
              <a:t>15 years of historical data (2009 to 2024) for 40 companies</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165,000 total row processed</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Columns include:</a:t>
            </a:r>
            <a:br>
              <a:rPr lang="en-GB" sz="1100">
                <a:latin typeface="Arial"/>
                <a:ea typeface="Arial"/>
                <a:cs typeface="Arial"/>
                <a:sym typeface="Arial"/>
              </a:rPr>
            </a:br>
            <a:endParaRPr sz="1100">
              <a:latin typeface="Arial"/>
              <a:ea typeface="Arial"/>
              <a:cs typeface="Arial"/>
              <a:sym typeface="Arial"/>
            </a:endParaRPr>
          </a:p>
          <a:p>
            <a:pPr indent="-298450" lvl="1" marL="9144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Price metrics (Open, High, Low, Close), technical indicators (RSI, MACD, Bollinger Bands), sentiment scores, momentum</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Data was cleaned, scaled per ticker, and structured using time-series techniques for model input</a:t>
            </a:r>
            <a:br>
              <a:rPr lang="en-GB"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Clr>
                <a:schemeClr val="lt1"/>
              </a:buClr>
              <a:buSzPts val="1100"/>
              <a:buFont typeface="Arial"/>
              <a:buChar char="●"/>
            </a:pPr>
            <a:r>
              <a:rPr lang="en-GB" sz="1100">
                <a:latin typeface="Arial"/>
                <a:ea typeface="Arial"/>
                <a:cs typeface="Arial"/>
                <a:sym typeface="Arial"/>
              </a:rPr>
              <a:t>Ensured no missing values or outliers disrupted LSTM learning</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2479350" y="350250"/>
            <a:ext cx="4185300" cy="513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sz="2200"/>
              <a:t> Architecture &amp; Data Pipeline</a:t>
            </a:r>
            <a:endParaRPr sz="2200"/>
          </a:p>
        </p:txBody>
      </p:sp>
      <p:sp>
        <p:nvSpPr>
          <p:cNvPr id="165" name="Google Shape;165;p18"/>
          <p:cNvSpPr txBox="1"/>
          <p:nvPr>
            <p:ph idx="1" type="body"/>
          </p:nvPr>
        </p:nvSpPr>
        <p:spPr>
          <a:xfrm>
            <a:off x="1297500" y="972150"/>
            <a:ext cx="7038900" cy="3506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b="1" lang="en-GB" sz="1100">
                <a:latin typeface="Arial"/>
                <a:ea typeface="Arial"/>
                <a:cs typeface="Arial"/>
                <a:sym typeface="Arial"/>
              </a:rPr>
              <a:t>Data Flow:</a:t>
            </a:r>
            <a:endParaRPr b="1" sz="1100">
              <a:latin typeface="Arial"/>
              <a:ea typeface="Arial"/>
              <a:cs typeface="Arial"/>
              <a:sym typeface="Arial"/>
            </a:endParaRPr>
          </a:p>
          <a:p>
            <a:pPr indent="-298450" lvl="0" marL="457200" rtl="0" algn="l">
              <a:spcBef>
                <a:spcPts val="1200"/>
              </a:spcBef>
              <a:spcAft>
                <a:spcPts val="0"/>
              </a:spcAft>
              <a:buClr>
                <a:schemeClr val="lt1"/>
              </a:buClr>
              <a:buSzPts val="1100"/>
              <a:buFont typeface="Arial"/>
              <a:buChar char="●"/>
            </a:pPr>
            <a:r>
              <a:rPr lang="en-GB" sz="1100">
                <a:latin typeface="Arial"/>
                <a:ea typeface="Arial"/>
                <a:cs typeface="Arial"/>
                <a:sym typeface="Arial"/>
              </a:rPr>
              <a:t>Stock data from 40 tickers (2009–2024)</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Preprocessing: Cleaning, sorting, scaling, feature selection</a:t>
            </a:r>
            <a:br>
              <a:rPr lang="en-GB" sz="1100">
                <a:latin typeface="Arial"/>
                <a:ea typeface="Arial"/>
                <a:cs typeface="Arial"/>
                <a:sym typeface="Arial"/>
              </a:rPr>
            </a:br>
            <a:endParaRPr sz="1100">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Model training loop:</a:t>
            </a:r>
            <a:br>
              <a:rPr lang="en-GB"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GB">
                <a:latin typeface="Arial"/>
                <a:ea typeface="Arial"/>
                <a:cs typeface="Arial"/>
                <a:sym typeface="Arial"/>
              </a:rPr>
              <a:t>For each ticker → train LSTM → evaluate → save model</a:t>
            </a:r>
            <a:br>
              <a:rPr lang="en-GB">
                <a:latin typeface="Arial"/>
                <a:ea typeface="Arial"/>
                <a:cs typeface="Arial"/>
                <a:sym typeface="Arial"/>
              </a:rPr>
            </a:br>
            <a:endParaRPr>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Forecasting pipeline includes:</a:t>
            </a:r>
            <a:br>
              <a:rPr lang="en-GB" sz="1100">
                <a:latin typeface="Arial"/>
                <a:ea typeface="Arial"/>
                <a:cs typeface="Arial"/>
                <a:sym typeface="Arial"/>
              </a:rPr>
            </a:br>
            <a:endParaRPr sz="1100">
              <a:latin typeface="Arial"/>
              <a:ea typeface="Arial"/>
              <a:cs typeface="Arial"/>
              <a:sym typeface="Arial"/>
            </a:endParaRPr>
          </a:p>
          <a:p>
            <a:pPr indent="-298450" lvl="1" marL="914400" rtl="0" algn="l">
              <a:spcBef>
                <a:spcPts val="0"/>
              </a:spcBef>
              <a:spcAft>
                <a:spcPts val="0"/>
              </a:spcAft>
              <a:buClr>
                <a:schemeClr val="lt1"/>
              </a:buClr>
              <a:buSzPts val="1100"/>
              <a:buFont typeface="Arial"/>
              <a:buChar char="○"/>
            </a:pPr>
            <a:r>
              <a:rPr lang="en-GB">
                <a:latin typeface="Arial"/>
                <a:ea typeface="Arial"/>
                <a:cs typeface="Arial"/>
                <a:sym typeface="Arial"/>
              </a:rPr>
              <a:t>LSTM prediction → risk analysis (via volatility metrics) → scenario classification (via trend direction)</a:t>
            </a:r>
            <a:br>
              <a:rPr lang="en-GB">
                <a:latin typeface="Arial"/>
                <a:ea typeface="Arial"/>
                <a:cs typeface="Arial"/>
                <a:sym typeface="Arial"/>
              </a:rPr>
            </a:br>
            <a:endParaRPr>
              <a:latin typeface="Arial"/>
              <a:ea typeface="Arial"/>
              <a:cs typeface="Arial"/>
              <a:sym typeface="Arial"/>
            </a:endParaRPr>
          </a:p>
          <a:p>
            <a:pPr indent="-298450" lvl="0" marL="457200" rtl="0" algn="l">
              <a:spcBef>
                <a:spcPts val="0"/>
              </a:spcBef>
              <a:spcAft>
                <a:spcPts val="0"/>
              </a:spcAft>
              <a:buClr>
                <a:schemeClr val="lt1"/>
              </a:buClr>
              <a:buSzPts val="1100"/>
              <a:buFont typeface="Arial"/>
              <a:buChar char="●"/>
            </a:pPr>
            <a:r>
              <a:rPr lang="en-GB" sz="1100">
                <a:latin typeface="Arial"/>
                <a:ea typeface="Arial"/>
                <a:cs typeface="Arial"/>
                <a:sym typeface="Arial"/>
              </a:rPr>
              <a:t>All integrated into a Streamlit UI where predictions are interactive and downloadable</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idx="1" type="body"/>
          </p:nvPr>
        </p:nvSpPr>
        <p:spPr>
          <a:xfrm>
            <a:off x="1062275" y="795550"/>
            <a:ext cx="7964400" cy="3950400"/>
          </a:xfrm>
          <a:prstGeom prst="rect">
            <a:avLst/>
          </a:prstGeom>
        </p:spPr>
        <p:txBody>
          <a:bodyPr anchorCtr="0" anchor="t" bIns="91425" lIns="91425" spcFirstLastPara="1" rIns="91425" wrap="square" tIns="91425">
            <a:normAutofit fontScale="77500" lnSpcReduction="10000"/>
          </a:bodyPr>
          <a:lstStyle/>
          <a:p>
            <a:pPr indent="0" lvl="0" marL="0" rtl="0" algn="l">
              <a:spcBef>
                <a:spcPts val="1200"/>
              </a:spcBef>
              <a:spcAft>
                <a:spcPts val="0"/>
              </a:spcAft>
              <a:buNone/>
            </a:pPr>
            <a:r>
              <a:rPr b="1" lang="en-GB" sz="1100">
                <a:latin typeface="Arial"/>
                <a:ea typeface="Arial"/>
                <a:cs typeface="Arial"/>
                <a:sym typeface="Arial"/>
              </a:rPr>
              <a:t>🎯 </a:t>
            </a:r>
            <a:r>
              <a:rPr lang="en-GB" sz="1700">
                <a:latin typeface="Arial"/>
                <a:ea typeface="Arial"/>
                <a:cs typeface="Arial"/>
                <a:sym typeface="Arial"/>
              </a:rPr>
              <a:t>Objective:</a:t>
            </a:r>
            <a:endParaRPr sz="1700">
              <a:latin typeface="Arial"/>
              <a:ea typeface="Arial"/>
              <a:cs typeface="Arial"/>
              <a:sym typeface="Arial"/>
            </a:endParaRPr>
          </a:p>
          <a:p>
            <a:pPr indent="-312261" lvl="0" marL="457200" rtl="0" algn="l">
              <a:spcBef>
                <a:spcPts val="1200"/>
              </a:spcBef>
              <a:spcAft>
                <a:spcPts val="0"/>
              </a:spcAft>
              <a:buSzPct val="100000"/>
              <a:buFont typeface="Arial"/>
              <a:buChar char="●"/>
            </a:pPr>
            <a:r>
              <a:rPr lang="en-GB" sz="1700">
                <a:latin typeface="Arial"/>
                <a:ea typeface="Arial"/>
                <a:cs typeface="Arial"/>
                <a:sym typeface="Arial"/>
              </a:rPr>
              <a:t>To analyze and predict market behavior based on historical data using deep learning, specifically focusing on Long Short-Term Memory (LSTM) networks. This module helps users understand market trends and sets the stage for forecasting and risk-based decision-making.</a:t>
            </a:r>
            <a:endParaRPr sz="17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a:t>
            </a:r>
            <a:r>
              <a:rPr lang="en-GB" sz="1700">
                <a:latin typeface="Arial"/>
                <a:ea typeface="Arial"/>
                <a:cs typeface="Arial"/>
                <a:sym typeface="Arial"/>
              </a:rPr>
              <a:t>Workflow Overview:</a:t>
            </a:r>
            <a:endParaRPr sz="1700">
              <a:latin typeface="Arial"/>
              <a:ea typeface="Arial"/>
              <a:cs typeface="Arial"/>
              <a:sym typeface="Arial"/>
            </a:endParaRPr>
          </a:p>
          <a:p>
            <a:pPr indent="0" lvl="0" marL="0" rtl="0" algn="l">
              <a:spcBef>
                <a:spcPts val="1200"/>
              </a:spcBef>
              <a:spcAft>
                <a:spcPts val="0"/>
              </a:spcAft>
              <a:buNone/>
            </a:pPr>
            <a:r>
              <a:rPr lang="en-GB" sz="1700">
                <a:latin typeface="Arial"/>
                <a:ea typeface="Arial"/>
                <a:cs typeface="Arial"/>
                <a:sym typeface="Arial"/>
              </a:rPr>
              <a:t> Data Collection &amp; Preprocessing:</a:t>
            </a:r>
            <a:endParaRPr sz="1700">
              <a:latin typeface="Arial"/>
              <a:ea typeface="Arial"/>
              <a:cs typeface="Arial"/>
              <a:sym typeface="Arial"/>
            </a:endParaRPr>
          </a:p>
          <a:p>
            <a:pPr indent="-312261" lvl="0" marL="457200" rtl="0" algn="l">
              <a:spcBef>
                <a:spcPts val="1200"/>
              </a:spcBef>
              <a:spcAft>
                <a:spcPts val="0"/>
              </a:spcAft>
              <a:buSzPct val="100000"/>
              <a:buFont typeface="Arial"/>
              <a:buChar char="●"/>
            </a:pPr>
            <a:r>
              <a:rPr lang="en-GB" sz="1700">
                <a:latin typeface="Arial"/>
                <a:ea typeface="Arial"/>
                <a:cs typeface="Arial"/>
                <a:sym typeface="Arial"/>
              </a:rPr>
              <a:t>Financial time series data (e.g., stock prices) is retrieved using the Yahoo Finance API (yfinance library).</a:t>
            </a:r>
            <a:endParaRPr sz="1700">
              <a:latin typeface="Arial"/>
              <a:ea typeface="Arial"/>
              <a:cs typeface="Arial"/>
              <a:sym typeface="Arial"/>
            </a:endParaRPr>
          </a:p>
          <a:p>
            <a:pPr indent="-312261" lvl="0" marL="457200" rtl="0" algn="l">
              <a:spcBef>
                <a:spcPts val="0"/>
              </a:spcBef>
              <a:spcAft>
                <a:spcPts val="0"/>
              </a:spcAft>
              <a:buSzPct val="100000"/>
              <a:buFont typeface="Arial"/>
              <a:buChar char="●"/>
            </a:pPr>
            <a:r>
              <a:rPr lang="en-GB" sz="1700">
                <a:latin typeface="Arial"/>
                <a:ea typeface="Arial"/>
                <a:cs typeface="Arial"/>
                <a:sym typeface="Arial"/>
              </a:rPr>
              <a:t>Key features include: Open, High, Low, Close, and Volume.</a:t>
            </a:r>
            <a:endParaRPr sz="1700">
              <a:latin typeface="Arial"/>
              <a:ea typeface="Arial"/>
              <a:cs typeface="Arial"/>
              <a:sym typeface="Arial"/>
            </a:endParaRPr>
          </a:p>
          <a:p>
            <a:pPr indent="0" lvl="0" marL="0" rtl="0" algn="l">
              <a:spcBef>
                <a:spcPts val="1200"/>
              </a:spcBef>
              <a:spcAft>
                <a:spcPts val="0"/>
              </a:spcAft>
              <a:buNone/>
            </a:pPr>
            <a:r>
              <a:rPr lang="en-GB" sz="1700">
                <a:latin typeface="Arial"/>
                <a:ea typeface="Arial"/>
                <a:cs typeface="Arial"/>
                <a:sym typeface="Arial"/>
              </a:rPr>
              <a:t>Data is cleaned by:</a:t>
            </a:r>
            <a:endParaRPr sz="1700">
              <a:latin typeface="Arial"/>
              <a:ea typeface="Arial"/>
              <a:cs typeface="Arial"/>
              <a:sym typeface="Arial"/>
            </a:endParaRPr>
          </a:p>
          <a:p>
            <a:pPr indent="-312261" lvl="0" marL="457200" rtl="0" algn="l">
              <a:spcBef>
                <a:spcPts val="1200"/>
              </a:spcBef>
              <a:spcAft>
                <a:spcPts val="0"/>
              </a:spcAft>
              <a:buSzPct val="100000"/>
              <a:buFont typeface="Arial"/>
              <a:buChar char="●"/>
            </a:pPr>
            <a:r>
              <a:rPr lang="en-GB" sz="1700">
                <a:latin typeface="Arial"/>
                <a:ea typeface="Arial"/>
                <a:cs typeface="Arial"/>
                <a:sym typeface="Arial"/>
              </a:rPr>
              <a:t>Handling missing values</a:t>
            </a:r>
            <a:endParaRPr sz="1700">
              <a:latin typeface="Arial"/>
              <a:ea typeface="Arial"/>
              <a:cs typeface="Arial"/>
              <a:sym typeface="Arial"/>
            </a:endParaRPr>
          </a:p>
          <a:p>
            <a:pPr indent="-312261" lvl="0" marL="457200" rtl="0" algn="l">
              <a:spcBef>
                <a:spcPts val="0"/>
              </a:spcBef>
              <a:spcAft>
                <a:spcPts val="0"/>
              </a:spcAft>
              <a:buSzPct val="100000"/>
              <a:buFont typeface="Arial"/>
              <a:buChar char="●"/>
            </a:pPr>
            <a:r>
              <a:rPr lang="en-GB" sz="1700">
                <a:latin typeface="Arial"/>
                <a:ea typeface="Arial"/>
                <a:cs typeface="Arial"/>
                <a:sym typeface="Arial"/>
              </a:rPr>
              <a:t>Formatting dates</a:t>
            </a:r>
            <a:endParaRPr sz="1700">
              <a:latin typeface="Arial"/>
              <a:ea typeface="Arial"/>
              <a:cs typeface="Arial"/>
              <a:sym typeface="Arial"/>
            </a:endParaRPr>
          </a:p>
          <a:p>
            <a:pPr indent="-312261" lvl="0" marL="457200" rtl="0" algn="l">
              <a:spcBef>
                <a:spcPts val="0"/>
              </a:spcBef>
              <a:spcAft>
                <a:spcPts val="0"/>
              </a:spcAft>
              <a:buSzPct val="100000"/>
              <a:buFont typeface="Arial"/>
              <a:buChar char="●"/>
            </a:pPr>
            <a:r>
              <a:rPr lang="en-GB" sz="1700">
                <a:latin typeface="Arial"/>
                <a:ea typeface="Arial"/>
                <a:cs typeface="Arial"/>
                <a:sym typeface="Arial"/>
              </a:rPr>
              <a:t>Normalizing features (e.g., using MinMaxScaler)</a:t>
            </a:r>
            <a:endParaRPr>
              <a:latin typeface="Arial"/>
              <a:ea typeface="Arial"/>
              <a:cs typeface="Arial"/>
              <a:sym typeface="Arial"/>
            </a:endParaRPr>
          </a:p>
        </p:txBody>
      </p:sp>
      <p:sp>
        <p:nvSpPr>
          <p:cNvPr id="171" name="Google Shape;171;p19"/>
          <p:cNvSpPr txBox="1"/>
          <p:nvPr/>
        </p:nvSpPr>
        <p:spPr>
          <a:xfrm>
            <a:off x="1114700" y="123850"/>
            <a:ext cx="7800600" cy="67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chemeClr val="lt1"/>
                </a:solidFill>
              </a:rPr>
              <a:t>Part 1 :- Market Scenario Analysis</a:t>
            </a:r>
            <a:endParaRPr sz="13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idx="1" type="body"/>
          </p:nvPr>
        </p:nvSpPr>
        <p:spPr>
          <a:xfrm>
            <a:off x="1022175" y="247250"/>
            <a:ext cx="7964400" cy="4538700"/>
          </a:xfrm>
          <a:prstGeom prst="rect">
            <a:avLst/>
          </a:prstGeom>
        </p:spPr>
        <p:txBody>
          <a:bodyPr anchorCtr="0" anchor="t" bIns="91425" lIns="91425" spcFirstLastPara="1" rIns="91425" wrap="square" tIns="91425">
            <a:normAutofit fontScale="70000" lnSpcReduction="20000"/>
          </a:bodyPr>
          <a:lstStyle/>
          <a:p>
            <a:pPr indent="0" lvl="0" marL="0" rtl="0" algn="l">
              <a:spcBef>
                <a:spcPts val="1200"/>
              </a:spcBef>
              <a:spcAft>
                <a:spcPts val="0"/>
              </a:spcAft>
              <a:buNone/>
            </a:pPr>
            <a:r>
              <a:rPr b="1" lang="en-GB" sz="1100">
                <a:latin typeface="Arial"/>
                <a:ea typeface="Arial"/>
                <a:cs typeface="Arial"/>
                <a:sym typeface="Arial"/>
              </a:rPr>
              <a:t>📈  </a:t>
            </a:r>
            <a:r>
              <a:rPr lang="en-GB" sz="1700">
                <a:latin typeface="Arial"/>
                <a:ea typeface="Arial"/>
                <a:cs typeface="Arial"/>
                <a:sym typeface="Arial"/>
              </a:rPr>
              <a:t>Model Pipeline:</a:t>
            </a:r>
            <a:endParaRPr sz="1700">
              <a:latin typeface="Arial"/>
              <a:ea typeface="Arial"/>
              <a:cs typeface="Arial"/>
              <a:sym typeface="Arial"/>
            </a:endParaRPr>
          </a:p>
          <a:p>
            <a:pPr indent="-304165" lvl="0" marL="457200" rtl="0" algn="l">
              <a:spcBef>
                <a:spcPts val="1200"/>
              </a:spcBef>
              <a:spcAft>
                <a:spcPts val="0"/>
              </a:spcAft>
              <a:buSzPct val="100000"/>
              <a:buFont typeface="Arial"/>
              <a:buChar char="●"/>
            </a:pPr>
            <a:r>
              <a:rPr lang="en-GB" sz="1700">
                <a:latin typeface="Arial"/>
                <a:ea typeface="Arial"/>
                <a:cs typeface="Arial"/>
                <a:sym typeface="Arial"/>
              </a:rPr>
              <a:t>Input: Historical stock prices — usually the ‘Close’ price is used.</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A sliding window approach is used to create training samples.</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E.g., if the window size is 60, each input sequence contains 60 days of past prices to predict the 61st day.</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Data is scaled using MinMaxScaler to normalize the range to [0, 1] for stable training.</a:t>
            </a:r>
            <a:endParaRPr sz="1700">
              <a:latin typeface="Arial"/>
              <a:ea typeface="Arial"/>
              <a:cs typeface="Arial"/>
              <a:sym typeface="Arial"/>
            </a:endParaRPr>
          </a:p>
          <a:p>
            <a:pPr indent="0" lvl="0" marL="0" rtl="0" algn="l">
              <a:spcBef>
                <a:spcPts val="1200"/>
              </a:spcBef>
              <a:spcAft>
                <a:spcPts val="0"/>
              </a:spcAft>
              <a:buNone/>
            </a:pPr>
            <a:r>
              <a:rPr lang="en-GB" sz="1700">
                <a:latin typeface="Arial"/>
                <a:ea typeface="Arial"/>
                <a:cs typeface="Arial"/>
                <a:sym typeface="Arial"/>
              </a:rPr>
              <a:t>LSTM Architecture:</a:t>
            </a:r>
            <a:endParaRPr sz="1700">
              <a:latin typeface="Arial"/>
              <a:ea typeface="Arial"/>
              <a:cs typeface="Arial"/>
              <a:sym typeface="Arial"/>
            </a:endParaRPr>
          </a:p>
          <a:p>
            <a:pPr indent="-304165" lvl="0" marL="457200" rtl="0" algn="l">
              <a:spcBef>
                <a:spcPts val="1200"/>
              </a:spcBef>
              <a:spcAft>
                <a:spcPts val="0"/>
              </a:spcAft>
              <a:buSzPct val="100000"/>
              <a:buFont typeface="Arial"/>
              <a:buChar char="●"/>
            </a:pPr>
            <a:r>
              <a:rPr lang="en-GB" sz="1700">
                <a:latin typeface="Arial"/>
                <a:ea typeface="Arial"/>
                <a:cs typeface="Arial"/>
                <a:sym typeface="Arial"/>
              </a:rPr>
              <a:t>Input Layer: 3D array (samples, timesteps, features)</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LSTM Layers: One or more layers of LSTM units with memory cells to capture temporal dynamics.</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Dense Output Layer: Produces the predicted price for the next time step.</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Loss Function: Typically uses Mean Squared Error (MSE)</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Optimizer: Usually Adam for efficient convergence</a:t>
            </a:r>
            <a:endParaRPr sz="1700">
              <a:latin typeface="Arial"/>
              <a:ea typeface="Arial"/>
              <a:cs typeface="Arial"/>
              <a:sym typeface="Arial"/>
            </a:endParaRPr>
          </a:p>
          <a:p>
            <a:pPr indent="0" lvl="0" marL="0" rtl="0" algn="l">
              <a:spcBef>
                <a:spcPts val="1200"/>
              </a:spcBef>
              <a:spcAft>
                <a:spcPts val="0"/>
              </a:spcAft>
              <a:buNone/>
            </a:pPr>
            <a:r>
              <a:rPr lang="en-GB" sz="1700">
                <a:latin typeface="Arial"/>
                <a:ea typeface="Arial"/>
                <a:cs typeface="Arial"/>
                <a:sym typeface="Arial"/>
              </a:rPr>
              <a:t>3. Training &amp; Evaluation:</a:t>
            </a:r>
            <a:endParaRPr sz="1700">
              <a:latin typeface="Arial"/>
              <a:ea typeface="Arial"/>
              <a:cs typeface="Arial"/>
              <a:sym typeface="Arial"/>
            </a:endParaRPr>
          </a:p>
          <a:p>
            <a:pPr indent="-304165" lvl="0" marL="457200" rtl="0" algn="l">
              <a:spcBef>
                <a:spcPts val="1200"/>
              </a:spcBef>
              <a:spcAft>
                <a:spcPts val="0"/>
              </a:spcAft>
              <a:buSzPct val="100000"/>
              <a:buFont typeface="Arial"/>
              <a:buChar char="●"/>
            </a:pPr>
            <a:r>
              <a:rPr lang="en-GB" sz="1700">
                <a:latin typeface="Arial"/>
                <a:ea typeface="Arial"/>
                <a:cs typeface="Arial"/>
                <a:sym typeface="Arial"/>
              </a:rPr>
              <a:t>Model is trained on historical data split into training and validation sets.</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Once trained, the model can:</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Predict the next price point</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Generate multi-step forecasts by feeding predictions back into the model iteratively</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Accuracy is evaluated using metrics like:</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Root Mean Squared Error (RMSE)</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Mean Absolute Error (MAE)</a:t>
            </a:r>
            <a:endParaRPr sz="1700">
              <a:latin typeface="Arial"/>
              <a:ea typeface="Arial"/>
              <a:cs typeface="Arial"/>
              <a:sym typeface="Arial"/>
            </a:endParaRPr>
          </a:p>
          <a:p>
            <a:pPr indent="-304165" lvl="0" marL="457200" rtl="0" algn="l">
              <a:spcBef>
                <a:spcPts val="0"/>
              </a:spcBef>
              <a:spcAft>
                <a:spcPts val="0"/>
              </a:spcAft>
              <a:buSzPct val="100000"/>
              <a:buFont typeface="Arial"/>
              <a:buChar char="●"/>
            </a:pPr>
            <a:r>
              <a:rPr lang="en-GB" sz="1700">
                <a:latin typeface="Arial"/>
                <a:ea typeface="Arial"/>
                <a:cs typeface="Arial"/>
                <a:sym typeface="Arial"/>
              </a:rPr>
              <a:t>Visual comparison of actual vs. predicted price curves</a:t>
            </a:r>
            <a:endParaRPr sz="17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idx="1" type="body"/>
          </p:nvPr>
        </p:nvSpPr>
        <p:spPr>
          <a:xfrm>
            <a:off x="1062275" y="404575"/>
            <a:ext cx="7751100" cy="44367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GB" sz="1700">
                <a:latin typeface="Arial"/>
                <a:ea typeface="Arial"/>
                <a:cs typeface="Arial"/>
                <a:sym typeface="Arial"/>
              </a:rPr>
              <a:t> </a:t>
            </a:r>
            <a:r>
              <a:rPr b="1" lang="en-GB" sz="1100">
                <a:latin typeface="Arial"/>
                <a:ea typeface="Arial"/>
                <a:cs typeface="Arial"/>
                <a:sym typeface="Arial"/>
              </a:rPr>
              <a:t>📈  </a:t>
            </a:r>
            <a:r>
              <a:rPr lang="en-GB" sz="1700">
                <a:latin typeface="Arial"/>
                <a:ea typeface="Arial"/>
                <a:cs typeface="Arial"/>
                <a:sym typeface="Arial"/>
              </a:rPr>
              <a:t>LSTM Model – Core Algorithm:</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GB" sz="1700">
                <a:latin typeface="Arial"/>
                <a:ea typeface="Arial"/>
                <a:cs typeface="Arial"/>
                <a:sym typeface="Arial"/>
              </a:rPr>
              <a:t>LSTM (Long Short-Term Memory) networks are a type of Recurrent Neural Network (RNN) designed for time series and sequential data.</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Key reasons for using LSTM:</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Ability to capture temporal dependencies in stock prices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Memory cells that retain relevant past information and discard noise</a:t>
            </a:r>
            <a:endParaRPr sz="1700">
              <a:latin typeface="Arial"/>
              <a:ea typeface="Arial"/>
              <a:cs typeface="Arial"/>
              <a:sym typeface="Arial"/>
            </a:endParaRPr>
          </a:p>
          <a:p>
            <a:pPr indent="0" lvl="0" marL="0" rtl="0" algn="l">
              <a:spcBef>
                <a:spcPts val="1200"/>
              </a:spcBef>
              <a:spcAft>
                <a:spcPts val="0"/>
              </a:spcAft>
              <a:buNone/>
            </a:pPr>
            <a:r>
              <a:rPr b="1" lang="en-GB" sz="1100">
                <a:latin typeface="Arial"/>
                <a:ea typeface="Arial"/>
                <a:cs typeface="Arial"/>
                <a:sym typeface="Arial"/>
              </a:rPr>
              <a:t>📈  </a:t>
            </a:r>
            <a:r>
              <a:rPr lang="en-GB" sz="1700">
                <a:latin typeface="Arial"/>
                <a:ea typeface="Arial"/>
                <a:cs typeface="Arial"/>
                <a:sym typeface="Arial"/>
              </a:rPr>
              <a:t>Model Details:</a:t>
            </a:r>
            <a:endParaRPr sz="1700">
              <a:latin typeface="Arial"/>
              <a:ea typeface="Arial"/>
              <a:cs typeface="Arial"/>
              <a:sym typeface="Arial"/>
            </a:endParaRPr>
          </a:p>
          <a:p>
            <a:pPr indent="-336550" lvl="0" marL="457200" rtl="0" algn="l">
              <a:spcBef>
                <a:spcPts val="1200"/>
              </a:spcBef>
              <a:spcAft>
                <a:spcPts val="0"/>
              </a:spcAft>
              <a:buSzPts val="1700"/>
              <a:buFont typeface="Arial"/>
              <a:buChar char="●"/>
            </a:pPr>
            <a:r>
              <a:rPr lang="en-GB" sz="1700">
                <a:latin typeface="Arial"/>
                <a:ea typeface="Arial"/>
                <a:cs typeface="Arial"/>
                <a:sym typeface="Arial"/>
              </a:rPr>
              <a:t>Input: Sequences of past n-days’ prices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Output: Predicted stock price for the next day(s)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Architecture: 1–2 LSTM layers with dropout, followed by Dense output layer</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Loss Function: Mean Squared Error (MSE)</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GB" sz="1700">
                <a:latin typeface="Arial"/>
                <a:ea typeface="Arial"/>
                <a:cs typeface="Arial"/>
                <a:sym typeface="Arial"/>
              </a:rPr>
              <a:t>Optimizer: Adam</a:t>
            </a:r>
            <a:endParaRPr sz="17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