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0B49C4-EA0F-4F43-9FF0-0E0F54C39F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55E35E-197A-4ADC-A92C-B2E491724078}">
      <dgm:prSet/>
      <dgm:spPr/>
      <dgm:t>
        <a:bodyPr/>
        <a:lstStyle/>
        <a:p>
          <a:r>
            <a:rPr lang="en-US"/>
            <a:t>Forecast future temperature trends using machine learning techniques.</a:t>
          </a:r>
        </a:p>
      </dgm:t>
    </dgm:pt>
    <dgm:pt modelId="{7512A2A7-56EC-4797-AB0E-CB3DF8475BF9}" type="parTrans" cxnId="{55C55B3C-913F-4FB5-B606-A3A7874F0617}">
      <dgm:prSet/>
      <dgm:spPr/>
      <dgm:t>
        <a:bodyPr/>
        <a:lstStyle/>
        <a:p>
          <a:endParaRPr lang="en-US"/>
        </a:p>
      </dgm:t>
    </dgm:pt>
    <dgm:pt modelId="{22401C65-F109-48DD-AF37-38F28D18E42E}" type="sibTrans" cxnId="{55C55B3C-913F-4FB5-B606-A3A7874F0617}">
      <dgm:prSet/>
      <dgm:spPr/>
      <dgm:t>
        <a:bodyPr/>
        <a:lstStyle/>
        <a:p>
          <a:endParaRPr lang="en-US"/>
        </a:p>
      </dgm:t>
    </dgm:pt>
    <dgm:pt modelId="{B379C977-8F72-434A-A74B-EECA52C4C4D0}">
      <dgm:prSet/>
      <dgm:spPr/>
      <dgm:t>
        <a:bodyPr/>
        <a:lstStyle/>
        <a:p>
          <a:r>
            <a:rPr lang="en-US"/>
            <a:t>Analyze the Global Weather Repository dataset to predict temperature based on various features like location and time.</a:t>
          </a:r>
        </a:p>
      </dgm:t>
    </dgm:pt>
    <dgm:pt modelId="{B5F14DF3-D35B-4FA8-BB7D-C20371A8DAB6}" type="parTrans" cxnId="{646D5AC3-4391-4BD2-85B8-7AD734A269B8}">
      <dgm:prSet/>
      <dgm:spPr/>
      <dgm:t>
        <a:bodyPr/>
        <a:lstStyle/>
        <a:p>
          <a:endParaRPr lang="en-US"/>
        </a:p>
      </dgm:t>
    </dgm:pt>
    <dgm:pt modelId="{F8ED3C5B-262F-441E-A92E-0E25924B3F11}" type="sibTrans" cxnId="{646D5AC3-4391-4BD2-85B8-7AD734A269B8}">
      <dgm:prSet/>
      <dgm:spPr/>
      <dgm:t>
        <a:bodyPr/>
        <a:lstStyle/>
        <a:p>
          <a:endParaRPr lang="en-US"/>
        </a:p>
      </dgm:t>
    </dgm:pt>
    <dgm:pt modelId="{F19D9B37-227A-4E39-8B83-7EAA5B1510C8}">
      <dgm:prSet/>
      <dgm:spPr/>
      <dgm:t>
        <a:bodyPr/>
        <a:lstStyle/>
        <a:p>
          <a:r>
            <a:rPr lang="en-US"/>
            <a:t>Evaluate and compare different models: Linear Regression and Holt-Winters Exponential Smoothing.</a:t>
          </a:r>
        </a:p>
      </dgm:t>
    </dgm:pt>
    <dgm:pt modelId="{757823F1-1C60-447A-AD47-413AB8188D69}" type="parTrans" cxnId="{BBF50F39-B02D-4E22-8F3D-C69FFB00BA60}">
      <dgm:prSet/>
      <dgm:spPr/>
      <dgm:t>
        <a:bodyPr/>
        <a:lstStyle/>
        <a:p>
          <a:endParaRPr lang="en-US"/>
        </a:p>
      </dgm:t>
    </dgm:pt>
    <dgm:pt modelId="{7F1350B7-DDF5-4690-A7CB-2547DC912EA5}" type="sibTrans" cxnId="{BBF50F39-B02D-4E22-8F3D-C69FFB00BA60}">
      <dgm:prSet/>
      <dgm:spPr/>
      <dgm:t>
        <a:bodyPr/>
        <a:lstStyle/>
        <a:p>
          <a:endParaRPr lang="en-US"/>
        </a:p>
      </dgm:t>
    </dgm:pt>
    <dgm:pt modelId="{EFB3DAE3-F723-4BB5-BDB4-45D08D64D135}" type="pres">
      <dgm:prSet presAssocID="{C90B49C4-EA0F-4F43-9FF0-0E0F54C39FB5}" presName="root" presStyleCnt="0">
        <dgm:presLayoutVars>
          <dgm:dir/>
          <dgm:resizeHandles val="exact"/>
        </dgm:presLayoutVars>
      </dgm:prSet>
      <dgm:spPr/>
    </dgm:pt>
    <dgm:pt modelId="{E10C13D7-4B14-422F-8822-5A3753BCF05D}" type="pres">
      <dgm:prSet presAssocID="{8455E35E-197A-4ADC-A92C-B2E491724078}" presName="compNode" presStyleCnt="0"/>
      <dgm:spPr/>
    </dgm:pt>
    <dgm:pt modelId="{30BCDB99-0146-4DAF-AA34-2E6A3D5A48BA}" type="pres">
      <dgm:prSet presAssocID="{8455E35E-197A-4ADC-A92C-B2E491724078}" presName="bgRect" presStyleLbl="bgShp" presStyleIdx="0" presStyleCnt="3"/>
      <dgm:spPr/>
    </dgm:pt>
    <dgm:pt modelId="{24B31B86-3B22-41B1-AAD8-C4FF9B6A804B}" type="pres">
      <dgm:prSet presAssocID="{8455E35E-197A-4ADC-A92C-B2E4917240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208B211E-C538-408A-964B-F8400E0641A3}" type="pres">
      <dgm:prSet presAssocID="{8455E35E-197A-4ADC-A92C-B2E491724078}" presName="spaceRect" presStyleCnt="0"/>
      <dgm:spPr/>
    </dgm:pt>
    <dgm:pt modelId="{DA772433-4D42-49CA-B57B-C4E67A667EE0}" type="pres">
      <dgm:prSet presAssocID="{8455E35E-197A-4ADC-A92C-B2E491724078}" presName="parTx" presStyleLbl="revTx" presStyleIdx="0" presStyleCnt="3">
        <dgm:presLayoutVars>
          <dgm:chMax val="0"/>
          <dgm:chPref val="0"/>
        </dgm:presLayoutVars>
      </dgm:prSet>
      <dgm:spPr/>
    </dgm:pt>
    <dgm:pt modelId="{55CAC4CF-C474-45D1-8D7F-8274F5B9D0BA}" type="pres">
      <dgm:prSet presAssocID="{22401C65-F109-48DD-AF37-38F28D18E42E}" presName="sibTrans" presStyleCnt="0"/>
      <dgm:spPr/>
    </dgm:pt>
    <dgm:pt modelId="{9AE6589B-BFF2-4AA6-A3C3-B7567C357EC9}" type="pres">
      <dgm:prSet presAssocID="{B379C977-8F72-434A-A74B-EECA52C4C4D0}" presName="compNode" presStyleCnt="0"/>
      <dgm:spPr/>
    </dgm:pt>
    <dgm:pt modelId="{92FCD85A-5201-4921-8D22-79916402CC7B}" type="pres">
      <dgm:prSet presAssocID="{B379C977-8F72-434A-A74B-EECA52C4C4D0}" presName="bgRect" presStyleLbl="bgShp" presStyleIdx="1" presStyleCnt="3"/>
      <dgm:spPr/>
    </dgm:pt>
    <dgm:pt modelId="{05CB9444-580D-4BB2-8A4D-F4D75FC49512}" type="pres">
      <dgm:prSet presAssocID="{B379C977-8F72-434A-A74B-EECA52C4C4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B96BE5F-654A-4731-B6B5-40AAE297B956}" type="pres">
      <dgm:prSet presAssocID="{B379C977-8F72-434A-A74B-EECA52C4C4D0}" presName="spaceRect" presStyleCnt="0"/>
      <dgm:spPr/>
    </dgm:pt>
    <dgm:pt modelId="{42F0F144-E3FE-46DC-84AD-36D7147F2FCA}" type="pres">
      <dgm:prSet presAssocID="{B379C977-8F72-434A-A74B-EECA52C4C4D0}" presName="parTx" presStyleLbl="revTx" presStyleIdx="1" presStyleCnt="3">
        <dgm:presLayoutVars>
          <dgm:chMax val="0"/>
          <dgm:chPref val="0"/>
        </dgm:presLayoutVars>
      </dgm:prSet>
      <dgm:spPr/>
    </dgm:pt>
    <dgm:pt modelId="{7A63034F-A4D6-4F38-B73D-52BF0FDFBA30}" type="pres">
      <dgm:prSet presAssocID="{F8ED3C5B-262F-441E-A92E-0E25924B3F11}" presName="sibTrans" presStyleCnt="0"/>
      <dgm:spPr/>
    </dgm:pt>
    <dgm:pt modelId="{E27A7845-E372-45A8-9121-784A5AA01F65}" type="pres">
      <dgm:prSet presAssocID="{F19D9B37-227A-4E39-8B83-7EAA5B1510C8}" presName="compNode" presStyleCnt="0"/>
      <dgm:spPr/>
    </dgm:pt>
    <dgm:pt modelId="{0A98FB71-4527-4D4B-B1ED-3372D9782972}" type="pres">
      <dgm:prSet presAssocID="{F19D9B37-227A-4E39-8B83-7EAA5B1510C8}" presName="bgRect" presStyleLbl="bgShp" presStyleIdx="2" presStyleCnt="3"/>
      <dgm:spPr/>
    </dgm:pt>
    <dgm:pt modelId="{455EBEDC-C546-4A07-8743-0B4C2354DCB2}" type="pres">
      <dgm:prSet presAssocID="{F19D9B37-227A-4E39-8B83-7EAA5B1510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"/>
        </a:ext>
      </dgm:extLst>
    </dgm:pt>
    <dgm:pt modelId="{48B60569-0E02-41E3-950C-A8F29658213D}" type="pres">
      <dgm:prSet presAssocID="{F19D9B37-227A-4E39-8B83-7EAA5B1510C8}" presName="spaceRect" presStyleCnt="0"/>
      <dgm:spPr/>
    </dgm:pt>
    <dgm:pt modelId="{B57B6F79-7D1D-44E8-A05A-9966D4F821B0}" type="pres">
      <dgm:prSet presAssocID="{F19D9B37-227A-4E39-8B83-7EAA5B1510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0F0252C-526E-424A-B0D7-1F8BBA1FEB0F}" type="presOf" srcId="{F19D9B37-227A-4E39-8B83-7EAA5B1510C8}" destId="{B57B6F79-7D1D-44E8-A05A-9966D4F821B0}" srcOrd="0" destOrd="0" presId="urn:microsoft.com/office/officeart/2018/2/layout/IconVerticalSolidList"/>
    <dgm:cxn modelId="{BBF50F39-B02D-4E22-8F3D-C69FFB00BA60}" srcId="{C90B49C4-EA0F-4F43-9FF0-0E0F54C39FB5}" destId="{F19D9B37-227A-4E39-8B83-7EAA5B1510C8}" srcOrd="2" destOrd="0" parTransId="{757823F1-1C60-447A-AD47-413AB8188D69}" sibTransId="{7F1350B7-DDF5-4690-A7CB-2547DC912EA5}"/>
    <dgm:cxn modelId="{55C55B3C-913F-4FB5-B606-A3A7874F0617}" srcId="{C90B49C4-EA0F-4F43-9FF0-0E0F54C39FB5}" destId="{8455E35E-197A-4ADC-A92C-B2E491724078}" srcOrd="0" destOrd="0" parTransId="{7512A2A7-56EC-4797-AB0E-CB3DF8475BF9}" sibTransId="{22401C65-F109-48DD-AF37-38F28D18E42E}"/>
    <dgm:cxn modelId="{4FBD2463-9F6B-4F7E-8028-769E8555E4B4}" type="presOf" srcId="{8455E35E-197A-4ADC-A92C-B2E491724078}" destId="{DA772433-4D42-49CA-B57B-C4E67A667EE0}" srcOrd="0" destOrd="0" presId="urn:microsoft.com/office/officeart/2018/2/layout/IconVerticalSolidList"/>
    <dgm:cxn modelId="{0F745265-6756-45F7-90D8-C88259500AFE}" type="presOf" srcId="{C90B49C4-EA0F-4F43-9FF0-0E0F54C39FB5}" destId="{EFB3DAE3-F723-4BB5-BDB4-45D08D64D135}" srcOrd="0" destOrd="0" presId="urn:microsoft.com/office/officeart/2018/2/layout/IconVerticalSolidList"/>
    <dgm:cxn modelId="{646D5AC3-4391-4BD2-85B8-7AD734A269B8}" srcId="{C90B49C4-EA0F-4F43-9FF0-0E0F54C39FB5}" destId="{B379C977-8F72-434A-A74B-EECA52C4C4D0}" srcOrd="1" destOrd="0" parTransId="{B5F14DF3-D35B-4FA8-BB7D-C20371A8DAB6}" sibTransId="{F8ED3C5B-262F-441E-A92E-0E25924B3F11}"/>
    <dgm:cxn modelId="{E1B3BBDD-B8C2-4A07-8BA4-C561E827F965}" type="presOf" srcId="{B379C977-8F72-434A-A74B-EECA52C4C4D0}" destId="{42F0F144-E3FE-46DC-84AD-36D7147F2FCA}" srcOrd="0" destOrd="0" presId="urn:microsoft.com/office/officeart/2018/2/layout/IconVerticalSolidList"/>
    <dgm:cxn modelId="{8F70AE51-F6C5-4515-8C54-4659D037B8B9}" type="presParOf" srcId="{EFB3DAE3-F723-4BB5-BDB4-45D08D64D135}" destId="{E10C13D7-4B14-422F-8822-5A3753BCF05D}" srcOrd="0" destOrd="0" presId="urn:microsoft.com/office/officeart/2018/2/layout/IconVerticalSolidList"/>
    <dgm:cxn modelId="{109BA0E6-9A1F-4A6F-90F9-70A7B7683854}" type="presParOf" srcId="{E10C13D7-4B14-422F-8822-5A3753BCF05D}" destId="{30BCDB99-0146-4DAF-AA34-2E6A3D5A48BA}" srcOrd="0" destOrd="0" presId="urn:microsoft.com/office/officeart/2018/2/layout/IconVerticalSolidList"/>
    <dgm:cxn modelId="{C5B69101-3F2D-4199-A392-13B22AC3218A}" type="presParOf" srcId="{E10C13D7-4B14-422F-8822-5A3753BCF05D}" destId="{24B31B86-3B22-41B1-AAD8-C4FF9B6A804B}" srcOrd="1" destOrd="0" presId="urn:microsoft.com/office/officeart/2018/2/layout/IconVerticalSolidList"/>
    <dgm:cxn modelId="{B46A8C41-0F76-41BC-BC80-EC17E3563703}" type="presParOf" srcId="{E10C13D7-4B14-422F-8822-5A3753BCF05D}" destId="{208B211E-C538-408A-964B-F8400E0641A3}" srcOrd="2" destOrd="0" presId="urn:microsoft.com/office/officeart/2018/2/layout/IconVerticalSolidList"/>
    <dgm:cxn modelId="{88C09222-A30E-41D1-88F0-C1D9CEE72013}" type="presParOf" srcId="{E10C13D7-4B14-422F-8822-5A3753BCF05D}" destId="{DA772433-4D42-49CA-B57B-C4E67A667EE0}" srcOrd="3" destOrd="0" presId="urn:microsoft.com/office/officeart/2018/2/layout/IconVerticalSolidList"/>
    <dgm:cxn modelId="{40B35C32-C452-40A9-8C65-014580C38CB6}" type="presParOf" srcId="{EFB3DAE3-F723-4BB5-BDB4-45D08D64D135}" destId="{55CAC4CF-C474-45D1-8D7F-8274F5B9D0BA}" srcOrd="1" destOrd="0" presId="urn:microsoft.com/office/officeart/2018/2/layout/IconVerticalSolidList"/>
    <dgm:cxn modelId="{CED019D9-AD5A-4C98-9931-8DD9CCFA785F}" type="presParOf" srcId="{EFB3DAE3-F723-4BB5-BDB4-45D08D64D135}" destId="{9AE6589B-BFF2-4AA6-A3C3-B7567C357EC9}" srcOrd="2" destOrd="0" presId="urn:microsoft.com/office/officeart/2018/2/layout/IconVerticalSolidList"/>
    <dgm:cxn modelId="{E42564BD-03A9-4884-A946-F7922BA708D8}" type="presParOf" srcId="{9AE6589B-BFF2-4AA6-A3C3-B7567C357EC9}" destId="{92FCD85A-5201-4921-8D22-79916402CC7B}" srcOrd="0" destOrd="0" presId="urn:microsoft.com/office/officeart/2018/2/layout/IconVerticalSolidList"/>
    <dgm:cxn modelId="{BBAC7C3C-C0F2-4990-811A-4CB39CD9377E}" type="presParOf" srcId="{9AE6589B-BFF2-4AA6-A3C3-B7567C357EC9}" destId="{05CB9444-580D-4BB2-8A4D-F4D75FC49512}" srcOrd="1" destOrd="0" presId="urn:microsoft.com/office/officeart/2018/2/layout/IconVerticalSolidList"/>
    <dgm:cxn modelId="{B3C0C0EC-4AED-4C58-AC96-C6A5F71063E6}" type="presParOf" srcId="{9AE6589B-BFF2-4AA6-A3C3-B7567C357EC9}" destId="{5B96BE5F-654A-4731-B6B5-40AAE297B956}" srcOrd="2" destOrd="0" presId="urn:microsoft.com/office/officeart/2018/2/layout/IconVerticalSolidList"/>
    <dgm:cxn modelId="{5D98E9A2-A986-49D5-8CDB-F1BB4E1118D8}" type="presParOf" srcId="{9AE6589B-BFF2-4AA6-A3C3-B7567C357EC9}" destId="{42F0F144-E3FE-46DC-84AD-36D7147F2FCA}" srcOrd="3" destOrd="0" presId="urn:microsoft.com/office/officeart/2018/2/layout/IconVerticalSolidList"/>
    <dgm:cxn modelId="{8B33DED0-C91A-4F03-AA78-6DF02D9547EC}" type="presParOf" srcId="{EFB3DAE3-F723-4BB5-BDB4-45D08D64D135}" destId="{7A63034F-A4D6-4F38-B73D-52BF0FDFBA30}" srcOrd="3" destOrd="0" presId="urn:microsoft.com/office/officeart/2018/2/layout/IconVerticalSolidList"/>
    <dgm:cxn modelId="{A68BAEE0-CAC7-440D-A9A2-72079C75E589}" type="presParOf" srcId="{EFB3DAE3-F723-4BB5-BDB4-45D08D64D135}" destId="{E27A7845-E372-45A8-9121-784A5AA01F65}" srcOrd="4" destOrd="0" presId="urn:microsoft.com/office/officeart/2018/2/layout/IconVerticalSolidList"/>
    <dgm:cxn modelId="{C851519B-3E71-4424-84A1-C4C8E4160CE6}" type="presParOf" srcId="{E27A7845-E372-45A8-9121-784A5AA01F65}" destId="{0A98FB71-4527-4D4B-B1ED-3372D9782972}" srcOrd="0" destOrd="0" presId="urn:microsoft.com/office/officeart/2018/2/layout/IconVerticalSolidList"/>
    <dgm:cxn modelId="{C10C80A1-5D59-42E8-914F-2D21DEE48FEF}" type="presParOf" srcId="{E27A7845-E372-45A8-9121-784A5AA01F65}" destId="{455EBEDC-C546-4A07-8743-0B4C2354DCB2}" srcOrd="1" destOrd="0" presId="urn:microsoft.com/office/officeart/2018/2/layout/IconVerticalSolidList"/>
    <dgm:cxn modelId="{7F3258D7-B4DB-486D-8413-015E88FF4FC6}" type="presParOf" srcId="{E27A7845-E372-45A8-9121-784A5AA01F65}" destId="{48B60569-0E02-41E3-950C-A8F29658213D}" srcOrd="2" destOrd="0" presId="urn:microsoft.com/office/officeart/2018/2/layout/IconVerticalSolidList"/>
    <dgm:cxn modelId="{C9A4AD1D-BFA7-4A82-89F9-760FC3645666}" type="presParOf" srcId="{E27A7845-E372-45A8-9121-784A5AA01F65}" destId="{B57B6F79-7D1D-44E8-A05A-9966D4F821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CDB99-0146-4DAF-AA34-2E6A3D5A48BA}">
      <dsp:nvSpPr>
        <dsp:cNvPr id="0" name=""/>
        <dsp:cNvSpPr/>
      </dsp:nvSpPr>
      <dsp:spPr>
        <a:xfrm>
          <a:off x="0" y="671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31B86-3B22-41B1-AAD8-C4FF9B6A804B}">
      <dsp:nvSpPr>
        <dsp:cNvPr id="0" name=""/>
        <dsp:cNvSpPr/>
      </dsp:nvSpPr>
      <dsp:spPr>
        <a:xfrm>
          <a:off x="475163" y="354098"/>
          <a:ext cx="863933" cy="863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72433-4D42-49CA-B57B-C4E67A667EE0}">
      <dsp:nvSpPr>
        <dsp:cNvPr id="0" name=""/>
        <dsp:cNvSpPr/>
      </dsp:nvSpPr>
      <dsp:spPr>
        <a:xfrm>
          <a:off x="1814259" y="671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Forecast future temperature trends using machine learning techniques.</a:t>
          </a:r>
        </a:p>
      </dsp:txBody>
      <dsp:txXfrm>
        <a:off x="1814259" y="671"/>
        <a:ext cx="4357688" cy="1570787"/>
      </dsp:txXfrm>
    </dsp:sp>
    <dsp:sp modelId="{92FCD85A-5201-4921-8D22-79916402CC7B}">
      <dsp:nvSpPr>
        <dsp:cNvPr id="0" name=""/>
        <dsp:cNvSpPr/>
      </dsp:nvSpPr>
      <dsp:spPr>
        <a:xfrm>
          <a:off x="0" y="1964156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B9444-580D-4BB2-8A4D-F4D75FC49512}">
      <dsp:nvSpPr>
        <dsp:cNvPr id="0" name=""/>
        <dsp:cNvSpPr/>
      </dsp:nvSpPr>
      <dsp:spPr>
        <a:xfrm>
          <a:off x="475163" y="2317583"/>
          <a:ext cx="863933" cy="863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0F144-E3FE-46DC-84AD-36D7147F2FCA}">
      <dsp:nvSpPr>
        <dsp:cNvPr id="0" name=""/>
        <dsp:cNvSpPr/>
      </dsp:nvSpPr>
      <dsp:spPr>
        <a:xfrm>
          <a:off x="1814259" y="1964156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Analyze the Global Weather Repository dataset to predict temperature based on various features like location and time.</a:t>
          </a:r>
        </a:p>
      </dsp:txBody>
      <dsp:txXfrm>
        <a:off x="1814259" y="1964156"/>
        <a:ext cx="4357688" cy="1570787"/>
      </dsp:txXfrm>
    </dsp:sp>
    <dsp:sp modelId="{0A98FB71-4527-4D4B-B1ED-3372D9782972}">
      <dsp:nvSpPr>
        <dsp:cNvPr id="0" name=""/>
        <dsp:cNvSpPr/>
      </dsp:nvSpPr>
      <dsp:spPr>
        <a:xfrm>
          <a:off x="0" y="3927640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EBEDC-C546-4A07-8743-0B4C2354DCB2}">
      <dsp:nvSpPr>
        <dsp:cNvPr id="0" name=""/>
        <dsp:cNvSpPr/>
      </dsp:nvSpPr>
      <dsp:spPr>
        <a:xfrm>
          <a:off x="475163" y="4281068"/>
          <a:ext cx="863933" cy="8639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B6F79-7D1D-44E8-A05A-9966D4F821B0}">
      <dsp:nvSpPr>
        <dsp:cNvPr id="0" name=""/>
        <dsp:cNvSpPr/>
      </dsp:nvSpPr>
      <dsp:spPr>
        <a:xfrm>
          <a:off x="1814259" y="3927640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Evaluate and compare different models: Linear Regression and Holt-Winters Exponential Smoothing.</a:t>
          </a:r>
        </a:p>
      </dsp:txBody>
      <dsp:txXfrm>
        <a:off x="1814259" y="3927640"/>
        <a:ext cx="4357688" cy="1570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4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5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6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7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8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1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2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4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43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le:///C:\Users\ASUS\Documents\Gamelof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6ECDD-1824-0C36-14C7-C5D9387C2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dirty="0"/>
              <a:t>Weather Trend Forecasting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39E51-73C9-24FD-237D-959E8FF71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US" dirty="0"/>
              <a:t>A Data Science Project on Predicting Temperature Trends</a:t>
            </a:r>
          </a:p>
        </p:txBody>
      </p:sp>
      <p:pic>
        <p:nvPicPr>
          <p:cNvPr id="5" name="Picture 4" descr="Geometric white clouds on a blue sky">
            <a:extLst>
              <a:ext uri="{FF2B5EF4-FFF2-40B4-BE49-F238E27FC236}">
                <a16:creationId xmlns:a16="http://schemas.microsoft.com/office/drawing/2014/main" id="{9EC48B46-B687-6481-5413-CE04662F88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36" r="37730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269814F0-33A1-A2AD-9299-E5AA05B42A87}"/>
              </a:ext>
            </a:extLst>
          </p:cNvPr>
          <p:cNvSpPr txBox="1">
            <a:spLocks/>
          </p:cNvSpPr>
          <p:nvPr/>
        </p:nvSpPr>
        <p:spPr>
          <a:xfrm>
            <a:off x="280219" y="4847303"/>
            <a:ext cx="3908323" cy="1370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Lachiket Warule</a:t>
            </a:r>
          </a:p>
        </p:txBody>
      </p:sp>
    </p:spTree>
    <p:extLst>
      <p:ext uri="{BB962C8B-B14F-4D97-AF65-F5344CB8AC3E}">
        <p14:creationId xmlns:p14="http://schemas.microsoft.com/office/powerpoint/2010/main" val="229988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1FADC9-A0F4-4689-9608-959F3C23D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D41C16-52CF-47AA-A5C9-95D10CB80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B93F9A8-E86B-5A2F-7FC7-7C1D4292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547687"/>
            <a:ext cx="108680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5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32CB-E9E4-A83F-718C-A9C0DFBD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9209-1226-6172-8981-F93B18F1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Data Errors:</a:t>
            </a:r>
          </a:p>
          <a:p>
            <a:r>
              <a:rPr lang="en-US" dirty="0"/>
              <a:t>MAE: 6.74</a:t>
            </a:r>
          </a:p>
          <a:p>
            <a:r>
              <a:rPr lang="en-US" dirty="0"/>
              <a:t>MSE: 71.27</a:t>
            </a:r>
          </a:p>
          <a:p>
            <a:r>
              <a:rPr lang="en-US" dirty="0"/>
              <a:t>Test Data Errors (Holt-Winters Forecast):</a:t>
            </a:r>
          </a:p>
          <a:p>
            <a:r>
              <a:rPr lang="en-US" dirty="0"/>
              <a:t>MAE: 82.77</a:t>
            </a:r>
          </a:p>
          <a:p>
            <a:r>
              <a:rPr lang="en-US" dirty="0"/>
              <a:t>MSE: 9149.77</a:t>
            </a:r>
          </a:p>
          <a:p>
            <a:r>
              <a:rPr lang="en-US" dirty="0"/>
              <a:t>Insights: Holt-Winters performs better on training data than on the test data.</a:t>
            </a:r>
          </a:p>
          <a:p>
            <a:r>
              <a:rPr lang="en-US" dirty="0"/>
              <a:t>The forecasted values show significant error on test data.</a:t>
            </a:r>
          </a:p>
        </p:txBody>
      </p:sp>
    </p:spTree>
    <p:extLst>
      <p:ext uri="{BB962C8B-B14F-4D97-AF65-F5344CB8AC3E}">
        <p14:creationId xmlns:p14="http://schemas.microsoft.com/office/powerpoint/2010/main" val="93021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9713-A270-A650-1D3F-6F02B8AB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03F1-A70E-47F7-601D-9AFDBD188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Regression:</a:t>
            </a:r>
          </a:p>
          <a:p>
            <a:r>
              <a:rPr lang="en-US" dirty="0"/>
              <a:t>Poor performance due to low R² and high MSE.</a:t>
            </a:r>
          </a:p>
          <a:p>
            <a:r>
              <a:rPr lang="en-US" dirty="0"/>
              <a:t>Holt-Winters: </a:t>
            </a:r>
          </a:p>
          <a:p>
            <a:r>
              <a:rPr lang="en-US" dirty="0"/>
              <a:t>Better at capturing seasonal trends but still has high error on test data.</a:t>
            </a:r>
          </a:p>
          <a:p>
            <a:r>
              <a:rPr lang="en-US" dirty="0"/>
              <a:t>Forecasts perform well on training data but exhibit more error on test data.</a:t>
            </a:r>
          </a:p>
          <a:p>
            <a:r>
              <a:rPr lang="en-US" dirty="0"/>
              <a:t>Data Insights:</a:t>
            </a:r>
          </a:p>
          <a:p>
            <a:r>
              <a:rPr lang="en-US" dirty="0"/>
              <a:t>Temperature distribution is spread with some extreme values.</a:t>
            </a:r>
          </a:p>
          <a:p>
            <a:r>
              <a:rPr lang="en-US" dirty="0"/>
              <a:t>Precipitation is mostly low, with occasional high values.</a:t>
            </a:r>
          </a:p>
        </p:txBody>
      </p:sp>
    </p:spTree>
    <p:extLst>
      <p:ext uri="{BB962C8B-B14F-4D97-AF65-F5344CB8AC3E}">
        <p14:creationId xmlns:p14="http://schemas.microsoft.com/office/powerpoint/2010/main" val="306043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D41C-9E7A-F601-34FA-AA71DFCF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D59D8-A7CA-DD0B-9D5B-41489CBA1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 </a:t>
            </a:r>
          </a:p>
          <a:p>
            <a:r>
              <a:rPr lang="en-US" dirty="0"/>
              <a:t>This analysis shows the challenges in predicting weather patterns accurately with basic models like Linear Regression.</a:t>
            </a:r>
          </a:p>
          <a:p>
            <a:r>
              <a:rPr lang="en-US" dirty="0"/>
              <a:t>Time series models like Holt-Winters provide more accurate forecasts, but there’s room for improvement.</a:t>
            </a:r>
          </a:p>
          <a:p>
            <a:r>
              <a:rPr lang="en-US" dirty="0"/>
              <a:t>Next Steps:</a:t>
            </a:r>
          </a:p>
          <a:p>
            <a:r>
              <a:rPr lang="en-US" dirty="0"/>
              <a:t>Explore more advanced models like ARIMA or Facebook Prophet.</a:t>
            </a:r>
          </a:p>
          <a:p>
            <a:r>
              <a:rPr lang="en-US" dirty="0"/>
              <a:t>Use hyperparameter tuning to improve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13988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A6CB-3A17-80BD-C67A-16A91448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2BCE1-2037-5B55-C55E-E435709DB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Model Performance: Tune hyperparameters of the Holt-Winters model.</a:t>
            </a:r>
          </a:p>
          <a:p>
            <a:r>
              <a:rPr lang="en-US" dirty="0"/>
              <a:t>Experiment with advanced time series models.</a:t>
            </a:r>
          </a:p>
          <a:p>
            <a:r>
              <a:rPr lang="en-US" dirty="0"/>
              <a:t>Include Additional Features: Incorporate more weather features like wind speed, pressure, and humidity.</a:t>
            </a:r>
          </a:p>
          <a:p>
            <a:r>
              <a:rPr lang="en-US" dirty="0"/>
              <a:t>Model Refinement: Perform feature engineering and evaluate other machine learning models like Random Forest or XGBoost for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5817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34CEE-C622-F7C2-AC67-CEACAB64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59" y="1177348"/>
            <a:ext cx="3330906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5EB00CE-CDEF-AED2-38F7-7D2D04A1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541" y="863602"/>
            <a:ext cx="5134757" cy="513475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32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48949-AE46-1524-377D-6D7172B3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440B35-E8EF-5203-1328-9254056CF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718337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45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B657A-0876-B8BD-7094-B654AC39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/>
              <a:t>Dataset 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FA590-E286-6301-0482-AA54EB4DD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/>
              <a:t>Dataset:</a:t>
            </a:r>
            <a:r>
              <a:rPr lang="en-US" sz="1600"/>
              <a:t> </a:t>
            </a:r>
            <a:r>
              <a:rPr lang="en-US" sz="1600" b="1">
                <a:hlinkClick r:id="rId2" action="ppaction://hlinkfile"/>
              </a:rPr>
              <a:t>Global Weather Repository</a:t>
            </a:r>
            <a:endParaRPr lang="en-US" sz="1600" b="1"/>
          </a:p>
          <a:p>
            <a:pPr>
              <a:lnSpc>
                <a:spcPct val="100000"/>
              </a:lnSpc>
              <a:buNone/>
            </a:pPr>
            <a:r>
              <a:rPr lang="en-US" sz="1600" b="1"/>
              <a:t>Key Features:</a:t>
            </a:r>
            <a:endParaRPr lang="en-US" sz="16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/>
              <a:t>Temperature (Celsius and Fahrenheit)</a:t>
            </a:r>
            <a:endParaRPr lang="en-US" sz="16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/>
              <a:t>Precipitation (mm)</a:t>
            </a:r>
            <a:endParaRPr lang="en-US" sz="16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/>
              <a:t>Wind Speed, Humidity, Pressure, Visibility</a:t>
            </a:r>
            <a:endParaRPr lang="en-US" sz="16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/>
              <a:t>Time-based features</a:t>
            </a:r>
            <a:r>
              <a:rPr lang="en-US" sz="1600"/>
              <a:t> like year, month, day, and hour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/>
              <a:t>Geographic features:</a:t>
            </a:r>
            <a:r>
              <a:rPr lang="en-US" sz="1600"/>
              <a:t> Latitude, Longitude</a:t>
            </a:r>
          </a:p>
          <a:p>
            <a:pPr>
              <a:lnSpc>
                <a:spcPct val="100000"/>
              </a:lnSpc>
            </a:pPr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BF5E2-B39C-6FB4-3FAB-0155A9D83F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80" r="2" b="8670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5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D07-E5EE-59D3-B9B1-D01B53C1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B5C8-5F24-B948-AD27-9107F4E11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Missing Values: Removed rows with missing values.</a:t>
            </a:r>
          </a:p>
          <a:p>
            <a:r>
              <a:rPr lang="en-US" dirty="0"/>
              <a:t>Data Normalization: Applied </a:t>
            </a:r>
            <a:r>
              <a:rPr lang="en-US" dirty="0" err="1"/>
              <a:t>MinMaxScaler</a:t>
            </a:r>
            <a:r>
              <a:rPr lang="en-US" dirty="0"/>
              <a:t> to latitude and longitude features.</a:t>
            </a:r>
          </a:p>
          <a:p>
            <a:r>
              <a:rPr lang="en-US" dirty="0"/>
              <a:t>Outlier Detection: Used Z-score to remove temperature outliers.</a:t>
            </a:r>
          </a:p>
          <a:p>
            <a:r>
              <a:rPr lang="en-US" dirty="0"/>
              <a:t>Feature Engineering: Extracted time-based features: Year, Month, Day, Hour.</a:t>
            </a:r>
          </a:p>
        </p:txBody>
      </p:sp>
    </p:spTree>
    <p:extLst>
      <p:ext uri="{BB962C8B-B14F-4D97-AF65-F5344CB8AC3E}">
        <p14:creationId xmlns:p14="http://schemas.microsoft.com/office/powerpoint/2010/main" val="244012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5FDF-1C23-6469-9443-F565CE26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9FE6-80E1-D72F-3004-66C3FDA0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 Distribution: Histogram to visualize the distribution of temperature. </a:t>
            </a:r>
          </a:p>
          <a:p>
            <a:r>
              <a:rPr lang="en-US" dirty="0"/>
              <a:t>Precipitation Distribution: Histogram to visualize precipitation distribution. </a:t>
            </a:r>
          </a:p>
          <a:p>
            <a:r>
              <a:rPr lang="en-US" dirty="0"/>
              <a:t>Correlation Matrix: Correlation Heatmap to show relationships between weather features.</a:t>
            </a:r>
          </a:p>
          <a:p>
            <a:r>
              <a:rPr lang="en-US" dirty="0"/>
              <a:t>Insights: Temperature is strongly correlated with humidity.</a:t>
            </a:r>
          </a:p>
        </p:txBody>
      </p:sp>
    </p:spTree>
    <p:extLst>
      <p:ext uri="{BB962C8B-B14F-4D97-AF65-F5344CB8AC3E}">
        <p14:creationId xmlns:p14="http://schemas.microsoft.com/office/powerpoint/2010/main" val="146723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5A042-ED24-457B-A33B-0D453283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59" y="1177348"/>
            <a:ext cx="3330906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/>
              <a:t>Temperature distribution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430E71-9239-56EE-B09E-D916AB043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373" y="863602"/>
            <a:ext cx="6541093" cy="513475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81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25DA3-4E58-402B-7E38-27F28B1B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59" y="1177348"/>
            <a:ext cx="3330906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Precipitation distribution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33D505-80B0-B55E-2CD7-E639AEF0E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865" y="863602"/>
            <a:ext cx="6734109" cy="513475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79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BC059-AF8B-79C7-D502-46F2823F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507" y="1358671"/>
            <a:ext cx="2843711" cy="1493327"/>
          </a:xfrm>
        </p:spPr>
        <p:txBody>
          <a:bodyPr anchor="ctr">
            <a:normAutofit/>
          </a:bodyPr>
          <a:lstStyle/>
          <a:p>
            <a:r>
              <a:rPr lang="en-US" sz="3300"/>
              <a:t>Correlation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62CA3-5600-4A8F-05C3-26BF761F58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73" r="314" b="-2"/>
          <a:stretch/>
        </p:blipFill>
        <p:spPr>
          <a:xfrm>
            <a:off x="-1" y="10"/>
            <a:ext cx="8056345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1172935"/>
            <a:ext cx="265331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3105667"/>
            <a:ext cx="26533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71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3A8A-4A72-EC08-4D65-64933922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A2E45-7404-4028-5894-FE547C3E3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Overview: Predicts temperature based on time and geographic features.</a:t>
            </a:r>
          </a:p>
          <a:p>
            <a:r>
              <a:rPr lang="en-US" dirty="0"/>
              <a:t>Evaluation Metrics:</a:t>
            </a:r>
          </a:p>
          <a:p>
            <a:r>
              <a:rPr lang="en-US" dirty="0"/>
              <a:t>Mean Squared Error (MSE): 63.86</a:t>
            </a:r>
          </a:p>
          <a:p>
            <a:r>
              <a:rPr lang="en-US" dirty="0"/>
              <a:t>Mean Absolute Error (MAE): 6.31R²: 0.27</a:t>
            </a:r>
          </a:p>
          <a:p>
            <a:r>
              <a:rPr lang="en-US" dirty="0"/>
              <a:t>Model Insights: The model's performance is poor, as indicated by the low R² value. It suggests the model does not capture temperature trends well.</a:t>
            </a:r>
          </a:p>
        </p:txBody>
      </p:sp>
    </p:spTree>
    <p:extLst>
      <p:ext uri="{BB962C8B-B14F-4D97-AF65-F5344CB8AC3E}">
        <p14:creationId xmlns:p14="http://schemas.microsoft.com/office/powerpoint/2010/main" val="44200772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500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Calisto MT</vt:lpstr>
      <vt:lpstr>Univers Condensed</vt:lpstr>
      <vt:lpstr>ChronicleVTI</vt:lpstr>
      <vt:lpstr>Weather Trend Forecasting with Machine Learning</vt:lpstr>
      <vt:lpstr>Objective</vt:lpstr>
      <vt:lpstr>Dataset Overview</vt:lpstr>
      <vt:lpstr>Data Preprocessing</vt:lpstr>
      <vt:lpstr>Exploratory Data Analysis (EDA)</vt:lpstr>
      <vt:lpstr>Temperature distribution</vt:lpstr>
      <vt:lpstr>Precipitation distribution</vt:lpstr>
      <vt:lpstr>Correlation matrix</vt:lpstr>
      <vt:lpstr>Linear Regression Model</vt:lpstr>
      <vt:lpstr>PowerPoint Presentation</vt:lpstr>
      <vt:lpstr>Model Evaluation - Errors</vt:lpstr>
      <vt:lpstr>Key Insights</vt:lpstr>
      <vt:lpstr>Conclusion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Lachiket Warule</dc:creator>
  <cp:lastModifiedBy>Lachiket Warule</cp:lastModifiedBy>
  <cp:revision>1</cp:revision>
  <dcterms:created xsi:type="dcterms:W3CDTF">2025-04-04T21:06:15Z</dcterms:created>
  <dcterms:modified xsi:type="dcterms:W3CDTF">2025-04-04T21:27:00Z</dcterms:modified>
</cp:coreProperties>
</file>