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4788" r:id="rId13"/>
    <p:sldId id="4789" r:id="rId14"/>
    <p:sldId id="275" r:id="rId15"/>
  </p:sldIdLst>
  <p:sldSz cx="12192000" cy="6858000"/>
  <p:notesSz cx="6858000" cy="9144000"/>
  <p:embeddedFontLst>
    <p:embeddedFont>
      <p:font typeface="Oswald" panose="00000500000000000000" pitchFamily="2" charset="0"/>
      <p:regular r:id="rId17"/>
      <p:bold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 id="4788"/>
            <p14:sldId id="4789"/>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51" d="100"/>
          <a:sy n="51" d="100"/>
        </p:scale>
        <p:origin x="101" y="52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March 2025</a:t>
            </a:r>
          </a:p>
          <a:p>
            <a:r>
              <a:rPr lang="en-AU" dirty="0"/>
              <a:t>Lachiket Warule</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0E2B7BF9-D183-8EC6-1EFA-10EFBFCC8436}"/>
              </a:ext>
              <a:ext uri="{ABDEAA89-CD0E-4267-892C-7BA0E83A3D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33C2F-5A6D-4571-8BD0-C46A7403632C}"/>
              </a:ext>
            </a:extLst>
          </p:cNvPr>
          <p:cNvPicPr>
            <a:picLocks noChangeAspect="1"/>
          </p:cNvPicPr>
          <p:nvPr/>
        </p:nvPicPr>
        <p:blipFill>
          <a:blip r:embed="rId3"/>
          <a:stretch>
            <a:fillRect/>
          </a:stretch>
        </p:blipFill>
        <p:spPr>
          <a:xfrm>
            <a:off x="792037" y="194622"/>
            <a:ext cx="5749537" cy="3403017"/>
          </a:xfrm>
          <a:prstGeom prst="rect">
            <a:avLst/>
          </a:prstGeom>
          <a:noFill/>
        </p:spPr>
      </p:pic>
      <p:pic>
        <p:nvPicPr>
          <p:cNvPr id="5" name="Picture 4">
            <a:extLst>
              <a:ext uri="{FF2B5EF4-FFF2-40B4-BE49-F238E27FC236}">
                <a16:creationId xmlns:a16="http://schemas.microsoft.com/office/drawing/2014/main" id="{378C67C5-5FE5-1489-EC6E-53C88B8781BD}"/>
              </a:ext>
              <a:ext uri="{ABDEAA89-CD0E-4267-892C-7BA0E83A3D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33C2F-5A6D-4571-8BD0-C46A7403632C}"/>
              </a:ext>
            </a:extLst>
          </p:cNvPr>
          <p:cNvPicPr>
            <a:picLocks noChangeAspect="1"/>
          </p:cNvPicPr>
          <p:nvPr/>
        </p:nvPicPr>
        <p:blipFill>
          <a:blip r:embed="rId3"/>
          <a:stretch>
            <a:fillRect/>
          </a:stretch>
        </p:blipFill>
        <p:spPr>
          <a:xfrm>
            <a:off x="6096000" y="3386850"/>
            <a:ext cx="5535828" cy="3276528"/>
          </a:xfrm>
          <a:prstGeom prst="rect">
            <a:avLst/>
          </a:prstGeom>
          <a:noFill/>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6B1183-A594-D503-7E9B-DE190E61277B}"/>
              </a:ext>
              <a:ext uri="{57F023B8-CB8E-431D-9678-85CC988196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FD9148-91CC-45D3-A120-5E72A66AE9F3}"/>
              </a:ext>
            </a:extLst>
          </p:cNvPr>
          <p:cNvPicPr>
            <a:picLocks noChangeAspect="1"/>
          </p:cNvPicPr>
          <p:nvPr/>
        </p:nvPicPr>
        <p:blipFill>
          <a:blip r:embed="rId2"/>
          <a:stretch>
            <a:fillRect/>
          </a:stretch>
        </p:blipFill>
        <p:spPr>
          <a:xfrm>
            <a:off x="2332434" y="1108195"/>
            <a:ext cx="7585547" cy="4489704"/>
          </a:xfrm>
          <a:prstGeom prst="rect">
            <a:avLst/>
          </a:prstGeom>
          <a:noFill/>
        </p:spPr>
      </p:pic>
    </p:spTree>
    <p:extLst>
      <p:ext uri="{BB962C8B-B14F-4D97-AF65-F5344CB8AC3E}">
        <p14:creationId xmlns:p14="http://schemas.microsoft.com/office/powerpoint/2010/main" val="116516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818D5C-D12D-0E18-42DE-621F06539D36}"/>
              </a:ext>
            </a:extLst>
          </p:cNvPr>
          <p:cNvSpPr>
            <a:spLocks noGrp="1"/>
          </p:cNvSpPr>
          <p:nvPr>
            <p:ph type="body" sz="quarter" idx="10"/>
          </p:nvPr>
        </p:nvSpPr>
        <p:spPr/>
        <p:txBody>
          <a:bodyPr/>
          <a:lstStyle/>
          <a:p>
            <a:r>
              <a:rPr lang="en-US" b="0" dirty="0">
                <a:solidFill>
                  <a:srgbClr val="002060"/>
                </a:solidFill>
                <a:latin typeface="Oswald"/>
              </a:rPr>
              <a:t>• We can see that Trial store 77 sales for Feb, March, and April exceeds 95% threshold of control store. Same goes to store 86 sales for all 3 trial months.</a:t>
            </a:r>
          </a:p>
          <a:p>
            <a:r>
              <a:rPr lang="en-US" b="0" dirty="0">
                <a:solidFill>
                  <a:srgbClr val="002060"/>
                </a:solidFill>
                <a:latin typeface="Oswald"/>
              </a:rPr>
              <a:t>• Trial store 77: Control store 233</a:t>
            </a:r>
          </a:p>
          <a:p>
            <a:r>
              <a:rPr lang="en-US" b="0" dirty="0">
                <a:solidFill>
                  <a:srgbClr val="002060"/>
                </a:solidFill>
                <a:latin typeface="Oswald"/>
              </a:rPr>
              <a:t>• Trial store 86: Control store 155</a:t>
            </a:r>
          </a:p>
          <a:p>
            <a:r>
              <a:rPr lang="en-US" b="0" dirty="0">
                <a:solidFill>
                  <a:srgbClr val="002060"/>
                </a:solidFill>
                <a:latin typeface="Oswald"/>
              </a:rPr>
              <a:t>• Trial store 88: Control store 40</a:t>
            </a:r>
          </a:p>
          <a:p>
            <a:r>
              <a:rPr lang="en-US" b="0" dirty="0">
                <a:solidFill>
                  <a:srgbClr val="002060"/>
                </a:solidFill>
                <a:latin typeface="Oswald"/>
              </a:rPr>
              <a:t>• Both trial store 77 and 86 showed significant increase in Total Sales and Number of Customers during trial period. But not for trial store 88. Perhaps the client knows if there's anything about trial 88 that differs it from the other two trial.</a:t>
            </a:r>
          </a:p>
          <a:p>
            <a:r>
              <a:rPr lang="en-US" b="0" dirty="0">
                <a:solidFill>
                  <a:srgbClr val="002060"/>
                </a:solidFill>
                <a:latin typeface="Oswald"/>
              </a:rPr>
              <a:t>• Overall the trial showed positive significant result.</a:t>
            </a:r>
          </a:p>
          <a:p>
            <a:endParaRPr lang="en-US" dirty="0"/>
          </a:p>
        </p:txBody>
      </p:sp>
    </p:spTree>
    <p:extLst>
      <p:ext uri="{BB962C8B-B14F-4D97-AF65-F5344CB8AC3E}">
        <p14:creationId xmlns:p14="http://schemas.microsoft.com/office/powerpoint/2010/main" val="246682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E083A-00FE-9437-398B-DBAB4140D345}"/>
              </a:ext>
              <a:ext uri="{892C9BE8-9128-4660-83B0-7042C965BB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F1E2C8-66B6-4A3D-864E-B0781023C833}"/>
              </a:ext>
            </a:extLst>
          </p:cNvPr>
          <p:cNvPicPr>
            <a:picLocks noChangeAspect="1"/>
          </p:cNvPicPr>
          <p:nvPr/>
        </p:nvPicPr>
        <p:blipFill>
          <a:blip r:embed="rId2"/>
          <a:stretch>
            <a:fillRect/>
          </a:stretch>
        </p:blipFill>
        <p:spPr>
          <a:xfrm>
            <a:off x="913502" y="137267"/>
            <a:ext cx="4883282" cy="2935717"/>
          </a:xfrm>
          <a:prstGeom prst="rect">
            <a:avLst/>
          </a:prstGeom>
          <a:noFill/>
        </p:spPr>
      </p:pic>
      <p:pic>
        <p:nvPicPr>
          <p:cNvPr id="4" name="Picture 3">
            <a:extLst>
              <a:ext uri="{FF2B5EF4-FFF2-40B4-BE49-F238E27FC236}">
                <a16:creationId xmlns:a16="http://schemas.microsoft.com/office/drawing/2014/main" id="{7F0755DE-5B53-3C48-E87A-2F9885049ACE}"/>
              </a:ext>
              <a:ext uri="{282A84A8-A412-4084-94BF-B7BA0C9E11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231F83-AE02-4C0E-99A8-96421E54E6C9}"/>
              </a:ext>
            </a:extLst>
          </p:cNvPr>
          <p:cNvPicPr>
            <a:picLocks noChangeAspect="1"/>
          </p:cNvPicPr>
          <p:nvPr/>
        </p:nvPicPr>
        <p:blipFill>
          <a:blip r:embed="rId3"/>
          <a:stretch>
            <a:fillRect/>
          </a:stretch>
        </p:blipFill>
        <p:spPr>
          <a:xfrm>
            <a:off x="6673778" y="338902"/>
            <a:ext cx="4940829" cy="2935718"/>
          </a:xfrm>
          <a:prstGeom prst="rect">
            <a:avLst/>
          </a:prstGeom>
          <a:noFill/>
        </p:spPr>
      </p:pic>
      <p:pic>
        <p:nvPicPr>
          <p:cNvPr id="5" name="Picture 4">
            <a:extLst>
              <a:ext uri="{FF2B5EF4-FFF2-40B4-BE49-F238E27FC236}">
                <a16:creationId xmlns:a16="http://schemas.microsoft.com/office/drawing/2014/main" id="{AB9A8C87-C7D5-022F-1D7F-467819FBDA4B}"/>
              </a:ext>
              <a:ext uri="{81ABECC2-09E1-4188-BEB2-331B9DFB88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3BFB6-2646-409E-94D3-3F4FF4AABC77}"/>
              </a:ext>
            </a:extLst>
          </p:cNvPr>
          <p:cNvPicPr>
            <a:picLocks noChangeAspect="1"/>
          </p:cNvPicPr>
          <p:nvPr/>
        </p:nvPicPr>
        <p:blipFill>
          <a:blip r:embed="rId4"/>
          <a:stretch>
            <a:fillRect/>
          </a:stretch>
        </p:blipFill>
        <p:spPr>
          <a:xfrm>
            <a:off x="3553159" y="3274620"/>
            <a:ext cx="5032472" cy="3446113"/>
          </a:xfrm>
          <a:prstGeom prst="rect">
            <a:avLst/>
          </a:prstGeom>
          <a:noFill/>
        </p:spPr>
      </p:pic>
    </p:spTree>
    <p:extLst>
      <p:ext uri="{BB962C8B-B14F-4D97-AF65-F5344CB8AC3E}">
        <p14:creationId xmlns:p14="http://schemas.microsoft.com/office/powerpoint/2010/main" val="164258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b="0" dirty="0">
                <a:solidFill>
                  <a:srgbClr val="002060"/>
                </a:solidFill>
                <a:latin typeface="Oswald"/>
              </a:rPr>
              <a:t>• The Mainstream category of Young and Mid age Singles/Couples have the highest spending of chips per purchase. </a:t>
            </a:r>
            <a:br>
              <a:rPr lang="en-AU" sz="1200" b="0" dirty="0">
                <a:solidFill>
                  <a:srgbClr val="002060"/>
                </a:solidFill>
                <a:latin typeface="Oswald"/>
              </a:rPr>
            </a:br>
            <a:r>
              <a:rPr lang="en-AU" sz="1200" b="0" dirty="0">
                <a:solidFill>
                  <a:srgbClr val="002060"/>
                </a:solidFill>
                <a:latin typeface="Oswald"/>
              </a:rPr>
              <a:t>• The Older Families(Budget) have the highest frequency of purchase followed by Young Singles/Couples (Mainstream) and at last Retirees (Mainstream) contributing to a total 25 % sales </a:t>
            </a:r>
            <a:br>
              <a:rPr lang="en-AU" sz="1200" b="0" dirty="0">
                <a:solidFill>
                  <a:srgbClr val="002060"/>
                </a:solidFill>
                <a:latin typeface="Oswald"/>
              </a:rPr>
            </a:br>
            <a:r>
              <a:rPr lang="en-AU" sz="1200" b="0" dirty="0">
                <a:solidFill>
                  <a:srgbClr val="002060"/>
                </a:solidFill>
                <a:latin typeface="Oswald"/>
              </a:rPr>
              <a:t>• Chips Brand Kettle is the most purchased brand in all stores. </a:t>
            </a:r>
            <a:br>
              <a:rPr lang="en-AU" sz="1200" b="0" dirty="0">
                <a:solidFill>
                  <a:srgbClr val="002060"/>
                </a:solidFill>
                <a:latin typeface="Oswald"/>
              </a:rPr>
            </a:br>
            <a:r>
              <a:rPr lang="en-AU" sz="1200" b="0" dirty="0">
                <a:solidFill>
                  <a:srgbClr val="002060"/>
                </a:solidFill>
                <a:latin typeface="Oswald"/>
              </a:rPr>
              <a:t>• Young and Mid age Singles/Couples is the only segment having Doritos as the highest purchase brand while Smiths is for other segments. </a:t>
            </a:r>
            <a:br>
              <a:rPr lang="en-AU" sz="1200" b="0" dirty="0">
                <a:solidFill>
                  <a:srgbClr val="002060"/>
                </a:solidFill>
                <a:latin typeface="Oswald"/>
              </a:rPr>
            </a:br>
            <a:r>
              <a:rPr lang="en-AU" sz="1200" b="0" dirty="0">
                <a:solidFill>
                  <a:srgbClr val="002060"/>
                </a:solidFill>
                <a:latin typeface="Oswald"/>
              </a:rPr>
              <a:t>• Most frequent chip size purchased is 175 gr followed by 150 gr size for all segments. </a:t>
            </a:r>
            <a:br>
              <a:rPr lang="en-AU" sz="1200" b="0" dirty="0">
                <a:solidFill>
                  <a:srgbClr val="002060"/>
                </a:solidFill>
                <a:latin typeface="Oswald"/>
              </a:rPr>
            </a:br>
            <a:r>
              <a:rPr lang="en-AU" sz="1200" b="0" dirty="0">
                <a:solidFill>
                  <a:srgbClr val="002060"/>
                </a:solidFill>
                <a:latin typeface="Oswald"/>
              </a:rPr>
              <a:t>• 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b="0" dirty="0">
                <a:solidFill>
                  <a:schemeClr val="accent6">
                    <a:lumMod val="75000"/>
                  </a:schemeClr>
                </a:solidFill>
                <a:latin typeface="Oswald"/>
              </a:rPr>
              <a:t>• Trial stores 77 and 86 have significant increase in total sales and number of customers during trial as </a:t>
            </a:r>
            <a:br>
              <a:rPr lang="en-AU" sz="1200" b="0" dirty="0">
                <a:solidFill>
                  <a:schemeClr val="accent6">
                    <a:lumMod val="75000"/>
                  </a:schemeClr>
                </a:solidFill>
                <a:latin typeface="Oswald"/>
              </a:rPr>
            </a:br>
            <a:r>
              <a:rPr lang="en-AU" sz="1200" b="0" dirty="0">
                <a:solidFill>
                  <a:schemeClr val="accent6">
                    <a:lumMod val="75000"/>
                  </a:schemeClr>
                </a:solidFill>
                <a:latin typeface="Oswald"/>
              </a:rPr>
              <a:t>compared to control store. </a:t>
            </a:r>
          </a:p>
          <a:p>
            <a:br>
              <a:rPr lang="en-AU" sz="1200" b="0" dirty="0">
                <a:solidFill>
                  <a:schemeClr val="accent6">
                    <a:lumMod val="75000"/>
                  </a:schemeClr>
                </a:solidFill>
                <a:latin typeface="Oswald"/>
              </a:rPr>
            </a:br>
            <a:r>
              <a:rPr lang="en-AU" sz="1200" b="0" dirty="0">
                <a:solidFill>
                  <a:schemeClr val="accent6">
                    <a:lumMod val="75000"/>
                  </a:schemeClr>
                </a:solidFill>
                <a:latin typeface="Oswald"/>
              </a:rPr>
              <a:t>• 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Retires, Older and young families purchase more chips on average than the other groups with affluence not affecting quantities of chips purchased.</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A graph showing different colored squares&#10;&#10;AI-generated content may be incorrect.">
            <a:extLst>
              <a:ext uri="{FF2B5EF4-FFF2-40B4-BE49-F238E27FC236}">
                <a16:creationId xmlns:a16="http://schemas.microsoft.com/office/drawing/2014/main" id="{1A0AA037-82F4-175E-6937-B1590C7CC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87" y="1679421"/>
            <a:ext cx="11275375" cy="4189364"/>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Mainstream young singles/couples have the largest population, driving their sales. </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pie chart with numbers and a few different colored circles&#10;&#10;AI-generated content may be incorrect.">
            <a:extLst>
              <a:ext uri="{FF2B5EF4-FFF2-40B4-BE49-F238E27FC236}">
                <a16:creationId xmlns:a16="http://schemas.microsoft.com/office/drawing/2014/main" id="{112C3923-7E7B-A89F-417D-1B4274E3A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86" y="1639966"/>
            <a:ext cx="10628389" cy="405400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b="0" dirty="0">
                <a:solidFill>
                  <a:srgbClr val="002060"/>
                </a:solidFill>
                <a:latin typeface="Oswald"/>
              </a:rPr>
              <a:t>• We can see that Trial store 77 sales for Feb, March, and April exceeds 95 threshold of control store Same goes to store 86 sales for all 3 trial months </a:t>
            </a:r>
            <a:br>
              <a:rPr lang="en-US" b="0" dirty="0">
                <a:solidFill>
                  <a:srgbClr val="002060"/>
                </a:solidFill>
                <a:latin typeface="Oswald"/>
              </a:rPr>
            </a:br>
            <a:r>
              <a:rPr lang="en-US" b="0" dirty="0">
                <a:solidFill>
                  <a:srgbClr val="002060"/>
                </a:solidFill>
                <a:latin typeface="Oswald"/>
              </a:rPr>
              <a:t>• Whereas trial store 88 sales increase is insignificant</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D8DC4714-F7C8-279A-F274-CADBE50B6FBE}"/>
              </a:ext>
              <a:ext uri="{807DC366-0227-46E9-B558-DEDBA18938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2EBF57-4F2D-4375-9BE5-097A2D9FD491}"/>
              </a:ext>
            </a:extLst>
          </p:cNvPr>
          <p:cNvPicPr>
            <a:picLocks noChangeAspect="1"/>
          </p:cNvPicPr>
          <p:nvPr/>
        </p:nvPicPr>
        <p:blipFill>
          <a:blip r:embed="rId3"/>
          <a:stretch>
            <a:fillRect/>
          </a:stretch>
        </p:blipFill>
        <p:spPr>
          <a:xfrm>
            <a:off x="2602468" y="2096900"/>
            <a:ext cx="6411392" cy="3839318"/>
          </a:xfrm>
          <a:prstGeom prst="rect">
            <a:avLst/>
          </a:prstGeom>
          <a:noFill/>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6341</TotalTime>
  <Words>669</Words>
  <Application>Microsoft Office PowerPoint</Application>
  <PresentationFormat>Widescreen</PresentationFormat>
  <Paragraphs>43</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Oswald</vt:lpstr>
      <vt:lpstr>Roboto Medium</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Lachiket Warule</cp:lastModifiedBy>
  <cp:revision>469</cp:revision>
  <dcterms:created xsi:type="dcterms:W3CDTF">2018-02-07T23:23:24Z</dcterms:created>
  <dcterms:modified xsi:type="dcterms:W3CDTF">2025-03-21T00:22:20Z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