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2016125" cy="3132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89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748" y="75849"/>
            <a:ext cx="1943865" cy="22814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3" y="362161"/>
            <a:ext cx="1943100" cy="944351"/>
          </a:xfrm>
        </p:spPr>
        <p:txBody>
          <a:bodyPr>
            <a:normAutofit/>
          </a:bodyPr>
          <a:lstStyle>
            <a:lvl1pPr marL="0" indent="0" algn="ctr"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1482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748" y="75849"/>
            <a:ext cx="1943865" cy="22814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3" y="362161"/>
            <a:ext cx="1943100" cy="944351"/>
          </a:xfrm>
        </p:spPr>
        <p:txBody>
          <a:bodyPr>
            <a:normAutofit/>
          </a:bodyPr>
          <a:lstStyle>
            <a:lvl1pPr marL="0" indent="0" algn="ctr"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0787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748" y="75849"/>
            <a:ext cx="1943865" cy="22814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3" y="362161"/>
            <a:ext cx="1943100" cy="944351"/>
          </a:xfrm>
        </p:spPr>
        <p:txBody>
          <a:bodyPr>
            <a:normAutofit/>
          </a:bodyPr>
          <a:lstStyle>
            <a:lvl1pPr marL="0" indent="0" algn="ctr"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334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748" y="75849"/>
            <a:ext cx="1943865" cy="22814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3" y="362161"/>
            <a:ext cx="1943100" cy="944351"/>
          </a:xfrm>
        </p:spPr>
        <p:txBody>
          <a:bodyPr>
            <a:normAutofit/>
          </a:bodyPr>
          <a:lstStyle>
            <a:lvl1pPr marL="0" indent="0" algn="ctr"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702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748" y="75849"/>
            <a:ext cx="1943865" cy="22814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3" y="362161"/>
            <a:ext cx="1943100" cy="944351"/>
          </a:xfrm>
        </p:spPr>
        <p:txBody>
          <a:bodyPr>
            <a:normAutofit/>
          </a:bodyPr>
          <a:lstStyle>
            <a:lvl1pPr marL="0" indent="0" algn="ctr"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3549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748" y="75849"/>
            <a:ext cx="1943865" cy="22814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3" y="362161"/>
            <a:ext cx="1943100" cy="944351"/>
          </a:xfrm>
        </p:spPr>
        <p:txBody>
          <a:bodyPr>
            <a:normAutofit/>
          </a:bodyPr>
          <a:lstStyle>
            <a:lvl1pPr marL="0" indent="0" algn="ctr"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9304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748" y="75849"/>
            <a:ext cx="1943865" cy="22814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3" y="362161"/>
            <a:ext cx="1943100" cy="944351"/>
          </a:xfrm>
        </p:spPr>
        <p:txBody>
          <a:bodyPr>
            <a:normAutofit/>
          </a:bodyPr>
          <a:lstStyle>
            <a:lvl1pPr marL="0" indent="0" algn="ctr"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28723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748" y="75849"/>
            <a:ext cx="1943865" cy="22814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3" y="362161"/>
            <a:ext cx="1943100" cy="944351"/>
          </a:xfrm>
        </p:spPr>
        <p:txBody>
          <a:bodyPr>
            <a:normAutofit/>
          </a:bodyPr>
          <a:lstStyle>
            <a:lvl1pPr marL="0" indent="0" algn="ctr"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5962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609" y="166758"/>
            <a:ext cx="1738908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09" y="833787"/>
            <a:ext cx="1738908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609" y="2903029"/>
            <a:ext cx="453628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90E-FFDE-4F33-8EDF-D5571555A7CD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842" y="2903029"/>
            <a:ext cx="680442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888" y="2903029"/>
            <a:ext cx="453628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3828-F61B-4B6F-8B93-9A7882F23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93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97" r:id="rId8"/>
  </p:sldLayoutIdLst>
  <p:timing>
    <p:tnLst>
      <p:par>
        <p:cTn id="1" dur="indefinite" restart="never" nodeType="tmRoot"/>
      </p:par>
    </p:tnLst>
  </p:timing>
  <p:txStyles>
    <p:titleStyle>
      <a:lvl1pPr algn="l" defTabSz="201625" rtl="0" eaLnBrk="1" latinLnBrk="0" hangingPunct="1">
        <a:lnSpc>
          <a:spcPct val="90000"/>
        </a:lnSpc>
        <a:spcBef>
          <a:spcPct val="0"/>
        </a:spcBef>
        <a:buNone/>
        <a:defRPr sz="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06" indent="-50406" algn="l" defTabSz="201625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1219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3pPr>
      <a:lvl4pPr marL="352844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53657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54469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55282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56095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56907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1pPr>
      <a:lvl2pPr marL="100813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2pPr>
      <a:lvl3pPr marL="201625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3pPr>
      <a:lvl4pPr marL="302438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03250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04063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04876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05688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06501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rit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Passion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striving</a:t>
            </a:r>
            <a:r>
              <a:rPr lang="de-DE" dirty="0" smtClean="0"/>
              <a:t> for </a:t>
            </a:r>
            <a:r>
              <a:rPr lang="de-DE" dirty="0" err="1" smtClean="0"/>
              <a:t>long</a:t>
            </a:r>
            <a:r>
              <a:rPr lang="de-DE" dirty="0" smtClean="0"/>
              <a:t>-term </a:t>
            </a:r>
            <a:r>
              <a:rPr lang="de-DE" dirty="0" err="1" smtClean="0"/>
              <a:t>goals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2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Digital information fluency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6513" y="542658"/>
            <a:ext cx="1943100" cy="763854"/>
          </a:xfrm>
        </p:spPr>
        <p:txBody>
          <a:bodyPr/>
          <a:lstStyle/>
          <a:p>
            <a:r>
              <a:rPr lang="en-GB" dirty="0"/>
              <a:t>The ability to </a:t>
            </a:r>
            <a:r>
              <a:rPr lang="en-GB" dirty="0" err="1"/>
              <a:t>analyze</a:t>
            </a:r>
            <a:r>
              <a:rPr lang="en-GB" dirty="0"/>
              <a:t> and optimize the use of digital information and technology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2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Legal analysis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6513" y="542658"/>
            <a:ext cx="1943100" cy="763854"/>
          </a:xfrm>
        </p:spPr>
        <p:txBody>
          <a:bodyPr/>
          <a:lstStyle/>
          <a:p>
            <a:r>
              <a:rPr lang="en-GB" dirty="0"/>
              <a:t>The ability to </a:t>
            </a:r>
            <a:r>
              <a:rPr lang="en-GB" dirty="0" err="1"/>
              <a:t>analyze</a:t>
            </a:r>
            <a:r>
              <a:rPr lang="en-GB" dirty="0"/>
              <a:t> and optimize the use of digital information and technology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Active listening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ability to confirm understanding of what others express verbally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6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Conflict resolution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ability to turn any potential for social conflict into an opportunity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3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Intergenerational orientation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3" y="542658"/>
            <a:ext cx="1943100" cy="763854"/>
          </a:xfrm>
        </p:spPr>
        <p:txBody>
          <a:bodyPr/>
          <a:lstStyle/>
          <a:p>
            <a:r>
              <a:rPr lang="en-GB" dirty="0"/>
              <a:t>Passion for empowering intergenerational cooperation in the innovation 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5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Auxiliary skill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ability to support others in making progress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2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Visioning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ability to clearly pursue and coordinate team goals and standards with other (generations) team members. Imagine the business's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42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Personal resource allocation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3" y="504202"/>
            <a:ext cx="1943100" cy="802310"/>
          </a:xfrm>
        </p:spPr>
        <p:txBody>
          <a:bodyPr/>
          <a:lstStyle/>
          <a:p>
            <a:r>
              <a:rPr lang="en-GB" dirty="0"/>
              <a:t>The ability to optimally mobilize the use of personal resources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2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Quality orientation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Consistent focus on the quality to be achieved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2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Decisiveness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ability to quickly put calculated risks into actionable policies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3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Self</a:t>
            </a:r>
            <a:r>
              <a:rPr lang="de-DE" dirty="0" smtClean="0"/>
              <a:t>-determination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The ability to confidently make independent decisions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7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Influencing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ability to influence other (generations) from a specific perspective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Transparency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ability to share clarified and updated information with others (generation)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6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5748" y="75848"/>
            <a:ext cx="1943865" cy="428353"/>
          </a:xfrm>
        </p:spPr>
        <p:txBody>
          <a:bodyPr/>
          <a:lstStyle/>
          <a:p>
            <a:r>
              <a:rPr lang="en-GB" dirty="0"/>
              <a:t>Effective </a:t>
            </a:r>
            <a:r>
              <a:rPr lang="en-GB" dirty="0" smtClean="0"/>
              <a:t>communication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3" y="568295"/>
            <a:ext cx="1943100" cy="738217"/>
          </a:xfrm>
        </p:spPr>
        <p:txBody>
          <a:bodyPr/>
          <a:lstStyle/>
          <a:p>
            <a:r>
              <a:rPr lang="en-GB" dirty="0"/>
              <a:t>Ability to communicate comprehensively by all necessary means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Pluralistic thinking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Ability to avoid a negative judgment on the heterogeneity of cultural and physical functions of different generations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3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Digital empathy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ability to appropriately understand and express feelings to other generations or emotions in digital environments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3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Intergenerational flexibility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6513" y="551204"/>
            <a:ext cx="1943100" cy="755308"/>
          </a:xfrm>
        </p:spPr>
        <p:txBody>
          <a:bodyPr/>
          <a:lstStyle/>
          <a:p>
            <a:r>
              <a:rPr lang="en-GB" dirty="0"/>
              <a:t>Open-mindedness, especially when working with different generations and with new ideas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4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Intergenerational digital adaptability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3" y="555477"/>
            <a:ext cx="1943100" cy="751035"/>
          </a:xfrm>
        </p:spPr>
        <p:txBody>
          <a:bodyPr/>
          <a:lstStyle/>
          <a:p>
            <a:r>
              <a:rPr lang="en-GB" dirty="0"/>
              <a:t>Ability to optimize the use of digital media to fit into new, intergenerational innovation 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Intergenerational leadership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3" y="559750"/>
            <a:ext cx="1943100" cy="746762"/>
          </a:xfrm>
        </p:spPr>
        <p:txBody>
          <a:bodyPr/>
          <a:lstStyle/>
          <a:p>
            <a:r>
              <a:rPr lang="en-GB" dirty="0"/>
              <a:t>Ability to actuate people from different generational backgrounds toward the desired destination </a:t>
            </a:r>
            <a:r>
              <a:rPr lang="en-GB" dirty="0" err="1"/>
              <a:t>coordinately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0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Conscientiousness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Passion for an effective accomplishment of organizational objectives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Intergenerational reflection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6513" y="499929"/>
            <a:ext cx="1943100" cy="806583"/>
          </a:xfrm>
        </p:spPr>
        <p:txBody>
          <a:bodyPr/>
          <a:lstStyle/>
          <a:p>
            <a:r>
              <a:rPr lang="en-GB" dirty="0"/>
              <a:t>Continuous learning through self-and other generational experiences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0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Resilience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capacity to recover from failure physically and emotionally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3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Foresight thinking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ability to validate factors influencing the formulation of innovative strategies for the future of the business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8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Global design thinking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3" y="546931"/>
            <a:ext cx="1943100" cy="759581"/>
          </a:xfrm>
        </p:spPr>
        <p:txBody>
          <a:bodyPr/>
          <a:lstStyle/>
          <a:p>
            <a:r>
              <a:rPr lang="en-US" dirty="0"/>
              <a:t>Ability to systematically demonstrate global products/solutions based on local values/designs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5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Financial negotiations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6513" y="542658"/>
            <a:ext cx="1943100" cy="763854"/>
          </a:xfrm>
        </p:spPr>
        <p:txBody>
          <a:bodyPr/>
          <a:lstStyle/>
          <a:p>
            <a:r>
              <a:rPr lang="en-GB" dirty="0"/>
              <a:t>The ability to gain and leverage funding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1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Business storytelling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6513" y="542658"/>
            <a:ext cx="1943100" cy="763854"/>
          </a:xfrm>
        </p:spPr>
        <p:txBody>
          <a:bodyPr/>
          <a:lstStyle/>
          <a:p>
            <a:r>
              <a:rPr lang="en-GB" dirty="0"/>
              <a:t>The ability to formulate an engaging narration of the desired business idea(s)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1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357</Words>
  <Application>Microsoft Office PowerPoint</Application>
  <PresentationFormat>Benutzerdefiniert</PresentationFormat>
  <Paragraphs>54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Ruhr 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Nurhas, Irawan</dc:creator>
  <cp:lastModifiedBy>Nurhas, Irawan</cp:lastModifiedBy>
  <cp:revision>9</cp:revision>
  <dcterms:created xsi:type="dcterms:W3CDTF">2021-04-28T19:44:18Z</dcterms:created>
  <dcterms:modified xsi:type="dcterms:W3CDTF">2021-04-29T05:02:51Z</dcterms:modified>
</cp:coreProperties>
</file>