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18" r:id="rId2"/>
    <p:sldId id="351" r:id="rId3"/>
    <p:sldId id="352" r:id="rId4"/>
    <p:sldId id="343" r:id="rId5"/>
    <p:sldId id="354" r:id="rId6"/>
    <p:sldId id="355" r:id="rId7"/>
    <p:sldId id="329" r:id="rId8"/>
    <p:sldId id="342" r:id="rId9"/>
    <p:sldId id="339" r:id="rId10"/>
    <p:sldId id="344" r:id="rId11"/>
    <p:sldId id="345" r:id="rId12"/>
    <p:sldId id="349" r:id="rId13"/>
    <p:sldId id="350" r:id="rId14"/>
    <p:sldId id="357" r:id="rId15"/>
    <p:sldId id="348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C32330-70DE-4AAE-BC92-6DC92E9EDF21}">
          <p14:sldIdLst>
            <p14:sldId id="318"/>
            <p14:sldId id="351"/>
            <p14:sldId id="352"/>
            <p14:sldId id="343"/>
            <p14:sldId id="354"/>
            <p14:sldId id="355"/>
          </p14:sldIdLst>
        </p14:section>
        <p14:section name="Untitled Section" id="{1E01CE2B-67F9-437C-835B-C3E695B03F8C}">
          <p14:sldIdLst>
            <p14:sldId id="329"/>
            <p14:sldId id="342"/>
            <p14:sldId id="339"/>
            <p14:sldId id="344"/>
            <p14:sldId id="345"/>
            <p14:sldId id="349"/>
            <p14:sldId id="350"/>
            <p14:sldId id="35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9" autoAdjust="0"/>
  </p:normalViewPr>
  <p:slideViewPr>
    <p:cSldViewPr showGuides="1">
      <p:cViewPr varScale="1">
        <p:scale>
          <a:sx n="98" d="100"/>
          <a:sy n="98" d="100"/>
        </p:scale>
        <p:origin x="1032" y="9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53022F-0B09-481B-BA59-D678956762D3}" type="datetime1">
              <a:rPr lang="es-ES" smtClean="0"/>
              <a:t>11/06/2024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6EB5B5-990B-44C6-806B-707F286040A3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744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45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183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55493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37928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2553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436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592568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769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9636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23432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15951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02790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88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deleine.chapman/viz/project4_17174152559490/Story1?publish=y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urudeenabdulsalaam/prosper-loan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spreadsheets/d/1gDyi_L4UvIrLTEC6Wri5nbaMmkGmLQBk-Yx3z0XDEtI/edit#gid=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2D2FB47-ABC1-B938-9E61-A9BDB59EF1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0824" y="2939788"/>
            <a:ext cx="579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000" b="1" dirty="0">
                <a:solidFill>
                  <a:schemeClr val="tx1"/>
                </a:solidFill>
                <a:latin typeface="Arial" panose="020B0604020202020204" pitchFamily="34" charset="0"/>
              </a:rPr>
              <a:t>Loan </a:t>
            </a:r>
            <a:r>
              <a:rPr lang="en-AU" altLang="es-AR" sz="2000" b="1" dirty="0">
                <a:solidFill>
                  <a:schemeClr val="tx1"/>
                </a:solidFill>
                <a:latin typeface="Arial" panose="020B0604020202020204" pitchFamily="34" charset="0"/>
              </a:rPr>
              <a:t>Repayment</a:t>
            </a:r>
            <a:r>
              <a:rPr lang="es-AR" altLang="es-AR" sz="2000" b="1" dirty="0">
                <a:solidFill>
                  <a:schemeClr val="tx1"/>
                </a:solidFill>
                <a:latin typeface="Arial" panose="020B0604020202020204" pitchFamily="34" charset="0"/>
              </a:rPr>
              <a:t> Predictive </a:t>
            </a:r>
            <a:r>
              <a:rPr lang="en-AU" altLang="es-AR" sz="2000" b="1" dirty="0">
                <a:solidFill>
                  <a:schemeClr val="tx1"/>
                </a:solidFill>
                <a:latin typeface="Arial" panose="020B0604020202020204" pitchFamily="34" charset="0"/>
              </a:rPr>
              <a:t>Model - </a:t>
            </a:r>
            <a:endParaRPr kumimoji="0" lang="en-AU" altLang="es-A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4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L.Potter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M.Chapman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M.Siad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P.Bhardwaj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6386-E55D-B8B2-6055-162A7AC0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20688"/>
            <a:ext cx="9829798" cy="599728"/>
          </a:xfrm>
        </p:spPr>
        <p:txBody>
          <a:bodyPr>
            <a:normAutofit fontScale="90000"/>
          </a:bodyPr>
          <a:lstStyle/>
          <a:p>
            <a:r>
              <a:rPr lang="es-AR" u="sng" dirty="0" err="1"/>
              <a:t>Correlation</a:t>
            </a:r>
            <a:r>
              <a:rPr lang="es-AR" u="sng" dirty="0"/>
              <a:t> </a:t>
            </a:r>
            <a:r>
              <a:rPr lang="es-AR" u="sng" dirty="0" err="1"/>
              <a:t>Heatmap</a:t>
            </a:r>
            <a:r>
              <a:rPr lang="es-AR" u="sng" dirty="0"/>
              <a:t> </a:t>
            </a:r>
            <a:r>
              <a:rPr lang="es-AR" u="sng" dirty="0" err="1"/>
              <a:t>Analysis</a:t>
            </a:r>
            <a:br>
              <a:rPr lang="es-AR" dirty="0"/>
            </a:br>
            <a:r>
              <a:rPr lang="en-US" sz="2000" dirty="0"/>
              <a:t>This correlation heatmap visualizes the relationships between different features in the dataset, highlighting how they are interrelated.</a:t>
            </a:r>
            <a:endParaRPr lang="es-A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A210-F99F-0A7C-673B-385BCD8146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828" y="1596110"/>
            <a:ext cx="5453119" cy="47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70DD-8FF6-6BF1-9A9B-FD44B2B3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6460" y="1596110"/>
            <a:ext cx="5303440" cy="500124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Strong Negative Correlation:</a:t>
            </a:r>
          </a:p>
          <a:p>
            <a:pPr marL="0" indent="0">
              <a:buNone/>
            </a:pPr>
            <a:r>
              <a:rPr lang="en-US" dirty="0"/>
              <a:t>Average Credit Score and </a:t>
            </a:r>
            <a:r>
              <a:rPr lang="en-US" dirty="0" err="1"/>
              <a:t>BorrowerRate</a:t>
            </a:r>
            <a:r>
              <a:rPr lang="en-US" dirty="0"/>
              <a:t> (-0.3): A low credit score is associated with a lower likelihood of a problematic loan status, indicating that credit score is a significant factor in borrower rate performance.</a:t>
            </a:r>
          </a:p>
          <a:p>
            <a:r>
              <a:rPr lang="en-US" b="1" dirty="0"/>
              <a:t>Strong Positive Correlation:</a:t>
            </a:r>
          </a:p>
          <a:p>
            <a:pPr marL="0" indent="0">
              <a:buNone/>
            </a:pPr>
            <a:r>
              <a:rPr lang="en-US" dirty="0"/>
              <a:t>Loan Original Amount and Monthly Loan Payment (0.9): Higher income ranges are moderately associated with stable employment status, suggesting that individuals with higher incomes are more likely to have stable employment.</a:t>
            </a:r>
          </a:p>
          <a:p>
            <a:r>
              <a:rPr lang="en-US" b="1" dirty="0"/>
              <a:t>Notable Relationships:</a:t>
            </a:r>
          </a:p>
          <a:p>
            <a:pPr marL="0" indent="0">
              <a:buNone/>
            </a:pPr>
            <a:r>
              <a:rPr lang="en-US" dirty="0"/>
              <a:t>Investors and </a:t>
            </a:r>
            <a:r>
              <a:rPr lang="en-US" dirty="0" err="1"/>
              <a:t>LP_CustomerPayments</a:t>
            </a:r>
            <a:r>
              <a:rPr lang="en-US" dirty="0"/>
              <a:t> Individuals with a </a:t>
            </a:r>
            <a:r>
              <a:rPr lang="es-AR" dirty="0" err="1"/>
              <a:t>relation</a:t>
            </a:r>
            <a:r>
              <a:rPr lang="es-AR" dirty="0"/>
              <a:t> score </a:t>
            </a:r>
            <a:r>
              <a:rPr lang="es-AR" dirty="0" err="1"/>
              <a:t>of</a:t>
            </a:r>
            <a:r>
              <a:rPr lang="es-AR" dirty="0"/>
              <a:t> (0.75)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8813201-0CE1-855B-C388-CA99B80F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32656"/>
            <a:ext cx="4114800" cy="582960"/>
          </a:xfrm>
        </p:spPr>
        <p:txBody>
          <a:bodyPr>
            <a:normAutofit fontScale="90000"/>
          </a:bodyPr>
          <a:lstStyle/>
          <a:p>
            <a:r>
              <a:rPr lang="es-AR" u="sng" dirty="0" err="1"/>
              <a:t>Pair</a:t>
            </a:r>
            <a:r>
              <a:rPr lang="es-AR" u="sng" dirty="0"/>
              <a:t> </a:t>
            </a:r>
            <a:r>
              <a:rPr lang="es-AR" u="sng" dirty="0" err="1"/>
              <a:t>Plot</a:t>
            </a:r>
            <a:r>
              <a:rPr lang="es-AR" u="sng" dirty="0"/>
              <a:t> </a:t>
            </a:r>
            <a:r>
              <a:rPr lang="es-AR" u="sng" dirty="0" err="1"/>
              <a:t>Analysis</a:t>
            </a:r>
            <a:endParaRPr lang="en-US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D03182-6B17-81B5-5CBD-FBFAB722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4175" y="1339665"/>
            <a:ext cx="4814888" cy="4178671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0EACB9A-16A2-FEE0-8147-97B123AF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1121" y="1212168"/>
            <a:ext cx="4114800" cy="545719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Loan Original Amount: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chemeClr val="tx1"/>
                </a:solidFill>
              </a:rPr>
              <a:t>LoanOriginalAmount</a:t>
            </a:r>
            <a:r>
              <a:rPr lang="en-US" dirty="0">
                <a:solidFill>
                  <a:schemeClr val="tx1"/>
                </a:solidFill>
              </a:rPr>
              <a:t> shows a dispersed pattern with </a:t>
            </a:r>
            <a:r>
              <a:rPr lang="en-US" b="1" dirty="0" err="1">
                <a:solidFill>
                  <a:schemeClr val="tx1"/>
                </a:solidFill>
              </a:rPr>
              <a:t>TotalProsperPaymentsBilled</a:t>
            </a:r>
            <a:r>
              <a:rPr lang="en-US" dirty="0">
                <a:solidFill>
                  <a:schemeClr val="tx1"/>
                </a:solidFill>
              </a:rPr>
              <a:t>, indicating a variety of loan amounts relative to payments </a:t>
            </a:r>
            <a:r>
              <a:rPr lang="en-US" dirty="0" err="1">
                <a:solidFill>
                  <a:schemeClr val="tx1"/>
                </a:solidFill>
              </a:rPr>
              <a:t>billed.There's</a:t>
            </a:r>
            <a:r>
              <a:rPr lang="en-US" dirty="0">
                <a:solidFill>
                  <a:schemeClr val="tx1"/>
                </a:solidFill>
              </a:rPr>
              <a:t> a similar dispersed pattern between </a:t>
            </a:r>
            <a:r>
              <a:rPr lang="en-US" dirty="0" err="1">
                <a:solidFill>
                  <a:schemeClr val="tx1"/>
                </a:solidFill>
              </a:rPr>
              <a:t>LoanOriginalAmount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OnTimeProsperPayments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Prosper Payments:</a:t>
            </a:r>
          </a:p>
          <a:p>
            <a:r>
              <a:rPr lang="en-US" dirty="0">
                <a:solidFill>
                  <a:schemeClr val="tx1"/>
                </a:solidFill>
              </a:rPr>
              <a:t>A strong linear relationship is visible between </a:t>
            </a:r>
            <a:r>
              <a:rPr lang="en-US" b="1" dirty="0" err="1">
                <a:solidFill>
                  <a:schemeClr val="tx1"/>
                </a:solidFill>
              </a:rPr>
              <a:t>TotalProsperPaymentsBilled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OnTimeProsperPayments</a:t>
            </a:r>
            <a:r>
              <a:rPr lang="en-US" dirty="0">
                <a:solidFill>
                  <a:schemeClr val="tx1"/>
                </a:solidFill>
              </a:rPr>
              <a:t>, indicating that most billed payments are on </a:t>
            </a:r>
            <a:r>
              <a:rPr lang="en-US" dirty="0" err="1">
                <a:solidFill>
                  <a:schemeClr val="tx1"/>
                </a:solidFill>
              </a:rPr>
              <a:t>time.These</a:t>
            </a:r>
            <a:r>
              <a:rPr lang="en-US" dirty="0">
                <a:solidFill>
                  <a:schemeClr val="tx1"/>
                </a:solidFill>
              </a:rPr>
              <a:t> features also show some clustering, indicating certain standard loan practices or amounts.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Current Delinquencies: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CurrentDelinquencies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shows a concentration of lower values across all features, suggesting fewer delinquencies </a:t>
            </a:r>
            <a:r>
              <a:rPr lang="en-US" dirty="0" err="1">
                <a:solidFill>
                  <a:schemeClr val="tx1"/>
                </a:solidFill>
              </a:rPr>
              <a:t>overall.There's</a:t>
            </a:r>
            <a:r>
              <a:rPr lang="en-US" dirty="0">
                <a:solidFill>
                  <a:schemeClr val="tx1"/>
                </a:solidFill>
              </a:rPr>
              <a:t> a visible scatter with </a:t>
            </a:r>
            <a:r>
              <a:rPr lang="en-US" b="1" dirty="0" err="1">
                <a:solidFill>
                  <a:schemeClr val="tx1"/>
                </a:solidFill>
              </a:rPr>
              <a:t>LoanOriginalAmount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Prosper Payments</a:t>
            </a:r>
            <a:r>
              <a:rPr lang="en-US" dirty="0">
                <a:solidFill>
                  <a:schemeClr val="tx1"/>
                </a:solidFill>
              </a:rPr>
              <a:t>, indicating variance in borrower </a:t>
            </a:r>
            <a:r>
              <a:rPr lang="en-US" dirty="0"/>
              <a:t>behavior.</a:t>
            </a:r>
          </a:p>
        </p:txBody>
      </p:sp>
    </p:spTree>
    <p:extLst>
      <p:ext uri="{BB962C8B-B14F-4D97-AF65-F5344CB8AC3E}">
        <p14:creationId xmlns:p14="http://schemas.microsoft.com/office/powerpoint/2010/main" val="18737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ADAB-BD42-E649-F5F7-D7A1A946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175792"/>
          </a:xfrm>
        </p:spPr>
        <p:txBody>
          <a:bodyPr/>
          <a:lstStyle/>
          <a:p>
            <a:r>
              <a:rPr lang="en-AU" dirty="0"/>
              <a:t>Tableau Data Visualizations</a:t>
            </a:r>
            <a:endParaRPr lang="es-A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E16F7-6176-C820-2278-B7654982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379" y="1734910"/>
            <a:ext cx="5688633" cy="47627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8983D1-5CA5-032B-BB7C-DCE14A70E641}"/>
              </a:ext>
            </a:extLst>
          </p:cNvPr>
          <p:cNvSpPr txBox="1"/>
          <p:nvPr/>
        </p:nvSpPr>
        <p:spPr>
          <a:xfrm>
            <a:off x="333772" y="2967335"/>
            <a:ext cx="530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3"/>
              </a:rPr>
              <a:t>https://public.tableau.com/app/profile/madeleine.chapman/viz/project4_17174152559490/Story1?publish=yes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45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C3F391-A969-7072-BA39-DA5B565F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22919"/>
            <a:ext cx="4114800" cy="685801"/>
          </a:xfrm>
        </p:spPr>
        <p:txBody>
          <a:bodyPr/>
          <a:lstStyle/>
          <a:p>
            <a:r>
              <a:rPr lang="en-US" dirty="0"/>
              <a:t>Tableau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936DFF-714F-2120-99CF-DC5B375BBB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5878388" y="1133745"/>
            <a:ext cx="6172198" cy="4490273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450CE23-470C-DDC4-8CB3-6077D87A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1884" y="996125"/>
            <a:ext cx="4295329" cy="563895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Worked out which data was best for 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Found that the State codes were an issue as it wasn’t apart of Tableau mapping.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the state codes to no longer be </a:t>
            </a:r>
            <a:r>
              <a:rPr lang="en-US" dirty="0" err="1">
                <a:solidFill>
                  <a:schemeClr val="tx1"/>
                </a:solidFill>
              </a:rPr>
              <a:t>abrivations</a:t>
            </a:r>
            <a:r>
              <a:rPr lang="en-US" dirty="0">
                <a:solidFill>
                  <a:schemeClr val="tx1"/>
                </a:solidFill>
              </a:rPr>
              <a:t> and now actually state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Made Borrow state into </a:t>
            </a:r>
            <a:r>
              <a:rPr lang="en-US" dirty="0" err="1">
                <a:solidFill>
                  <a:schemeClr val="tx1"/>
                </a:solidFill>
              </a:rPr>
              <a:t>Latatuide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Longatuide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Created a map that shows Loan count for each state and Average credit rating to give an visual idea on the type of data we were working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Worked with Tableau graphing to get data relating back to income range, average credit score, Delinquencies, occupation until I was able to create a story base on my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a dashboard for the story using the map and income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Analysed</a:t>
            </a:r>
            <a:r>
              <a:rPr lang="en-US" dirty="0">
                <a:solidFill>
                  <a:schemeClr val="tx1"/>
                </a:solidFill>
              </a:rPr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10708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B938-EDF8-C122-5D90-381F4B06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972" y="332656"/>
            <a:ext cx="7727715" cy="1188720"/>
          </a:xfrm>
        </p:spPr>
        <p:txBody>
          <a:bodyPr>
            <a:normAutofit/>
          </a:bodyPr>
          <a:lstStyle/>
          <a:p>
            <a:r>
              <a:rPr lang="en-AU" dirty="0"/>
              <a:t>Model Results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5942-E33D-7154-1558-C7D564A5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ED46F-AE05-1614-AF3D-EA2904DD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1844824"/>
            <a:ext cx="4368339" cy="4319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DCB6DC-8AB6-BD17-1FE5-0A94545F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58" y="3156428"/>
            <a:ext cx="6272110" cy="16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4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E9F0-419D-8D66-7903-B9C188F57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s-AR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7725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3D1C-7827-2382-9930-CA363C0C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EF6E-1D06-27DF-3D4E-75049913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Project Objective</a:t>
            </a:r>
          </a:p>
          <a:p>
            <a:r>
              <a:rPr lang="en-AU" dirty="0"/>
              <a:t>How to Install and Run Project</a:t>
            </a:r>
          </a:p>
          <a:p>
            <a:r>
              <a:rPr lang="en-AU" dirty="0"/>
              <a:t>Implementation of Predictive Model</a:t>
            </a:r>
          </a:p>
          <a:p>
            <a:r>
              <a:rPr lang="en-AU" dirty="0"/>
              <a:t>Model Notebook</a:t>
            </a:r>
          </a:p>
          <a:p>
            <a:r>
              <a:rPr lang="en-AU" dirty="0"/>
              <a:t>Tableau Data Visualizations</a:t>
            </a:r>
          </a:p>
          <a:p>
            <a:r>
              <a:rPr lang="en-AU" dirty="0"/>
              <a:t>Model Results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9258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8C1-1CFF-ECF5-345D-F6FF4671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7B678-D37F-DF1F-7853-AE32E528C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7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CDEB-D50B-0D55-FE4C-54407523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Install and Run Project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D218-BE25-6042-0619-D7029E9F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2174452"/>
            <a:ext cx="10607571" cy="4187825"/>
          </a:xfrm>
        </p:spPr>
        <p:txBody>
          <a:bodyPr>
            <a:normAutofit/>
          </a:bodyPr>
          <a:lstStyle/>
          <a:p>
            <a:r>
              <a:rPr lang="en-US" sz="1400" dirty="0"/>
              <a:t>To run this code, you need to have the following libraries installed:</a:t>
            </a:r>
          </a:p>
          <a:p>
            <a:r>
              <a:rPr lang="en-US" sz="1400" dirty="0"/>
              <a:t>```bash</a:t>
            </a:r>
          </a:p>
          <a:p>
            <a:r>
              <a:rPr lang="en-US" sz="1400" dirty="0"/>
              <a:t>pip install pandas - </a:t>
            </a:r>
            <a:r>
              <a:rPr lang="en-US" sz="1400" dirty="0" err="1"/>
              <a:t>numpy</a:t>
            </a:r>
            <a:r>
              <a:rPr lang="en-US" sz="1400" dirty="0"/>
              <a:t> - matplotlib - seaborn - scikit-learn</a:t>
            </a:r>
          </a:p>
          <a:p>
            <a:r>
              <a:rPr lang="en-US" sz="1400" dirty="0"/>
              <a:t>- **pandas**: Data manipulation and analysis</a:t>
            </a:r>
          </a:p>
          <a:p>
            <a:r>
              <a:rPr lang="en-US" sz="1400" dirty="0"/>
              <a:t>- **</a:t>
            </a:r>
            <a:r>
              <a:rPr lang="en-US" sz="1400" dirty="0" err="1"/>
              <a:t>numpy</a:t>
            </a:r>
            <a:r>
              <a:rPr lang="en-US" sz="1400" dirty="0"/>
              <a:t>**: Numerical computing.-</a:t>
            </a:r>
          </a:p>
          <a:p>
            <a:r>
              <a:rPr lang="en-US" sz="1400" dirty="0"/>
              <a:t>- **matplotlib**: Plotting and data visualization. </a:t>
            </a:r>
          </a:p>
          <a:p>
            <a:r>
              <a:rPr lang="en-US" sz="1400" dirty="0"/>
              <a:t>- **seaborn**: Statistical data visualization.</a:t>
            </a:r>
          </a:p>
          <a:p>
            <a:r>
              <a:rPr lang="en-US" sz="1400" dirty="0"/>
              <a:t>- **scikit-learn**: Machine learning and data preprocessing</a:t>
            </a:r>
          </a:p>
        </p:txBody>
      </p:sp>
      <p:pic>
        <p:nvPicPr>
          <p:cNvPr id="5124" name="Picture 4" descr="How Plotly transforms raw data into charts | Fatima Mubarak posted on the  topic | LinkedIn">
            <a:extLst>
              <a:ext uri="{FF2B5EF4-FFF2-40B4-BE49-F238E27FC236}">
                <a16:creationId xmlns:a16="http://schemas.microsoft.com/office/drawing/2014/main" id="{6D318600-C5B1-6311-7024-74F83DE2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24" y="4850726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cikit-learn">
            <a:extLst>
              <a:ext uri="{FF2B5EF4-FFF2-40B4-BE49-F238E27FC236}">
                <a16:creationId xmlns:a16="http://schemas.microsoft.com/office/drawing/2014/main" id="{F258C362-97AB-27AC-7598-EF3F63FE6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03" y="47030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F4D10B5-A546-2C81-4729-A66B7C87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5251095"/>
            <a:ext cx="2338555" cy="10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and symbol, meaning, history, PNG, brand">
            <a:extLst>
              <a:ext uri="{FF2B5EF4-FFF2-40B4-BE49-F238E27FC236}">
                <a16:creationId xmlns:a16="http://schemas.microsoft.com/office/drawing/2014/main" id="{436AA867-EF9F-92FB-5D4A-1F5A05A2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15" y="5135557"/>
            <a:ext cx="2393730" cy="134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ndas - Python Data Analysis Library">
            <a:extLst>
              <a:ext uri="{FF2B5EF4-FFF2-40B4-BE49-F238E27FC236}">
                <a16:creationId xmlns:a16="http://schemas.microsoft.com/office/drawing/2014/main" id="{7585F17A-5D76-5531-F9F8-AAA6E4DC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" y="5062977"/>
            <a:ext cx="2010766" cy="142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7725-EE7F-DABE-DA90-9AB383BE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Implementation of Predictive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E29DB-4B19-22C2-10F3-46FE983ED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6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45C3-942B-DCF0-02AA-A7C3AAF9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B3D7-E68A-637E-0CB5-88DFFCF8F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12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230554" y="522269"/>
            <a:ext cx="7727715" cy="1188720"/>
          </a:xfrm>
        </p:spPr>
        <p:txBody>
          <a:bodyPr rtlCol="0"/>
          <a:lstStyle/>
          <a:p>
            <a:pPr rtl="0"/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factors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sz="half" idx="1"/>
          </p:nvPr>
        </p:nvSpPr>
        <p:spPr>
          <a:xfrm>
            <a:off x="837828" y="2996952"/>
            <a:ext cx="4270659" cy="3101982"/>
          </a:xfrm>
        </p:spPr>
        <p:txBody>
          <a:bodyPr rtlCol="0">
            <a:normAutofit fontScale="40000" lnSpcReduction="20000"/>
          </a:bodyPr>
          <a:lstStyle/>
          <a:p>
            <a:r>
              <a:rPr lang="en-AU" sz="2900" dirty="0">
                <a:solidFill>
                  <a:schemeClr val="tx1"/>
                </a:solidFill>
              </a:rPr>
              <a:t>'Term',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ProsperRating</a:t>
            </a:r>
            <a:r>
              <a:rPr lang="en-AU" sz="2900" dirty="0">
                <a:solidFill>
                  <a:schemeClr val="tx1"/>
                </a:solidFill>
              </a:rPr>
              <a:t> (numeric)',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'Average Credit Score',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EmploymentStatus</a:t>
            </a:r>
            <a:r>
              <a:rPr lang="en-AU" sz="2900" dirty="0">
                <a:solidFill>
                  <a:schemeClr val="tx1"/>
                </a:solidFill>
              </a:rPr>
              <a:t>’,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IsBorrowerHomeowner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IncomeRange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StatedMonthlyIncome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BorrowerRate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EmploymentStatusDuration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LoanMonthsSinceOrigination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LoanOriginalAmount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pPr rtl="0"/>
            <a:endParaRPr lang="en-US" dirty="0"/>
          </a:p>
          <a:p>
            <a:pPr rtl="0"/>
            <a:endParaRPr lang="es-E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2B0AFF-8765-FE2B-C11A-FD3DE7D13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276" y="3095984"/>
            <a:ext cx="4269135" cy="3101982"/>
          </a:xfrm>
        </p:spPr>
        <p:txBody>
          <a:bodyPr>
            <a:normAutofit fontScale="40000" lnSpcReduction="20000"/>
          </a:bodyPr>
          <a:lstStyle/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TotalProsperPaymentsBilled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OnTimeProsperPayments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LP_CustomerPayments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MonthlyLoanPayment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RevolvingCreditBalance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CurrentDelinquencies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'Recommendations',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'Investors',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ProsperPrincipalBorrowed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ProsperPrincipalOutstanding</a:t>
            </a:r>
            <a:r>
              <a:rPr lang="en-AU" sz="3000" dirty="0">
                <a:solidFill>
                  <a:schemeClr val="tx1"/>
                </a:solidFill>
              </a:rPr>
              <a:t>'.</a:t>
            </a:r>
          </a:p>
          <a:p>
            <a:endParaRPr lang="en-A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3C5CF-5B7F-22D4-F9C3-C86A2FCF6415}"/>
              </a:ext>
            </a:extLst>
          </p:cNvPr>
          <p:cNvSpPr txBox="1"/>
          <p:nvPr/>
        </p:nvSpPr>
        <p:spPr>
          <a:xfrm>
            <a:off x="1273668" y="2191348"/>
            <a:ext cx="1034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https://www.kaggle.com/datasets/nurudeenabdulsalaam/prosper-loan-dataset</a:t>
            </a:r>
            <a:r>
              <a:rPr lang="en-AU" dirty="0"/>
              <a:t> </a:t>
            </a:r>
          </a:p>
          <a:p>
            <a:r>
              <a:rPr lang="en-AU" dirty="0">
                <a:hlinkClick r:id="rId4"/>
              </a:rPr>
              <a:t>https://docs.google.com/spreadsheets/d/1gDyi_L4UvIrLTEC6Wri5nbaMmkGmLQBk-Yx3z0XDEtI/edit#gid=0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12DC-1895-DD7E-901B-966A2ED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Global </a:t>
            </a:r>
            <a:r>
              <a:rPr lang="es-AR" dirty="0" err="1"/>
              <a:t>Feature</a:t>
            </a:r>
            <a:r>
              <a:rPr lang="es-AR" dirty="0"/>
              <a:t> </a:t>
            </a:r>
            <a:r>
              <a:rPr lang="es-AR" dirty="0" err="1"/>
              <a:t>Importance</a:t>
            </a:r>
            <a:endParaRPr lang="es-A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EA2946-7FD3-75A0-3AF4-8B978D57E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2769215"/>
            <a:ext cx="4800600" cy="292294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C8A5C-769F-B5F4-0135-B73D5C3BED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2346365"/>
            <a:ext cx="5904656" cy="3954354"/>
          </a:xfrm>
        </p:spPr>
      </p:pic>
    </p:spTree>
    <p:extLst>
      <p:ext uri="{BB962C8B-B14F-4D97-AF65-F5344CB8AC3E}">
        <p14:creationId xmlns:p14="http://schemas.microsoft.com/office/powerpoint/2010/main" val="38875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71C3-4253-61F5-AB09-F1582177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Key ideas of the code</a:t>
            </a:r>
            <a:endParaRPr lang="es-A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A5F75E-554E-4DD6-91B3-2802898C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3852" y="3861048"/>
            <a:ext cx="4114800" cy="2590800"/>
          </a:xfrm>
        </p:spPr>
        <p:txBody>
          <a:bodyPr>
            <a:normAutofit/>
          </a:bodyPr>
          <a:lstStyle/>
          <a:p>
            <a:r>
              <a:rPr lang="en-US" dirty="0"/>
              <a:t>Based on the analysis and visualizations of the dataset, here are the conclusions:</a:t>
            </a:r>
          </a:p>
          <a:p>
            <a:endParaRPr lang="es-AR" dirty="0"/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26D01852-1FC7-D3A2-9AE3-3A96ADE8A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" r="39848" b="-2"/>
          <a:stretch/>
        </p:blipFill>
        <p:spPr>
          <a:xfrm>
            <a:off x="6025925" y="-50118"/>
            <a:ext cx="6172198" cy="6857999"/>
          </a:xfrm>
          <a:prstGeom prst="rect">
            <a:avLst/>
          </a:prstGeom>
          <a:noFill/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4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3080</TotalTime>
  <Words>625</Words>
  <Application>Microsoft Office PowerPoint</Application>
  <PresentationFormat>Custom</PresentationFormat>
  <Paragraphs>78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Consolas</vt:lpstr>
      <vt:lpstr>Gill Sans MT</vt:lpstr>
      <vt:lpstr>Parcel</vt:lpstr>
      <vt:lpstr>Loan Repayment Predictive Model -  Project 4 Group 3  L.Potter M.Chapman M.Siad P.Bhardwaj</vt:lpstr>
      <vt:lpstr>Contents</vt:lpstr>
      <vt:lpstr>Project Objective</vt:lpstr>
      <vt:lpstr>How to Install and Run Project</vt:lpstr>
      <vt:lpstr>Implementation of Predictive Model</vt:lpstr>
      <vt:lpstr>Model</vt:lpstr>
      <vt:lpstr>Understanding factors</vt:lpstr>
      <vt:lpstr>Global Feature Importance</vt:lpstr>
      <vt:lpstr>Key ideas of the code</vt:lpstr>
      <vt:lpstr>Correlation Heatmap Analysis This correlation heatmap visualizes the relationships between different features in the dataset, highlighting how they are interrelated.</vt:lpstr>
      <vt:lpstr>Pair Plot Analysis</vt:lpstr>
      <vt:lpstr>Tableau Data Visualizations</vt:lpstr>
      <vt:lpstr>Tableau</vt:lpstr>
      <vt:lpstr>Model Results and Recommendations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Siad</dc:creator>
  <cp:lastModifiedBy>lachlan potter</cp:lastModifiedBy>
  <cp:revision>4</cp:revision>
  <dcterms:created xsi:type="dcterms:W3CDTF">2024-06-04T08:49:11Z</dcterms:created>
  <dcterms:modified xsi:type="dcterms:W3CDTF">2024-06-11T08:40:48Z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