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6872-2A68-A960-4ACB-11D0AEE16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3802E-EBE6-BAFF-FE3B-E839977BA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861BE-2470-CA30-AD41-5E69BF26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E2531-A779-4C1B-5C00-4CEBDC72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A3EA3-C7F4-C4D7-D815-4FACF9C7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34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50B7-5DB1-171F-FF18-3399DFFD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3E60D-A2D7-13A4-88C5-526547506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0938E-3B8B-8ADF-F6E7-C84D4BE1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BC8DA-468C-53C1-77E1-8C1A0012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D41F5-BC72-4FD4-4792-EC4277CB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0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BAEB3-8AFD-4A87-17AA-F92CA4BE5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BD1DE-E238-5FFC-4384-6B9FB39BC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043E-EF38-45F8-D7AE-ADA1F927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489A7-5E8A-7DA0-FA23-DE5AE03E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EDB86-3C20-4410-D012-41993187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396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2F70-B8A0-3A70-A15A-4505D39D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8732D-B886-8B17-CA1F-51F63F4F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C772C-8E57-1680-9CAE-AC78FBED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DF17-B51C-44B5-79F4-66124DEE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68F05-24B5-E5A1-8A57-CAB5DEB3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185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D53F-A8F7-C328-86C7-E88844D4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7139-992E-3CE2-6C11-87996B1AA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B2AA1-4933-D023-B380-3DB4490DE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36A8B-6A68-7BDA-24C1-B7C7690B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4E629-C2EA-978F-064B-6E9A7DE8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82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7ABB-1A92-3A11-E204-4ADF24C8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2C58-6E02-B869-F513-256DF81AC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654F7-AA22-0CD1-6DB9-D9EEF31AB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1B184-935F-9A7A-6194-3CB6DBCC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6E64C-AA12-BC84-5B07-3C555E60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2797A-E553-C764-0599-9F4FEF89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47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BF6A-607B-F89F-7D6B-E78DEBBB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6A0CF-F85D-A5DF-C9CA-2924DD572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F14E5-ACEE-9623-64B5-E90B36F37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49119-7677-15B8-0E64-FB9A6EF38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0E950-2F8E-5C09-AC20-4BDA2A52E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599E9-3DEE-4CEE-7210-BD2E9000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50AC7-608B-59FD-4DCC-31E02D1D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7C503-482C-2BF8-95B4-92AF935A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46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A390-6496-D7C2-C648-A566A63A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BD799-533C-811F-633D-964CADAF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10997-1CCF-4966-C468-E9E01E41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F70A2-EA79-F629-E3E0-E5C314F3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24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89A22-AC76-A3B9-E0B1-20E2EFDE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81687-55C1-A829-26C5-01CD5514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D333A-22DF-6D74-292B-CF425DB8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47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D358-81BD-5B86-01E7-F0D91EA6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A4A24-CD62-5946-A59F-140B5AEEF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66AA7-0215-70AB-5B4B-5A30F15AE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5DBCD-5443-820D-3D78-7E22AC6F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B48C4-E070-876A-91B8-0A85F9A8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8BE8-BA70-368A-40BA-E0CAE707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88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49C9-A8AE-AD53-8D31-CE26FB27C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48D21-C6DA-36CE-293C-8782D9376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64298-2A69-4E7C-2F36-FB8ACA7DB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53865-A6C8-B9F7-867A-AF518B68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E6414-3C4B-6AF3-187D-71611BCE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EA7F9-98F9-7C23-BF58-1C57A847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234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5D3E6-FFAC-88F6-FB7C-F3F53386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D12FD-B71A-8A98-494F-60E5EF6DD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947F2-8F95-7570-AB05-F0EDE8049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191452-1FE8-4149-95DE-696B6289E78E}" type="datetimeFigureOut">
              <a:rPr lang="en-AU" smtClean="0"/>
              <a:t>12/02/2024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E20B-09BF-D120-3D5E-3827EA808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0F208-ECE7-BFB1-C7F7-8D4CEFC8B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69F565-05C6-42F5-B379-763706B956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13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979BA-BFE5-4357-85D7-4174052F8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AU" sz="3700" dirty="0">
                <a:solidFill>
                  <a:srgbClr val="FFFFFF"/>
                </a:solidFill>
              </a:rPr>
              <a:t>How does Dwelling, CPI and the cost of fuel affect Inflation, </a:t>
            </a:r>
            <a:br>
              <a:rPr lang="en-AU" sz="3700" dirty="0">
                <a:solidFill>
                  <a:srgbClr val="FFFFFF"/>
                </a:solidFill>
              </a:rPr>
            </a:br>
            <a:r>
              <a:rPr lang="en-AU" sz="3700" dirty="0">
                <a:solidFill>
                  <a:srgbClr val="FFFFFF"/>
                </a:solidFill>
              </a:rPr>
              <a:t>And what are the </a:t>
            </a:r>
            <a:r>
              <a:rPr lang="en-AU" sz="7200" dirty="0">
                <a:solidFill>
                  <a:srgbClr val="FFFFFF"/>
                </a:solidFill>
              </a:rPr>
              <a:t>impacts</a:t>
            </a:r>
            <a:r>
              <a:rPr lang="en-AU" sz="37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6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29A69-C4CF-9864-7A12-11955203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QUESTIONS???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5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D512C-598D-81A0-33CF-2B0904A6E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AU" sz="4800">
                <a:solidFill>
                  <a:srgbClr val="FFFFFF"/>
                </a:solidFill>
              </a:rPr>
              <a:t>What in inflation? </a:t>
            </a:r>
            <a:br>
              <a:rPr lang="en-AU" sz="4800">
                <a:solidFill>
                  <a:srgbClr val="FFFFFF"/>
                </a:solidFill>
              </a:rPr>
            </a:br>
            <a:endParaRPr lang="en-AU" sz="4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4445D-0069-26B4-B01B-850EB8671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 b="0" i="0">
                <a:solidFill>
                  <a:srgbClr val="FFFFFF"/>
                </a:solidFill>
                <a:effectLst/>
                <a:latin typeface="MuseoSans-300"/>
              </a:rPr>
              <a:t>Inflation is the rate of increase in prices over a given period of time</a:t>
            </a:r>
            <a:endParaRPr lang="en-AU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CEB19-3E74-0E8D-8025-55326649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AU" sz="4000">
                <a:solidFill>
                  <a:srgbClr val="FFFFFF"/>
                </a:solidFill>
              </a:rPr>
              <a:t>What causes inflation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0AA74-17B0-F70B-9059-2E8C3E948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AU" sz="2000" b="1" i="0" dirty="0">
                <a:effectLst/>
                <a:latin typeface="Arial" panose="020B0604020202020204" pitchFamily="34" charset="0"/>
              </a:rPr>
              <a:t>Demand-pull inflation</a:t>
            </a:r>
          </a:p>
          <a:p>
            <a:pPr marL="1828800" lvl="4" indent="0">
              <a:buNone/>
            </a:pPr>
            <a:r>
              <a:rPr lang="en-AU" sz="2000" b="1" dirty="0">
                <a:latin typeface="Arial" panose="020B0604020202020204" pitchFamily="34" charset="0"/>
              </a:rPr>
              <a:t>when the total demand for goods and services increase </a:t>
            </a:r>
          </a:p>
          <a:p>
            <a:pPr marL="1828800" lvl="4" indent="0">
              <a:buNone/>
            </a:pPr>
            <a:endParaRPr lang="en-AU" sz="2000" b="1" dirty="0">
              <a:latin typeface="Arial" panose="020B0604020202020204" pitchFamily="34" charset="0"/>
            </a:endParaRPr>
          </a:p>
          <a:p>
            <a:r>
              <a:rPr lang="en-AU" sz="2000" b="1" i="0" dirty="0">
                <a:effectLst/>
                <a:latin typeface="Arial" panose="020B0604020202020204" pitchFamily="34" charset="0"/>
              </a:rPr>
              <a:t>Cost- push</a:t>
            </a:r>
          </a:p>
          <a:p>
            <a:pPr marL="1828800" lvl="4" indent="0">
              <a:buNone/>
            </a:pPr>
            <a:r>
              <a:rPr lang="en-AU" sz="2000" b="1" i="0" dirty="0">
                <a:effectLst/>
                <a:latin typeface="Arial" panose="020B0604020202020204" pitchFamily="34" charset="0"/>
              </a:rPr>
              <a:t>Cost of production increases	</a:t>
            </a:r>
          </a:p>
          <a:p>
            <a:pPr marL="1828800" lvl="4" indent="0">
              <a:buNone/>
            </a:pPr>
            <a:endParaRPr lang="en-AU" sz="2000" b="1" dirty="0">
              <a:latin typeface="Arial" panose="020B0604020202020204" pitchFamily="34" charset="0"/>
            </a:endParaRPr>
          </a:p>
          <a:p>
            <a:r>
              <a:rPr lang="en-AU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Inflation </a:t>
            </a:r>
            <a:r>
              <a:rPr lang="en-AU"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AU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xpectations</a:t>
            </a:r>
          </a:p>
          <a:p>
            <a:pPr marL="1828800" lvl="4" indent="0">
              <a:buNone/>
            </a:pPr>
            <a:r>
              <a:rPr lang="en-AU" sz="2000" b="1" i="0" dirty="0">
                <a:effectLst/>
                <a:latin typeface="Arial" panose="020B0604020202020204" pitchFamily="34" charset="0"/>
              </a:rPr>
              <a:t>Expectations about future pricing for goods and services </a:t>
            </a:r>
          </a:p>
        </p:txBody>
      </p:sp>
    </p:spTree>
    <p:extLst>
      <p:ext uri="{BB962C8B-B14F-4D97-AF65-F5344CB8AC3E}">
        <p14:creationId xmlns:p14="http://schemas.microsoft.com/office/powerpoint/2010/main" val="85778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9D101-7ED2-D5BA-ABC9-A88F46A9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How Is inflation calculated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5ECC1-CE1F-09B6-9EEC-3BEA17D43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FFFFFF"/>
                </a:solidFill>
              </a:rPr>
              <a:t>2018 books cost $20.00 and then increased to $20.5 in 2019 then the inflation rate would be 2.5%</a:t>
            </a:r>
          </a:p>
        </p:txBody>
      </p:sp>
      <p:pic>
        <p:nvPicPr>
          <p:cNvPr id="4" name="Content Placeholder 3" descr="Annual CPI and Trimmed Mean Inflation">
            <a:extLst>
              <a:ext uri="{FF2B5EF4-FFF2-40B4-BE49-F238E27FC236}">
                <a16:creationId xmlns:a16="http://schemas.microsoft.com/office/drawing/2014/main" id="{7AF4A36C-1591-9200-76DF-1E8A30510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748" y="3647894"/>
            <a:ext cx="5131088" cy="1064700"/>
          </a:xfrm>
          <a:prstGeom prst="rect">
            <a:avLst/>
          </a:prstGeom>
          <a:noFill/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3EE363-6603-086E-62B7-9A362A623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024651"/>
              </p:ext>
            </p:extLst>
          </p:nvPr>
        </p:nvGraphicFramePr>
        <p:xfrm>
          <a:off x="6345165" y="2840235"/>
          <a:ext cx="5131088" cy="275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803">
                  <a:extLst>
                    <a:ext uri="{9D8B030D-6E8A-4147-A177-3AD203B41FA5}">
                      <a16:colId xmlns:a16="http://schemas.microsoft.com/office/drawing/2014/main" val="3884848910"/>
                    </a:ext>
                  </a:extLst>
                </a:gridCol>
                <a:gridCol w="1492400">
                  <a:extLst>
                    <a:ext uri="{9D8B030D-6E8A-4147-A177-3AD203B41FA5}">
                      <a16:colId xmlns:a16="http://schemas.microsoft.com/office/drawing/2014/main" val="550652105"/>
                    </a:ext>
                  </a:extLst>
                </a:gridCol>
                <a:gridCol w="1983885">
                  <a:extLst>
                    <a:ext uri="{9D8B030D-6E8A-4147-A177-3AD203B41FA5}">
                      <a16:colId xmlns:a16="http://schemas.microsoft.com/office/drawing/2014/main" val="1365289694"/>
                    </a:ext>
                  </a:extLst>
                </a:gridCol>
              </a:tblGrid>
              <a:tr h="575421">
                <a:tc>
                  <a:txBody>
                    <a:bodyPr/>
                    <a:lstStyle/>
                    <a:p>
                      <a:pPr algn="l" fontAlgn="b"/>
                      <a:r>
                        <a:rPr lang="en-AU" sz="3000" u="none" strike="noStrike">
                          <a:effectLst/>
                        </a:rPr>
                        <a:t> 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3000" u="none" strike="noStrike">
                          <a:effectLst/>
                        </a:rPr>
                        <a:t>Books</a:t>
                      </a:r>
                      <a:endParaRPr lang="en-AU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3000" u="none" strike="noStrike">
                          <a:effectLst/>
                        </a:rPr>
                        <a:t>ChildCare</a:t>
                      </a:r>
                      <a:endParaRPr lang="en-AU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extLst>
                  <a:ext uri="{0D108BD9-81ED-4DB2-BD59-A6C34878D82A}">
                    <a16:rowId xmlns:a16="http://schemas.microsoft.com/office/drawing/2014/main" val="3027184972"/>
                  </a:ext>
                </a:extLst>
              </a:tr>
              <a:tr h="575421"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2018</a:t>
                      </a:r>
                      <a:endParaRPr lang="en-AU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20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30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extLst>
                  <a:ext uri="{0D108BD9-81ED-4DB2-BD59-A6C34878D82A}">
                    <a16:rowId xmlns:a16="http://schemas.microsoft.com/office/drawing/2014/main" val="1506150803"/>
                  </a:ext>
                </a:extLst>
              </a:tr>
              <a:tr h="575421"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2019</a:t>
                      </a:r>
                      <a:endParaRPr lang="en-AU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20.5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31.41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extLst>
                  <a:ext uri="{0D108BD9-81ED-4DB2-BD59-A6C34878D82A}">
                    <a16:rowId xmlns:a16="http://schemas.microsoft.com/office/drawing/2014/main" val="3086389296"/>
                  </a:ext>
                </a:extLst>
              </a:tr>
              <a:tr h="1026730">
                <a:tc>
                  <a:txBody>
                    <a:bodyPr/>
                    <a:lstStyle/>
                    <a:p>
                      <a:pPr algn="l" fontAlgn="b"/>
                      <a:r>
                        <a:rPr lang="en-AU" sz="3000" u="none" strike="noStrike">
                          <a:effectLst/>
                        </a:rPr>
                        <a:t>Inflation Rate </a:t>
                      </a:r>
                      <a:endParaRPr lang="en-AU" sz="3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-2.50%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000" u="none" strike="noStrike">
                          <a:effectLst/>
                        </a:rPr>
                        <a:t>-4.70%</a:t>
                      </a:r>
                      <a:endParaRPr lang="en-AU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643" marR="25643" marT="25643" marB="0" anchor="b"/>
                </a:tc>
                <a:extLst>
                  <a:ext uri="{0D108BD9-81ED-4DB2-BD59-A6C34878D82A}">
                    <a16:rowId xmlns:a16="http://schemas.microsoft.com/office/drawing/2014/main" val="1199750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2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1C1C7-FBA7-0B2C-F402-60A2A918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Exchange rate and Inflation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6D96A4-D7D4-7D47-5E96-9F7A2F705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7" y="601926"/>
            <a:ext cx="6849063" cy="53593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84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2528B-0E46-6807-6774-287F2BA2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>
                <a:solidFill>
                  <a:srgbClr val="FFFFFF"/>
                </a:solidFill>
              </a:rPr>
              <a:t>CPI and the effects on inflation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D73D-6608-F771-0ED9-95B429CE2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252942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088E4-0BFF-66A6-21FC-5F604FCF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>
                <a:solidFill>
                  <a:srgbClr val="FFFFFF"/>
                </a:solidFill>
              </a:rPr>
              <a:t>Cost of fuel and the effects on inflation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45EA91-F215-E941-E3EF-9E016F08A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546" y="737537"/>
            <a:ext cx="6128624" cy="4913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42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E4C89-1688-3ADB-A665-89D3ECE8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>
                <a:solidFill>
                  <a:srgbClr val="FFFFFF"/>
                </a:solidFill>
              </a:rPr>
              <a:t>Dwellings and the impact it has on inflation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8F5AF-EF04-0718-3E13-EE77A4E30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170455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C9703-76BF-8FD6-A578-BA6B8337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418846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142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Aptos Narrow</vt:lpstr>
      <vt:lpstr>Arial</vt:lpstr>
      <vt:lpstr>MuseoSans-300</vt:lpstr>
      <vt:lpstr>Office Theme</vt:lpstr>
      <vt:lpstr>How does Dwelling, CPI and the cost of fuel affect Inflation,  And what are the impacts?</vt:lpstr>
      <vt:lpstr>What in inflation?  </vt:lpstr>
      <vt:lpstr>What causes inflation </vt:lpstr>
      <vt:lpstr>How Is inflation calculated </vt:lpstr>
      <vt:lpstr>Exchange rate and Inflation </vt:lpstr>
      <vt:lpstr>CPI and the effects on inflation </vt:lpstr>
      <vt:lpstr>Cost of fuel and the effects on inflation</vt:lpstr>
      <vt:lpstr>Dwellings and the impact it has on inflation</vt:lpstr>
      <vt:lpstr>Conclusion:</vt:lpstr>
      <vt:lpstr>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Dwelling, CPI and the cost of fuel affect Inflation,  And what are the impacts?</dc:title>
  <dc:creator>madeleine chapman</dc:creator>
  <cp:lastModifiedBy>madeleine chapman</cp:lastModifiedBy>
  <cp:revision>1</cp:revision>
  <dcterms:created xsi:type="dcterms:W3CDTF">2024-02-12T05:43:03Z</dcterms:created>
  <dcterms:modified xsi:type="dcterms:W3CDTF">2024-02-12T07:02:12Z</dcterms:modified>
</cp:coreProperties>
</file>