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6"/>
    <a:srgbClr val="11C6FF"/>
    <a:srgbClr val="29CCFF"/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4660"/>
  </p:normalViewPr>
  <p:slideViewPr>
    <p:cSldViewPr snapToGrid="0">
      <p:cViewPr>
        <p:scale>
          <a:sx n="100" d="100"/>
          <a:sy n="100" d="100"/>
        </p:scale>
        <p:origin x="11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9EFD8-8C48-4F81-B467-473FB727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DC4AA3-A1B5-47C2-BA17-7D889E8EE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35872A-A35C-40C6-A54C-B001197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F0CFEB-6EEB-437D-8D34-9383FE03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A992DA-D832-46CA-B48A-16D1FC17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808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B115-B499-441B-8BF4-A25A2CD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5E234F0-374A-4574-8806-8CA1CF3D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C78191-C784-44DE-B1F3-318B9D76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B9B70F-DBB4-4443-953F-7E35CDA2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6C465F-5518-4169-9A84-E643C32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7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52EDD79-40DA-4377-A530-59F593547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2279230-8B4C-4A4B-9D40-A6A7580C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1CE10F-5298-4085-9708-A9760F5F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A0F4BD-F215-49E9-A600-90C414D5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800BDE-B56B-4A09-B467-A48DFB57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17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23C7ED-B082-4BDF-A054-A38482EB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F0746C-D6E8-4861-B98D-D7122495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FF5399-0A96-4196-8172-25A053A4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215E92-FBC5-494A-887F-260EB829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DFB231-BFF8-4C17-96B6-E61F8F1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C6E66-EF4F-48CB-B0CD-3449D328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23738C1-81FE-45FB-8004-9BB1ABAD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4DEBDB-E22A-4D51-BEE8-19EE5479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BC7D70-EB7F-453D-BF03-57FB889B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A55C9E-AEDF-4FD3-91DD-E757377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4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464E5-5FF0-43F1-A8D4-17CE78E2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C3F7470-0A25-4D58-B480-3594297FF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9D82469C-CCFE-4583-9392-B3A611CE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86C3F4-F5E0-4FA1-A96F-8C54CFFA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3F539F-CAD5-4AAE-86A5-0954F3E3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6A387FF-408F-46F6-922D-218BFD2C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65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FDB55-6601-4D24-AF6B-B703DE99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EBD2537-DE5C-4314-B9A8-32F3B338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64BF1CF-6106-48EF-B727-33DA42AC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77D6A0C1-1DCC-4A75-ABE8-DF768A830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450D088-AFD6-4565-9238-023FE012E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DC5DC3D-A62A-4A66-BF26-9E94BBAC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F7B61C6-0EEF-4185-9A46-0A7EC6DB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414D3E7-3BA0-4297-BC5A-BA284A14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7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29EEC6-3CBD-4020-9F86-1E61CA37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F55043C-8FFA-4880-B8B8-4863A385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29EAD4D-A6B7-4615-B33A-0D3BA14C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B403E50-B705-4EA0-9614-11E8E83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DB05CA5-B7DD-44BF-B395-BF09914B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2253B8D-A53C-45AF-A86B-6B2D41A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4976F-E13D-444A-BDC5-2E05267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7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DE3CB-99E7-4191-BAA9-294B279B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BAC2FA5-964B-4226-ADCC-0EC095DE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E57E21CD-6F85-47D1-AC50-9129F057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9C663D2-92E4-4B72-BCD8-7990B1A7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190251-DC05-4B06-88FB-DD035067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868A3A-2CA2-4CF4-B4B1-5B580DA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7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91009-3191-44F3-AE86-B6AB9952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3621ED8-D78B-402B-AB62-18935189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0EF445D-A1D9-4A7E-9E6E-E1580E1B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4886476-B0EF-44F8-A89E-713E3896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015A9CA-DB59-494B-AAE0-3B4BDC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F6BE24-5E16-450E-939F-8340F8C5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5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ED2D012-A83A-4C51-A64D-2B78C60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7A14DF1-CCF6-4009-81CD-D1610740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E7A961-7BBE-448B-B349-84D8B926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3EB-598A-462F-BFC6-CB54DC21AC09}" type="datetimeFigureOut">
              <a:rPr lang="cs-CZ" smtClean="0"/>
              <a:t>26.01.2018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C78D28-B4C3-491B-AE72-009A8679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6C5DF0-3F6A-443C-9C59-D2B4FF51C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A26D-EFB4-42DD-A63C-391CF0082A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41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5D97C-59FF-4296-8F64-F5D8FEA3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94001"/>
            <a:ext cx="12191999" cy="1068238"/>
          </a:xfrm>
        </p:spPr>
        <p:txBody>
          <a:bodyPr>
            <a:normAutofit/>
          </a:bodyPr>
          <a:lstStyle/>
          <a:p>
            <a:r>
              <a:rPr lang="cs-CZ" sz="5400" b="1" dirty="0">
                <a:latin typeface="Vafle VUT" panose="02000506030000020004" pitchFamily="50" charset="-18"/>
              </a:rPr>
              <a:t>Hraní her pomocí neuronových sítí</a:t>
            </a:r>
            <a:endParaRPr lang="cs-CZ" sz="5400" dirty="0">
              <a:latin typeface="Vafle VUT" panose="02000506030000020004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9B0F4F-1F0B-4959-843B-9A81356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314"/>
            <a:ext cx="9144000" cy="1655762"/>
          </a:xfrm>
        </p:spPr>
        <p:txBody>
          <a:bodyPr>
            <a:normAutofit/>
          </a:bodyPr>
          <a:lstStyle/>
          <a:p>
            <a:r>
              <a:rPr lang="cs-CZ" dirty="0">
                <a:latin typeface="Vafle VUT" panose="02000506030000020004" pitchFamily="50" charset="-18"/>
              </a:rPr>
              <a:t>Buchal Petr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9E23B9A-0193-4678-8FDE-AEA8C987E09F}"/>
              </a:ext>
            </a:extLst>
          </p:cNvPr>
          <p:cNvSpPr/>
          <p:nvPr/>
        </p:nvSpPr>
        <p:spPr>
          <a:xfrm>
            <a:off x="0" y="0"/>
            <a:ext cx="12192000" cy="1258861"/>
          </a:xfrm>
          <a:prstGeom prst="rect">
            <a:avLst/>
          </a:prstGeom>
          <a:solidFill>
            <a:srgbClr val="00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BE3520-A67C-4543-A51C-E87E3FCE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25" r="90075">
                        <a14:foregroundMark x1="47004" y1="29444" x2="47004" y2="29444"/>
                        <a14:foregroundMark x1="41760" y1="33333" x2="41760" y2="33333"/>
                        <a14:foregroundMark x1="38951" y1="31667" x2="38951" y2="31667"/>
                        <a14:foregroundMark x1="39513" y1="31667" x2="39513" y2="31667"/>
                        <a14:foregroundMark x1="17603" y1="46111" x2="17603" y2="46111"/>
                        <a14:foregroundMark x1="22097" y1="57222" x2="22097" y2="57222"/>
                        <a14:foregroundMark x1="18352" y1="42222" x2="18352" y2="42222"/>
                        <a14:foregroundMark x1="14419" y1="31667" x2="14419" y2="31667"/>
                        <a14:foregroundMark x1="90075" y1="51667" x2="9007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7" y="100684"/>
            <a:ext cx="3137224" cy="1057491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84413C3F-3A8F-4BF0-AB79-2FE0527772F9}"/>
              </a:ext>
            </a:extLst>
          </p:cNvPr>
          <p:cNvSpPr txBox="1"/>
          <p:nvPr/>
        </p:nvSpPr>
        <p:spPr>
          <a:xfrm>
            <a:off x="4773362" y="3325238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Vafle VUT" panose="02000506030000020004" pitchFamily="50" charset="-18"/>
              </a:rPr>
              <a:t>UPGM FIT VUT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B61171-4ECB-46EE-972A-44B388166BEC}"/>
              </a:ext>
            </a:extLst>
          </p:cNvPr>
          <p:cNvSpPr txBox="1"/>
          <p:nvPr/>
        </p:nvSpPr>
        <p:spPr>
          <a:xfrm>
            <a:off x="4399446" y="5708076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Vafle VUT" panose="02000506030000020004" pitchFamily="50" charset="-18"/>
              </a:rPr>
              <a:t>Vedoucí: </a:t>
            </a:r>
            <a:r>
              <a:rPr lang="cs-CZ" dirty="0" err="1">
                <a:latin typeface="Vafle VUT" panose="02000506030000020004" pitchFamily="50" charset="-18"/>
              </a:rPr>
              <a:t>Hradiš</a:t>
            </a:r>
            <a:r>
              <a:rPr lang="cs-CZ" dirty="0">
                <a:latin typeface="Vafle VUT" panose="02000506030000020004" pitchFamily="50" charset="-18"/>
              </a:rPr>
              <a:t> Michal, Ing., Ph.D.</a:t>
            </a:r>
          </a:p>
          <a:p>
            <a:endParaRPr lang="cs-CZ" dirty="0">
              <a:latin typeface="Vafle VUT" panose="02000506030000020004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216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9E23B9A-0193-4678-8FDE-AEA8C987E09F}"/>
              </a:ext>
            </a:extLst>
          </p:cNvPr>
          <p:cNvSpPr/>
          <p:nvPr/>
        </p:nvSpPr>
        <p:spPr>
          <a:xfrm>
            <a:off x="0" y="0"/>
            <a:ext cx="12192000" cy="1258861"/>
          </a:xfrm>
          <a:prstGeom prst="rect">
            <a:avLst/>
          </a:prstGeom>
          <a:solidFill>
            <a:srgbClr val="00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35D97C-59FF-4296-8F64-F5D8FEA3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7734300" cy="770445"/>
          </a:xfrm>
        </p:spPr>
        <p:txBody>
          <a:bodyPr>
            <a:normAutofit fontScale="90000"/>
          </a:bodyPr>
          <a:lstStyle/>
          <a:p>
            <a:r>
              <a:rPr lang="cs-CZ" sz="4000" b="1" dirty="0">
                <a:solidFill>
                  <a:schemeClr val="bg1"/>
                </a:solidFill>
                <a:latin typeface="Vafle VUT" panose="02000506030000020004" pitchFamily="50" charset="-18"/>
              </a:rPr>
              <a:t>Hraní her pomocí neuronových sítí</a:t>
            </a:r>
            <a:endParaRPr lang="cs-CZ" sz="4000" dirty="0">
              <a:solidFill>
                <a:schemeClr val="bg1"/>
              </a:solidFill>
              <a:latin typeface="Vafle VUT" panose="02000506030000020004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9B0F4F-1F0B-4959-843B-9A81356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0445"/>
            <a:ext cx="2234874" cy="48841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latin typeface="Vafle VUT" panose="02000506030000020004" pitchFamily="50" charset="-18"/>
              </a:rPr>
              <a:t>Buchal Petr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BE3520-A67C-4543-A51C-E87E3FCE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25" r="90075">
                        <a14:foregroundMark x1="47004" y1="29444" x2="47004" y2="29444"/>
                        <a14:foregroundMark x1="41760" y1="33333" x2="41760" y2="33333"/>
                        <a14:foregroundMark x1="38951" y1="31667" x2="38951" y2="31667"/>
                        <a14:foregroundMark x1="39513" y1="31667" x2="39513" y2="31667"/>
                        <a14:foregroundMark x1="17603" y1="46111" x2="17603" y2="46111"/>
                        <a14:foregroundMark x1="22097" y1="57222" x2="22097" y2="57222"/>
                        <a14:foregroundMark x1="18352" y1="42222" x2="18352" y2="42222"/>
                        <a14:foregroundMark x1="14419" y1="31667" x2="14419" y2="31667"/>
                        <a14:foregroundMark x1="90075" y1="51667" x2="9007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7" y="100684"/>
            <a:ext cx="3137224" cy="1057491"/>
          </a:xfrm>
          <a:prstGeom prst="rect">
            <a:avLst/>
          </a:prstGeom>
        </p:spPr>
      </p:pic>
      <p:pic>
        <p:nvPicPr>
          <p:cNvPr id="1026" name="Picture 2" descr="https://www.openphilanthropy.org/sites/default/files/styles/medium/public/grants/logo%20OpenAI%20small.png?itok=YHsEuC9X">
            <a:extLst>
              <a:ext uri="{FF2B5EF4-FFF2-40B4-BE49-F238E27FC236}">
                <a16:creationId xmlns:a16="http://schemas.microsoft.com/office/drawing/2014/main" id="{8579DE93-BFFD-4C81-AB5B-83EB8827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1" y="2179687"/>
            <a:ext cx="4425820" cy="15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epmind.com/static/v0.0.0/images/deepmind_logo.png">
            <a:extLst>
              <a:ext uri="{FF2B5EF4-FFF2-40B4-BE49-F238E27FC236}">
                <a16:creationId xmlns:a16="http://schemas.microsoft.com/office/drawing/2014/main" id="{7B490958-D4AC-4966-AABD-C3134552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6" y="2386175"/>
            <a:ext cx="4585951" cy="10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03E567AF-7F41-4AE7-9533-DD07ADBE2C43}"/>
              </a:ext>
            </a:extLst>
          </p:cNvPr>
          <p:cNvSpPr txBox="1"/>
          <p:nvPr/>
        </p:nvSpPr>
        <p:spPr>
          <a:xfrm>
            <a:off x="2683025" y="3945778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Vafle VUT" panose="02000506030000020004" pitchFamily="50" charset="-18"/>
              </a:rPr>
              <a:t>2014</a:t>
            </a:r>
            <a:endParaRPr lang="cs-CZ" dirty="0">
              <a:latin typeface="Vafle VUT" panose="02000506030000020004" pitchFamily="50" charset="-18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602C84B-FCDC-4375-BB58-B42E7A62FC3A}"/>
              </a:ext>
            </a:extLst>
          </p:cNvPr>
          <p:cNvSpPr txBox="1"/>
          <p:nvPr/>
        </p:nvSpPr>
        <p:spPr>
          <a:xfrm>
            <a:off x="8802513" y="3941894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Vafle VUT" panose="02000506030000020004" pitchFamily="50" charset="-18"/>
              </a:rPr>
              <a:t>2016</a:t>
            </a:r>
            <a:endParaRPr lang="cs-CZ" dirty="0">
              <a:latin typeface="Vafle VUT" panose="02000506030000020004" pitchFamily="50" charset="-18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6C8A8C2-33EB-4E35-8E62-B328413C592F}"/>
              </a:ext>
            </a:extLst>
          </p:cNvPr>
          <p:cNvSpPr txBox="1"/>
          <p:nvPr/>
        </p:nvSpPr>
        <p:spPr>
          <a:xfrm>
            <a:off x="1236522" y="5065349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>
                <a:latin typeface="Vafle VUT" panose="02000506030000020004" pitchFamily="50" charset="-18"/>
              </a:rPr>
              <a:t>Deep</a:t>
            </a:r>
            <a:r>
              <a:rPr lang="cs-CZ" sz="2400" dirty="0">
                <a:latin typeface="Vafle VUT" panose="02000506030000020004" pitchFamily="50" charset="-18"/>
              </a:rPr>
              <a:t> </a:t>
            </a:r>
            <a:r>
              <a:rPr lang="cs-CZ" sz="2400" dirty="0" err="1">
                <a:latin typeface="Vafle VUT" panose="02000506030000020004" pitchFamily="50" charset="-18"/>
              </a:rPr>
              <a:t>Reinforcement</a:t>
            </a:r>
            <a:r>
              <a:rPr lang="cs-CZ" sz="2400" dirty="0">
                <a:latin typeface="Vafle VUT" panose="02000506030000020004" pitchFamily="50" charset="-18"/>
              </a:rPr>
              <a:t> Learning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369E8DE-5ADB-4CF2-94CE-9D815A190F96}"/>
              </a:ext>
            </a:extLst>
          </p:cNvPr>
          <p:cNvSpPr txBox="1"/>
          <p:nvPr/>
        </p:nvSpPr>
        <p:spPr>
          <a:xfrm>
            <a:off x="8144702" y="4876800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 err="1">
                <a:latin typeface="Vafle VUT" panose="02000506030000020004" pitchFamily="50" charset="-18"/>
              </a:rPr>
              <a:t>OpenAI</a:t>
            </a:r>
            <a:r>
              <a:rPr lang="cs-CZ" sz="2400" dirty="0">
                <a:latin typeface="Vafle VUT" panose="02000506030000020004" pitchFamily="50" charset="-18"/>
              </a:rPr>
              <a:t> </a:t>
            </a:r>
            <a:r>
              <a:rPr lang="cs-CZ" sz="2400" dirty="0" err="1">
                <a:latin typeface="Vafle VUT" panose="02000506030000020004" pitchFamily="50" charset="-18"/>
              </a:rPr>
              <a:t>Gym</a:t>
            </a:r>
            <a:endParaRPr lang="cs-CZ" sz="2400" dirty="0">
              <a:latin typeface="Vafle VUT" panose="02000506030000020004" pitchFamily="50" charset="-18"/>
            </a:endParaRPr>
          </a:p>
          <a:p>
            <a:pPr algn="ctr"/>
            <a:r>
              <a:rPr lang="cs-CZ" sz="2400" dirty="0" err="1">
                <a:latin typeface="Vafle VUT" panose="02000506030000020004" pitchFamily="50" charset="-18"/>
              </a:rPr>
              <a:t>OpenAI</a:t>
            </a:r>
            <a:r>
              <a:rPr lang="cs-CZ" sz="2400" dirty="0">
                <a:latin typeface="Vafle VUT" panose="02000506030000020004" pitchFamily="50" charset="-18"/>
              </a:rPr>
              <a:t> </a:t>
            </a:r>
            <a:r>
              <a:rPr lang="cs-CZ" sz="2400" dirty="0" err="1">
                <a:latin typeface="Vafle VUT" panose="02000506030000020004" pitchFamily="50" charset="-18"/>
              </a:rPr>
              <a:t>Universe</a:t>
            </a:r>
            <a:endParaRPr lang="cs-CZ" sz="2400" dirty="0">
              <a:latin typeface="Vafle VUT" panose="02000506030000020004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366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9E23B9A-0193-4678-8FDE-AEA8C987E09F}"/>
              </a:ext>
            </a:extLst>
          </p:cNvPr>
          <p:cNvSpPr/>
          <p:nvPr/>
        </p:nvSpPr>
        <p:spPr>
          <a:xfrm>
            <a:off x="0" y="0"/>
            <a:ext cx="12192000" cy="1258861"/>
          </a:xfrm>
          <a:prstGeom prst="rect">
            <a:avLst/>
          </a:prstGeom>
          <a:solidFill>
            <a:srgbClr val="00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35D97C-59FF-4296-8F64-F5D8FEA3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7734300" cy="770445"/>
          </a:xfrm>
        </p:spPr>
        <p:txBody>
          <a:bodyPr>
            <a:normAutofit fontScale="90000"/>
          </a:bodyPr>
          <a:lstStyle/>
          <a:p>
            <a:r>
              <a:rPr lang="cs-CZ" sz="4000" b="1" dirty="0">
                <a:solidFill>
                  <a:schemeClr val="bg1"/>
                </a:solidFill>
                <a:latin typeface="Vafle VUT" panose="02000506030000020004" pitchFamily="50" charset="-18"/>
              </a:rPr>
              <a:t>Hraní her pomocí neuronových sítí</a:t>
            </a:r>
            <a:endParaRPr lang="cs-CZ" sz="4000" dirty="0">
              <a:solidFill>
                <a:schemeClr val="bg1"/>
              </a:solidFill>
              <a:latin typeface="Vafle VUT" panose="02000506030000020004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9B0F4F-1F0B-4959-843B-9A81356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0445"/>
            <a:ext cx="2234874" cy="48841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latin typeface="Vafle VUT" panose="02000506030000020004" pitchFamily="50" charset="-18"/>
              </a:rPr>
              <a:t>Buchal Petr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BE3520-A67C-4543-A51C-E87E3FCE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25" r="90075">
                        <a14:foregroundMark x1="47004" y1="29444" x2="47004" y2="29444"/>
                        <a14:foregroundMark x1="41760" y1="33333" x2="41760" y2="33333"/>
                        <a14:foregroundMark x1="38951" y1="31667" x2="38951" y2="31667"/>
                        <a14:foregroundMark x1="39513" y1="31667" x2="39513" y2="31667"/>
                        <a14:foregroundMark x1="17603" y1="46111" x2="17603" y2="46111"/>
                        <a14:foregroundMark x1="22097" y1="57222" x2="22097" y2="57222"/>
                        <a14:foregroundMark x1="18352" y1="42222" x2="18352" y2="42222"/>
                        <a14:foregroundMark x1="14419" y1="31667" x2="14419" y2="31667"/>
                        <a14:foregroundMark x1="90075" y1="51667" x2="9007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7" y="100684"/>
            <a:ext cx="3137224" cy="1057491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8337487-98A4-411B-A34C-6B82F7E0F3A1}"/>
              </a:ext>
            </a:extLst>
          </p:cNvPr>
          <p:cNvSpPr txBox="1"/>
          <p:nvPr/>
        </p:nvSpPr>
        <p:spPr>
          <a:xfrm>
            <a:off x="1890913" y="3349937"/>
            <a:ext cx="3352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Learning </a:t>
            </a:r>
            <a:r>
              <a:rPr lang="cs-CZ" sz="2400" dirty="0" err="1"/>
              <a:t>rate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Discount</a:t>
            </a:r>
            <a:r>
              <a:rPr lang="cs-CZ" sz="2400" dirty="0"/>
              <a:t> </a:t>
            </a:r>
            <a:r>
              <a:rPr lang="cs-CZ" sz="2400" dirty="0" err="1"/>
              <a:t>factor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Action</a:t>
            </a:r>
            <a:r>
              <a:rPr lang="cs-CZ" sz="2400" dirty="0"/>
              <a:t> </a:t>
            </a:r>
            <a:r>
              <a:rPr lang="cs-CZ" sz="2400" dirty="0" err="1"/>
              <a:t>repeat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Replay</a:t>
            </a:r>
            <a:r>
              <a:rPr lang="cs-CZ" sz="2400" dirty="0"/>
              <a:t> </a:t>
            </a:r>
            <a:r>
              <a:rPr lang="cs-CZ" sz="2400" dirty="0" err="1"/>
              <a:t>Memory</a:t>
            </a:r>
            <a:r>
              <a:rPr lang="cs-CZ" sz="2400" dirty="0"/>
              <a:t> </a:t>
            </a:r>
            <a:r>
              <a:rPr lang="cs-CZ" sz="2400" dirty="0" err="1"/>
              <a:t>size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Initial</a:t>
            </a:r>
            <a:r>
              <a:rPr lang="cs-CZ" sz="2400" dirty="0"/>
              <a:t>, </a:t>
            </a:r>
            <a:r>
              <a:rPr lang="cs-CZ" sz="2400" dirty="0" err="1"/>
              <a:t>final</a:t>
            </a:r>
            <a:r>
              <a:rPr lang="cs-CZ" sz="2400" dirty="0"/>
              <a:t> </a:t>
            </a:r>
            <a:r>
              <a:rPr lang="cs-CZ" sz="2400" dirty="0" err="1"/>
              <a:t>exploration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…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15C8AE8-1397-4AAD-86C4-94524D65A698}"/>
              </a:ext>
            </a:extLst>
          </p:cNvPr>
          <p:cNvSpPr txBox="1"/>
          <p:nvPr/>
        </p:nvSpPr>
        <p:spPr>
          <a:xfrm>
            <a:off x="0" y="170931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latin typeface="Vafle VUT" panose="02000506030000020004" pitchFamily="50" charset="-18"/>
              </a:rPr>
              <a:t>Vylepšení výkonu DQN pomocí lepšího výběru </a:t>
            </a:r>
            <a:r>
              <a:rPr lang="cs-CZ" sz="2800" dirty="0" err="1">
                <a:latin typeface="Vafle VUT" panose="02000506030000020004" pitchFamily="50" charset="-18"/>
              </a:rPr>
              <a:t>hyperparametrů</a:t>
            </a:r>
            <a:r>
              <a:rPr lang="cs-CZ" sz="2800" dirty="0">
                <a:latin typeface="Vafle VUT" panose="02000506030000020004" pitchFamily="50" charset="-18"/>
              </a:rPr>
              <a:t> </a:t>
            </a:r>
          </a:p>
          <a:p>
            <a:pPr algn="ctr"/>
            <a:r>
              <a:rPr lang="cs-CZ" sz="2800" dirty="0">
                <a:latin typeface="Vafle VUT" panose="02000506030000020004" pitchFamily="50" charset="-18"/>
              </a:rPr>
              <a:t>a algoritmizaci jejich modifikací</a:t>
            </a:r>
          </a:p>
        </p:txBody>
      </p:sp>
    </p:spTree>
    <p:extLst>
      <p:ext uri="{BB962C8B-B14F-4D97-AF65-F5344CB8AC3E}">
        <p14:creationId xmlns:p14="http://schemas.microsoft.com/office/powerpoint/2010/main" val="38892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9E23B9A-0193-4678-8FDE-AEA8C987E09F}"/>
              </a:ext>
            </a:extLst>
          </p:cNvPr>
          <p:cNvSpPr/>
          <p:nvPr/>
        </p:nvSpPr>
        <p:spPr>
          <a:xfrm>
            <a:off x="0" y="0"/>
            <a:ext cx="12192000" cy="1258861"/>
          </a:xfrm>
          <a:prstGeom prst="rect">
            <a:avLst/>
          </a:prstGeom>
          <a:solidFill>
            <a:srgbClr val="00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35D97C-59FF-4296-8F64-F5D8FEA3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7734300" cy="770445"/>
          </a:xfrm>
        </p:spPr>
        <p:txBody>
          <a:bodyPr>
            <a:normAutofit fontScale="90000"/>
          </a:bodyPr>
          <a:lstStyle/>
          <a:p>
            <a:r>
              <a:rPr lang="cs-CZ" sz="4000" b="1" dirty="0">
                <a:solidFill>
                  <a:schemeClr val="bg1"/>
                </a:solidFill>
                <a:latin typeface="Vafle VUT" panose="02000506030000020004" pitchFamily="50" charset="-18"/>
              </a:rPr>
              <a:t>Hraní her pomocí neuronových sítí</a:t>
            </a:r>
            <a:endParaRPr lang="cs-CZ" sz="4000" dirty="0">
              <a:solidFill>
                <a:schemeClr val="bg1"/>
              </a:solidFill>
              <a:latin typeface="Vafle VUT" panose="02000506030000020004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9B0F4F-1F0B-4959-843B-9A81356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0445"/>
            <a:ext cx="2234874" cy="48841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latin typeface="Vafle VUT" panose="02000506030000020004" pitchFamily="50" charset="-18"/>
              </a:rPr>
              <a:t>Buchal Petr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BE3520-A67C-4543-A51C-E87E3FCE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25" r="90075">
                        <a14:foregroundMark x1="47004" y1="29444" x2="47004" y2="29444"/>
                        <a14:foregroundMark x1="41760" y1="33333" x2="41760" y2="33333"/>
                        <a14:foregroundMark x1="38951" y1="31667" x2="38951" y2="31667"/>
                        <a14:foregroundMark x1="39513" y1="31667" x2="39513" y2="31667"/>
                        <a14:foregroundMark x1="17603" y1="46111" x2="17603" y2="46111"/>
                        <a14:foregroundMark x1="22097" y1="57222" x2="22097" y2="57222"/>
                        <a14:foregroundMark x1="18352" y1="42222" x2="18352" y2="42222"/>
                        <a14:foregroundMark x1="14419" y1="31667" x2="14419" y2="31667"/>
                        <a14:foregroundMark x1="90075" y1="51667" x2="9007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7" y="100684"/>
            <a:ext cx="3137224" cy="105749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02491FA-7EB4-4E8C-861F-2CCC77DBE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3087180"/>
            <a:ext cx="4686300" cy="31242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B53C350-3F30-4A6B-B871-262F53136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3087180"/>
            <a:ext cx="4686300" cy="3124200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ED53BB6D-CAD7-4A49-BE64-6AD893ACE666}"/>
              </a:ext>
            </a:extLst>
          </p:cNvPr>
          <p:cNvSpPr txBox="1"/>
          <p:nvPr/>
        </p:nvSpPr>
        <p:spPr>
          <a:xfrm>
            <a:off x="7999425" y="2825570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Vafle VUT" panose="02000506030000020004" pitchFamily="50" charset="-18"/>
              </a:rPr>
              <a:t>Epizoda 400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138DAC9-E98C-4ABC-A445-4C7433C149F0}"/>
              </a:ext>
            </a:extLst>
          </p:cNvPr>
          <p:cNvSpPr txBox="1"/>
          <p:nvPr/>
        </p:nvSpPr>
        <p:spPr>
          <a:xfrm>
            <a:off x="2112974" y="2825241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Vafle VUT" panose="02000506030000020004" pitchFamily="50" charset="-18"/>
              </a:rPr>
              <a:t>Epizoda 100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67750DC-4778-4B53-9AAC-06140C38EA34}"/>
              </a:ext>
            </a:extLst>
          </p:cNvPr>
          <p:cNvSpPr txBox="1"/>
          <p:nvPr/>
        </p:nvSpPr>
        <p:spPr>
          <a:xfrm>
            <a:off x="3396697" y="1644168"/>
            <a:ext cx="517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Vafle VUT" panose="02000506030000020004" pitchFamily="50" charset="-18"/>
              </a:rPr>
              <a:t>Současná verze DQN agenta</a:t>
            </a:r>
          </a:p>
        </p:txBody>
      </p:sp>
    </p:spTree>
    <p:extLst>
      <p:ext uri="{BB962C8B-B14F-4D97-AF65-F5344CB8AC3E}">
        <p14:creationId xmlns:p14="http://schemas.microsoft.com/office/powerpoint/2010/main" val="20471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9E23B9A-0193-4678-8FDE-AEA8C987E09F}"/>
              </a:ext>
            </a:extLst>
          </p:cNvPr>
          <p:cNvSpPr/>
          <p:nvPr/>
        </p:nvSpPr>
        <p:spPr>
          <a:xfrm>
            <a:off x="0" y="0"/>
            <a:ext cx="12192000" cy="1258861"/>
          </a:xfrm>
          <a:prstGeom prst="rect">
            <a:avLst/>
          </a:prstGeom>
          <a:solidFill>
            <a:srgbClr val="00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35D97C-59FF-4296-8F64-F5D8FEA3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7734300" cy="770445"/>
          </a:xfrm>
        </p:spPr>
        <p:txBody>
          <a:bodyPr>
            <a:normAutofit fontScale="90000"/>
          </a:bodyPr>
          <a:lstStyle/>
          <a:p>
            <a:r>
              <a:rPr lang="cs-CZ" sz="4000" b="1" dirty="0">
                <a:solidFill>
                  <a:schemeClr val="bg1"/>
                </a:solidFill>
                <a:latin typeface="Vafle VUT" panose="02000506030000020004" pitchFamily="50" charset="-18"/>
              </a:rPr>
              <a:t>Hraní her pomocí neuronových sítí</a:t>
            </a:r>
            <a:endParaRPr lang="cs-CZ" sz="4000" dirty="0">
              <a:solidFill>
                <a:schemeClr val="bg1"/>
              </a:solidFill>
              <a:latin typeface="Vafle VUT" panose="02000506030000020004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9B0F4F-1F0B-4959-843B-9A81356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0445"/>
            <a:ext cx="2234874" cy="48841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latin typeface="Vafle VUT" panose="02000506030000020004" pitchFamily="50" charset="-18"/>
              </a:rPr>
              <a:t>Buchal Petr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BE3520-A67C-4543-A51C-E87E3FCE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925" r="90075">
                        <a14:foregroundMark x1="47004" y1="29444" x2="47004" y2="29444"/>
                        <a14:foregroundMark x1="41760" y1="33333" x2="41760" y2="33333"/>
                        <a14:foregroundMark x1="38951" y1="31667" x2="38951" y2="31667"/>
                        <a14:foregroundMark x1="39513" y1="31667" x2="39513" y2="31667"/>
                        <a14:foregroundMark x1="17603" y1="46111" x2="17603" y2="46111"/>
                        <a14:foregroundMark x1="22097" y1="57222" x2="22097" y2="57222"/>
                        <a14:foregroundMark x1="18352" y1="42222" x2="18352" y2="42222"/>
                        <a14:foregroundMark x1="14419" y1="31667" x2="14419" y2="31667"/>
                        <a14:foregroundMark x1="90075" y1="51667" x2="90075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7" y="100684"/>
            <a:ext cx="3137224" cy="1057491"/>
          </a:xfrm>
          <a:prstGeom prst="rect">
            <a:avLst/>
          </a:prstGeom>
        </p:spPr>
      </p:pic>
      <p:pic>
        <p:nvPicPr>
          <p:cNvPr id="3076" name="Picture 4" descr="https://cdn-images-1.medium.com/max/1600/1*bq0g9O26bO4nLvRwNw9mpw.gif">
            <a:extLst>
              <a:ext uri="{FF2B5EF4-FFF2-40B4-BE49-F238E27FC236}">
                <a16:creationId xmlns:a16="http://schemas.microsoft.com/office/drawing/2014/main" id="{A4D0AD67-F0C1-40B7-851E-7702946EEA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89" y="2614250"/>
            <a:ext cx="2571752" cy="33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800/1*AGKrA0wBnaozwTXsAOh9Qw.gif">
            <a:extLst>
              <a:ext uri="{FF2B5EF4-FFF2-40B4-BE49-F238E27FC236}">
                <a16:creationId xmlns:a16="http://schemas.microsoft.com/office/drawing/2014/main" id="{BCFD56B6-C03B-4936-A324-ECE2DA0ED5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614249"/>
            <a:ext cx="2571753" cy="33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ED2CE6B-0477-4F10-82ED-05B0FEE6A387}"/>
              </a:ext>
            </a:extLst>
          </p:cNvPr>
          <p:cNvSpPr txBox="1"/>
          <p:nvPr/>
        </p:nvSpPr>
        <p:spPr>
          <a:xfrm>
            <a:off x="3396697" y="1644168"/>
            <a:ext cx="566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Vafle VUT" panose="02000506030000020004" pitchFamily="50" charset="-18"/>
              </a:rPr>
              <a:t>Přesun ke komplexnějším hrám</a:t>
            </a:r>
          </a:p>
        </p:txBody>
      </p:sp>
    </p:spTree>
    <p:extLst>
      <p:ext uri="{BB962C8B-B14F-4D97-AF65-F5344CB8AC3E}">
        <p14:creationId xmlns:p14="http://schemas.microsoft.com/office/powerpoint/2010/main" val="42457279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95</Words>
  <Application>Microsoft Office PowerPoint</Application>
  <PresentationFormat>Širokoúhlá obrazovka</PresentationFormat>
  <Paragraphs>29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Vafle VUT</vt:lpstr>
      <vt:lpstr>Motiv Office</vt:lpstr>
      <vt:lpstr>Hraní her pomocí neuronových sítí</vt:lpstr>
      <vt:lpstr>Hraní her pomocí neuronových sítí</vt:lpstr>
      <vt:lpstr>Hraní her pomocí neuronových sítí</vt:lpstr>
      <vt:lpstr>Hraní her pomocí neuronových sítí</vt:lpstr>
      <vt:lpstr>Hraní her pomocí neuronových sítí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Buchal</dc:creator>
  <cp:lastModifiedBy>Petr Buchal</cp:lastModifiedBy>
  <cp:revision>7</cp:revision>
  <dcterms:created xsi:type="dcterms:W3CDTF">2018-01-23T18:57:25Z</dcterms:created>
  <dcterms:modified xsi:type="dcterms:W3CDTF">2018-01-26T10:11:25Z</dcterms:modified>
</cp:coreProperties>
</file>