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3" r:id="rId7"/>
    <p:sldId id="282" r:id="rId8"/>
    <p:sldId id="286" r:id="rId9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376092"/>
    <a:srgbClr val="548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Tmavý styl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Tmavý styl 1 – zvýraznění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Tmavý styl 1 – zvýraznění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8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18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65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73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097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818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8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231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13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3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37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1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016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987D-9055-470E-8290-235BFD62FF3F}" type="datetimeFigureOut">
              <a:rPr lang="cs-CZ" smtClean="0"/>
              <a:t>26.03.2019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3F9C1-34D1-42EA-96D9-798295A9D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47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>
            <a:extLst>
              <a:ext uri="{FF2B5EF4-FFF2-40B4-BE49-F238E27FC236}">
                <a16:creationId xmlns:a16="http://schemas.microsoft.com/office/drawing/2014/main" id="{AE86E231-8DF3-45FE-8192-7DF0F67858B7}"/>
              </a:ext>
            </a:extLst>
          </p:cNvPr>
          <p:cNvSpPr/>
          <p:nvPr/>
        </p:nvSpPr>
        <p:spPr>
          <a:xfrm>
            <a:off x="0" y="2608976"/>
            <a:ext cx="9144000" cy="4249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Nadpis 1">
            <a:extLst>
              <a:ext uri="{FF2B5EF4-FFF2-40B4-BE49-F238E27FC236}">
                <a16:creationId xmlns:a16="http://schemas.microsoft.com/office/drawing/2014/main" id="{C3D7FD23-B8C4-4DB3-80CB-FC99A9261CD4}"/>
              </a:ext>
            </a:extLst>
          </p:cNvPr>
          <p:cNvSpPr txBox="1">
            <a:spLocks/>
          </p:cNvSpPr>
          <p:nvPr/>
        </p:nvSpPr>
        <p:spPr>
          <a:xfrm>
            <a:off x="218114" y="1197808"/>
            <a:ext cx="7551767" cy="558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3400" dirty="0">
                <a:latin typeface="Vafle VUT" panose="02000506030000020004" pitchFamily="50" charset="-18"/>
              </a:rPr>
              <a:t>Měření rychlosti světla</a:t>
            </a:r>
          </a:p>
        </p:txBody>
      </p:sp>
      <p:pic>
        <p:nvPicPr>
          <p:cNvPr id="31" name="Obrázek 30">
            <a:extLst>
              <a:ext uri="{FF2B5EF4-FFF2-40B4-BE49-F238E27FC236}">
                <a16:creationId xmlns:a16="http://schemas.microsoft.com/office/drawing/2014/main" id="{C748DFF1-2CD9-4884-85E8-D38B55AA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13" y="542653"/>
            <a:ext cx="3644295" cy="754654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BBEC603E-7064-4C8E-A551-6C8949666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57974"/>
            <a:ext cx="9144000" cy="4400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Obdélník 28">
            <a:extLst>
              <a:ext uri="{FF2B5EF4-FFF2-40B4-BE49-F238E27FC236}">
                <a16:creationId xmlns:a16="http://schemas.microsoft.com/office/drawing/2014/main" id="{787503E2-E9E5-4325-9D46-51E3008BB1D4}"/>
              </a:ext>
            </a:extLst>
          </p:cNvPr>
          <p:cNvSpPr/>
          <p:nvPr/>
        </p:nvSpPr>
        <p:spPr>
          <a:xfrm>
            <a:off x="0" y="1780992"/>
            <a:ext cx="9144000" cy="67698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B53883A-32B6-430F-BEC6-EFE4EE375F00}"/>
              </a:ext>
            </a:extLst>
          </p:cNvPr>
          <p:cNvSpPr txBox="1"/>
          <p:nvPr/>
        </p:nvSpPr>
        <p:spPr>
          <a:xfrm>
            <a:off x="218114" y="1839555"/>
            <a:ext cx="873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Vafle VUT" panose="02000506030000020004" pitchFamily="50" charset="-18"/>
              </a:rPr>
              <a:t>Petr Buchal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92C07C85-90A2-4684-A9DE-A17157A19482}"/>
              </a:ext>
            </a:extLst>
          </p:cNvPr>
          <p:cNvSpPr txBox="1"/>
          <p:nvPr/>
        </p:nvSpPr>
        <p:spPr>
          <a:xfrm>
            <a:off x="1374119" y="842336"/>
            <a:ext cx="758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Vafle VUT" panose="02000506030000020004" pitchFamily="50" charset="-18"/>
              </a:rPr>
              <a:t>Fyzikální optika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8364798-BB2D-4874-8A68-CD7EFB8AF4FF}"/>
              </a:ext>
            </a:extLst>
          </p:cNvPr>
          <p:cNvSpPr txBox="1"/>
          <p:nvPr/>
        </p:nvSpPr>
        <p:spPr>
          <a:xfrm>
            <a:off x="202873" y="1990557"/>
            <a:ext cx="873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Vafle VUT" panose="02000506030000020004" pitchFamily="50" charset="-18"/>
              </a:rPr>
              <a:t>xbucha02@stud.fit.vutbr</a:t>
            </a:r>
            <a:r>
              <a:rPr lang="cs-CZ" sz="2000" dirty="0">
                <a:latin typeface="Vafle VUT" panose="02000506030000020004" pitchFamily="50" charset="-18"/>
              </a:rPr>
              <a:t>.</a:t>
            </a:r>
            <a:r>
              <a:rPr lang="cs-CZ" sz="2000" dirty="0" err="1">
                <a:latin typeface="Vafle VUT" panose="02000506030000020004" pitchFamily="50" charset="-18"/>
              </a:rPr>
              <a:t>cz</a:t>
            </a:r>
            <a:r>
              <a:rPr lang="cs-CZ" sz="2000" dirty="0">
                <a:latin typeface="Vafle VUT" panose="02000506030000020004" pitchFamily="50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4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D7800A7-2D8E-41AF-B996-ED72B27B5F4C}"/>
              </a:ext>
            </a:extLst>
          </p:cNvPr>
          <p:cNvSpPr/>
          <p:nvPr/>
        </p:nvSpPr>
        <p:spPr>
          <a:xfrm flipV="1">
            <a:off x="0" y="0"/>
            <a:ext cx="9144000" cy="67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6C69E92-7909-42A1-8046-BF4474E32180}"/>
              </a:ext>
            </a:extLst>
          </p:cNvPr>
          <p:cNvSpPr txBox="1">
            <a:spLocks/>
          </p:cNvSpPr>
          <p:nvPr/>
        </p:nvSpPr>
        <p:spPr>
          <a:xfrm>
            <a:off x="97577" y="139700"/>
            <a:ext cx="4549924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200" dirty="0">
                <a:latin typeface="Vafle VUT" panose="02000506030000020004" pitchFamily="50" charset="-18"/>
              </a:rPr>
              <a:t>1638 – Galileo Galilei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8021D350-A2CB-4D96-A696-6074B96FA686}"/>
              </a:ext>
            </a:extLst>
          </p:cNvPr>
          <p:cNvSpPr txBox="1">
            <a:spLocks/>
          </p:cNvSpPr>
          <p:nvPr/>
        </p:nvSpPr>
        <p:spPr>
          <a:xfrm>
            <a:off x="4571999" y="6318193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2000" dirty="0">
                <a:latin typeface="Vafle VUT" panose="02000506030000020004" pitchFamily="50" charset="-18"/>
              </a:rPr>
              <a:t>hodně km/s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2AD84D2D-0FB7-4F79-9764-884E0A3B7FA5}"/>
              </a:ext>
            </a:extLst>
          </p:cNvPr>
          <p:cNvSpPr txBox="1">
            <a:spLocks/>
          </p:cNvSpPr>
          <p:nvPr/>
        </p:nvSpPr>
        <p:spPr>
          <a:xfrm>
            <a:off x="119654" y="6318192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000" dirty="0">
                <a:latin typeface="Vafle VUT" panose="02000506030000020004" pitchFamily="50" charset="-18"/>
              </a:rPr>
              <a:t>chyba ?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B75C2F31-69B1-46E4-8204-64A02729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3353595"/>
            <a:ext cx="7516536" cy="2635415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E36AF105-E7F9-4140-A650-4E03E1A2E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02" y="1509628"/>
            <a:ext cx="1332102" cy="90239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1E8026B5-A08B-4DA5-9B48-8CA19E801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99" y="1102152"/>
            <a:ext cx="3807587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D7800A7-2D8E-41AF-B996-ED72B27B5F4C}"/>
              </a:ext>
            </a:extLst>
          </p:cNvPr>
          <p:cNvSpPr/>
          <p:nvPr/>
        </p:nvSpPr>
        <p:spPr>
          <a:xfrm flipV="1">
            <a:off x="0" y="0"/>
            <a:ext cx="9144000" cy="67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6C69E92-7909-42A1-8046-BF4474E32180}"/>
              </a:ext>
            </a:extLst>
          </p:cNvPr>
          <p:cNvSpPr txBox="1">
            <a:spLocks/>
          </p:cNvSpPr>
          <p:nvPr/>
        </p:nvSpPr>
        <p:spPr>
          <a:xfrm>
            <a:off x="97577" y="139700"/>
            <a:ext cx="4549924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200" dirty="0">
                <a:latin typeface="Vafle VUT" panose="02000506030000020004" pitchFamily="50" charset="-18"/>
              </a:rPr>
              <a:t>1676 – Ole </a:t>
            </a:r>
            <a:r>
              <a:rPr lang="cs-CZ" sz="2200" dirty="0" err="1">
                <a:latin typeface="Vafle VUT" panose="02000506030000020004" pitchFamily="50" charset="-18"/>
              </a:rPr>
              <a:t>Roemer</a:t>
            </a:r>
            <a:endParaRPr lang="cs-CZ" sz="2200" dirty="0">
              <a:latin typeface="Vafle VUT" panose="02000506030000020004" pitchFamily="50" charset="-18"/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A617CD2-BCA6-4E11-8217-A160CCE7B53A}"/>
              </a:ext>
            </a:extLst>
          </p:cNvPr>
          <p:cNvSpPr txBox="1">
            <a:spLocks/>
          </p:cNvSpPr>
          <p:nvPr/>
        </p:nvSpPr>
        <p:spPr>
          <a:xfrm>
            <a:off x="4571999" y="6318193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2000" dirty="0">
                <a:latin typeface="Vafle VUT" panose="02000506030000020004" pitchFamily="50" charset="-18"/>
              </a:rPr>
              <a:t>220 000 km/s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EE328CD-0F21-4884-905E-FDACB8F6CE97}"/>
              </a:ext>
            </a:extLst>
          </p:cNvPr>
          <p:cNvSpPr txBox="1">
            <a:spLocks/>
          </p:cNvSpPr>
          <p:nvPr/>
        </p:nvSpPr>
        <p:spPr>
          <a:xfrm>
            <a:off x="119654" y="6318192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000" dirty="0">
                <a:latin typeface="Vafle VUT" panose="02000506030000020004" pitchFamily="50" charset="-18"/>
              </a:rPr>
              <a:t>chyba -27 %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6D790C7-6807-4F3F-B1F3-92CFD72DF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1" y="1232292"/>
            <a:ext cx="7950555" cy="494619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4E845BD-3B01-4312-B8D5-93B40952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27" y="1462638"/>
            <a:ext cx="897442" cy="804311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E23D4E2F-65CF-4BCC-A113-DA28EA92A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6" y="2149984"/>
            <a:ext cx="1216160" cy="705373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A857EDA-D62F-49DF-93C8-BA4AEAD55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62" y="2727240"/>
            <a:ext cx="973623" cy="63817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48DB24-28C3-4EE6-BAA8-ABF2D195A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26" y="874730"/>
            <a:ext cx="897949" cy="6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D7800A7-2D8E-41AF-B996-ED72B27B5F4C}"/>
              </a:ext>
            </a:extLst>
          </p:cNvPr>
          <p:cNvSpPr/>
          <p:nvPr/>
        </p:nvSpPr>
        <p:spPr>
          <a:xfrm flipV="1">
            <a:off x="0" y="0"/>
            <a:ext cx="9144000" cy="67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6C69E92-7909-42A1-8046-BF4474E32180}"/>
              </a:ext>
            </a:extLst>
          </p:cNvPr>
          <p:cNvSpPr txBox="1">
            <a:spLocks/>
          </p:cNvSpPr>
          <p:nvPr/>
        </p:nvSpPr>
        <p:spPr>
          <a:xfrm>
            <a:off x="97577" y="139700"/>
            <a:ext cx="4549924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200" dirty="0">
                <a:latin typeface="Vafle VUT" panose="02000506030000020004" pitchFamily="50" charset="-18"/>
              </a:rPr>
              <a:t>1729 – James </a:t>
            </a:r>
            <a:r>
              <a:rPr lang="cs-CZ" sz="2200" dirty="0" err="1">
                <a:latin typeface="Vafle VUT" panose="02000506030000020004" pitchFamily="50" charset="-18"/>
              </a:rPr>
              <a:t>Bradley</a:t>
            </a:r>
            <a:endParaRPr lang="cs-CZ" sz="2200" dirty="0">
              <a:latin typeface="Vafle VUT" panose="02000506030000020004" pitchFamily="50" charset="-18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C505FA3-3109-4536-A9C9-7564C1EC7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425" y="996949"/>
            <a:ext cx="5841228" cy="51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86826F2F-B679-4EC5-B303-43D25FB37D8F}"/>
              </a:ext>
            </a:extLst>
          </p:cNvPr>
          <p:cNvSpPr txBox="1">
            <a:spLocks/>
          </p:cNvSpPr>
          <p:nvPr/>
        </p:nvSpPr>
        <p:spPr>
          <a:xfrm>
            <a:off x="4571999" y="6318193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2000" dirty="0">
                <a:latin typeface="Vafle VUT" panose="02000506030000020004" pitchFamily="50" charset="-18"/>
              </a:rPr>
              <a:t>301 000 km/s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8F5A20F0-035B-4586-816D-DCB4F159CD1C}"/>
              </a:ext>
            </a:extLst>
          </p:cNvPr>
          <p:cNvSpPr txBox="1">
            <a:spLocks/>
          </p:cNvSpPr>
          <p:nvPr/>
        </p:nvSpPr>
        <p:spPr>
          <a:xfrm>
            <a:off x="119654" y="6318192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000" dirty="0">
                <a:latin typeface="Vafle VUT" panose="02000506030000020004" pitchFamily="50" charset="-18"/>
              </a:rPr>
              <a:t>chyba +0.40 %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87DFD76-40E1-4E58-A008-60904B54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143000"/>
            <a:ext cx="1867180" cy="885825"/>
          </a:xfrm>
          <a:prstGeom prst="rect">
            <a:avLst/>
          </a:prstGeom>
        </p:spPr>
      </p:pic>
      <p:pic>
        <p:nvPicPr>
          <p:cNvPr id="1026" name="Picture 2" descr="https://upload.wikimedia.org/wikipedia/commons/6/6d/Aberrationlighttimebeaming.gif">
            <a:extLst>
              <a:ext uri="{FF2B5EF4-FFF2-40B4-BE49-F238E27FC236}">
                <a16:creationId xmlns:a16="http://schemas.microsoft.com/office/drawing/2014/main" id="{F755A4BE-B334-4FA7-AEBF-1F16F049A9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4" y="2300287"/>
            <a:ext cx="4104409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5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D7800A7-2D8E-41AF-B996-ED72B27B5F4C}"/>
              </a:ext>
            </a:extLst>
          </p:cNvPr>
          <p:cNvSpPr/>
          <p:nvPr/>
        </p:nvSpPr>
        <p:spPr>
          <a:xfrm flipV="1">
            <a:off x="0" y="0"/>
            <a:ext cx="9144000" cy="67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6C69E92-7909-42A1-8046-BF4474E32180}"/>
              </a:ext>
            </a:extLst>
          </p:cNvPr>
          <p:cNvSpPr txBox="1">
            <a:spLocks/>
          </p:cNvSpPr>
          <p:nvPr/>
        </p:nvSpPr>
        <p:spPr>
          <a:xfrm>
            <a:off x="97577" y="139700"/>
            <a:ext cx="4549924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200" dirty="0">
                <a:latin typeface="Vafle VUT" panose="02000506030000020004" pitchFamily="50" charset="-18"/>
              </a:rPr>
              <a:t>1849 – </a:t>
            </a:r>
            <a:r>
              <a:rPr lang="cs-CZ" sz="2200" dirty="0" err="1">
                <a:latin typeface="Vafle VUT" panose="02000506030000020004" pitchFamily="50" charset="-18"/>
              </a:rPr>
              <a:t>Hippolyte</a:t>
            </a:r>
            <a:r>
              <a:rPr lang="cs-CZ" sz="2200" dirty="0">
                <a:latin typeface="Vafle VUT" panose="02000506030000020004" pitchFamily="50" charset="-18"/>
              </a:rPr>
              <a:t> </a:t>
            </a:r>
            <a:r>
              <a:rPr lang="cs-CZ" sz="2200" dirty="0" err="1">
                <a:latin typeface="Vafle VUT" panose="02000506030000020004" pitchFamily="50" charset="-18"/>
              </a:rPr>
              <a:t>Fizeau</a:t>
            </a:r>
            <a:endParaRPr lang="cs-CZ" sz="2200" dirty="0">
              <a:latin typeface="Vafle VUT" panose="02000506030000020004" pitchFamily="50" charset="-18"/>
            </a:endParaRP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8F5604E1-5067-4763-9FF7-2F602E80C7AB}"/>
              </a:ext>
            </a:extLst>
          </p:cNvPr>
          <p:cNvSpPr txBox="1">
            <a:spLocks/>
          </p:cNvSpPr>
          <p:nvPr/>
        </p:nvSpPr>
        <p:spPr>
          <a:xfrm>
            <a:off x="4571999" y="6318193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2000" dirty="0">
                <a:latin typeface="Vafle VUT" panose="02000506030000020004" pitchFamily="50" charset="-18"/>
              </a:rPr>
              <a:t>315 000 km/s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5FFDC35B-0651-4763-A556-D254EBC26528}"/>
              </a:ext>
            </a:extLst>
          </p:cNvPr>
          <p:cNvSpPr txBox="1">
            <a:spLocks/>
          </p:cNvSpPr>
          <p:nvPr/>
        </p:nvSpPr>
        <p:spPr>
          <a:xfrm>
            <a:off x="119654" y="6318192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000" dirty="0">
                <a:latin typeface="Vafle VUT" panose="02000506030000020004" pitchFamily="50" charset="-18"/>
              </a:rPr>
              <a:t>chyba +5.10 %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BF345A3-F05A-44FE-BEFD-5612C10D9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19" y="2594575"/>
            <a:ext cx="5486400" cy="1823958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2B99280-6222-4EE6-8BAA-99653E8F2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09" y="1319048"/>
            <a:ext cx="2594610" cy="405407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47920F1-2A3F-43E0-8BDF-E4F34E9A0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409" y="2068327"/>
            <a:ext cx="999426" cy="40698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2DD8A3B2-B1D0-4FBB-BF78-3AA7C2FBF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181" y="3419064"/>
            <a:ext cx="664549" cy="342193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F0DF759-9669-4E1D-9938-7C516CCCF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276" y="4813098"/>
            <a:ext cx="530778" cy="3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D7800A7-2D8E-41AF-B996-ED72B27B5F4C}"/>
              </a:ext>
            </a:extLst>
          </p:cNvPr>
          <p:cNvSpPr/>
          <p:nvPr/>
        </p:nvSpPr>
        <p:spPr>
          <a:xfrm flipV="1">
            <a:off x="0" y="0"/>
            <a:ext cx="9144000" cy="67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6C69E92-7909-42A1-8046-BF4474E32180}"/>
              </a:ext>
            </a:extLst>
          </p:cNvPr>
          <p:cNvSpPr txBox="1">
            <a:spLocks/>
          </p:cNvSpPr>
          <p:nvPr/>
        </p:nvSpPr>
        <p:spPr>
          <a:xfrm>
            <a:off x="97577" y="139700"/>
            <a:ext cx="4549924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200" dirty="0">
                <a:latin typeface="Vafle VUT" panose="02000506030000020004" pitchFamily="50" charset="-18"/>
              </a:rPr>
              <a:t>1862 – Leon </a:t>
            </a:r>
            <a:r>
              <a:rPr lang="cs-CZ" sz="2200" dirty="0" err="1">
                <a:latin typeface="Vafle VUT" panose="02000506030000020004" pitchFamily="50" charset="-18"/>
              </a:rPr>
              <a:t>Foucalt</a:t>
            </a:r>
            <a:endParaRPr lang="cs-CZ" sz="2200" dirty="0">
              <a:latin typeface="Vafle VUT" panose="02000506030000020004" pitchFamily="50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4343CB1-BFEE-4AB2-984A-7F246713B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5" y="2514285"/>
            <a:ext cx="5036867" cy="3129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E40BDF82-F866-4CCB-8599-6F9F85DB6699}"/>
              </a:ext>
            </a:extLst>
          </p:cNvPr>
          <p:cNvSpPr txBox="1">
            <a:spLocks/>
          </p:cNvSpPr>
          <p:nvPr/>
        </p:nvSpPr>
        <p:spPr>
          <a:xfrm>
            <a:off x="4571999" y="6318193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2000" dirty="0">
                <a:latin typeface="Vafle VUT" panose="02000506030000020004" pitchFamily="50" charset="-18"/>
              </a:rPr>
              <a:t>298 000 ± 500 km/s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702AF48-44F1-4EEE-A3B5-CB94621EBF1D}"/>
              </a:ext>
            </a:extLst>
          </p:cNvPr>
          <p:cNvSpPr txBox="1">
            <a:spLocks/>
          </p:cNvSpPr>
          <p:nvPr/>
        </p:nvSpPr>
        <p:spPr>
          <a:xfrm>
            <a:off x="119654" y="6318192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000" dirty="0">
                <a:latin typeface="Vafle VUT" panose="02000506030000020004" pitchFamily="50" charset="-18"/>
              </a:rPr>
              <a:t>chyba -0.60 %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A09A7331-7DFA-456A-84A9-058E88A7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292" y="1173017"/>
            <a:ext cx="1869283" cy="8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6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D7800A7-2D8E-41AF-B996-ED72B27B5F4C}"/>
              </a:ext>
            </a:extLst>
          </p:cNvPr>
          <p:cNvSpPr/>
          <p:nvPr/>
        </p:nvSpPr>
        <p:spPr>
          <a:xfrm flipV="1">
            <a:off x="0" y="0"/>
            <a:ext cx="9144000" cy="67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6C69E92-7909-42A1-8046-BF4474E32180}"/>
              </a:ext>
            </a:extLst>
          </p:cNvPr>
          <p:cNvSpPr txBox="1">
            <a:spLocks/>
          </p:cNvSpPr>
          <p:nvPr/>
        </p:nvSpPr>
        <p:spPr>
          <a:xfrm>
            <a:off x="97577" y="139700"/>
            <a:ext cx="5497880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200" dirty="0">
                <a:latin typeface="Vafle VUT" panose="02000506030000020004" pitchFamily="50" charset="-18"/>
              </a:rPr>
              <a:t>1879, 1926 – Albert Abraham </a:t>
            </a:r>
            <a:r>
              <a:rPr lang="cs-CZ" sz="2200" dirty="0" err="1">
                <a:latin typeface="Vafle VUT" panose="02000506030000020004" pitchFamily="50" charset="-18"/>
              </a:rPr>
              <a:t>Michelson</a:t>
            </a:r>
            <a:endParaRPr lang="cs-CZ" sz="2200" dirty="0">
              <a:latin typeface="Vafle VUT" panose="02000506030000020004" pitchFamily="50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93A6F4D-0210-4C58-B816-E3EE2854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1" y="1196649"/>
            <a:ext cx="7963358" cy="4885370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A7884B6A-3BDB-45C9-847D-46A05706BD47}"/>
              </a:ext>
            </a:extLst>
          </p:cNvPr>
          <p:cNvSpPr txBox="1">
            <a:spLocks/>
          </p:cNvSpPr>
          <p:nvPr/>
        </p:nvSpPr>
        <p:spPr>
          <a:xfrm>
            <a:off x="4571999" y="6318193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2000" dirty="0">
                <a:latin typeface="Vafle VUT" panose="02000506030000020004" pitchFamily="50" charset="-18"/>
              </a:rPr>
              <a:t>299 796 ± 4 km/s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2F723678-B2B6-4C35-8514-B49C9C7511C0}"/>
              </a:ext>
            </a:extLst>
          </p:cNvPr>
          <p:cNvSpPr txBox="1">
            <a:spLocks/>
          </p:cNvSpPr>
          <p:nvPr/>
        </p:nvSpPr>
        <p:spPr>
          <a:xfrm>
            <a:off x="119654" y="6318192"/>
            <a:ext cx="4452347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000" dirty="0">
                <a:latin typeface="Vafle VUT" panose="02000506030000020004" pitchFamily="50" charset="-18"/>
              </a:rPr>
              <a:t>chyba +12 </a:t>
            </a:r>
            <a:r>
              <a:rPr lang="cs-CZ" sz="2000" dirty="0" err="1">
                <a:latin typeface="Vafle VUT" panose="02000506030000020004" pitchFamily="50" charset="-18"/>
              </a:rPr>
              <a:t>ppm</a:t>
            </a:r>
            <a:endParaRPr lang="cs-CZ" sz="2000" dirty="0">
              <a:latin typeface="Vafle VUT" panose="02000506030000020004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5611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D7800A7-2D8E-41AF-B996-ED72B27B5F4C}"/>
              </a:ext>
            </a:extLst>
          </p:cNvPr>
          <p:cNvSpPr/>
          <p:nvPr/>
        </p:nvSpPr>
        <p:spPr>
          <a:xfrm flipV="1">
            <a:off x="0" y="0"/>
            <a:ext cx="9144000" cy="679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6C69E92-7909-42A1-8046-BF4474E32180}"/>
              </a:ext>
            </a:extLst>
          </p:cNvPr>
          <p:cNvSpPr txBox="1">
            <a:spLocks/>
          </p:cNvSpPr>
          <p:nvPr/>
        </p:nvSpPr>
        <p:spPr>
          <a:xfrm>
            <a:off x="97577" y="139700"/>
            <a:ext cx="5497880" cy="400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200" dirty="0">
                <a:latin typeface="Vafle VUT" panose="02000506030000020004" pitchFamily="50" charset="-18"/>
              </a:rPr>
              <a:t>20. Století</a:t>
            </a:r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15620F2E-F8B5-4510-B2C7-8AA8B451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40668"/>
              </p:ext>
            </p:extLst>
          </p:nvPr>
        </p:nvGraphicFramePr>
        <p:xfrm>
          <a:off x="352337" y="1967452"/>
          <a:ext cx="8439325" cy="32969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860982">
                  <a:extLst>
                    <a:ext uri="{9D8B030D-6E8A-4147-A177-3AD203B41FA5}">
                      <a16:colId xmlns:a16="http://schemas.microsoft.com/office/drawing/2014/main" val="619610147"/>
                    </a:ext>
                  </a:extLst>
                </a:gridCol>
                <a:gridCol w="3098621">
                  <a:extLst>
                    <a:ext uri="{9D8B030D-6E8A-4147-A177-3AD203B41FA5}">
                      <a16:colId xmlns:a16="http://schemas.microsoft.com/office/drawing/2014/main" val="3639263140"/>
                    </a:ext>
                  </a:extLst>
                </a:gridCol>
                <a:gridCol w="3003259">
                  <a:extLst>
                    <a:ext uri="{9D8B030D-6E8A-4147-A177-3AD203B41FA5}">
                      <a16:colId xmlns:a16="http://schemas.microsoft.com/office/drawing/2014/main" val="1984881635"/>
                    </a:ext>
                  </a:extLst>
                </a:gridCol>
                <a:gridCol w="1476463">
                  <a:extLst>
                    <a:ext uri="{9D8B030D-6E8A-4147-A177-3AD203B41FA5}">
                      <a16:colId xmlns:a16="http://schemas.microsoft.com/office/drawing/2014/main" val="3854566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Vafle VUT" panose="02000506030000020004" pitchFamily="50" charset="-18"/>
                        </a:rPr>
                        <a:t>Rok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Vafle VUT" panose="02000506030000020004" pitchFamily="50" charset="-18"/>
                        </a:rPr>
                        <a:t>Autor a metoda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Vafle VUT" panose="02000506030000020004" pitchFamily="50" charset="-18"/>
                        </a:rPr>
                        <a:t>Naměřená rychlost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Vafle VUT" panose="02000506030000020004" pitchFamily="50" charset="-18"/>
                        </a:rPr>
                        <a:t>Chyba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5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1907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Rosa and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Dorsey</a:t>
                      </a:r>
                      <a:endParaRPr lang="cs-CZ" dirty="0">
                        <a:solidFill>
                          <a:schemeClr val="tx1"/>
                        </a:solidFill>
                        <a:latin typeface="Vafle VUT" panose="02000506030000020004" pitchFamily="50" charset="-18"/>
                      </a:endParaRPr>
                    </a:p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EM konstanty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299 710 ± 30 km/s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‒280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ppm</a:t>
                      </a:r>
                      <a:endParaRPr lang="cs-CZ" dirty="0">
                        <a:solidFill>
                          <a:schemeClr val="tx1"/>
                        </a:solidFill>
                        <a:latin typeface="Vafle VUT" panose="02000506030000020004" pitchFamily="50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7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Essen and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Gordon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-Smith</a:t>
                      </a:r>
                    </a:p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dutinový rezonátor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299 792.5 ± 3.0 km/s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+0.14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ppm</a:t>
                      </a:r>
                      <a:endParaRPr lang="cs-CZ" dirty="0">
                        <a:solidFill>
                          <a:schemeClr val="tx1"/>
                        </a:solidFill>
                        <a:latin typeface="Vafle VUT" panose="02000506030000020004" pitchFamily="50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1958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K.D.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Froome</a:t>
                      </a:r>
                      <a:endParaRPr lang="cs-CZ" dirty="0">
                        <a:solidFill>
                          <a:schemeClr val="tx1"/>
                        </a:solidFill>
                        <a:latin typeface="Vafle VUT" panose="02000506030000020004" pitchFamily="50" charset="-18"/>
                      </a:endParaRPr>
                    </a:p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radiová interferometrie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299 792.50 ± 0.10 km/s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+0.14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ppm</a:t>
                      </a:r>
                      <a:endParaRPr lang="cs-CZ" dirty="0">
                        <a:solidFill>
                          <a:schemeClr val="tx1"/>
                        </a:solidFill>
                        <a:latin typeface="Vafle VUT" panose="02000506030000020004" pitchFamily="50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8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1972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Evenson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 et al.</a:t>
                      </a:r>
                    </a:p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laserové interferometrie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299 792.4562 ± 0.0011 km/s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‒0.006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ppm</a:t>
                      </a:r>
                      <a:endParaRPr lang="cs-CZ" dirty="0">
                        <a:solidFill>
                          <a:schemeClr val="tx1"/>
                        </a:solidFill>
                        <a:latin typeface="Vafle VUT" panose="02000506030000020004" pitchFamily="50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75398"/>
                  </a:ext>
                </a:extLst>
              </a:tr>
              <a:tr h="314121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1983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17th CGPM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299 792.458 km/s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  <a:latin typeface="Vafle VUT" panose="02000506030000020004" pitchFamily="50" charset="-18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468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5167</TotalTime>
  <Words>184</Words>
  <Application>Microsoft Office PowerPoint</Application>
  <PresentationFormat>Předvádění na obrazovce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Vafle VUT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 Buchal</dc:creator>
  <cp:lastModifiedBy>Petr Buchal</cp:lastModifiedBy>
  <cp:revision>90</cp:revision>
  <cp:lastPrinted>2019-03-19T09:48:39Z</cp:lastPrinted>
  <dcterms:created xsi:type="dcterms:W3CDTF">2018-04-21T12:28:48Z</dcterms:created>
  <dcterms:modified xsi:type="dcterms:W3CDTF">2019-03-26T11:19:03Z</dcterms:modified>
</cp:coreProperties>
</file>