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u-HU"/>
              <a:t>Mintacím szerkesztése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871D50F-D5C2-4A8F-8C84-8565FAA4383F}" type="datetimeFigureOut">
              <a:rPr lang="hu-HU" smtClean="0"/>
              <a:t>2022. 10. 04.</a:t>
            </a:fld>
            <a:endParaRPr lang="hu-HU"/>
          </a:p>
        </p:txBody>
      </p:sp>
      <p:sp>
        <p:nvSpPr>
          <p:cNvPr id="5" name="Footer Placeholder 4"/>
          <p:cNvSpPr>
            <a:spLocks noGrp="1"/>
          </p:cNvSpPr>
          <p:nvPr>
            <p:ph type="ftr" sz="quarter" idx="11"/>
          </p:nvPr>
        </p:nvSpPr>
        <p:spPr>
          <a:xfrm>
            <a:off x="1876424" y="5410201"/>
            <a:ext cx="5124886" cy="365125"/>
          </a:xfrm>
        </p:spPr>
        <p:txBody>
          <a:bodyPr/>
          <a:lstStyle/>
          <a:p>
            <a:endParaRPr lang="hu-HU"/>
          </a:p>
        </p:txBody>
      </p:sp>
      <p:sp>
        <p:nvSpPr>
          <p:cNvPr id="6" name="Slide Number Placeholder 5"/>
          <p:cNvSpPr>
            <a:spLocks noGrp="1"/>
          </p:cNvSpPr>
          <p:nvPr>
            <p:ph type="sldNum" sz="quarter" idx="12"/>
          </p:nvPr>
        </p:nvSpPr>
        <p:spPr>
          <a:xfrm>
            <a:off x="9896911" y="5410199"/>
            <a:ext cx="771089" cy="365125"/>
          </a:xfrm>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278215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u-HU"/>
              <a:t>Kép beszúrásához kattintson az ikonra</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3871D50F-D5C2-4A8F-8C84-8565FAA4383F}" type="datetimeFigureOut">
              <a:rPr lang="hu-HU" smtClean="0"/>
              <a:t>2022. 10. 04.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377186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u-HU"/>
              <a:t>Mintacím szerkesztése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3871D50F-D5C2-4A8F-8C84-8565FAA4383F}" type="datetimeFigureOut">
              <a:rPr lang="hu-HU" smtClean="0"/>
              <a:t>2022. 10. 04.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243612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u-HU"/>
              <a:t>Mintacím szerkesztése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3871D50F-D5C2-4A8F-8C84-8565FAA4383F}" type="datetimeFigureOut">
              <a:rPr lang="hu-HU" smtClean="0"/>
              <a:t>2022. 10. 04.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B05FD7A-1912-488A-AB61-844066BEA814}" type="slidenum">
              <a:rPr lang="hu-HU" smtClean="0"/>
              <a:t>‹#›</a:t>
            </a:fld>
            <a:endParaRPr lang="hu-H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8904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u-HU"/>
              <a:t>Mintacím szerkesztése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3871D50F-D5C2-4A8F-8C84-8565FAA4383F}" type="datetimeFigureOut">
              <a:rPr lang="hu-HU" smtClean="0"/>
              <a:t>2022. 10. 04.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1591516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u-HU"/>
              <a:t>Mintacím szerkesztése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3871D50F-D5C2-4A8F-8C84-8565FAA4383F}" type="datetimeFigureOut">
              <a:rPr lang="hu-HU" smtClean="0"/>
              <a:t>2022. 10. 04.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3735185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u-HU"/>
              <a:t>Mintacím szerkesztése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u-HU"/>
              <a:t>Kép beszúrásához kattintson az ikonra</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u-HU"/>
              <a:t>Kép beszúrásához kattintson az ikonra</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u-HU"/>
              <a:t>Kép beszúrásához kattintson az ikonra</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3871D50F-D5C2-4A8F-8C84-8565FAA4383F}" type="datetimeFigureOut">
              <a:rPr lang="hu-HU" smtClean="0"/>
              <a:t>2022. 10. 04.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3161977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3871D50F-D5C2-4A8F-8C84-8565FAA4383F}" type="datetimeFigureOut">
              <a:rPr lang="hu-HU" smtClean="0"/>
              <a:t>2022. 10. 04.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3477878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3871D50F-D5C2-4A8F-8C84-8565FAA4383F}" type="datetimeFigureOut">
              <a:rPr lang="hu-HU" smtClean="0"/>
              <a:t>2022. 10. 04.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280505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3871D50F-D5C2-4A8F-8C84-8565FAA4383F}" type="datetimeFigureOut">
              <a:rPr lang="hu-HU" smtClean="0"/>
              <a:t>2022. 10. 04.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40644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u-HU"/>
              <a:t>Mintacím szerkesztése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3871D50F-D5C2-4A8F-8C84-8565FAA4383F}" type="datetimeFigureOut">
              <a:rPr lang="hu-HU" smtClean="0"/>
              <a:t>2022. 10. 04.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151253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3871D50F-D5C2-4A8F-8C84-8565FAA4383F}" type="datetimeFigureOut">
              <a:rPr lang="hu-HU" smtClean="0"/>
              <a:t>2022. 10. 04.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668983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u-HU"/>
              <a:t>Mintacím szerkesztése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141410" y="3073397"/>
            <a:ext cx="4878391" cy="271780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172200" y="3073397"/>
            <a:ext cx="4875210" cy="271780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3871D50F-D5C2-4A8F-8C84-8565FAA4383F}" type="datetimeFigureOut">
              <a:rPr lang="hu-HU" smtClean="0"/>
              <a:t>2022. 10. 04.</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248657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3871D50F-D5C2-4A8F-8C84-8565FAA4383F}" type="datetimeFigureOut">
              <a:rPr lang="hu-HU" smtClean="0"/>
              <a:t>2022. 10. 04.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382892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1D50F-D5C2-4A8F-8C84-8565FAA4383F}" type="datetimeFigureOut">
              <a:rPr lang="hu-HU" smtClean="0"/>
              <a:t>2022. 10. 04.</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47531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3871D50F-D5C2-4A8F-8C84-8565FAA4383F}" type="datetimeFigureOut">
              <a:rPr lang="hu-HU" smtClean="0"/>
              <a:t>2022. 10. 04.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352680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3871D50F-D5C2-4A8F-8C84-8565FAA4383F}" type="datetimeFigureOut">
              <a:rPr lang="hu-HU" smtClean="0"/>
              <a:t>2022. 10. 04.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BB05FD7A-1912-488A-AB61-844066BEA814}" type="slidenum">
              <a:rPr lang="hu-HU" smtClean="0"/>
              <a:t>‹#›</a:t>
            </a:fld>
            <a:endParaRPr lang="hu-HU"/>
          </a:p>
        </p:txBody>
      </p:sp>
    </p:spTree>
    <p:extLst>
      <p:ext uri="{BB962C8B-B14F-4D97-AF65-F5344CB8AC3E}">
        <p14:creationId xmlns:p14="http://schemas.microsoft.com/office/powerpoint/2010/main" val="306654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71D50F-D5C2-4A8F-8C84-8565FAA4383F}" type="datetimeFigureOut">
              <a:rPr lang="hu-HU" smtClean="0"/>
              <a:t>2022. 10. 04.</a:t>
            </a:fld>
            <a:endParaRPr lang="hu-H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05FD7A-1912-488A-AB61-844066BEA814}" type="slidenum">
              <a:rPr lang="hu-HU" smtClean="0"/>
              <a:t>‹#›</a:t>
            </a:fld>
            <a:endParaRPr lang="hu-HU"/>
          </a:p>
        </p:txBody>
      </p:sp>
    </p:spTree>
    <p:extLst>
      <p:ext uri="{BB962C8B-B14F-4D97-AF65-F5344CB8AC3E}">
        <p14:creationId xmlns:p14="http://schemas.microsoft.com/office/powerpoint/2010/main" val="39983262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27ED01C-5E43-44EA-BE8C-40D4C3530193}"/>
              </a:ext>
            </a:extLst>
          </p:cNvPr>
          <p:cNvSpPr>
            <a:spLocks noGrp="1"/>
          </p:cNvSpPr>
          <p:nvPr>
            <p:ph type="ctrTitle"/>
          </p:nvPr>
        </p:nvSpPr>
        <p:spPr>
          <a:xfrm>
            <a:off x="4206875" y="2581275"/>
            <a:ext cx="3778250" cy="1317625"/>
          </a:xfrm>
        </p:spPr>
        <p:txBody>
          <a:bodyPr>
            <a:noAutofit/>
          </a:bodyPr>
          <a:lstStyle/>
          <a:p>
            <a:r>
              <a:rPr lang="hu-HU" sz="9600" dirty="0">
                <a:latin typeface="Algerian" panose="04020705040A02060702" pitchFamily="82" charset="0"/>
              </a:rPr>
              <a:t>Cisco</a:t>
            </a:r>
          </a:p>
        </p:txBody>
      </p:sp>
      <p:pic>
        <p:nvPicPr>
          <p:cNvPr id="5" name="Kép 4">
            <a:extLst>
              <a:ext uri="{FF2B5EF4-FFF2-40B4-BE49-F238E27FC236}">
                <a16:creationId xmlns:a16="http://schemas.microsoft.com/office/drawing/2014/main" id="{AC1BC640-00D7-486F-8CAE-1DD7C83C4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58295">
            <a:off x="349251" y="503320"/>
            <a:ext cx="3819525" cy="2546350"/>
          </a:xfrm>
          <a:prstGeom prst="rect">
            <a:avLst/>
          </a:prstGeom>
        </p:spPr>
      </p:pic>
      <p:pic>
        <p:nvPicPr>
          <p:cNvPr id="7" name="Kép 6">
            <a:extLst>
              <a:ext uri="{FF2B5EF4-FFF2-40B4-BE49-F238E27FC236}">
                <a16:creationId xmlns:a16="http://schemas.microsoft.com/office/drawing/2014/main" id="{34046D53-F0A5-43B7-9D71-375145915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99161">
            <a:off x="8098642" y="4083215"/>
            <a:ext cx="3743947" cy="1954258"/>
          </a:xfrm>
          <a:prstGeom prst="rect">
            <a:avLst/>
          </a:prstGeom>
        </p:spPr>
      </p:pic>
    </p:spTree>
    <p:extLst>
      <p:ext uri="{BB962C8B-B14F-4D97-AF65-F5344CB8AC3E}">
        <p14:creationId xmlns:p14="http://schemas.microsoft.com/office/powerpoint/2010/main" val="4053344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4E7DFBD-F770-486C-8238-9F4AAFE9D267}"/>
              </a:ext>
            </a:extLst>
          </p:cNvPr>
          <p:cNvSpPr>
            <a:spLocks noGrp="1"/>
          </p:cNvSpPr>
          <p:nvPr>
            <p:ph type="title"/>
          </p:nvPr>
        </p:nvSpPr>
        <p:spPr/>
        <p:txBody>
          <a:bodyPr/>
          <a:lstStyle/>
          <a:p>
            <a:pPr algn="ctr"/>
            <a:r>
              <a:rPr lang="hu-HU" sz="4800" u="sng" dirty="0">
                <a:latin typeface="Bahnschrift Condensed" panose="020B0502040204020203" pitchFamily="34" charset="0"/>
              </a:rPr>
              <a:t>Az internet</a:t>
            </a:r>
            <a:br>
              <a:rPr lang="hu-HU" dirty="0"/>
            </a:br>
            <a:endParaRPr lang="hu-HU" dirty="0"/>
          </a:p>
        </p:txBody>
      </p:sp>
      <p:sp>
        <p:nvSpPr>
          <p:cNvPr id="3" name="Tartalom helye 2">
            <a:extLst>
              <a:ext uri="{FF2B5EF4-FFF2-40B4-BE49-F238E27FC236}">
                <a16:creationId xmlns:a16="http://schemas.microsoft.com/office/drawing/2014/main" id="{7533FB66-AA45-4E06-B3DF-65833F6006AA}"/>
              </a:ext>
            </a:extLst>
          </p:cNvPr>
          <p:cNvSpPr>
            <a:spLocks noGrp="1"/>
          </p:cNvSpPr>
          <p:nvPr>
            <p:ph idx="1"/>
          </p:nvPr>
        </p:nvSpPr>
        <p:spPr>
          <a:xfrm>
            <a:off x="179475" y="1380873"/>
            <a:ext cx="5916525" cy="5394400"/>
          </a:xfrm>
        </p:spPr>
        <p:txBody>
          <a:bodyPr/>
          <a:lstStyle/>
          <a:p>
            <a:r>
              <a:rPr lang="hu-HU" dirty="0"/>
              <a:t>Az internet egymással összekapcsolt hálózatok világméretű halmaza. Az ábra azt illusztrálja, hogy az internet egymással összekapcsolt LAN-okból és WAN-okból áll.</a:t>
            </a:r>
          </a:p>
          <a:p>
            <a:r>
              <a:rPr lang="hu-HU" dirty="0"/>
              <a:t>Az internet nincs egyetlen személy vagy csoport tulajdonában.</a:t>
            </a:r>
          </a:p>
          <a:p>
            <a:r>
              <a:rPr lang="hu-HU" dirty="0"/>
              <a:t>A különböző hálózatok közti hatékony adatkommunikáció egységes és következetes szabványok alkalmazását igényli, egyben számos rendszerfelügyeleti szervezet együttműködését is feltételezi.</a:t>
            </a:r>
          </a:p>
        </p:txBody>
      </p:sp>
      <p:pic>
        <p:nvPicPr>
          <p:cNvPr id="4" name="Kép 3">
            <a:extLst>
              <a:ext uri="{FF2B5EF4-FFF2-40B4-BE49-F238E27FC236}">
                <a16:creationId xmlns:a16="http://schemas.microsoft.com/office/drawing/2014/main" id="{4A85EA48-1C8B-417F-AA62-DB22D6F457DD}"/>
              </a:ext>
            </a:extLst>
          </p:cNvPr>
          <p:cNvPicPr>
            <a:picLocks noChangeAspect="1"/>
          </p:cNvPicPr>
          <p:nvPr/>
        </p:nvPicPr>
        <p:blipFill>
          <a:blip r:embed="rId2"/>
          <a:stretch>
            <a:fillRect/>
          </a:stretch>
        </p:blipFill>
        <p:spPr>
          <a:xfrm rot="748002">
            <a:off x="6316225" y="2010370"/>
            <a:ext cx="5544587" cy="3673965"/>
          </a:xfrm>
          <a:prstGeom prst="rect">
            <a:avLst/>
          </a:prstGeom>
        </p:spPr>
      </p:pic>
    </p:spTree>
    <p:extLst>
      <p:ext uri="{BB962C8B-B14F-4D97-AF65-F5344CB8AC3E}">
        <p14:creationId xmlns:p14="http://schemas.microsoft.com/office/powerpoint/2010/main" val="45348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83A200D-E960-43C5-9618-9496EFFB320A}"/>
              </a:ext>
            </a:extLst>
          </p:cNvPr>
          <p:cNvSpPr>
            <a:spLocks noGrp="1"/>
          </p:cNvSpPr>
          <p:nvPr>
            <p:ph type="title"/>
          </p:nvPr>
        </p:nvSpPr>
        <p:spPr/>
        <p:txBody>
          <a:bodyPr/>
          <a:lstStyle/>
          <a:p>
            <a:pPr algn="ctr"/>
            <a:r>
              <a:rPr lang="hu-HU" sz="4800" u="sng" dirty="0">
                <a:latin typeface="Bahnschrift Condensed" panose="020B0502040204020203" pitchFamily="34" charset="0"/>
              </a:rPr>
              <a:t>Intranet és extranet</a:t>
            </a:r>
            <a:br>
              <a:rPr lang="hu-HU" dirty="0"/>
            </a:br>
            <a:endParaRPr lang="hu-HU" dirty="0"/>
          </a:p>
        </p:txBody>
      </p:sp>
      <p:sp>
        <p:nvSpPr>
          <p:cNvPr id="3" name="Tartalom helye 2">
            <a:extLst>
              <a:ext uri="{FF2B5EF4-FFF2-40B4-BE49-F238E27FC236}">
                <a16:creationId xmlns:a16="http://schemas.microsoft.com/office/drawing/2014/main" id="{9E4F06A2-FA88-4A8D-BB79-EC741B5ECB08}"/>
              </a:ext>
            </a:extLst>
          </p:cNvPr>
          <p:cNvSpPr>
            <a:spLocks noGrp="1"/>
          </p:cNvSpPr>
          <p:nvPr>
            <p:ph idx="1"/>
          </p:nvPr>
        </p:nvSpPr>
        <p:spPr>
          <a:xfrm>
            <a:off x="805853" y="1525318"/>
            <a:ext cx="8547872" cy="3807364"/>
          </a:xfrm>
        </p:spPr>
        <p:txBody>
          <a:bodyPr>
            <a:normAutofit fontScale="77500" lnSpcReduction="20000"/>
          </a:bodyPr>
          <a:lstStyle/>
          <a:p>
            <a:r>
              <a:rPr lang="hu-HU" dirty="0"/>
              <a:t>Az intranet kifejezést egy szervezet LAN-jai és WAN-jai közti privát kapcsolatra használják. Az intranet úgy van kialakítva, hogy csak a szervezet tagjai, alkalmazottai vagy más, engedéllyel rendelkező személyek férjenek hozzá.</a:t>
            </a:r>
          </a:p>
          <a:p>
            <a:r>
              <a:rPr lang="hu-HU" dirty="0"/>
              <a:t>Egy szervezet használhat extranetet, hogy biztonságos és megbízható hozzáférést biztosítson a saját hálózata eléréséhez más szervezetek dolgozói számára is. Íme néhány példa erre az esetre:</a:t>
            </a:r>
          </a:p>
          <a:p>
            <a:r>
              <a:rPr lang="hu-HU" dirty="0"/>
              <a:t>Egy cég hozzáférést biztosít külső beszállítói és alvállalkozói számára.</a:t>
            </a:r>
          </a:p>
          <a:p>
            <a:r>
              <a:rPr lang="hu-HU" dirty="0"/>
              <a:t>Egy kórház időpont-foglalási rendszert biztosít az orvosok számára, akik így találkozókat egyeztethetnek a betegeikkel.</a:t>
            </a:r>
          </a:p>
          <a:p>
            <a:r>
              <a:rPr lang="hu-HU" dirty="0"/>
              <a:t>Egy oktatásügyi helyi kirendeltség költségvetési és személyzeti adatokat szolgáltat a kerületi iskolákról.</a:t>
            </a:r>
          </a:p>
          <a:p>
            <a:endParaRPr lang="hu-HU" dirty="0"/>
          </a:p>
        </p:txBody>
      </p:sp>
      <p:pic>
        <p:nvPicPr>
          <p:cNvPr id="4" name="Kép 3">
            <a:extLst>
              <a:ext uri="{FF2B5EF4-FFF2-40B4-BE49-F238E27FC236}">
                <a16:creationId xmlns:a16="http://schemas.microsoft.com/office/drawing/2014/main" id="{D72A1D8D-1E7F-4ACC-B197-29AF24942B89}"/>
              </a:ext>
            </a:extLst>
          </p:cNvPr>
          <p:cNvPicPr>
            <a:picLocks noChangeAspect="1"/>
          </p:cNvPicPr>
          <p:nvPr/>
        </p:nvPicPr>
        <p:blipFill>
          <a:blip r:embed="rId2"/>
          <a:stretch>
            <a:fillRect/>
          </a:stretch>
        </p:blipFill>
        <p:spPr>
          <a:xfrm>
            <a:off x="8875552" y="-1"/>
            <a:ext cx="3316448" cy="2509153"/>
          </a:xfrm>
          <a:prstGeom prst="rect">
            <a:avLst/>
          </a:prstGeom>
        </p:spPr>
      </p:pic>
    </p:spTree>
    <p:extLst>
      <p:ext uri="{BB962C8B-B14F-4D97-AF65-F5344CB8AC3E}">
        <p14:creationId xmlns:p14="http://schemas.microsoft.com/office/powerpoint/2010/main" val="194538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42F2846-6452-4F3A-8EA4-B7F90D90D18B}"/>
              </a:ext>
            </a:extLst>
          </p:cNvPr>
          <p:cNvSpPr>
            <a:spLocks noGrp="1"/>
          </p:cNvSpPr>
          <p:nvPr>
            <p:ph type="title"/>
          </p:nvPr>
        </p:nvSpPr>
        <p:spPr/>
        <p:txBody>
          <a:bodyPr>
            <a:normAutofit/>
          </a:bodyPr>
          <a:lstStyle/>
          <a:p>
            <a:pPr algn="ctr"/>
            <a:r>
              <a:rPr lang="hu-HU" sz="6600" u="sng" dirty="0">
                <a:latin typeface="Bahnschrift Condensed" panose="020B0502040204020203" pitchFamily="34" charset="0"/>
                <a:ea typeface="Adobe Ming Std L" panose="02020300000000000000" pitchFamily="18" charset="-128"/>
                <a:cs typeface="Adobe Hebrew" panose="02040503050201020203" pitchFamily="18" charset="-79"/>
              </a:rPr>
              <a:t>Állomások:</a:t>
            </a:r>
          </a:p>
        </p:txBody>
      </p:sp>
      <p:sp>
        <p:nvSpPr>
          <p:cNvPr id="3" name="Tartalom helye 2">
            <a:extLst>
              <a:ext uri="{FF2B5EF4-FFF2-40B4-BE49-F238E27FC236}">
                <a16:creationId xmlns:a16="http://schemas.microsoft.com/office/drawing/2014/main" id="{5D9D2253-45D4-4469-9DCA-61DD725DC664}"/>
              </a:ext>
            </a:extLst>
          </p:cNvPr>
          <p:cNvSpPr>
            <a:spLocks noGrp="1"/>
          </p:cNvSpPr>
          <p:nvPr>
            <p:ph idx="1"/>
          </p:nvPr>
        </p:nvSpPr>
        <p:spPr>
          <a:xfrm>
            <a:off x="468312" y="1970087"/>
            <a:ext cx="9905999" cy="3541714"/>
          </a:xfrm>
        </p:spPr>
        <p:txBody>
          <a:bodyPr/>
          <a:lstStyle/>
          <a:p>
            <a:r>
              <a:rPr lang="hu-HU" dirty="0">
                <a:highlight>
                  <a:srgbClr val="808080"/>
                </a:highlight>
              </a:rPr>
              <a:t>Ha egy globális online közösség tagjai szeretnénk lenni, a számítógépet, a táblagépet vagy az okostelefont először egy hálózathoz kell csatlakoztatni.</a:t>
            </a:r>
          </a:p>
          <a:p>
            <a:r>
              <a:rPr lang="hu-HU" dirty="0">
                <a:highlight>
                  <a:srgbClr val="808080"/>
                </a:highlight>
              </a:rPr>
              <a:t>Minden olyan számítógépet állomásnak nevezünk, amely csatlakozik a hálózathoz és közvetlenül részt vesz a hálózati kommunikációban</a:t>
            </a:r>
            <a:r>
              <a:rPr lang="hu-HU" dirty="0"/>
              <a:t>.</a:t>
            </a:r>
          </a:p>
          <a:p>
            <a:r>
              <a:rPr lang="hu-HU" dirty="0"/>
              <a:t> </a:t>
            </a:r>
            <a:r>
              <a:rPr lang="hu-HU" dirty="0">
                <a:highlight>
                  <a:srgbClr val="808080"/>
                </a:highlight>
              </a:rPr>
              <a:t>Az állomás kifejezés azonban kifejezetten azokra a hálózaton lévő eszközökre vonatkozik, amelyek kommunikációs célokra számot kapnak.</a:t>
            </a:r>
          </a:p>
          <a:p>
            <a:r>
              <a:rPr lang="hu-HU" dirty="0" err="1">
                <a:highlight>
                  <a:srgbClr val="000000"/>
                </a:highlight>
              </a:rPr>
              <a:t>Pl</a:t>
            </a:r>
            <a:r>
              <a:rPr lang="hu-HU" dirty="0">
                <a:highlight>
                  <a:srgbClr val="000000"/>
                </a:highlight>
              </a:rPr>
              <a:t>.:E-</a:t>
            </a:r>
            <a:r>
              <a:rPr lang="hu-HU" dirty="0" err="1">
                <a:highlight>
                  <a:srgbClr val="000000"/>
                </a:highlight>
              </a:rPr>
              <a:t>mail,Web,Fájl</a:t>
            </a:r>
            <a:endParaRPr lang="hu-HU" dirty="0">
              <a:highlight>
                <a:srgbClr val="000000"/>
              </a:highlight>
            </a:endParaRPr>
          </a:p>
        </p:txBody>
      </p:sp>
    </p:spTree>
    <p:extLst>
      <p:ext uri="{BB962C8B-B14F-4D97-AF65-F5344CB8AC3E}">
        <p14:creationId xmlns:p14="http://schemas.microsoft.com/office/powerpoint/2010/main" val="69208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21FE8F8-8CB0-4AF1-A92A-797AD485E849}"/>
              </a:ext>
            </a:extLst>
          </p:cNvPr>
          <p:cNvSpPr>
            <a:spLocks noGrp="1"/>
          </p:cNvSpPr>
          <p:nvPr>
            <p:ph type="title"/>
          </p:nvPr>
        </p:nvSpPr>
        <p:spPr>
          <a:xfrm>
            <a:off x="1141412" y="327514"/>
            <a:ext cx="9905998" cy="1478570"/>
          </a:xfrm>
        </p:spPr>
        <p:txBody>
          <a:bodyPr>
            <a:normAutofit/>
          </a:bodyPr>
          <a:lstStyle/>
          <a:p>
            <a:pPr algn="ctr"/>
            <a:r>
              <a:rPr lang="hu-HU" sz="4800" u="sng" dirty="0">
                <a:latin typeface="Bahnschrift Condensed" panose="020B0502040204020203" pitchFamily="34" charset="0"/>
              </a:rPr>
              <a:t>Egyenrangú Hálózatok</a:t>
            </a:r>
          </a:p>
        </p:txBody>
      </p:sp>
      <p:sp>
        <p:nvSpPr>
          <p:cNvPr id="3" name="Tartalom helye 2">
            <a:extLst>
              <a:ext uri="{FF2B5EF4-FFF2-40B4-BE49-F238E27FC236}">
                <a16:creationId xmlns:a16="http://schemas.microsoft.com/office/drawing/2014/main" id="{B6A4E726-2123-4F53-B1FB-E793A67F6FDF}"/>
              </a:ext>
            </a:extLst>
          </p:cNvPr>
          <p:cNvSpPr>
            <a:spLocks noGrp="1"/>
          </p:cNvSpPr>
          <p:nvPr>
            <p:ph idx="1"/>
          </p:nvPr>
        </p:nvSpPr>
        <p:spPr>
          <a:xfrm>
            <a:off x="1420813" y="1951223"/>
            <a:ext cx="9043988" cy="2360613"/>
          </a:xfrm>
        </p:spPr>
        <p:txBody>
          <a:bodyPr>
            <a:noAutofit/>
          </a:bodyPr>
          <a:lstStyle/>
          <a:p>
            <a:pPr marL="0" indent="0">
              <a:buNone/>
            </a:pPr>
            <a:r>
              <a:rPr lang="hu-HU" sz="2800" dirty="0"/>
              <a:t>A kliens és a szerver programok általában külön számítógépeken futnak, de az is lehetséges hogy egy számítógép a két szerepet egyszerre töltse be. Kisvállalati és otthoni hálózatokban egy állomás gyakran egyszerre szerverként és kliensként is szolgál. Az ilyen hálózatot egyenrangú </a:t>
            </a:r>
            <a:r>
              <a:rPr lang="hu-HU" sz="2800" dirty="0">
                <a:solidFill>
                  <a:srgbClr val="FF0000"/>
                </a:solidFill>
              </a:rPr>
              <a:t>(</a:t>
            </a:r>
            <a:r>
              <a:rPr lang="hu-HU" sz="2800" dirty="0" err="1">
                <a:solidFill>
                  <a:srgbClr val="FF0000"/>
                </a:solidFill>
              </a:rPr>
              <a:t>peer-to-peer</a:t>
            </a:r>
            <a:r>
              <a:rPr lang="hu-HU" sz="2800" dirty="0">
                <a:solidFill>
                  <a:srgbClr val="FF0000"/>
                </a:solidFill>
              </a:rPr>
              <a:t>) </a:t>
            </a:r>
            <a:r>
              <a:rPr lang="hu-HU" sz="2800" dirty="0"/>
              <a:t>hálózatnak nevezzük.</a:t>
            </a:r>
          </a:p>
        </p:txBody>
      </p:sp>
    </p:spTree>
    <p:extLst>
      <p:ext uri="{BB962C8B-B14F-4D97-AF65-F5344CB8AC3E}">
        <p14:creationId xmlns:p14="http://schemas.microsoft.com/office/powerpoint/2010/main" val="2131891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AD730E-7B25-4374-B4E2-8778145BA22D}"/>
              </a:ext>
            </a:extLst>
          </p:cNvPr>
          <p:cNvSpPr>
            <a:spLocks noGrp="1"/>
          </p:cNvSpPr>
          <p:nvPr>
            <p:ph type="title"/>
          </p:nvPr>
        </p:nvSpPr>
        <p:spPr>
          <a:xfrm>
            <a:off x="1497013" y="364518"/>
            <a:ext cx="9905998" cy="1478570"/>
          </a:xfrm>
        </p:spPr>
        <p:txBody>
          <a:bodyPr>
            <a:normAutofit/>
          </a:bodyPr>
          <a:lstStyle/>
          <a:p>
            <a:br>
              <a:rPr lang="hu-HU" dirty="0"/>
            </a:br>
            <a:endParaRPr lang="hu-HU" dirty="0"/>
          </a:p>
        </p:txBody>
      </p:sp>
      <p:sp>
        <p:nvSpPr>
          <p:cNvPr id="7" name="Szövegdoboz 6">
            <a:extLst>
              <a:ext uri="{FF2B5EF4-FFF2-40B4-BE49-F238E27FC236}">
                <a16:creationId xmlns:a16="http://schemas.microsoft.com/office/drawing/2014/main" id="{F4124749-A08A-49B0-B586-EB066022B92F}"/>
              </a:ext>
            </a:extLst>
          </p:cNvPr>
          <p:cNvSpPr txBox="1"/>
          <p:nvPr/>
        </p:nvSpPr>
        <p:spPr>
          <a:xfrm>
            <a:off x="559593" y="614950"/>
            <a:ext cx="11072813" cy="5878532"/>
          </a:xfrm>
          <a:prstGeom prst="rect">
            <a:avLst/>
          </a:prstGeom>
          <a:noFill/>
        </p:spPr>
        <p:txBody>
          <a:bodyPr wrap="square" rtlCol="0">
            <a:spAutoFit/>
          </a:bodyPr>
          <a:lstStyle/>
          <a:p>
            <a:r>
              <a:rPr lang="hu-HU" sz="4400" u="sng" dirty="0"/>
              <a:t>Előnyei:</a:t>
            </a:r>
          </a:p>
          <a:p>
            <a:r>
              <a:rPr lang="hu-HU" sz="2800" dirty="0"/>
              <a:t>-Könnyen konfigurálható</a:t>
            </a:r>
          </a:p>
          <a:p>
            <a:r>
              <a:rPr lang="hu-HU" sz="2800" dirty="0"/>
              <a:t>-Kevésbé összetett</a:t>
            </a:r>
          </a:p>
          <a:p>
            <a:r>
              <a:rPr lang="hu-HU" sz="2800" dirty="0"/>
              <a:t>-Alacsonyabb költségű</a:t>
            </a:r>
          </a:p>
          <a:p>
            <a:r>
              <a:rPr lang="hu-HU" sz="2800" dirty="0"/>
              <a:t>-Egyszerű feladatok(</a:t>
            </a:r>
            <a:r>
              <a:rPr lang="hu-HU" sz="2800" dirty="0" err="1"/>
              <a:t>pl</a:t>
            </a:r>
            <a:r>
              <a:rPr lang="hu-HU" sz="2800" dirty="0"/>
              <a:t>.:</a:t>
            </a:r>
            <a:r>
              <a:rPr lang="hu-HU" sz="2800" dirty="0" err="1"/>
              <a:t>fájlátvitel,nyomtatómegosztás</a:t>
            </a:r>
            <a:r>
              <a:rPr lang="hu-HU" sz="2800" dirty="0"/>
              <a:t>)</a:t>
            </a:r>
          </a:p>
          <a:p>
            <a:endParaRPr lang="hu-HU" dirty="0"/>
          </a:p>
          <a:p>
            <a:r>
              <a:rPr lang="hu-HU" sz="4400" u="sng" dirty="0"/>
              <a:t>Hátrányai:</a:t>
            </a:r>
          </a:p>
          <a:p>
            <a:r>
              <a:rPr lang="hu-HU" sz="2800" u="sng" dirty="0"/>
              <a:t>-Nincs központosított adminisztráció</a:t>
            </a:r>
          </a:p>
          <a:p>
            <a:r>
              <a:rPr lang="hu-HU" sz="2800" u="sng" dirty="0"/>
              <a:t>-Nem biztonságos</a:t>
            </a:r>
          </a:p>
          <a:p>
            <a:r>
              <a:rPr lang="hu-HU" sz="2800" u="sng" dirty="0"/>
              <a:t>-Nem skálázható</a:t>
            </a:r>
          </a:p>
          <a:p>
            <a:r>
              <a:rPr lang="hu-HU" sz="2800" u="sng" dirty="0"/>
              <a:t>-Minden eszköz működhet egyszerre kliensként és </a:t>
            </a:r>
            <a:r>
              <a:rPr lang="hu-HU" sz="2800" u="sng" dirty="0" err="1"/>
              <a:t>felhasználóként,azáltal</a:t>
            </a:r>
            <a:r>
              <a:rPr lang="hu-HU" sz="2800" u="sng" dirty="0"/>
              <a:t> romlik a </a:t>
            </a:r>
            <a:r>
              <a:rPr lang="hu-HU" sz="2800" u="sng" dirty="0" err="1"/>
              <a:t>telejsítményük</a:t>
            </a:r>
            <a:endParaRPr lang="hu-HU" sz="2800" u="sng" dirty="0"/>
          </a:p>
          <a:p>
            <a:endParaRPr lang="hu-HU" dirty="0"/>
          </a:p>
        </p:txBody>
      </p:sp>
    </p:spTree>
    <p:extLst>
      <p:ext uri="{BB962C8B-B14F-4D97-AF65-F5344CB8AC3E}">
        <p14:creationId xmlns:p14="http://schemas.microsoft.com/office/powerpoint/2010/main" val="213544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8D76B9F-1BD5-403A-B608-7F8C85801A1D}"/>
              </a:ext>
            </a:extLst>
          </p:cNvPr>
          <p:cNvSpPr>
            <a:spLocks noGrp="1"/>
          </p:cNvSpPr>
          <p:nvPr>
            <p:ph type="title"/>
          </p:nvPr>
        </p:nvSpPr>
        <p:spPr>
          <a:xfrm>
            <a:off x="1141412" y="770917"/>
            <a:ext cx="9905998" cy="1478570"/>
          </a:xfrm>
        </p:spPr>
        <p:txBody>
          <a:bodyPr>
            <a:normAutofit/>
          </a:bodyPr>
          <a:lstStyle/>
          <a:p>
            <a:pPr algn="ctr"/>
            <a:r>
              <a:rPr lang="hu-HU" sz="5300" u="sng" dirty="0">
                <a:latin typeface="Bahnschrift Condensed" panose="020B0502040204020203" pitchFamily="34" charset="0"/>
              </a:rPr>
              <a:t>Hálózati átviteli közeg</a:t>
            </a:r>
            <a:br>
              <a:rPr lang="hu-HU" u="sng" dirty="0"/>
            </a:br>
            <a:endParaRPr lang="hu-HU" u="sng" dirty="0"/>
          </a:p>
        </p:txBody>
      </p:sp>
      <p:sp>
        <p:nvSpPr>
          <p:cNvPr id="3" name="Tartalom helye 2">
            <a:extLst>
              <a:ext uri="{FF2B5EF4-FFF2-40B4-BE49-F238E27FC236}">
                <a16:creationId xmlns:a16="http://schemas.microsoft.com/office/drawing/2014/main" id="{86AA322A-45FB-4EBD-8E38-7E08B8B8B0BF}"/>
              </a:ext>
            </a:extLst>
          </p:cNvPr>
          <p:cNvSpPr>
            <a:spLocks noGrp="1"/>
          </p:cNvSpPr>
          <p:nvPr>
            <p:ph idx="1"/>
          </p:nvPr>
        </p:nvSpPr>
        <p:spPr/>
        <p:txBody>
          <a:bodyPr/>
          <a:lstStyle/>
          <a:p>
            <a:r>
              <a:rPr lang="hu-HU" b="1" dirty="0">
                <a:solidFill>
                  <a:schemeClr val="tx2">
                    <a:lumMod val="75000"/>
                  </a:schemeClr>
                </a:solidFill>
              </a:rPr>
              <a:t>Fémdrót kábelben</a:t>
            </a:r>
            <a:r>
              <a:rPr lang="hu-HU" dirty="0"/>
              <a:t> - Az adat elektromos impulzusokká kódolva halad.</a:t>
            </a:r>
          </a:p>
          <a:p>
            <a:r>
              <a:rPr lang="hu-HU" b="1" dirty="0">
                <a:solidFill>
                  <a:schemeClr val="tx2">
                    <a:lumMod val="75000"/>
                  </a:schemeClr>
                </a:solidFill>
              </a:rPr>
              <a:t>Üveg- vagy műanyag szálak kábelben (üvegszálas vagy optikai kábel)</a:t>
            </a:r>
            <a:r>
              <a:rPr lang="hu-HU" dirty="0"/>
              <a:t> - Az adat fényvillanások formájában halad.</a:t>
            </a:r>
          </a:p>
          <a:p>
            <a:r>
              <a:rPr lang="hu-HU" b="1" dirty="0">
                <a:solidFill>
                  <a:schemeClr val="tx2">
                    <a:lumMod val="75000"/>
                  </a:schemeClr>
                </a:solidFill>
              </a:rPr>
              <a:t>Vezeték nélküli átvitel</a:t>
            </a:r>
            <a:r>
              <a:rPr lang="hu-HU" dirty="0"/>
              <a:t> - Az adatokat az elektromágneses hullámok bizonyos frekvenciáinak modulációjával kódolják.</a:t>
            </a:r>
          </a:p>
          <a:p>
            <a:endParaRPr lang="hu-HU" dirty="0"/>
          </a:p>
        </p:txBody>
      </p:sp>
    </p:spTree>
    <p:extLst>
      <p:ext uri="{BB962C8B-B14F-4D97-AF65-F5344CB8AC3E}">
        <p14:creationId xmlns:p14="http://schemas.microsoft.com/office/powerpoint/2010/main" val="113557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05900E2-78CC-40EC-859F-00726430A0C5}"/>
              </a:ext>
            </a:extLst>
          </p:cNvPr>
          <p:cNvSpPr>
            <a:spLocks noGrp="1"/>
          </p:cNvSpPr>
          <p:nvPr>
            <p:ph type="title"/>
          </p:nvPr>
        </p:nvSpPr>
        <p:spPr/>
        <p:txBody>
          <a:bodyPr/>
          <a:lstStyle/>
          <a:p>
            <a:pPr algn="ctr"/>
            <a:r>
              <a:rPr lang="hu-HU" sz="4800" u="sng" dirty="0">
                <a:latin typeface="Bahnschrift Condensed" panose="020B0502040204020203" pitchFamily="34" charset="0"/>
              </a:rPr>
              <a:t>A hálózatok megjelenítése</a:t>
            </a:r>
            <a:br>
              <a:rPr lang="hu-HU" dirty="0"/>
            </a:br>
            <a:endParaRPr lang="hu-HU" dirty="0"/>
          </a:p>
        </p:txBody>
      </p:sp>
      <p:pic>
        <p:nvPicPr>
          <p:cNvPr id="4" name="Tartalom helye 3">
            <a:extLst>
              <a:ext uri="{FF2B5EF4-FFF2-40B4-BE49-F238E27FC236}">
                <a16:creationId xmlns:a16="http://schemas.microsoft.com/office/drawing/2014/main" id="{6CD43E8B-0429-4DBE-A4D3-FCE0274C2FEF}"/>
              </a:ext>
            </a:extLst>
          </p:cNvPr>
          <p:cNvPicPr>
            <a:picLocks noGrp="1" noChangeAspect="1"/>
          </p:cNvPicPr>
          <p:nvPr>
            <p:ph idx="1"/>
          </p:nvPr>
        </p:nvPicPr>
        <p:blipFill>
          <a:blip r:embed="rId2"/>
          <a:stretch>
            <a:fillRect/>
          </a:stretch>
        </p:blipFill>
        <p:spPr>
          <a:xfrm>
            <a:off x="139790" y="1729369"/>
            <a:ext cx="6177120" cy="4263853"/>
          </a:xfrm>
          <a:prstGeom prst="rect">
            <a:avLst/>
          </a:prstGeom>
        </p:spPr>
      </p:pic>
      <p:sp>
        <p:nvSpPr>
          <p:cNvPr id="5" name="Szövegdoboz 4">
            <a:extLst>
              <a:ext uri="{FF2B5EF4-FFF2-40B4-BE49-F238E27FC236}">
                <a16:creationId xmlns:a16="http://schemas.microsoft.com/office/drawing/2014/main" id="{08FEAF4D-B2CF-4D9C-AB79-845A40D8DBB8}"/>
              </a:ext>
            </a:extLst>
          </p:cNvPr>
          <p:cNvSpPr txBox="1"/>
          <p:nvPr/>
        </p:nvSpPr>
        <p:spPr>
          <a:xfrm>
            <a:off x="6585358" y="1715167"/>
            <a:ext cx="5217952" cy="3970318"/>
          </a:xfrm>
          <a:prstGeom prst="rect">
            <a:avLst/>
          </a:prstGeom>
          <a:noFill/>
        </p:spPr>
        <p:txBody>
          <a:bodyPr wrap="square" rtlCol="0">
            <a:spAutoFit/>
          </a:bodyPr>
          <a:lstStyle/>
          <a:p>
            <a:r>
              <a:rPr lang="hu-HU"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A rajzjeleken kívül az eszközöknek és közegeknek speciális szókincse is van:</a:t>
            </a:r>
          </a:p>
          <a:p>
            <a:r>
              <a:rPr lang="hu-HU" b="1"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Network Interface Card (NIC)</a:t>
            </a:r>
            <a:r>
              <a:rPr lang="hu-HU"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 \ - A hálózati kártya fizikailag csatlakoztatja a végberendezést a hálózathoz.</a:t>
            </a:r>
          </a:p>
          <a:p>
            <a:r>
              <a:rPr lang="hu-HU" b="1"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Fizikai port</a:t>
            </a:r>
            <a:r>
              <a:rPr lang="hu-HU"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 \- Aljzat vagy csatlakozó egy hálózati eszközön, ide csatlakozik egy végberendezéshez vagy egy másik hálózati eszközhöz vezető kábel.</a:t>
            </a:r>
          </a:p>
          <a:p>
            <a:r>
              <a:rPr lang="hu-HU" b="1"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Interfész</a:t>
            </a:r>
            <a:r>
              <a:rPr lang="hu-HU"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 \- Speciális port a hálózati eszközön, amely más hálózatokhoz csatlakozik. Mivel a routerek hálózatokat kötnek össze, ezért a router portjait hálózati interfészeknek nevezzük.</a:t>
            </a:r>
          </a:p>
          <a:p>
            <a:r>
              <a:rPr lang="hu-HU" b="1"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MEGJEGYZÉS</a:t>
            </a:r>
            <a:r>
              <a:rPr lang="hu-HU" dirty="0">
                <a:solidFill>
                  <a:schemeClr val="tx2">
                    <a:lumMod val="90000"/>
                  </a:schemeClr>
                </a:solidFill>
                <a:highlight>
                  <a:srgbClr val="000000"/>
                </a:highlight>
                <a:latin typeface="Adobe Hebrew" panose="02040503050201020203" pitchFamily="18" charset="-79"/>
                <a:ea typeface="Adobe Gothic Std B" panose="020B0800000000000000" pitchFamily="34" charset="-128"/>
                <a:cs typeface="Adobe Hebrew" panose="02040503050201020203" pitchFamily="18" charset="-79"/>
              </a:rPr>
              <a:t>: A port és interfész szavakat néha vegyesen használjuk.</a:t>
            </a:r>
          </a:p>
        </p:txBody>
      </p:sp>
    </p:spTree>
    <p:extLst>
      <p:ext uri="{BB962C8B-B14F-4D97-AF65-F5344CB8AC3E}">
        <p14:creationId xmlns:p14="http://schemas.microsoft.com/office/powerpoint/2010/main" val="137929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726A207-06B6-4AD3-ACE7-739C87E37D77}"/>
              </a:ext>
            </a:extLst>
          </p:cNvPr>
          <p:cNvSpPr>
            <a:spLocks noGrp="1"/>
          </p:cNvSpPr>
          <p:nvPr>
            <p:ph type="title"/>
          </p:nvPr>
        </p:nvSpPr>
        <p:spPr/>
        <p:txBody>
          <a:bodyPr>
            <a:normAutofit/>
          </a:bodyPr>
          <a:lstStyle/>
          <a:p>
            <a:pPr algn="ctr"/>
            <a:r>
              <a:rPr lang="hu-HU" sz="4800" b="1" u="sng" dirty="0">
                <a:latin typeface="Bahnschrift Condensed" panose="020B0502040204020203" pitchFamily="34" charset="0"/>
              </a:rPr>
              <a:t>Topológiai Ábrák</a:t>
            </a:r>
          </a:p>
        </p:txBody>
      </p:sp>
      <p:pic>
        <p:nvPicPr>
          <p:cNvPr id="4" name="Tartalom helye 3">
            <a:extLst>
              <a:ext uri="{FF2B5EF4-FFF2-40B4-BE49-F238E27FC236}">
                <a16:creationId xmlns:a16="http://schemas.microsoft.com/office/drawing/2014/main" id="{0B452B81-6A29-4EC7-BCBB-4F50B8BC722D}"/>
              </a:ext>
            </a:extLst>
          </p:cNvPr>
          <p:cNvPicPr>
            <a:picLocks noGrp="1" noChangeAspect="1"/>
          </p:cNvPicPr>
          <p:nvPr>
            <p:ph idx="1"/>
          </p:nvPr>
        </p:nvPicPr>
        <p:blipFill>
          <a:blip r:embed="rId2"/>
          <a:stretch>
            <a:fillRect/>
          </a:stretch>
        </p:blipFill>
        <p:spPr>
          <a:xfrm>
            <a:off x="209722" y="3031214"/>
            <a:ext cx="5553513" cy="3497392"/>
          </a:xfrm>
          <a:prstGeom prst="rect">
            <a:avLst/>
          </a:prstGeom>
          <a:ln w="88900" cap="sq" cmpd="thickThin">
            <a:solidFill>
              <a:srgbClr val="000000"/>
            </a:solidFill>
            <a:prstDash val="solid"/>
            <a:miter lim="800000"/>
          </a:ln>
          <a:effectLst>
            <a:innerShdw blurRad="76200">
              <a:srgbClr val="000000"/>
            </a:innerShdw>
          </a:effectLst>
        </p:spPr>
      </p:pic>
      <p:pic>
        <p:nvPicPr>
          <p:cNvPr id="5" name="Kép 4">
            <a:extLst>
              <a:ext uri="{FF2B5EF4-FFF2-40B4-BE49-F238E27FC236}">
                <a16:creationId xmlns:a16="http://schemas.microsoft.com/office/drawing/2014/main" id="{6382399A-0B82-43BF-B9F0-FCA75F73D9B3}"/>
              </a:ext>
            </a:extLst>
          </p:cNvPr>
          <p:cNvPicPr>
            <a:picLocks noChangeAspect="1"/>
          </p:cNvPicPr>
          <p:nvPr/>
        </p:nvPicPr>
        <p:blipFill>
          <a:blip r:embed="rId3"/>
          <a:stretch>
            <a:fillRect/>
          </a:stretch>
        </p:blipFill>
        <p:spPr>
          <a:xfrm>
            <a:off x="6614639" y="1770304"/>
            <a:ext cx="5307653" cy="365737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1394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E2E79C2-E85E-445F-BEE4-44EE372BF8E3}"/>
              </a:ext>
            </a:extLst>
          </p:cNvPr>
          <p:cNvSpPr>
            <a:spLocks noGrp="1"/>
          </p:cNvSpPr>
          <p:nvPr>
            <p:ph type="title"/>
          </p:nvPr>
        </p:nvSpPr>
        <p:spPr>
          <a:xfrm>
            <a:off x="1141413" y="618517"/>
            <a:ext cx="9764275" cy="1487119"/>
          </a:xfrm>
        </p:spPr>
        <p:txBody>
          <a:bodyPr/>
          <a:lstStyle/>
          <a:p>
            <a:pPr algn="ctr"/>
            <a:r>
              <a:rPr lang="hu-HU" sz="4800" u="sng" dirty="0">
                <a:latin typeface="Bahnschrift Condensed" panose="020B0502040204020203" pitchFamily="34" charset="0"/>
              </a:rPr>
              <a:t>Különböző méretű hálózatok</a:t>
            </a:r>
            <a:br>
              <a:rPr lang="hu-HU" dirty="0"/>
            </a:br>
            <a:endParaRPr lang="hu-HU" dirty="0"/>
          </a:p>
        </p:txBody>
      </p:sp>
      <p:sp>
        <p:nvSpPr>
          <p:cNvPr id="3" name="Tartalom helye 2">
            <a:extLst>
              <a:ext uri="{FF2B5EF4-FFF2-40B4-BE49-F238E27FC236}">
                <a16:creationId xmlns:a16="http://schemas.microsoft.com/office/drawing/2014/main" id="{63D9D3A9-DBE1-445E-AA57-D7A7BECA1265}"/>
              </a:ext>
            </a:extLst>
          </p:cNvPr>
          <p:cNvSpPr>
            <a:spLocks noGrp="1"/>
          </p:cNvSpPr>
          <p:nvPr>
            <p:ph idx="1"/>
          </p:nvPr>
        </p:nvSpPr>
        <p:spPr>
          <a:xfrm>
            <a:off x="67621" y="1796481"/>
            <a:ext cx="10343116" cy="3989996"/>
          </a:xfrm>
        </p:spPr>
        <p:txBody>
          <a:bodyPr>
            <a:normAutofit fontScale="85000" lnSpcReduction="10000"/>
          </a:bodyPr>
          <a:lstStyle/>
          <a:p>
            <a:r>
              <a:rPr lang="hu-HU" dirty="0"/>
              <a:t>Most, hogy ismerjük a hálózatokat alkotó összetevőket és azok fizikai és logikai topológiákban való ábrázolását, készen állunk megismerni a különböző típusú hálózatokat.</a:t>
            </a:r>
          </a:p>
          <a:p>
            <a:r>
              <a:rPr lang="hu-HU" dirty="0"/>
              <a:t>A legkülönbözőbb méretű hálózatok léteznek, amelyek az egyszerű, két számítógépes hálózattól egészen a több millió eszközt tartalmazó hálózatokig terjednek.</a:t>
            </a:r>
          </a:p>
          <a:p>
            <a:r>
              <a:rPr lang="hu-HU" dirty="0"/>
              <a:t>Az egyszerű otthoni hálózatok lehetővé teszik az erőforrások (pl.: nyomtatók, dokumentumok, képek és zenék) megosztását néhány helyi végberendezés között.</a:t>
            </a:r>
          </a:p>
          <a:p>
            <a:r>
              <a:rPr lang="hu-HU" dirty="0"/>
              <a:t>A kisvállalati és otthoni irodai (SOHO) hálózatok lehetővé teszik az emberek számára, hogy otthonról vagy egy távoli irodából dolgozzanak. Sok egyéni vállalkozó használ otthoni vagy kisebb irodai hálózatot termékei eladására és reklámozására, eszközök megrendelésére vagy az ügyfelekkel való kapcsolattartásra.</a:t>
            </a:r>
          </a:p>
          <a:p>
            <a:endParaRPr lang="hu-HU" dirty="0"/>
          </a:p>
        </p:txBody>
      </p:sp>
    </p:spTree>
    <p:extLst>
      <p:ext uri="{BB962C8B-B14F-4D97-AF65-F5344CB8AC3E}">
        <p14:creationId xmlns:p14="http://schemas.microsoft.com/office/powerpoint/2010/main" val="296867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DE12DB8-701F-447C-8525-BFB70C4447AC}"/>
              </a:ext>
            </a:extLst>
          </p:cNvPr>
          <p:cNvSpPr>
            <a:spLocks noGrp="1"/>
          </p:cNvSpPr>
          <p:nvPr>
            <p:ph type="title"/>
          </p:nvPr>
        </p:nvSpPr>
        <p:spPr/>
        <p:txBody>
          <a:bodyPr/>
          <a:lstStyle/>
          <a:p>
            <a:pPr algn="ctr"/>
            <a:r>
              <a:rPr lang="hu-HU" sz="4800" u="sng" dirty="0">
                <a:latin typeface="Bahnschrift Condensed" panose="020B0502040204020203" pitchFamily="34" charset="0"/>
              </a:rPr>
              <a:t>LAN-ok és WAN-ok</a:t>
            </a:r>
            <a:br>
              <a:rPr lang="hu-HU" dirty="0"/>
            </a:br>
            <a:endParaRPr lang="hu-HU" dirty="0"/>
          </a:p>
        </p:txBody>
      </p:sp>
      <p:sp>
        <p:nvSpPr>
          <p:cNvPr id="3" name="Tartalom helye 2">
            <a:extLst>
              <a:ext uri="{FF2B5EF4-FFF2-40B4-BE49-F238E27FC236}">
                <a16:creationId xmlns:a16="http://schemas.microsoft.com/office/drawing/2014/main" id="{44EC244E-D9BC-4720-8BF1-979B800DD296}"/>
              </a:ext>
            </a:extLst>
          </p:cNvPr>
          <p:cNvSpPr>
            <a:spLocks noGrp="1"/>
          </p:cNvSpPr>
          <p:nvPr>
            <p:ph idx="1"/>
          </p:nvPr>
        </p:nvSpPr>
        <p:spPr>
          <a:xfrm>
            <a:off x="1" y="1658143"/>
            <a:ext cx="8011486" cy="3102770"/>
          </a:xfrm>
        </p:spPr>
        <p:txBody>
          <a:bodyPr/>
          <a:lstStyle/>
          <a:p>
            <a:r>
              <a:rPr lang="hu-HU" sz="2800" u="sng" dirty="0"/>
              <a:t>A hálózatokat több szempont szerint osztályozhatjuk</a:t>
            </a:r>
            <a:r>
              <a:rPr lang="hu-HU" u="sng" dirty="0"/>
              <a:t>:</a:t>
            </a:r>
          </a:p>
          <a:p>
            <a:r>
              <a:rPr lang="hu-HU" dirty="0"/>
              <a:t>A lefedett terület mérete</a:t>
            </a:r>
          </a:p>
          <a:p>
            <a:r>
              <a:rPr lang="hu-HU" dirty="0"/>
              <a:t>A kapcsolódott felhasználók száma</a:t>
            </a:r>
          </a:p>
          <a:p>
            <a:r>
              <a:rPr lang="hu-HU" dirty="0"/>
              <a:t>Az elérhető szolgáltatások száma és típusa</a:t>
            </a:r>
          </a:p>
          <a:p>
            <a:r>
              <a:rPr lang="hu-HU" dirty="0"/>
              <a:t>Felelősség mértéke</a:t>
            </a:r>
          </a:p>
          <a:p>
            <a:endParaRPr lang="hu-HU" dirty="0"/>
          </a:p>
        </p:txBody>
      </p:sp>
      <p:pic>
        <p:nvPicPr>
          <p:cNvPr id="4" name="Kép 3">
            <a:extLst>
              <a:ext uri="{FF2B5EF4-FFF2-40B4-BE49-F238E27FC236}">
                <a16:creationId xmlns:a16="http://schemas.microsoft.com/office/drawing/2014/main" id="{CA9F8A92-4F45-4C42-8621-4857E414F116}"/>
              </a:ext>
            </a:extLst>
          </p:cNvPr>
          <p:cNvPicPr>
            <a:picLocks noChangeAspect="1"/>
          </p:cNvPicPr>
          <p:nvPr/>
        </p:nvPicPr>
        <p:blipFill>
          <a:blip r:embed="rId2"/>
          <a:stretch>
            <a:fillRect/>
          </a:stretch>
        </p:blipFill>
        <p:spPr>
          <a:xfrm>
            <a:off x="6568885" y="2722009"/>
            <a:ext cx="4806587" cy="3577400"/>
          </a:xfrm>
          <a:prstGeom prst="rect">
            <a:avLst/>
          </a:prstGeom>
        </p:spPr>
      </p:pic>
    </p:spTree>
    <p:extLst>
      <p:ext uri="{BB962C8B-B14F-4D97-AF65-F5344CB8AC3E}">
        <p14:creationId xmlns:p14="http://schemas.microsoft.com/office/powerpoint/2010/main" val="3095967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Áramkör">
  <a:themeElements>
    <a:clrScheme name="Kék melegség">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Áramkör">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ramkör">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TM04033919[[fn=Áramkör]]</Template>
  <TotalTime>0</TotalTime>
  <Words>627</Words>
  <Application>Microsoft Office PowerPoint</Application>
  <PresentationFormat>Szélesvásznú</PresentationFormat>
  <Paragraphs>52</Paragraphs>
  <Slides>11</Slides>
  <Notes>0</Notes>
  <HiddenSlides>0</HiddenSlides>
  <MMClips>0</MMClips>
  <ScaleCrop>false</ScaleCrop>
  <HeadingPairs>
    <vt:vector size="6" baseType="variant">
      <vt:variant>
        <vt:lpstr>Használt betűtípusok</vt:lpstr>
      </vt:variant>
      <vt:variant>
        <vt:i4>8</vt:i4>
      </vt:variant>
      <vt:variant>
        <vt:lpstr>Téma</vt:lpstr>
      </vt:variant>
      <vt:variant>
        <vt:i4>1</vt:i4>
      </vt:variant>
      <vt:variant>
        <vt:lpstr>Diacímek</vt:lpstr>
      </vt:variant>
      <vt:variant>
        <vt:i4>11</vt:i4>
      </vt:variant>
    </vt:vector>
  </HeadingPairs>
  <TitlesOfParts>
    <vt:vector size="20" baseType="lpstr">
      <vt:lpstr>Adobe Gothic Std B</vt:lpstr>
      <vt:lpstr>Adobe Ming Std L</vt:lpstr>
      <vt:lpstr>Adobe Hebrew</vt:lpstr>
      <vt:lpstr>Algerian</vt:lpstr>
      <vt:lpstr>Arial</vt:lpstr>
      <vt:lpstr>Bahnschrift Condensed</vt:lpstr>
      <vt:lpstr>Trebuchet MS</vt:lpstr>
      <vt:lpstr>Tw Cen MT</vt:lpstr>
      <vt:lpstr>Áramkör</vt:lpstr>
      <vt:lpstr>Cisco</vt:lpstr>
      <vt:lpstr>Állomások:</vt:lpstr>
      <vt:lpstr>Egyenrangú Hálózatok</vt:lpstr>
      <vt:lpstr> </vt:lpstr>
      <vt:lpstr>Hálózati átviteli közeg </vt:lpstr>
      <vt:lpstr>A hálózatok megjelenítése </vt:lpstr>
      <vt:lpstr>Topológiai Ábrák</vt:lpstr>
      <vt:lpstr>Különböző méretű hálózatok </vt:lpstr>
      <vt:lpstr>LAN-ok és WAN-ok </vt:lpstr>
      <vt:lpstr>Az internet </vt:lpstr>
      <vt:lpstr>Intranet és extranet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dc:title>
  <dc:creator>Tálas László Martin</dc:creator>
  <cp:lastModifiedBy>Tálas László Martin</cp:lastModifiedBy>
  <cp:revision>8</cp:revision>
  <dcterms:created xsi:type="dcterms:W3CDTF">2022-10-03T11:28:02Z</dcterms:created>
  <dcterms:modified xsi:type="dcterms:W3CDTF">2022-10-04T07:59:18Z</dcterms:modified>
</cp:coreProperties>
</file>