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15CDBA78-2C6A-4BDC-BBC8-7FB85332931E}">
          <p14:sldIdLst>
            <p14:sldId id="256"/>
            <p14:sldId id="257"/>
            <p14:sldId id="259"/>
            <p14:sldId id="258"/>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álas László Martin" initials="TLM" lastIdx="1" clrIdx="0">
    <p:extLst>
      <p:ext uri="{19B8F6BF-5375-455C-9EA6-DF929625EA0E}">
        <p15:presenceInfo xmlns:p15="http://schemas.microsoft.com/office/powerpoint/2012/main" userId="S-1-5-21-2797601870-141662262-1846352674-2605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4T09:15:28.308"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u-HU"/>
              <a:t>Mintacím szerkesztése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871D50F-D5C2-4A8F-8C84-8565FAA4383F}" type="datetimeFigureOut">
              <a:rPr lang="hu-HU" smtClean="0"/>
              <a:t>2022. 10. 14.</a:t>
            </a:fld>
            <a:endParaRPr lang="hu-HU"/>
          </a:p>
        </p:txBody>
      </p:sp>
      <p:sp>
        <p:nvSpPr>
          <p:cNvPr id="5" name="Footer Placeholder 4"/>
          <p:cNvSpPr>
            <a:spLocks noGrp="1"/>
          </p:cNvSpPr>
          <p:nvPr>
            <p:ph type="ftr" sz="quarter" idx="11"/>
          </p:nvPr>
        </p:nvSpPr>
        <p:spPr>
          <a:xfrm>
            <a:off x="1876424" y="5410201"/>
            <a:ext cx="5124886" cy="365125"/>
          </a:xfrm>
        </p:spPr>
        <p:txBody>
          <a:bodyPr/>
          <a:lstStyle/>
          <a:p>
            <a:endParaRPr lang="hu-HU"/>
          </a:p>
        </p:txBody>
      </p:sp>
      <p:sp>
        <p:nvSpPr>
          <p:cNvPr id="6" name="Slide Number Placeholder 5"/>
          <p:cNvSpPr>
            <a:spLocks noGrp="1"/>
          </p:cNvSpPr>
          <p:nvPr>
            <p:ph type="sldNum" sz="quarter" idx="12"/>
          </p:nvPr>
        </p:nvSpPr>
        <p:spPr>
          <a:xfrm>
            <a:off x="9896911" y="5410199"/>
            <a:ext cx="771089" cy="365125"/>
          </a:xfrm>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278215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u-HU"/>
              <a:t>Kép beszúrásához kattintson az ikonra</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77186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243612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u-HU"/>
              <a:t>Mintacím szerkesztése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890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159151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u-HU"/>
              <a:t>Mintacím szerkesztése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3871D50F-D5C2-4A8F-8C84-8565FAA4383F}" type="datetimeFigureOut">
              <a:rPr lang="hu-HU" smtClean="0"/>
              <a:t>2022. 10. 14.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735185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u-HU"/>
              <a:t>Mintacím szerkesztése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3871D50F-D5C2-4A8F-8C84-8565FAA4383F}" type="datetimeFigureOut">
              <a:rPr lang="hu-HU" smtClean="0"/>
              <a:t>2022. 10. 14.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161977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3871D50F-D5C2-4A8F-8C84-8565FAA4383F}" type="datetimeFigureOut">
              <a:rPr lang="hu-HU" smtClean="0"/>
              <a:t>2022. 10. 14.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477878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3871D50F-D5C2-4A8F-8C84-8565FAA4383F}" type="datetimeFigureOut">
              <a:rPr lang="hu-HU" smtClean="0"/>
              <a:t>2022. 10. 14.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280505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3871D50F-D5C2-4A8F-8C84-8565FAA4383F}" type="datetimeFigureOut">
              <a:rPr lang="hu-HU" smtClean="0"/>
              <a:t>2022. 10. 14.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40644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u-HU"/>
              <a:t>Mintacím szerkesztése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3871D50F-D5C2-4A8F-8C84-8565FAA4383F}" type="datetimeFigureOut">
              <a:rPr lang="hu-HU" smtClean="0"/>
              <a:t>2022. 10. 14.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151253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3871D50F-D5C2-4A8F-8C84-8565FAA4383F}" type="datetimeFigureOut">
              <a:rPr lang="hu-HU" smtClean="0"/>
              <a:t>2022. 10. 14.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668983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u-HU"/>
              <a:t>Mintacím szerkesztése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41410" y="3073397"/>
            <a:ext cx="4878391"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2200" y="3073397"/>
            <a:ext cx="4875210"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3871D50F-D5C2-4A8F-8C84-8565FAA4383F}" type="datetimeFigureOut">
              <a:rPr lang="hu-HU" smtClean="0"/>
              <a:t>2022. 10. 14.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248657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3871D50F-D5C2-4A8F-8C84-8565FAA4383F}" type="datetimeFigureOut">
              <a:rPr lang="hu-HU" smtClean="0"/>
              <a:t>2022. 10. 14.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82892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1D50F-D5C2-4A8F-8C84-8565FAA4383F}" type="datetimeFigureOut">
              <a:rPr lang="hu-HU" smtClean="0"/>
              <a:t>2022. 10. 14.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47531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52680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06654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71D50F-D5C2-4A8F-8C84-8565FAA4383F}" type="datetimeFigureOut">
              <a:rPr lang="hu-HU" smtClean="0"/>
              <a:t>2022. 10. 14.</a:t>
            </a:fld>
            <a:endParaRPr lang="hu-H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05FD7A-1912-488A-AB61-844066BEA814}" type="slidenum">
              <a:rPr lang="hu-HU" smtClean="0"/>
              <a:t>‹#›</a:t>
            </a:fld>
            <a:endParaRPr lang="hu-HU"/>
          </a:p>
        </p:txBody>
      </p:sp>
    </p:spTree>
    <p:extLst>
      <p:ext uri="{BB962C8B-B14F-4D97-AF65-F5344CB8AC3E}">
        <p14:creationId xmlns:p14="http://schemas.microsoft.com/office/powerpoint/2010/main" val="39983262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27ED01C-5E43-44EA-BE8C-40D4C3530193}"/>
              </a:ext>
            </a:extLst>
          </p:cNvPr>
          <p:cNvSpPr>
            <a:spLocks noGrp="1"/>
          </p:cNvSpPr>
          <p:nvPr>
            <p:ph type="ctrTitle"/>
          </p:nvPr>
        </p:nvSpPr>
        <p:spPr>
          <a:xfrm>
            <a:off x="4206875" y="2581275"/>
            <a:ext cx="3778250" cy="1317625"/>
          </a:xfrm>
        </p:spPr>
        <p:txBody>
          <a:bodyPr>
            <a:noAutofit/>
          </a:bodyPr>
          <a:lstStyle/>
          <a:p>
            <a:r>
              <a:rPr lang="hu-HU" sz="9600" dirty="0">
                <a:latin typeface="Algerian" panose="04020705040A02060702" pitchFamily="82" charset="0"/>
              </a:rPr>
              <a:t>Cisco</a:t>
            </a:r>
          </a:p>
        </p:txBody>
      </p:sp>
      <p:pic>
        <p:nvPicPr>
          <p:cNvPr id="5" name="Kép 4">
            <a:extLst>
              <a:ext uri="{FF2B5EF4-FFF2-40B4-BE49-F238E27FC236}">
                <a16:creationId xmlns:a16="http://schemas.microsoft.com/office/drawing/2014/main" id="{AC1BC640-00D7-486F-8CAE-1DD7C83C4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58295">
            <a:off x="349251" y="503320"/>
            <a:ext cx="3819525" cy="2546350"/>
          </a:xfrm>
          <a:prstGeom prst="rect">
            <a:avLst/>
          </a:prstGeom>
        </p:spPr>
      </p:pic>
      <p:pic>
        <p:nvPicPr>
          <p:cNvPr id="7" name="Kép 6">
            <a:extLst>
              <a:ext uri="{FF2B5EF4-FFF2-40B4-BE49-F238E27FC236}">
                <a16:creationId xmlns:a16="http://schemas.microsoft.com/office/drawing/2014/main" id="{34046D53-F0A5-43B7-9D71-375145915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99161">
            <a:off x="8098642" y="4083215"/>
            <a:ext cx="3743947" cy="1954258"/>
          </a:xfrm>
          <a:prstGeom prst="rect">
            <a:avLst/>
          </a:prstGeom>
        </p:spPr>
      </p:pic>
    </p:spTree>
    <p:extLst>
      <p:ext uri="{BB962C8B-B14F-4D97-AF65-F5344CB8AC3E}">
        <p14:creationId xmlns:p14="http://schemas.microsoft.com/office/powerpoint/2010/main" val="405334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4E7DFBD-F770-486C-8238-9F4AAFE9D267}"/>
              </a:ext>
            </a:extLst>
          </p:cNvPr>
          <p:cNvSpPr>
            <a:spLocks noGrp="1"/>
          </p:cNvSpPr>
          <p:nvPr>
            <p:ph type="title"/>
          </p:nvPr>
        </p:nvSpPr>
        <p:spPr/>
        <p:txBody>
          <a:bodyPr/>
          <a:lstStyle/>
          <a:p>
            <a:pPr algn="ctr"/>
            <a:r>
              <a:rPr lang="hu-HU" sz="4800" u="sng" dirty="0">
                <a:latin typeface="Bahnschrift Condensed" panose="020B0502040204020203" pitchFamily="34" charset="0"/>
              </a:rPr>
              <a:t>Az internet</a:t>
            </a:r>
            <a:br>
              <a:rPr lang="hu-HU" dirty="0"/>
            </a:br>
            <a:endParaRPr lang="hu-HU" dirty="0"/>
          </a:p>
        </p:txBody>
      </p:sp>
      <p:sp>
        <p:nvSpPr>
          <p:cNvPr id="3" name="Tartalom helye 2">
            <a:extLst>
              <a:ext uri="{FF2B5EF4-FFF2-40B4-BE49-F238E27FC236}">
                <a16:creationId xmlns:a16="http://schemas.microsoft.com/office/drawing/2014/main" id="{7533FB66-AA45-4E06-B3DF-65833F6006AA}"/>
              </a:ext>
            </a:extLst>
          </p:cNvPr>
          <p:cNvSpPr>
            <a:spLocks noGrp="1"/>
          </p:cNvSpPr>
          <p:nvPr>
            <p:ph idx="1"/>
          </p:nvPr>
        </p:nvSpPr>
        <p:spPr>
          <a:xfrm>
            <a:off x="179475" y="1380873"/>
            <a:ext cx="5916525" cy="5394400"/>
          </a:xfrm>
        </p:spPr>
        <p:txBody>
          <a:bodyPr/>
          <a:lstStyle/>
          <a:p>
            <a:r>
              <a:rPr lang="hu-HU" dirty="0"/>
              <a:t>Az internet egymással összekapcsolt hálózatok világméretű halmaza. Az ábra azt illusztrálja, hogy az internet egymással összekapcsolt LAN-okból és WAN-okból áll.</a:t>
            </a:r>
          </a:p>
          <a:p>
            <a:r>
              <a:rPr lang="hu-HU" dirty="0"/>
              <a:t>Az internet nincs egyetlen személy vagy csoport tulajdonában.</a:t>
            </a:r>
          </a:p>
          <a:p>
            <a:r>
              <a:rPr lang="hu-HU" dirty="0"/>
              <a:t>A különböző hálózatok közti hatékony adatkommunikáció egységes és következetes szabványok alkalmazását igényli, egyben számos rendszerfelügyeleti szervezet együttműködését is feltételezi.</a:t>
            </a:r>
          </a:p>
        </p:txBody>
      </p:sp>
      <p:pic>
        <p:nvPicPr>
          <p:cNvPr id="4" name="Kép 3">
            <a:extLst>
              <a:ext uri="{FF2B5EF4-FFF2-40B4-BE49-F238E27FC236}">
                <a16:creationId xmlns:a16="http://schemas.microsoft.com/office/drawing/2014/main" id="{4A85EA48-1C8B-417F-AA62-DB22D6F457DD}"/>
              </a:ext>
            </a:extLst>
          </p:cNvPr>
          <p:cNvPicPr>
            <a:picLocks noChangeAspect="1"/>
          </p:cNvPicPr>
          <p:nvPr/>
        </p:nvPicPr>
        <p:blipFill>
          <a:blip r:embed="rId2"/>
          <a:stretch>
            <a:fillRect/>
          </a:stretch>
        </p:blipFill>
        <p:spPr>
          <a:xfrm rot="748002">
            <a:off x="6316225" y="2010370"/>
            <a:ext cx="5544587" cy="3673965"/>
          </a:xfrm>
          <a:prstGeom prst="rect">
            <a:avLst/>
          </a:prstGeom>
        </p:spPr>
      </p:pic>
    </p:spTree>
    <p:extLst>
      <p:ext uri="{BB962C8B-B14F-4D97-AF65-F5344CB8AC3E}">
        <p14:creationId xmlns:p14="http://schemas.microsoft.com/office/powerpoint/2010/main" val="45348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3A200D-E960-43C5-9618-9496EFFB320A}"/>
              </a:ext>
            </a:extLst>
          </p:cNvPr>
          <p:cNvSpPr>
            <a:spLocks noGrp="1"/>
          </p:cNvSpPr>
          <p:nvPr>
            <p:ph type="title"/>
          </p:nvPr>
        </p:nvSpPr>
        <p:spPr/>
        <p:txBody>
          <a:bodyPr/>
          <a:lstStyle/>
          <a:p>
            <a:pPr algn="ctr"/>
            <a:r>
              <a:rPr lang="hu-HU" sz="4800" u="sng" dirty="0">
                <a:latin typeface="Bahnschrift Condensed" panose="020B0502040204020203" pitchFamily="34" charset="0"/>
              </a:rPr>
              <a:t>Intranet és extranet</a:t>
            </a:r>
            <a:br>
              <a:rPr lang="hu-HU" dirty="0"/>
            </a:br>
            <a:endParaRPr lang="hu-HU" dirty="0"/>
          </a:p>
        </p:txBody>
      </p:sp>
      <p:sp>
        <p:nvSpPr>
          <p:cNvPr id="3" name="Tartalom helye 2">
            <a:extLst>
              <a:ext uri="{FF2B5EF4-FFF2-40B4-BE49-F238E27FC236}">
                <a16:creationId xmlns:a16="http://schemas.microsoft.com/office/drawing/2014/main" id="{9E4F06A2-FA88-4A8D-BB79-EC741B5ECB08}"/>
              </a:ext>
            </a:extLst>
          </p:cNvPr>
          <p:cNvSpPr>
            <a:spLocks noGrp="1"/>
          </p:cNvSpPr>
          <p:nvPr>
            <p:ph idx="1"/>
          </p:nvPr>
        </p:nvSpPr>
        <p:spPr>
          <a:xfrm>
            <a:off x="805853" y="1525318"/>
            <a:ext cx="8547872" cy="3807364"/>
          </a:xfrm>
        </p:spPr>
        <p:txBody>
          <a:bodyPr>
            <a:normAutofit fontScale="77500" lnSpcReduction="20000"/>
          </a:bodyPr>
          <a:lstStyle/>
          <a:p>
            <a:r>
              <a:rPr lang="hu-HU" dirty="0"/>
              <a:t>Az intranet kifejezést egy szervezet LAN-jai és WAN-jai közti privát kapcsolatra használják. Az intranet úgy van kialakítva, hogy csak a szervezet tagjai, alkalmazottai vagy más, engedéllyel rendelkező személyek férjenek hozzá.</a:t>
            </a:r>
          </a:p>
          <a:p>
            <a:r>
              <a:rPr lang="hu-HU" dirty="0"/>
              <a:t>Egy szervezet használhat extranetet, hogy biztonságos és megbízható hozzáférést biztosítson a saját hálózata eléréséhez más szervezetek dolgozói számára is. Íme néhány példa erre az esetre:</a:t>
            </a:r>
          </a:p>
          <a:p>
            <a:r>
              <a:rPr lang="hu-HU" dirty="0"/>
              <a:t>Egy cég hozzáférést biztosít külső beszállítói és alvállalkozói számára.</a:t>
            </a:r>
          </a:p>
          <a:p>
            <a:r>
              <a:rPr lang="hu-HU" dirty="0"/>
              <a:t>Egy kórház időpont-foglalási rendszert biztosít az orvosok számára, akik így találkozókat egyeztethetnek a betegeikkel.</a:t>
            </a:r>
          </a:p>
          <a:p>
            <a:r>
              <a:rPr lang="hu-HU" dirty="0"/>
              <a:t>Egy oktatásügyi helyi kirendeltség költségvetési és személyzeti adatokat szolgáltat a kerületi iskolákról.</a:t>
            </a:r>
          </a:p>
          <a:p>
            <a:endParaRPr lang="hu-HU" dirty="0"/>
          </a:p>
        </p:txBody>
      </p:sp>
      <p:pic>
        <p:nvPicPr>
          <p:cNvPr id="4" name="Kép 3">
            <a:extLst>
              <a:ext uri="{FF2B5EF4-FFF2-40B4-BE49-F238E27FC236}">
                <a16:creationId xmlns:a16="http://schemas.microsoft.com/office/drawing/2014/main" id="{D72A1D8D-1E7F-4ACC-B197-29AF24942B89}"/>
              </a:ext>
            </a:extLst>
          </p:cNvPr>
          <p:cNvPicPr>
            <a:picLocks noChangeAspect="1"/>
          </p:cNvPicPr>
          <p:nvPr/>
        </p:nvPicPr>
        <p:blipFill>
          <a:blip r:embed="rId2"/>
          <a:stretch>
            <a:fillRect/>
          </a:stretch>
        </p:blipFill>
        <p:spPr>
          <a:xfrm>
            <a:off x="8875552" y="-1"/>
            <a:ext cx="3316448" cy="2509153"/>
          </a:xfrm>
          <a:prstGeom prst="rect">
            <a:avLst/>
          </a:prstGeom>
        </p:spPr>
      </p:pic>
    </p:spTree>
    <p:extLst>
      <p:ext uri="{BB962C8B-B14F-4D97-AF65-F5344CB8AC3E}">
        <p14:creationId xmlns:p14="http://schemas.microsoft.com/office/powerpoint/2010/main" val="194538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15157EC-2D55-4CCC-BC52-0ED6C8D8CF8D}"/>
              </a:ext>
            </a:extLst>
          </p:cNvPr>
          <p:cNvSpPr>
            <a:spLocks noGrp="1"/>
          </p:cNvSpPr>
          <p:nvPr>
            <p:ph type="title"/>
          </p:nvPr>
        </p:nvSpPr>
        <p:spPr>
          <a:xfrm>
            <a:off x="896407" y="2749455"/>
            <a:ext cx="5700946" cy="1503897"/>
          </a:xfrm>
        </p:spPr>
        <p:txBody>
          <a:bodyPr>
            <a:normAutofit/>
          </a:bodyPr>
          <a:lstStyle/>
          <a:p>
            <a:r>
              <a:rPr lang="hu-HU" sz="6600" u="sng" dirty="0">
                <a:latin typeface="Bahnschrift Condensed" panose="020B0502040204020203" pitchFamily="34" charset="0"/>
              </a:rPr>
              <a:t>Tudáspróba:</a:t>
            </a:r>
          </a:p>
        </p:txBody>
      </p:sp>
      <p:pic>
        <p:nvPicPr>
          <p:cNvPr id="4" name="Kép 3">
            <a:extLst>
              <a:ext uri="{FF2B5EF4-FFF2-40B4-BE49-F238E27FC236}">
                <a16:creationId xmlns:a16="http://schemas.microsoft.com/office/drawing/2014/main" id="{2AE50D0D-7E7E-4E68-B1A0-DA0AE26F87FA}"/>
              </a:ext>
            </a:extLst>
          </p:cNvPr>
          <p:cNvPicPr>
            <a:picLocks noChangeAspect="1"/>
          </p:cNvPicPr>
          <p:nvPr/>
        </p:nvPicPr>
        <p:blipFill>
          <a:blip r:embed="rId2"/>
          <a:stretch>
            <a:fillRect/>
          </a:stretch>
        </p:blipFill>
        <p:spPr>
          <a:xfrm>
            <a:off x="5620849" y="564258"/>
            <a:ext cx="4378827" cy="5874293"/>
          </a:xfrm>
          <a:prstGeom prst="rect">
            <a:avLst/>
          </a:prstGeom>
        </p:spPr>
      </p:pic>
    </p:spTree>
    <p:extLst>
      <p:ext uri="{BB962C8B-B14F-4D97-AF65-F5344CB8AC3E}">
        <p14:creationId xmlns:p14="http://schemas.microsoft.com/office/powerpoint/2010/main" val="349169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4699549-76DA-4F58-BF9D-32263EF9703D}"/>
              </a:ext>
            </a:extLst>
          </p:cNvPr>
          <p:cNvSpPr>
            <a:spLocks noGrp="1"/>
          </p:cNvSpPr>
          <p:nvPr>
            <p:ph type="title"/>
          </p:nvPr>
        </p:nvSpPr>
        <p:spPr>
          <a:xfrm>
            <a:off x="1141412" y="618518"/>
            <a:ext cx="10258677" cy="1466656"/>
          </a:xfrm>
        </p:spPr>
        <p:txBody>
          <a:bodyPr>
            <a:normAutofit fontScale="90000"/>
          </a:bodyPr>
          <a:lstStyle/>
          <a:p>
            <a:pPr algn="ctr"/>
            <a:r>
              <a:rPr lang="hu-HU" sz="4900" u="sng" dirty="0">
                <a:latin typeface="Bahnschrift Condensed" panose="020B0502040204020203" pitchFamily="34" charset="0"/>
              </a:rPr>
              <a:t>Otthoni és kisvállalati internetkapcsolatok</a:t>
            </a:r>
            <a:br>
              <a:rPr lang="hu-HU" dirty="0"/>
            </a:br>
            <a:br>
              <a:rPr lang="hu-HU" dirty="0"/>
            </a:br>
            <a:endParaRPr lang="hu-HU" dirty="0"/>
          </a:p>
        </p:txBody>
      </p:sp>
      <p:sp>
        <p:nvSpPr>
          <p:cNvPr id="3" name="Tartalom helye 2">
            <a:extLst>
              <a:ext uri="{FF2B5EF4-FFF2-40B4-BE49-F238E27FC236}">
                <a16:creationId xmlns:a16="http://schemas.microsoft.com/office/drawing/2014/main" id="{0FF428C9-A014-4C49-A703-22F8EA53121D}"/>
              </a:ext>
            </a:extLst>
          </p:cNvPr>
          <p:cNvSpPr>
            <a:spLocks noGrp="1"/>
          </p:cNvSpPr>
          <p:nvPr>
            <p:ph idx="1"/>
          </p:nvPr>
        </p:nvSpPr>
        <p:spPr>
          <a:xfrm>
            <a:off x="167192" y="1813650"/>
            <a:ext cx="10386865" cy="3894939"/>
          </a:xfrm>
        </p:spPr>
        <p:txBody>
          <a:bodyPr>
            <a:noAutofit/>
          </a:bodyPr>
          <a:lstStyle/>
          <a:p>
            <a:r>
              <a:rPr lang="hu-HU" sz="1600" b="1" dirty="0">
                <a:solidFill>
                  <a:srgbClr val="FFC000"/>
                </a:solidFill>
                <a:highlight>
                  <a:srgbClr val="0000FF"/>
                </a:highlight>
              </a:rPr>
              <a:t>Kábeles, kábeltévés</a:t>
            </a:r>
            <a:r>
              <a:rPr lang="hu-HU" sz="1600" dirty="0">
                <a:highlight>
                  <a:srgbClr val="0000FF"/>
                </a:highlight>
              </a:rPr>
              <a:t> - Kábeltévé szolgáltatók nyújtanak ilyen szolgáltatást, az internet adatjelei ugyanazon a kábelen haladnak, mint a kábeltévé adás. Nagy sávszélesség, magas rendelkezésre állás jellemzi, állandó kapcsolatot biztosít.</a:t>
            </a:r>
          </a:p>
          <a:p>
            <a:r>
              <a:rPr lang="hu-HU" sz="1600" b="1" dirty="0">
                <a:solidFill>
                  <a:srgbClr val="FFC000"/>
                </a:solidFill>
                <a:highlight>
                  <a:srgbClr val="0000FF"/>
                </a:highlight>
              </a:rPr>
              <a:t>DSL</a:t>
            </a:r>
            <a:r>
              <a:rPr lang="hu-HU" sz="1600" dirty="0">
                <a:highlight>
                  <a:srgbClr val="0000FF"/>
                </a:highlight>
              </a:rPr>
              <a:t> - A DSL vagy Digital </a:t>
            </a:r>
            <a:r>
              <a:rPr lang="hu-HU" sz="1600" dirty="0" err="1">
                <a:highlight>
                  <a:srgbClr val="0000FF"/>
                </a:highlight>
              </a:rPr>
              <a:t>Subscriber</a:t>
            </a:r>
            <a:r>
              <a:rPr lang="hu-HU" sz="1600" dirty="0">
                <a:highlight>
                  <a:srgbClr val="0000FF"/>
                </a:highlight>
              </a:rPr>
              <a:t> Line szintén nagy sávszélességet, magas rendelkezésre állást és folyamatos internetkapcsolatot nyújt. A DSL telefonvonalon működik. Általánosságban elmondható, hogy a kisvállalati és otthoni felhasználók aszimmetrikus DSL (ADSL) használatával csatlakoznak, ami azt jelenti, hogy a letöltési sebesség gyorsabb, mint a feltöltési sebesség.</a:t>
            </a:r>
          </a:p>
          <a:p>
            <a:r>
              <a:rPr lang="hu-HU" sz="1600" b="1" dirty="0">
                <a:solidFill>
                  <a:srgbClr val="FFC000"/>
                </a:solidFill>
                <a:highlight>
                  <a:srgbClr val="0000FF"/>
                </a:highlight>
              </a:rPr>
              <a:t>Mobilnetes</a:t>
            </a:r>
            <a:r>
              <a:rPr lang="hu-HU" sz="1600" dirty="0">
                <a:highlight>
                  <a:srgbClr val="0000FF"/>
                </a:highlight>
              </a:rPr>
              <a:t> \- A mobilnet vagy mobil adatkapcsolat (angol megfelelője: </a:t>
            </a:r>
            <a:r>
              <a:rPr lang="hu-HU" sz="1600" dirty="0" err="1">
                <a:highlight>
                  <a:srgbClr val="0000FF"/>
                </a:highlight>
              </a:rPr>
              <a:t>cellular</a:t>
            </a:r>
            <a:r>
              <a:rPr lang="hu-HU" sz="1600" dirty="0">
                <a:highlight>
                  <a:srgbClr val="0000FF"/>
                </a:highlight>
              </a:rPr>
              <a:t>) a mobilhálózatot használja. Ahol van mobilhálózati jel, ott internetezni is lehet. A teljesítmény függ a telefon képességeitől és attól, hogy épp milyen adótoronyhoz csatlakozik.</a:t>
            </a:r>
          </a:p>
          <a:p>
            <a:r>
              <a:rPr lang="hu-HU" sz="1600" b="1" dirty="0">
                <a:solidFill>
                  <a:srgbClr val="FFC000"/>
                </a:solidFill>
                <a:highlight>
                  <a:srgbClr val="0000FF"/>
                </a:highlight>
              </a:rPr>
              <a:t>Műholdas</a:t>
            </a:r>
            <a:r>
              <a:rPr lang="hu-HU" sz="1600" dirty="0">
                <a:highlight>
                  <a:srgbClr val="0000FF"/>
                </a:highlight>
              </a:rPr>
              <a:t> - A műholdas internet előnye az, hogy olyan helyeken is rendelkezésre áll, ahol semmilyen más internetkapcsolat nincs. A parabola antennának rá kell látnia a műholdra.</a:t>
            </a:r>
          </a:p>
          <a:p>
            <a:r>
              <a:rPr lang="hu-HU" sz="1600" b="1" dirty="0" err="1">
                <a:solidFill>
                  <a:srgbClr val="FFC000"/>
                </a:solidFill>
                <a:highlight>
                  <a:srgbClr val="0000FF"/>
                </a:highlight>
              </a:rPr>
              <a:t>Betárcsázós</a:t>
            </a:r>
            <a:r>
              <a:rPr lang="hu-HU" sz="1600" dirty="0">
                <a:highlight>
                  <a:srgbClr val="0000FF"/>
                </a:highlight>
              </a:rPr>
              <a:t> - A modemes vagy </a:t>
            </a:r>
            <a:r>
              <a:rPr lang="hu-HU" sz="1600" dirty="0" err="1">
                <a:highlight>
                  <a:srgbClr val="0000FF"/>
                </a:highlight>
              </a:rPr>
              <a:t>betárcsázós</a:t>
            </a:r>
            <a:r>
              <a:rPr lang="hu-HU" sz="1600" dirty="0">
                <a:highlight>
                  <a:srgbClr val="0000FF"/>
                </a:highlight>
              </a:rPr>
              <a:t> internethez egy bármilyen telefonvonal és egy modem kell, ez egy olcsó megoldás. A modem alacsony sávszélessége nagy adatok átvitelére nem alkalmas, de utazás közbeni mobil használatra hasznos.</a:t>
            </a:r>
          </a:p>
          <a:p>
            <a:endParaRPr lang="hu-HU" sz="1600" dirty="0"/>
          </a:p>
        </p:txBody>
      </p:sp>
    </p:spTree>
    <p:extLst>
      <p:ext uri="{BB962C8B-B14F-4D97-AF65-F5344CB8AC3E}">
        <p14:creationId xmlns:p14="http://schemas.microsoft.com/office/powerpoint/2010/main" val="356479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401F6B8-6C4E-4B87-AEE4-633090718F8C}"/>
              </a:ext>
            </a:extLst>
          </p:cNvPr>
          <p:cNvPicPr>
            <a:picLocks noChangeAspect="1"/>
          </p:cNvPicPr>
          <p:nvPr/>
        </p:nvPicPr>
        <p:blipFill>
          <a:blip r:embed="rId2"/>
          <a:stretch>
            <a:fillRect/>
          </a:stretch>
        </p:blipFill>
        <p:spPr>
          <a:xfrm>
            <a:off x="1006680" y="469422"/>
            <a:ext cx="9744380" cy="5919155"/>
          </a:xfrm>
          <a:prstGeom prst="rect">
            <a:avLst/>
          </a:prstGeom>
        </p:spPr>
      </p:pic>
    </p:spTree>
    <p:extLst>
      <p:ext uri="{BB962C8B-B14F-4D97-AF65-F5344CB8AC3E}">
        <p14:creationId xmlns:p14="http://schemas.microsoft.com/office/powerpoint/2010/main" val="360922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46BE63-FACA-45CF-B293-0BA80998446C}"/>
              </a:ext>
            </a:extLst>
          </p:cNvPr>
          <p:cNvSpPr>
            <a:spLocks noGrp="1"/>
          </p:cNvSpPr>
          <p:nvPr>
            <p:ph type="title"/>
          </p:nvPr>
        </p:nvSpPr>
        <p:spPr/>
        <p:txBody>
          <a:bodyPr/>
          <a:lstStyle/>
          <a:p>
            <a:pPr algn="ctr"/>
            <a:r>
              <a:rPr lang="hu-HU" sz="4400" u="sng" dirty="0">
                <a:latin typeface="Bahnschrift Condensed" panose="020B0502040204020203" pitchFamily="34" charset="0"/>
              </a:rPr>
              <a:t>Internet-hozzáférési technológiák</a:t>
            </a:r>
            <a:br>
              <a:rPr lang="hu-HU" dirty="0"/>
            </a:br>
            <a:endParaRPr lang="hu-HU" dirty="0"/>
          </a:p>
        </p:txBody>
      </p:sp>
      <p:sp>
        <p:nvSpPr>
          <p:cNvPr id="3" name="Tartalom helye 2">
            <a:extLst>
              <a:ext uri="{FF2B5EF4-FFF2-40B4-BE49-F238E27FC236}">
                <a16:creationId xmlns:a16="http://schemas.microsoft.com/office/drawing/2014/main" id="{C2572628-28AA-430E-B145-5261E46ED74D}"/>
              </a:ext>
            </a:extLst>
          </p:cNvPr>
          <p:cNvSpPr>
            <a:spLocks noGrp="1"/>
          </p:cNvSpPr>
          <p:nvPr>
            <p:ph idx="1"/>
          </p:nvPr>
        </p:nvSpPr>
        <p:spPr/>
        <p:txBody>
          <a:bodyPr>
            <a:normAutofit fontScale="85000" lnSpcReduction="20000"/>
          </a:bodyPr>
          <a:lstStyle/>
          <a:p>
            <a:r>
              <a:rPr lang="hu-HU" dirty="0">
                <a:solidFill>
                  <a:srgbClr val="00B0F0"/>
                </a:solidFill>
                <a:highlight>
                  <a:srgbClr val="C0C0C0"/>
                </a:highlight>
              </a:rPr>
              <a:t>Az otthoni felhasználók, a távmunkások (távoli dolgozók), és a kis irodák jellemzően egy ISP-hez csatlakoznak, hogy elérjék az internetet. Az elérhető csatlakozási lehetőségekben nagy különbségek találhatók az internetszolgáltatók és földrajzi területek között. Népszerű csatlakozási lehetőség a szélessávú kábel, a szélessávú digitális előfizetői vonal (DSL), a vezeték nélküli WAN és a különböző mobil szolgáltatások.</a:t>
            </a:r>
          </a:p>
          <a:p>
            <a:r>
              <a:rPr lang="hu-HU" dirty="0">
                <a:solidFill>
                  <a:srgbClr val="00B0F0"/>
                </a:solidFill>
                <a:highlight>
                  <a:srgbClr val="C0C0C0"/>
                </a:highlight>
              </a:rPr>
              <a:t>A szervezeteknek jellemzően más vállalati telephelyekhez és az internethez történő hozzáférésre van szükségük. Gyors kapcsolat szükséges olyan üzleti szolgáltatások támogatására, mint az IP-telefonok, videokonferencia megoldások és az adatközponti tárolás. A szolgáltatók (SP, service </a:t>
            </a:r>
            <a:r>
              <a:rPr lang="hu-HU" dirty="0" err="1">
                <a:solidFill>
                  <a:srgbClr val="00B0F0"/>
                </a:solidFill>
                <a:highlight>
                  <a:srgbClr val="C0C0C0"/>
                </a:highlight>
              </a:rPr>
              <a:t>provider</a:t>
            </a:r>
            <a:r>
              <a:rPr lang="hu-HU" dirty="0">
                <a:solidFill>
                  <a:srgbClr val="00B0F0"/>
                </a:solidFill>
                <a:highlight>
                  <a:srgbClr val="C0C0C0"/>
                </a:highlight>
              </a:rPr>
              <a:t>) vállalati szintű összeköttetéseket kínálnak. Népszerű vállalati szintű szolgáltatás az üzleti DSL, a </a:t>
            </a:r>
            <a:r>
              <a:rPr lang="hu-HU" dirty="0" err="1">
                <a:solidFill>
                  <a:srgbClr val="00B0F0"/>
                </a:solidFill>
                <a:highlight>
                  <a:srgbClr val="C0C0C0"/>
                </a:highlight>
              </a:rPr>
              <a:t>bérelt</a:t>
            </a:r>
            <a:r>
              <a:rPr lang="hu-HU" dirty="0">
                <a:solidFill>
                  <a:srgbClr val="00B0F0"/>
                </a:solidFill>
                <a:highlight>
                  <a:srgbClr val="C0C0C0"/>
                </a:highlight>
              </a:rPr>
              <a:t> vonal és a Metro Ethernet.</a:t>
            </a:r>
          </a:p>
          <a:p>
            <a:endParaRPr lang="hu-HU" dirty="0"/>
          </a:p>
        </p:txBody>
      </p:sp>
    </p:spTree>
    <p:extLst>
      <p:ext uri="{BB962C8B-B14F-4D97-AF65-F5344CB8AC3E}">
        <p14:creationId xmlns:p14="http://schemas.microsoft.com/office/powerpoint/2010/main" val="343320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6C9E6E5-518A-431C-BA30-490A51CAF002}"/>
              </a:ext>
            </a:extLst>
          </p:cNvPr>
          <p:cNvSpPr>
            <a:spLocks noGrp="1"/>
          </p:cNvSpPr>
          <p:nvPr>
            <p:ph type="title"/>
          </p:nvPr>
        </p:nvSpPr>
        <p:spPr>
          <a:xfrm>
            <a:off x="1141412" y="610129"/>
            <a:ext cx="9905998" cy="572719"/>
          </a:xfrm>
        </p:spPr>
        <p:txBody>
          <a:bodyPr>
            <a:normAutofit fontScale="90000"/>
          </a:bodyPr>
          <a:lstStyle/>
          <a:p>
            <a:pPr algn="ctr"/>
            <a:r>
              <a:rPr lang="hu-HU" sz="4400" u="sng" dirty="0">
                <a:latin typeface="Bahnschrift Condensed" panose="020B0502040204020203" pitchFamily="34" charset="0"/>
              </a:rPr>
              <a:t>Vállalati internetkapcsolatok</a:t>
            </a:r>
            <a:br>
              <a:rPr lang="hu-HU" dirty="0"/>
            </a:br>
            <a:endParaRPr lang="hu-HU" dirty="0"/>
          </a:p>
        </p:txBody>
      </p:sp>
      <p:sp>
        <p:nvSpPr>
          <p:cNvPr id="3" name="Tartalom helye 2">
            <a:extLst>
              <a:ext uri="{FF2B5EF4-FFF2-40B4-BE49-F238E27FC236}">
                <a16:creationId xmlns:a16="http://schemas.microsoft.com/office/drawing/2014/main" id="{995C2ED0-A575-4669-89C8-C9CF3044AA22}"/>
              </a:ext>
            </a:extLst>
          </p:cNvPr>
          <p:cNvSpPr>
            <a:spLocks noGrp="1"/>
          </p:cNvSpPr>
          <p:nvPr>
            <p:ph idx="1"/>
          </p:nvPr>
        </p:nvSpPr>
        <p:spPr>
          <a:xfrm>
            <a:off x="117955" y="1182848"/>
            <a:ext cx="9905999" cy="3541714"/>
          </a:xfrm>
        </p:spPr>
        <p:txBody>
          <a:bodyPr>
            <a:normAutofit fontScale="77500" lnSpcReduction="20000"/>
          </a:bodyPr>
          <a:lstStyle/>
          <a:p>
            <a:r>
              <a:rPr lang="hu-HU" b="1" dirty="0"/>
              <a:t>Dedikált </a:t>
            </a:r>
            <a:r>
              <a:rPr lang="hu-HU" b="1" dirty="0" err="1"/>
              <a:t>bérelt</a:t>
            </a:r>
            <a:r>
              <a:rPr lang="hu-HU" b="1" dirty="0"/>
              <a:t> vonal</a:t>
            </a:r>
            <a:r>
              <a:rPr lang="hu-HU" dirty="0"/>
              <a:t> - A </a:t>
            </a:r>
            <a:r>
              <a:rPr lang="hu-HU" dirty="0" err="1"/>
              <a:t>bérelt</a:t>
            </a:r>
            <a:r>
              <a:rPr lang="hu-HU" dirty="0"/>
              <a:t> vonal a szolgáltató hálózatának fenntartott vonala, amellyel </a:t>
            </a:r>
            <a:r>
              <a:rPr lang="hu-HU" dirty="0" err="1"/>
              <a:t>földrajzilag</a:t>
            </a:r>
            <a:r>
              <a:rPr lang="hu-HU" dirty="0"/>
              <a:t> távol levő irodákat lehet összekötni hang- és/vagy adatkapcsolat céljából. A </a:t>
            </a:r>
            <a:r>
              <a:rPr lang="hu-HU" dirty="0" err="1"/>
              <a:t>bérelt</a:t>
            </a:r>
            <a:r>
              <a:rPr lang="hu-HU" dirty="0"/>
              <a:t> vonalat havi vagy éves díjszabással adják bérbe.</a:t>
            </a:r>
          </a:p>
          <a:p>
            <a:r>
              <a:rPr lang="hu-HU" b="1" dirty="0"/>
              <a:t>Metro Ethernet</a:t>
            </a:r>
            <a:r>
              <a:rPr lang="hu-HU" dirty="0"/>
              <a:t> - Néha Ethernet WAN néven is emlegetik. Ebben a fejezetben Metro Ethernetként fogunk rá hivatkozni. A Metro Ethernet LAN hozzáférési technológiákkal valósít meg WAN-t. Az Ethernet egy LAN-technológia, amelyet egy későbbi fejezetben ismerünk meg.</a:t>
            </a:r>
          </a:p>
          <a:p>
            <a:r>
              <a:rPr lang="hu-HU" b="1" dirty="0"/>
              <a:t>Üzleti DSL</a:t>
            </a:r>
            <a:r>
              <a:rPr lang="hu-HU" dirty="0"/>
              <a:t> - Az üzleti DSL-</a:t>
            </a:r>
            <a:r>
              <a:rPr lang="hu-HU" dirty="0" err="1"/>
              <a:t>nek</a:t>
            </a:r>
            <a:r>
              <a:rPr lang="hu-HU" dirty="0"/>
              <a:t> sok változata van. A legnépszerűbb változat a szimmetrikus digitális előfizetői vonal (SDSL), amely hasonló az aszimmetrikus digitális előfizetői vonalhoz (ADSL), de ugyanakkora feltöltési és letöltési sebességet biztosít.</a:t>
            </a:r>
          </a:p>
          <a:p>
            <a:r>
              <a:rPr lang="hu-HU" b="1" dirty="0"/>
              <a:t>Műholdas</a:t>
            </a:r>
            <a:r>
              <a:rPr lang="hu-HU" dirty="0"/>
              <a:t> \- Műholdas szolgáltatást ott is lehet nyújtani, ahol vezetékes megoldás nincs.</a:t>
            </a:r>
          </a:p>
          <a:p>
            <a:endParaRPr lang="hu-HU" dirty="0"/>
          </a:p>
        </p:txBody>
      </p:sp>
      <p:pic>
        <p:nvPicPr>
          <p:cNvPr id="4" name="Kép 3">
            <a:extLst>
              <a:ext uri="{FF2B5EF4-FFF2-40B4-BE49-F238E27FC236}">
                <a16:creationId xmlns:a16="http://schemas.microsoft.com/office/drawing/2014/main" id="{16E49B11-AECC-45F6-A077-646B8F479E0A}"/>
              </a:ext>
            </a:extLst>
          </p:cNvPr>
          <p:cNvPicPr>
            <a:picLocks noChangeAspect="1"/>
          </p:cNvPicPr>
          <p:nvPr/>
        </p:nvPicPr>
        <p:blipFill>
          <a:blip r:embed="rId2"/>
          <a:stretch>
            <a:fillRect/>
          </a:stretch>
        </p:blipFill>
        <p:spPr>
          <a:xfrm>
            <a:off x="7122253" y="4639112"/>
            <a:ext cx="5069747" cy="2218888"/>
          </a:xfrm>
          <a:prstGeom prst="rect">
            <a:avLst/>
          </a:prstGeom>
        </p:spPr>
      </p:pic>
    </p:spTree>
    <p:extLst>
      <p:ext uri="{BB962C8B-B14F-4D97-AF65-F5344CB8AC3E}">
        <p14:creationId xmlns:p14="http://schemas.microsoft.com/office/powerpoint/2010/main" val="85248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63B3E0E-FD14-46BC-A2A4-D752FCABA91F}"/>
              </a:ext>
            </a:extLst>
          </p:cNvPr>
          <p:cNvSpPr>
            <a:spLocks noGrp="1"/>
          </p:cNvSpPr>
          <p:nvPr>
            <p:ph type="title"/>
          </p:nvPr>
        </p:nvSpPr>
        <p:spPr/>
        <p:txBody>
          <a:bodyPr/>
          <a:lstStyle/>
          <a:p>
            <a:pPr algn="ctr"/>
            <a:r>
              <a:rPr lang="hu-HU" sz="4400" u="sng" dirty="0">
                <a:effectLst>
                  <a:outerShdw blurRad="38100" dist="38100" dir="2700000" algn="tl">
                    <a:srgbClr val="000000">
                      <a:alpha val="43137"/>
                    </a:srgbClr>
                  </a:outerShdw>
                </a:effectLst>
                <a:latin typeface="Bahnschrift Condensed" panose="020B0502040204020203" pitchFamily="34" charset="0"/>
              </a:rPr>
              <a:t>A konvergáló hálózat</a:t>
            </a:r>
            <a:br>
              <a:rPr lang="hu-HU" dirty="0"/>
            </a:br>
            <a:endParaRPr lang="hu-HU" dirty="0"/>
          </a:p>
        </p:txBody>
      </p:sp>
      <p:sp>
        <p:nvSpPr>
          <p:cNvPr id="3" name="Tartalom helye 2">
            <a:extLst>
              <a:ext uri="{FF2B5EF4-FFF2-40B4-BE49-F238E27FC236}">
                <a16:creationId xmlns:a16="http://schemas.microsoft.com/office/drawing/2014/main" id="{0CF895E0-324E-4C95-A0D4-4D96AD0FDC88}"/>
              </a:ext>
            </a:extLst>
          </p:cNvPr>
          <p:cNvSpPr>
            <a:spLocks noGrp="1"/>
          </p:cNvSpPr>
          <p:nvPr>
            <p:ph idx="1"/>
          </p:nvPr>
        </p:nvSpPr>
        <p:spPr>
          <a:xfrm>
            <a:off x="134733" y="1357803"/>
            <a:ext cx="9905999" cy="4615158"/>
          </a:xfrm>
        </p:spPr>
        <p:txBody>
          <a:bodyPr>
            <a:normAutofit fontScale="40000" lnSpcReduction="20000"/>
          </a:bodyPr>
          <a:lstStyle/>
          <a:p>
            <a:r>
              <a:rPr lang="hu-HU" sz="4400" b="1" u="sng" dirty="0">
                <a:latin typeface="Bahnschrift Condensed" panose="020B0502040204020203" pitchFamily="34" charset="0"/>
              </a:rPr>
              <a:t>Hagyományos különálló hálózatok:</a:t>
            </a:r>
          </a:p>
          <a:p>
            <a:r>
              <a:rPr lang="hu-HU" sz="4500" dirty="0"/>
              <a:t>Vegyünk egy harminc évvel ezelőtt épült iskolát. Akkoriban a tantermek külön kábelezést használtak az adathálózathoz, a telefonhálózathoz és a televíziókhoz használt videohálózathoz. Ezek a különálló hálózatok nem tudtak kommunikálni egymással. Minden hálózat különböző technológiákat használt a kommunikációs jel hordozásához. Mindegyik hálózatnak saját szabályai és szabványai voltak a kommunikáció sikeres lebonyolításához. Több szolgáltatás futott több hálózaton.</a:t>
            </a:r>
          </a:p>
          <a:p>
            <a:endParaRPr lang="hu-HU" sz="2000" dirty="0"/>
          </a:p>
          <a:p>
            <a:r>
              <a:rPr lang="hu-HU" sz="4400" b="1" u="sng" dirty="0">
                <a:latin typeface="Bahnschrift Condensed" panose="020B0502040204020203" pitchFamily="34" charset="0"/>
              </a:rPr>
              <a:t>Konvergált hálózatok:</a:t>
            </a:r>
          </a:p>
          <a:p>
            <a:r>
              <a:rPr lang="hu-HU" sz="4000" dirty="0"/>
              <a:t>Ma a különálló adatok, telefon- és videóhálózatok kezdenek összeolvadni. A dedikált hálózatokkal ellentétben a konvergált hálózatok adat-, hang- és videojelet is képesek átvinni ugyanazon a hálózaton, különböző típusú eszközök között. Ez a hálózati infrastruktúra már ugyanazokat a szabályokat, megállapodásokat és megvalósítási szabványokat használja. A konvergált adathálózat több szolgáltatást nyújt egy hálózaton.</a:t>
            </a:r>
          </a:p>
          <a:p>
            <a:r>
              <a:rPr lang="hu-HU" sz="4000" dirty="0" err="1"/>
              <a:t>Converged</a:t>
            </a:r>
            <a:r>
              <a:rPr lang="hu-HU" sz="4000" dirty="0"/>
              <a:t> </a:t>
            </a:r>
            <a:r>
              <a:rPr lang="hu-HU" sz="4000" dirty="0" err="1"/>
              <a:t>data</a:t>
            </a:r>
            <a:r>
              <a:rPr lang="hu-HU" sz="4000" dirty="0"/>
              <a:t> </a:t>
            </a:r>
            <a:r>
              <a:rPr lang="hu-HU" sz="4000" dirty="0" err="1"/>
              <a:t>network</a:t>
            </a:r>
            <a:r>
              <a:rPr lang="hu-HU" sz="4000" dirty="0"/>
              <a:t> </a:t>
            </a:r>
            <a:r>
              <a:rPr lang="hu-HU" sz="4000" dirty="0" err="1"/>
              <a:t>carrying</a:t>
            </a:r>
            <a:r>
              <a:rPr lang="hu-HU" sz="4000" dirty="0"/>
              <a:t> </a:t>
            </a:r>
            <a:r>
              <a:rPr lang="hu-HU" sz="4000" dirty="0" err="1"/>
              <a:t>multiple</a:t>
            </a:r>
            <a:r>
              <a:rPr lang="hu-HU" sz="4000" dirty="0"/>
              <a:t> </a:t>
            </a:r>
            <a:r>
              <a:rPr lang="hu-HU" sz="4000" dirty="0" err="1"/>
              <a:t>services</a:t>
            </a:r>
            <a:r>
              <a:rPr lang="hu-HU" sz="4000" dirty="0"/>
              <a:t> </a:t>
            </a:r>
            <a:r>
              <a:rPr lang="hu-HU" sz="4000" dirty="0" err="1"/>
              <a:t>on</a:t>
            </a:r>
            <a:r>
              <a:rPr lang="hu-HU" sz="4000" dirty="0"/>
              <a:t> </a:t>
            </a:r>
            <a:r>
              <a:rPr lang="hu-HU" sz="4000" dirty="0" err="1"/>
              <a:t>one</a:t>
            </a:r>
            <a:r>
              <a:rPr lang="hu-HU" sz="4000" dirty="0"/>
              <a:t> </a:t>
            </a:r>
            <a:r>
              <a:rPr lang="hu-HU" sz="4000" dirty="0" err="1"/>
              <a:t>network</a:t>
            </a:r>
            <a:r>
              <a:rPr lang="hu-HU" sz="4000" dirty="0"/>
              <a:t>.</a:t>
            </a:r>
          </a:p>
          <a:p>
            <a:br>
              <a:rPr lang="hu-HU" sz="3300" dirty="0"/>
            </a:br>
            <a:endParaRPr lang="hu-HU" sz="3300" dirty="0"/>
          </a:p>
          <a:p>
            <a:endParaRPr lang="hu-HU" dirty="0"/>
          </a:p>
        </p:txBody>
      </p:sp>
    </p:spTree>
    <p:extLst>
      <p:ext uri="{BB962C8B-B14F-4D97-AF65-F5344CB8AC3E}">
        <p14:creationId xmlns:p14="http://schemas.microsoft.com/office/powerpoint/2010/main" val="22473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388B1F8-3262-4BB3-8EB3-E92B79CA4D2D}"/>
              </a:ext>
            </a:extLst>
          </p:cNvPr>
          <p:cNvSpPr>
            <a:spLocks noGrp="1"/>
          </p:cNvSpPr>
          <p:nvPr>
            <p:ph type="title"/>
          </p:nvPr>
        </p:nvSpPr>
        <p:spPr/>
        <p:txBody>
          <a:bodyPr>
            <a:normAutofit/>
          </a:bodyPr>
          <a:lstStyle/>
          <a:p>
            <a:pPr algn="ctr"/>
            <a:r>
              <a:rPr lang="hu-HU" sz="4000" dirty="0">
                <a:latin typeface="Bahnschrift Condensed" panose="020B0502040204020203" pitchFamily="34" charset="0"/>
              </a:rPr>
              <a:t>Hagyományos:                                      Konvergált:</a:t>
            </a:r>
          </a:p>
        </p:txBody>
      </p:sp>
      <p:pic>
        <p:nvPicPr>
          <p:cNvPr id="4" name="Kép 3">
            <a:extLst>
              <a:ext uri="{FF2B5EF4-FFF2-40B4-BE49-F238E27FC236}">
                <a16:creationId xmlns:a16="http://schemas.microsoft.com/office/drawing/2014/main" id="{592A94FE-F0CE-4DEF-9BAC-769084443503}"/>
              </a:ext>
            </a:extLst>
          </p:cNvPr>
          <p:cNvPicPr>
            <a:picLocks noChangeAspect="1"/>
          </p:cNvPicPr>
          <p:nvPr/>
        </p:nvPicPr>
        <p:blipFill>
          <a:blip r:embed="rId2"/>
          <a:stretch>
            <a:fillRect/>
          </a:stretch>
        </p:blipFill>
        <p:spPr>
          <a:xfrm>
            <a:off x="176168" y="1699150"/>
            <a:ext cx="5750118" cy="3459700"/>
          </a:xfrm>
          <a:prstGeom prst="rect">
            <a:avLst/>
          </a:prstGeom>
        </p:spPr>
      </p:pic>
      <p:pic>
        <p:nvPicPr>
          <p:cNvPr id="5" name="Kép 4">
            <a:extLst>
              <a:ext uri="{FF2B5EF4-FFF2-40B4-BE49-F238E27FC236}">
                <a16:creationId xmlns:a16="http://schemas.microsoft.com/office/drawing/2014/main" id="{C544A8B9-3C96-4F8A-8F04-6B727F147C9E}"/>
              </a:ext>
            </a:extLst>
          </p:cNvPr>
          <p:cNvPicPr>
            <a:picLocks noChangeAspect="1"/>
          </p:cNvPicPr>
          <p:nvPr/>
        </p:nvPicPr>
        <p:blipFill>
          <a:blip r:embed="rId3"/>
          <a:stretch>
            <a:fillRect/>
          </a:stretch>
        </p:blipFill>
        <p:spPr>
          <a:xfrm>
            <a:off x="6505459" y="1751461"/>
            <a:ext cx="5507197" cy="3061763"/>
          </a:xfrm>
          <a:prstGeom prst="rect">
            <a:avLst/>
          </a:prstGeom>
        </p:spPr>
      </p:pic>
    </p:spTree>
    <p:extLst>
      <p:ext uri="{BB962C8B-B14F-4D97-AF65-F5344CB8AC3E}">
        <p14:creationId xmlns:p14="http://schemas.microsoft.com/office/powerpoint/2010/main" val="402437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42F2846-6452-4F3A-8EA4-B7F90D90D18B}"/>
              </a:ext>
            </a:extLst>
          </p:cNvPr>
          <p:cNvSpPr>
            <a:spLocks noGrp="1"/>
          </p:cNvSpPr>
          <p:nvPr>
            <p:ph type="title"/>
          </p:nvPr>
        </p:nvSpPr>
        <p:spPr/>
        <p:txBody>
          <a:bodyPr>
            <a:normAutofit/>
          </a:bodyPr>
          <a:lstStyle/>
          <a:p>
            <a:pPr algn="ctr"/>
            <a:r>
              <a:rPr lang="hu-HU" sz="6600" u="sng" dirty="0">
                <a:latin typeface="Bahnschrift Condensed" panose="020B0502040204020203" pitchFamily="34" charset="0"/>
                <a:ea typeface="Adobe Ming Std L" panose="02020300000000000000" pitchFamily="18" charset="-128"/>
                <a:cs typeface="Adobe Hebrew" panose="02040503050201020203" pitchFamily="18" charset="-79"/>
              </a:rPr>
              <a:t>Állomások:</a:t>
            </a:r>
          </a:p>
        </p:txBody>
      </p:sp>
      <p:sp>
        <p:nvSpPr>
          <p:cNvPr id="3" name="Tartalom helye 2">
            <a:extLst>
              <a:ext uri="{FF2B5EF4-FFF2-40B4-BE49-F238E27FC236}">
                <a16:creationId xmlns:a16="http://schemas.microsoft.com/office/drawing/2014/main" id="{5D9D2253-45D4-4469-9DCA-61DD725DC664}"/>
              </a:ext>
            </a:extLst>
          </p:cNvPr>
          <p:cNvSpPr>
            <a:spLocks noGrp="1"/>
          </p:cNvSpPr>
          <p:nvPr>
            <p:ph idx="1"/>
          </p:nvPr>
        </p:nvSpPr>
        <p:spPr>
          <a:xfrm>
            <a:off x="468312" y="1970087"/>
            <a:ext cx="9905999" cy="3541714"/>
          </a:xfrm>
        </p:spPr>
        <p:txBody>
          <a:bodyPr/>
          <a:lstStyle/>
          <a:p>
            <a:r>
              <a:rPr lang="hu-HU" dirty="0">
                <a:highlight>
                  <a:srgbClr val="808080"/>
                </a:highlight>
              </a:rPr>
              <a:t>Ha egy globális online közösség tagjai szeretnénk lenni, a számítógépet, a táblagépet vagy az okostelefont először egy hálózathoz kell csatlakoztatni.</a:t>
            </a:r>
          </a:p>
          <a:p>
            <a:r>
              <a:rPr lang="hu-HU" dirty="0">
                <a:highlight>
                  <a:srgbClr val="808080"/>
                </a:highlight>
              </a:rPr>
              <a:t>Minden olyan számítógépet állomásnak nevezünk, amely csatlakozik a hálózathoz és közvetlenül részt vesz a hálózati kommunikációban</a:t>
            </a:r>
            <a:r>
              <a:rPr lang="hu-HU" dirty="0"/>
              <a:t>.</a:t>
            </a:r>
          </a:p>
          <a:p>
            <a:r>
              <a:rPr lang="hu-HU" dirty="0"/>
              <a:t> </a:t>
            </a:r>
            <a:r>
              <a:rPr lang="hu-HU" dirty="0">
                <a:highlight>
                  <a:srgbClr val="808080"/>
                </a:highlight>
              </a:rPr>
              <a:t>Az állomás kifejezés azonban kifejezetten azokra a hálózaton lévő eszközökre vonatkozik, amelyek kommunikációs célokra számot kapnak.</a:t>
            </a:r>
          </a:p>
          <a:p>
            <a:r>
              <a:rPr lang="hu-HU" dirty="0" err="1">
                <a:highlight>
                  <a:srgbClr val="000000"/>
                </a:highlight>
              </a:rPr>
              <a:t>Pl</a:t>
            </a:r>
            <a:r>
              <a:rPr lang="hu-HU" dirty="0">
                <a:highlight>
                  <a:srgbClr val="000000"/>
                </a:highlight>
              </a:rPr>
              <a:t>.:E-</a:t>
            </a:r>
            <a:r>
              <a:rPr lang="hu-HU" dirty="0" err="1">
                <a:highlight>
                  <a:srgbClr val="000000"/>
                </a:highlight>
              </a:rPr>
              <a:t>mail,Web,Fájl</a:t>
            </a:r>
            <a:endParaRPr lang="hu-HU" dirty="0">
              <a:highlight>
                <a:srgbClr val="000000"/>
              </a:highlight>
            </a:endParaRPr>
          </a:p>
        </p:txBody>
      </p:sp>
    </p:spTree>
    <p:extLst>
      <p:ext uri="{BB962C8B-B14F-4D97-AF65-F5344CB8AC3E}">
        <p14:creationId xmlns:p14="http://schemas.microsoft.com/office/powerpoint/2010/main" val="69208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1FE8F8-8CB0-4AF1-A92A-797AD485E849}"/>
              </a:ext>
            </a:extLst>
          </p:cNvPr>
          <p:cNvSpPr>
            <a:spLocks noGrp="1"/>
          </p:cNvSpPr>
          <p:nvPr>
            <p:ph type="title"/>
          </p:nvPr>
        </p:nvSpPr>
        <p:spPr>
          <a:xfrm>
            <a:off x="1141412" y="327514"/>
            <a:ext cx="9905998" cy="1478570"/>
          </a:xfrm>
        </p:spPr>
        <p:txBody>
          <a:bodyPr>
            <a:normAutofit/>
          </a:bodyPr>
          <a:lstStyle/>
          <a:p>
            <a:pPr algn="ctr"/>
            <a:r>
              <a:rPr lang="hu-HU" sz="4800" u="sng" dirty="0">
                <a:latin typeface="Bahnschrift Condensed" panose="020B0502040204020203" pitchFamily="34" charset="0"/>
              </a:rPr>
              <a:t>Egyenrangú Hálózatok</a:t>
            </a:r>
          </a:p>
        </p:txBody>
      </p:sp>
      <p:sp>
        <p:nvSpPr>
          <p:cNvPr id="3" name="Tartalom helye 2">
            <a:extLst>
              <a:ext uri="{FF2B5EF4-FFF2-40B4-BE49-F238E27FC236}">
                <a16:creationId xmlns:a16="http://schemas.microsoft.com/office/drawing/2014/main" id="{B6A4E726-2123-4F53-B1FB-E793A67F6FDF}"/>
              </a:ext>
            </a:extLst>
          </p:cNvPr>
          <p:cNvSpPr>
            <a:spLocks noGrp="1"/>
          </p:cNvSpPr>
          <p:nvPr>
            <p:ph idx="1"/>
          </p:nvPr>
        </p:nvSpPr>
        <p:spPr>
          <a:xfrm>
            <a:off x="1420813" y="1951223"/>
            <a:ext cx="9043988" cy="2360613"/>
          </a:xfrm>
        </p:spPr>
        <p:txBody>
          <a:bodyPr>
            <a:noAutofit/>
          </a:bodyPr>
          <a:lstStyle/>
          <a:p>
            <a:pPr marL="0" indent="0">
              <a:buNone/>
            </a:pPr>
            <a:r>
              <a:rPr lang="hu-HU" sz="2800" dirty="0"/>
              <a:t>A kliens és a szerver programok általában külön számítógépeken futnak, de az is lehetséges hogy egy számítógép a két szerepet egyszerre töltse be. Kisvállalati és otthoni hálózatokban egy állomás gyakran egyszerre szerverként és kliensként is szolgál. Az ilyen hálózatot egyenrangú </a:t>
            </a:r>
            <a:r>
              <a:rPr lang="hu-HU" sz="2800" dirty="0">
                <a:solidFill>
                  <a:srgbClr val="FF0000"/>
                </a:solidFill>
              </a:rPr>
              <a:t>(</a:t>
            </a:r>
            <a:r>
              <a:rPr lang="hu-HU" sz="2800" dirty="0" err="1">
                <a:solidFill>
                  <a:srgbClr val="FF0000"/>
                </a:solidFill>
              </a:rPr>
              <a:t>peer-to-peer</a:t>
            </a:r>
            <a:r>
              <a:rPr lang="hu-HU" sz="2800" dirty="0">
                <a:solidFill>
                  <a:srgbClr val="FF0000"/>
                </a:solidFill>
              </a:rPr>
              <a:t>) </a:t>
            </a:r>
            <a:r>
              <a:rPr lang="hu-HU" sz="2800" dirty="0"/>
              <a:t>hálózatnak nevezzük.</a:t>
            </a:r>
          </a:p>
        </p:txBody>
      </p:sp>
    </p:spTree>
    <p:extLst>
      <p:ext uri="{BB962C8B-B14F-4D97-AF65-F5344CB8AC3E}">
        <p14:creationId xmlns:p14="http://schemas.microsoft.com/office/powerpoint/2010/main" val="213189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AD730E-7B25-4374-B4E2-8778145BA22D}"/>
              </a:ext>
            </a:extLst>
          </p:cNvPr>
          <p:cNvSpPr>
            <a:spLocks noGrp="1"/>
          </p:cNvSpPr>
          <p:nvPr>
            <p:ph type="title"/>
          </p:nvPr>
        </p:nvSpPr>
        <p:spPr>
          <a:xfrm>
            <a:off x="1497013" y="364518"/>
            <a:ext cx="9905998" cy="1478570"/>
          </a:xfrm>
        </p:spPr>
        <p:txBody>
          <a:bodyPr>
            <a:normAutofit/>
          </a:bodyPr>
          <a:lstStyle/>
          <a:p>
            <a:br>
              <a:rPr lang="hu-HU" dirty="0"/>
            </a:br>
            <a:endParaRPr lang="hu-HU" dirty="0"/>
          </a:p>
        </p:txBody>
      </p:sp>
      <p:sp>
        <p:nvSpPr>
          <p:cNvPr id="7" name="Szövegdoboz 6">
            <a:extLst>
              <a:ext uri="{FF2B5EF4-FFF2-40B4-BE49-F238E27FC236}">
                <a16:creationId xmlns:a16="http://schemas.microsoft.com/office/drawing/2014/main" id="{F4124749-A08A-49B0-B586-EB066022B92F}"/>
              </a:ext>
            </a:extLst>
          </p:cNvPr>
          <p:cNvSpPr txBox="1"/>
          <p:nvPr/>
        </p:nvSpPr>
        <p:spPr>
          <a:xfrm>
            <a:off x="559593" y="614950"/>
            <a:ext cx="11072813" cy="5878532"/>
          </a:xfrm>
          <a:prstGeom prst="rect">
            <a:avLst/>
          </a:prstGeom>
          <a:noFill/>
        </p:spPr>
        <p:txBody>
          <a:bodyPr wrap="square" rtlCol="0">
            <a:spAutoFit/>
          </a:bodyPr>
          <a:lstStyle/>
          <a:p>
            <a:r>
              <a:rPr lang="hu-HU" sz="4400" u="sng" dirty="0"/>
              <a:t>Előnyei:</a:t>
            </a:r>
          </a:p>
          <a:p>
            <a:r>
              <a:rPr lang="hu-HU" sz="2800" dirty="0"/>
              <a:t>-Könnyen konfigurálható</a:t>
            </a:r>
          </a:p>
          <a:p>
            <a:r>
              <a:rPr lang="hu-HU" sz="2800" dirty="0"/>
              <a:t>-Kevésbé összetett</a:t>
            </a:r>
          </a:p>
          <a:p>
            <a:r>
              <a:rPr lang="hu-HU" sz="2800" dirty="0"/>
              <a:t>-Alacsonyabb költségű</a:t>
            </a:r>
          </a:p>
          <a:p>
            <a:r>
              <a:rPr lang="hu-HU" sz="2800" dirty="0"/>
              <a:t>-Egyszerű feladatok(</a:t>
            </a:r>
            <a:r>
              <a:rPr lang="hu-HU" sz="2800" dirty="0" err="1"/>
              <a:t>pl</a:t>
            </a:r>
            <a:r>
              <a:rPr lang="hu-HU" sz="2800" dirty="0"/>
              <a:t>.:</a:t>
            </a:r>
            <a:r>
              <a:rPr lang="hu-HU" sz="2800" dirty="0" err="1"/>
              <a:t>fájlátvitel,nyomtatómegosztás</a:t>
            </a:r>
            <a:r>
              <a:rPr lang="hu-HU" sz="2800" dirty="0"/>
              <a:t>)</a:t>
            </a:r>
          </a:p>
          <a:p>
            <a:endParaRPr lang="hu-HU" dirty="0"/>
          </a:p>
          <a:p>
            <a:r>
              <a:rPr lang="hu-HU" sz="4400" u="sng" dirty="0"/>
              <a:t>Hátrányai:</a:t>
            </a:r>
          </a:p>
          <a:p>
            <a:r>
              <a:rPr lang="hu-HU" sz="2800" u="sng" dirty="0"/>
              <a:t>-Nincs központosított adminisztráció</a:t>
            </a:r>
          </a:p>
          <a:p>
            <a:r>
              <a:rPr lang="hu-HU" sz="2800" u="sng" dirty="0"/>
              <a:t>-Nem biztonságos</a:t>
            </a:r>
          </a:p>
          <a:p>
            <a:r>
              <a:rPr lang="hu-HU" sz="2800" u="sng" dirty="0"/>
              <a:t>-Nem skálázható</a:t>
            </a:r>
          </a:p>
          <a:p>
            <a:r>
              <a:rPr lang="hu-HU" sz="2800" u="sng" dirty="0"/>
              <a:t>-Minden eszköz működhet egyszerre kliensként és </a:t>
            </a:r>
            <a:r>
              <a:rPr lang="hu-HU" sz="2800" u="sng" dirty="0" err="1"/>
              <a:t>felhasználóként,azáltal</a:t>
            </a:r>
            <a:r>
              <a:rPr lang="hu-HU" sz="2800" u="sng" dirty="0"/>
              <a:t> romlik a </a:t>
            </a:r>
            <a:r>
              <a:rPr lang="hu-HU" sz="2800" u="sng" dirty="0" err="1"/>
              <a:t>telejsítményük</a:t>
            </a:r>
            <a:endParaRPr lang="hu-HU" sz="2800" u="sng" dirty="0"/>
          </a:p>
          <a:p>
            <a:endParaRPr lang="hu-HU" dirty="0"/>
          </a:p>
        </p:txBody>
      </p:sp>
    </p:spTree>
    <p:extLst>
      <p:ext uri="{BB962C8B-B14F-4D97-AF65-F5344CB8AC3E}">
        <p14:creationId xmlns:p14="http://schemas.microsoft.com/office/powerpoint/2010/main" val="213544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8D76B9F-1BD5-403A-B608-7F8C85801A1D}"/>
              </a:ext>
            </a:extLst>
          </p:cNvPr>
          <p:cNvSpPr>
            <a:spLocks noGrp="1"/>
          </p:cNvSpPr>
          <p:nvPr>
            <p:ph type="title"/>
          </p:nvPr>
        </p:nvSpPr>
        <p:spPr>
          <a:xfrm>
            <a:off x="1141412" y="770917"/>
            <a:ext cx="9905998" cy="1478570"/>
          </a:xfrm>
        </p:spPr>
        <p:txBody>
          <a:bodyPr>
            <a:normAutofit/>
          </a:bodyPr>
          <a:lstStyle/>
          <a:p>
            <a:pPr algn="ctr"/>
            <a:r>
              <a:rPr lang="hu-HU" sz="5300" u="sng" dirty="0">
                <a:latin typeface="Bahnschrift Condensed" panose="020B0502040204020203" pitchFamily="34" charset="0"/>
              </a:rPr>
              <a:t>Hálózati átviteli közeg</a:t>
            </a:r>
            <a:br>
              <a:rPr lang="hu-HU" u="sng" dirty="0"/>
            </a:br>
            <a:endParaRPr lang="hu-HU" u="sng" dirty="0"/>
          </a:p>
        </p:txBody>
      </p:sp>
      <p:sp>
        <p:nvSpPr>
          <p:cNvPr id="3" name="Tartalom helye 2">
            <a:extLst>
              <a:ext uri="{FF2B5EF4-FFF2-40B4-BE49-F238E27FC236}">
                <a16:creationId xmlns:a16="http://schemas.microsoft.com/office/drawing/2014/main" id="{86AA322A-45FB-4EBD-8E38-7E08B8B8B0BF}"/>
              </a:ext>
            </a:extLst>
          </p:cNvPr>
          <p:cNvSpPr>
            <a:spLocks noGrp="1"/>
          </p:cNvSpPr>
          <p:nvPr>
            <p:ph idx="1"/>
          </p:nvPr>
        </p:nvSpPr>
        <p:spPr/>
        <p:txBody>
          <a:bodyPr/>
          <a:lstStyle/>
          <a:p>
            <a:r>
              <a:rPr lang="hu-HU" b="1" dirty="0">
                <a:solidFill>
                  <a:schemeClr val="tx2">
                    <a:lumMod val="75000"/>
                  </a:schemeClr>
                </a:solidFill>
              </a:rPr>
              <a:t>Fémdrót kábelben</a:t>
            </a:r>
            <a:r>
              <a:rPr lang="hu-HU" dirty="0"/>
              <a:t> - Az adat elektromos impulzusokká kódolva halad.</a:t>
            </a:r>
          </a:p>
          <a:p>
            <a:r>
              <a:rPr lang="hu-HU" b="1" dirty="0">
                <a:solidFill>
                  <a:schemeClr val="tx2">
                    <a:lumMod val="75000"/>
                  </a:schemeClr>
                </a:solidFill>
              </a:rPr>
              <a:t>Üveg- vagy műanyag szálak kábelben (üvegszálas vagy optikai kábel)</a:t>
            </a:r>
            <a:r>
              <a:rPr lang="hu-HU" dirty="0"/>
              <a:t> - Az adat fényvillanások formájában halad.</a:t>
            </a:r>
          </a:p>
          <a:p>
            <a:r>
              <a:rPr lang="hu-HU" b="1" dirty="0">
                <a:solidFill>
                  <a:schemeClr val="tx2">
                    <a:lumMod val="75000"/>
                  </a:schemeClr>
                </a:solidFill>
              </a:rPr>
              <a:t>Vezeték nélküli átvitel</a:t>
            </a:r>
            <a:r>
              <a:rPr lang="hu-HU" dirty="0"/>
              <a:t> - Az adatokat az elektromágneses hullámok bizonyos frekvenciáinak modulációjával kódolják.</a:t>
            </a:r>
          </a:p>
          <a:p>
            <a:endParaRPr lang="hu-HU" dirty="0"/>
          </a:p>
        </p:txBody>
      </p:sp>
    </p:spTree>
    <p:extLst>
      <p:ext uri="{BB962C8B-B14F-4D97-AF65-F5344CB8AC3E}">
        <p14:creationId xmlns:p14="http://schemas.microsoft.com/office/powerpoint/2010/main" val="113557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05900E2-78CC-40EC-859F-00726430A0C5}"/>
              </a:ext>
            </a:extLst>
          </p:cNvPr>
          <p:cNvSpPr>
            <a:spLocks noGrp="1"/>
          </p:cNvSpPr>
          <p:nvPr>
            <p:ph type="title"/>
          </p:nvPr>
        </p:nvSpPr>
        <p:spPr/>
        <p:txBody>
          <a:bodyPr/>
          <a:lstStyle/>
          <a:p>
            <a:pPr algn="ctr"/>
            <a:r>
              <a:rPr lang="hu-HU" sz="4800" u="sng" dirty="0">
                <a:latin typeface="Bahnschrift Condensed" panose="020B0502040204020203" pitchFamily="34" charset="0"/>
              </a:rPr>
              <a:t>A hálózatok megjelenítése</a:t>
            </a:r>
            <a:br>
              <a:rPr lang="hu-HU" dirty="0"/>
            </a:br>
            <a:endParaRPr lang="hu-HU" dirty="0"/>
          </a:p>
        </p:txBody>
      </p:sp>
      <p:pic>
        <p:nvPicPr>
          <p:cNvPr id="4" name="Tartalom helye 3">
            <a:extLst>
              <a:ext uri="{FF2B5EF4-FFF2-40B4-BE49-F238E27FC236}">
                <a16:creationId xmlns:a16="http://schemas.microsoft.com/office/drawing/2014/main" id="{6CD43E8B-0429-4DBE-A4D3-FCE0274C2FEF}"/>
              </a:ext>
            </a:extLst>
          </p:cNvPr>
          <p:cNvPicPr>
            <a:picLocks noGrp="1" noChangeAspect="1"/>
          </p:cNvPicPr>
          <p:nvPr>
            <p:ph idx="1"/>
          </p:nvPr>
        </p:nvPicPr>
        <p:blipFill>
          <a:blip r:embed="rId2"/>
          <a:stretch>
            <a:fillRect/>
          </a:stretch>
        </p:blipFill>
        <p:spPr>
          <a:xfrm>
            <a:off x="139790" y="1729369"/>
            <a:ext cx="6177120" cy="4263853"/>
          </a:xfrm>
          <a:prstGeom prst="rect">
            <a:avLst/>
          </a:prstGeom>
        </p:spPr>
      </p:pic>
      <p:sp>
        <p:nvSpPr>
          <p:cNvPr id="5" name="Szövegdoboz 4">
            <a:extLst>
              <a:ext uri="{FF2B5EF4-FFF2-40B4-BE49-F238E27FC236}">
                <a16:creationId xmlns:a16="http://schemas.microsoft.com/office/drawing/2014/main" id="{08FEAF4D-B2CF-4D9C-AB79-845A40D8DBB8}"/>
              </a:ext>
            </a:extLst>
          </p:cNvPr>
          <p:cNvSpPr txBox="1"/>
          <p:nvPr/>
        </p:nvSpPr>
        <p:spPr>
          <a:xfrm>
            <a:off x="6585358" y="1715167"/>
            <a:ext cx="5217952" cy="3970318"/>
          </a:xfrm>
          <a:prstGeom prst="rect">
            <a:avLst/>
          </a:prstGeom>
          <a:noFill/>
        </p:spPr>
        <p:txBody>
          <a:bodyPr wrap="square" rtlCol="0">
            <a:spAutoFit/>
          </a:bodyPr>
          <a:lstStyle/>
          <a:p>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A rajzjeleken kívül az eszközöknek és közegeknek speciális szókincse is van:</a:t>
            </a:r>
          </a:p>
          <a:p>
            <a:r>
              <a:rPr lang="hu-HU" b="1"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Network Interface Card (NIC)</a:t>
            </a:r>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 \ - A hálózati kártya fizikailag csatlakoztatja a végberendezést a hálózathoz.</a:t>
            </a:r>
          </a:p>
          <a:p>
            <a:r>
              <a:rPr lang="hu-HU" b="1"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Fizikai port</a:t>
            </a:r>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 \- Aljzat vagy csatlakozó egy hálózati eszközön, ide csatlakozik egy végberendezéshez vagy egy másik hálózati eszközhöz vezető kábel.</a:t>
            </a:r>
          </a:p>
          <a:p>
            <a:r>
              <a:rPr lang="hu-HU" b="1"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Interfész</a:t>
            </a:r>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 \- Speciális port a hálózati eszközön, amely más hálózatokhoz csatlakozik. Mivel a routerek hálózatokat kötnek össze, ezért a router portjait hálózati interfészeknek nevezzük.</a:t>
            </a:r>
          </a:p>
          <a:p>
            <a:r>
              <a:rPr lang="hu-HU" b="1"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MEGJEGYZÉS</a:t>
            </a:r>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 A port és interfész szavakat néha vegyesen használjuk.</a:t>
            </a:r>
          </a:p>
        </p:txBody>
      </p:sp>
    </p:spTree>
    <p:extLst>
      <p:ext uri="{BB962C8B-B14F-4D97-AF65-F5344CB8AC3E}">
        <p14:creationId xmlns:p14="http://schemas.microsoft.com/office/powerpoint/2010/main" val="137929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726A207-06B6-4AD3-ACE7-739C87E37D77}"/>
              </a:ext>
            </a:extLst>
          </p:cNvPr>
          <p:cNvSpPr>
            <a:spLocks noGrp="1"/>
          </p:cNvSpPr>
          <p:nvPr>
            <p:ph type="title"/>
          </p:nvPr>
        </p:nvSpPr>
        <p:spPr/>
        <p:txBody>
          <a:bodyPr>
            <a:normAutofit/>
          </a:bodyPr>
          <a:lstStyle/>
          <a:p>
            <a:pPr algn="ctr"/>
            <a:r>
              <a:rPr lang="hu-HU" sz="4800" b="1" u="sng" dirty="0">
                <a:latin typeface="Bahnschrift Condensed" panose="020B0502040204020203" pitchFamily="34" charset="0"/>
              </a:rPr>
              <a:t>Topológiai Ábrák</a:t>
            </a:r>
          </a:p>
        </p:txBody>
      </p:sp>
      <p:pic>
        <p:nvPicPr>
          <p:cNvPr id="4" name="Tartalom helye 3">
            <a:extLst>
              <a:ext uri="{FF2B5EF4-FFF2-40B4-BE49-F238E27FC236}">
                <a16:creationId xmlns:a16="http://schemas.microsoft.com/office/drawing/2014/main" id="{0B452B81-6A29-4EC7-BCBB-4F50B8BC722D}"/>
              </a:ext>
            </a:extLst>
          </p:cNvPr>
          <p:cNvPicPr>
            <a:picLocks noGrp="1" noChangeAspect="1"/>
          </p:cNvPicPr>
          <p:nvPr>
            <p:ph idx="1"/>
          </p:nvPr>
        </p:nvPicPr>
        <p:blipFill>
          <a:blip r:embed="rId2"/>
          <a:stretch>
            <a:fillRect/>
          </a:stretch>
        </p:blipFill>
        <p:spPr>
          <a:xfrm>
            <a:off x="209722" y="3031214"/>
            <a:ext cx="5553513" cy="3497392"/>
          </a:xfrm>
          <a:prstGeom prst="rect">
            <a:avLst/>
          </a:prstGeom>
          <a:ln w="88900" cap="sq" cmpd="thickThin">
            <a:solidFill>
              <a:srgbClr val="000000"/>
            </a:solidFill>
            <a:prstDash val="solid"/>
            <a:miter lim="800000"/>
          </a:ln>
          <a:effectLst>
            <a:innerShdw blurRad="76200">
              <a:srgbClr val="000000"/>
            </a:innerShdw>
          </a:effectLst>
        </p:spPr>
      </p:pic>
      <p:pic>
        <p:nvPicPr>
          <p:cNvPr id="5" name="Kép 4">
            <a:extLst>
              <a:ext uri="{FF2B5EF4-FFF2-40B4-BE49-F238E27FC236}">
                <a16:creationId xmlns:a16="http://schemas.microsoft.com/office/drawing/2014/main" id="{6382399A-0B82-43BF-B9F0-FCA75F73D9B3}"/>
              </a:ext>
            </a:extLst>
          </p:cNvPr>
          <p:cNvPicPr>
            <a:picLocks noChangeAspect="1"/>
          </p:cNvPicPr>
          <p:nvPr/>
        </p:nvPicPr>
        <p:blipFill>
          <a:blip r:embed="rId3"/>
          <a:stretch>
            <a:fillRect/>
          </a:stretch>
        </p:blipFill>
        <p:spPr>
          <a:xfrm>
            <a:off x="6614639" y="1770304"/>
            <a:ext cx="5307653" cy="365737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1394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E2E79C2-E85E-445F-BEE4-44EE372BF8E3}"/>
              </a:ext>
            </a:extLst>
          </p:cNvPr>
          <p:cNvSpPr>
            <a:spLocks noGrp="1"/>
          </p:cNvSpPr>
          <p:nvPr>
            <p:ph type="title"/>
          </p:nvPr>
        </p:nvSpPr>
        <p:spPr>
          <a:xfrm>
            <a:off x="1141413" y="618517"/>
            <a:ext cx="9764275" cy="1487119"/>
          </a:xfrm>
        </p:spPr>
        <p:txBody>
          <a:bodyPr/>
          <a:lstStyle/>
          <a:p>
            <a:pPr algn="ctr"/>
            <a:r>
              <a:rPr lang="hu-HU" sz="4800" u="sng" dirty="0">
                <a:latin typeface="Bahnschrift Condensed" panose="020B0502040204020203" pitchFamily="34" charset="0"/>
              </a:rPr>
              <a:t>Különböző méretű hálózatok</a:t>
            </a:r>
            <a:br>
              <a:rPr lang="hu-HU" dirty="0"/>
            </a:br>
            <a:endParaRPr lang="hu-HU" dirty="0"/>
          </a:p>
        </p:txBody>
      </p:sp>
      <p:sp>
        <p:nvSpPr>
          <p:cNvPr id="3" name="Tartalom helye 2">
            <a:extLst>
              <a:ext uri="{FF2B5EF4-FFF2-40B4-BE49-F238E27FC236}">
                <a16:creationId xmlns:a16="http://schemas.microsoft.com/office/drawing/2014/main" id="{63D9D3A9-DBE1-445E-AA57-D7A7BECA1265}"/>
              </a:ext>
            </a:extLst>
          </p:cNvPr>
          <p:cNvSpPr>
            <a:spLocks noGrp="1"/>
          </p:cNvSpPr>
          <p:nvPr>
            <p:ph idx="1"/>
          </p:nvPr>
        </p:nvSpPr>
        <p:spPr>
          <a:xfrm>
            <a:off x="67621" y="1796481"/>
            <a:ext cx="10343116" cy="3989996"/>
          </a:xfrm>
        </p:spPr>
        <p:txBody>
          <a:bodyPr>
            <a:normAutofit fontScale="85000" lnSpcReduction="10000"/>
          </a:bodyPr>
          <a:lstStyle/>
          <a:p>
            <a:r>
              <a:rPr lang="hu-HU" dirty="0"/>
              <a:t>Most, hogy ismerjük a hálózatokat alkotó összetevőket és azok fizikai és logikai topológiákban való ábrázolását, készen állunk megismerni a különböző típusú hálózatokat.</a:t>
            </a:r>
          </a:p>
          <a:p>
            <a:r>
              <a:rPr lang="hu-HU" dirty="0"/>
              <a:t>A legkülönbözőbb méretű hálózatok léteznek, amelyek az egyszerű, két számítógépes hálózattól egészen a több millió eszközt tartalmazó hálózatokig terjednek.</a:t>
            </a:r>
          </a:p>
          <a:p>
            <a:r>
              <a:rPr lang="hu-HU" dirty="0"/>
              <a:t>Az egyszerű otthoni hálózatok lehetővé teszik az erőforrások (pl.: nyomtatók, dokumentumok, képek és zenék) megosztását néhány helyi végberendezés között.</a:t>
            </a:r>
          </a:p>
          <a:p>
            <a:r>
              <a:rPr lang="hu-HU" dirty="0"/>
              <a:t>A kisvállalati és otthoni irodai (SOHO) hálózatok lehetővé teszik az emberek számára, hogy otthonról vagy egy távoli irodából dolgozzanak. Sok egyéni vállalkozó használ otthoni vagy kisebb irodai hálózatot termékei eladására és reklámozására, eszközök megrendelésére vagy az ügyfelekkel való kapcsolattartásra.</a:t>
            </a:r>
          </a:p>
          <a:p>
            <a:endParaRPr lang="hu-HU" dirty="0"/>
          </a:p>
        </p:txBody>
      </p:sp>
    </p:spTree>
    <p:extLst>
      <p:ext uri="{BB962C8B-B14F-4D97-AF65-F5344CB8AC3E}">
        <p14:creationId xmlns:p14="http://schemas.microsoft.com/office/powerpoint/2010/main" val="296867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DE12DB8-701F-447C-8525-BFB70C4447AC}"/>
              </a:ext>
            </a:extLst>
          </p:cNvPr>
          <p:cNvSpPr>
            <a:spLocks noGrp="1"/>
          </p:cNvSpPr>
          <p:nvPr>
            <p:ph type="title"/>
          </p:nvPr>
        </p:nvSpPr>
        <p:spPr/>
        <p:txBody>
          <a:bodyPr/>
          <a:lstStyle/>
          <a:p>
            <a:pPr algn="ctr"/>
            <a:r>
              <a:rPr lang="hu-HU" sz="4800" u="sng" dirty="0">
                <a:latin typeface="Bahnschrift Condensed" panose="020B0502040204020203" pitchFamily="34" charset="0"/>
              </a:rPr>
              <a:t>LAN-ok és WAN-ok</a:t>
            </a:r>
            <a:br>
              <a:rPr lang="hu-HU" dirty="0"/>
            </a:br>
            <a:endParaRPr lang="hu-HU" dirty="0"/>
          </a:p>
        </p:txBody>
      </p:sp>
      <p:sp>
        <p:nvSpPr>
          <p:cNvPr id="3" name="Tartalom helye 2">
            <a:extLst>
              <a:ext uri="{FF2B5EF4-FFF2-40B4-BE49-F238E27FC236}">
                <a16:creationId xmlns:a16="http://schemas.microsoft.com/office/drawing/2014/main" id="{44EC244E-D9BC-4720-8BF1-979B800DD296}"/>
              </a:ext>
            </a:extLst>
          </p:cNvPr>
          <p:cNvSpPr>
            <a:spLocks noGrp="1"/>
          </p:cNvSpPr>
          <p:nvPr>
            <p:ph idx="1"/>
          </p:nvPr>
        </p:nvSpPr>
        <p:spPr>
          <a:xfrm>
            <a:off x="1" y="1658143"/>
            <a:ext cx="8011486" cy="3102770"/>
          </a:xfrm>
        </p:spPr>
        <p:txBody>
          <a:bodyPr/>
          <a:lstStyle/>
          <a:p>
            <a:r>
              <a:rPr lang="hu-HU" sz="2800" u="sng" dirty="0"/>
              <a:t>A hálózatokat több szempont szerint osztályozhatjuk</a:t>
            </a:r>
            <a:r>
              <a:rPr lang="hu-HU" u="sng" dirty="0"/>
              <a:t>:</a:t>
            </a:r>
          </a:p>
          <a:p>
            <a:r>
              <a:rPr lang="hu-HU" dirty="0"/>
              <a:t>A lefedett terület mérete</a:t>
            </a:r>
          </a:p>
          <a:p>
            <a:r>
              <a:rPr lang="hu-HU" dirty="0"/>
              <a:t>A kapcsolódott felhasználók száma</a:t>
            </a:r>
          </a:p>
          <a:p>
            <a:r>
              <a:rPr lang="hu-HU" dirty="0"/>
              <a:t>Az elérhető szolgáltatások száma és típusa</a:t>
            </a:r>
          </a:p>
          <a:p>
            <a:r>
              <a:rPr lang="hu-HU" dirty="0"/>
              <a:t>Felelősség mértéke</a:t>
            </a:r>
          </a:p>
          <a:p>
            <a:endParaRPr lang="hu-HU" dirty="0"/>
          </a:p>
        </p:txBody>
      </p:sp>
      <p:pic>
        <p:nvPicPr>
          <p:cNvPr id="4" name="Kép 3">
            <a:extLst>
              <a:ext uri="{FF2B5EF4-FFF2-40B4-BE49-F238E27FC236}">
                <a16:creationId xmlns:a16="http://schemas.microsoft.com/office/drawing/2014/main" id="{CA9F8A92-4F45-4C42-8621-4857E414F116}"/>
              </a:ext>
            </a:extLst>
          </p:cNvPr>
          <p:cNvPicPr>
            <a:picLocks noChangeAspect="1"/>
          </p:cNvPicPr>
          <p:nvPr/>
        </p:nvPicPr>
        <p:blipFill>
          <a:blip r:embed="rId2"/>
          <a:stretch>
            <a:fillRect/>
          </a:stretch>
        </p:blipFill>
        <p:spPr>
          <a:xfrm>
            <a:off x="6568885" y="2722009"/>
            <a:ext cx="4806587" cy="3577400"/>
          </a:xfrm>
          <a:prstGeom prst="rect">
            <a:avLst/>
          </a:prstGeom>
        </p:spPr>
      </p:pic>
    </p:spTree>
    <p:extLst>
      <p:ext uri="{BB962C8B-B14F-4D97-AF65-F5344CB8AC3E}">
        <p14:creationId xmlns:p14="http://schemas.microsoft.com/office/powerpoint/2010/main" val="3095967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Áramkör">
  <a:themeElements>
    <a:clrScheme name="Kék melegség">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Áramkör">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ramkör">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TM04033919[[fn=Áramkör]]</Template>
  <TotalTime>0</TotalTime>
  <Words>1254</Words>
  <Application>Microsoft Office PowerPoint</Application>
  <PresentationFormat>Szélesvásznú</PresentationFormat>
  <Paragraphs>76</Paragraphs>
  <Slides>18</Slides>
  <Notes>0</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18</vt:i4>
      </vt:variant>
    </vt:vector>
  </HeadingPairs>
  <TitlesOfParts>
    <vt:vector size="27" baseType="lpstr">
      <vt:lpstr>Adobe Gothic Std B</vt:lpstr>
      <vt:lpstr>Adobe Ming Std L</vt:lpstr>
      <vt:lpstr>Adobe Hebrew</vt:lpstr>
      <vt:lpstr>Algerian</vt:lpstr>
      <vt:lpstr>Arial</vt:lpstr>
      <vt:lpstr>Bahnschrift Condensed</vt:lpstr>
      <vt:lpstr>Trebuchet MS</vt:lpstr>
      <vt:lpstr>Tw Cen MT</vt:lpstr>
      <vt:lpstr>Áramkör</vt:lpstr>
      <vt:lpstr>Cisco</vt:lpstr>
      <vt:lpstr>Állomások:</vt:lpstr>
      <vt:lpstr>Egyenrangú Hálózatok</vt:lpstr>
      <vt:lpstr> </vt:lpstr>
      <vt:lpstr>Hálózati átviteli közeg </vt:lpstr>
      <vt:lpstr>A hálózatok megjelenítése </vt:lpstr>
      <vt:lpstr>Topológiai Ábrák</vt:lpstr>
      <vt:lpstr>Különböző méretű hálózatok </vt:lpstr>
      <vt:lpstr>LAN-ok és WAN-ok </vt:lpstr>
      <vt:lpstr>Az internet </vt:lpstr>
      <vt:lpstr>Intranet és extranet </vt:lpstr>
      <vt:lpstr>Tudáspróba:</vt:lpstr>
      <vt:lpstr>Otthoni és kisvállalati internetkapcsolatok  </vt:lpstr>
      <vt:lpstr>PowerPoint-bemutató</vt:lpstr>
      <vt:lpstr>Internet-hozzáférési technológiák </vt:lpstr>
      <vt:lpstr>Vállalati internetkapcsolatok </vt:lpstr>
      <vt:lpstr>A konvergáló hálózat </vt:lpstr>
      <vt:lpstr>Hagyományos:                                      Konvergált: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dc:title>
  <dc:creator>Tálas László Martin</dc:creator>
  <cp:lastModifiedBy>Tálas László Martin</cp:lastModifiedBy>
  <cp:revision>12</cp:revision>
  <dcterms:created xsi:type="dcterms:W3CDTF">2022-10-03T11:28:02Z</dcterms:created>
  <dcterms:modified xsi:type="dcterms:W3CDTF">2022-10-14T07:28:07Z</dcterms:modified>
</cp:coreProperties>
</file>