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u-HU"/>
              <a:t>Mintacím szerkesztése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266288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318923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469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160542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407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308857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3635983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u-HU"/>
              <a:t>Mintacím szerkesztése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411391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239789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67E1973E-599B-44BD-B480-490C7123ABD2}" type="datetimeFigureOut">
              <a:rPr lang="hu-HU" smtClean="0"/>
              <a:t>2023. 01. 20.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401237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67E1973E-599B-44BD-B480-490C7123ABD2}" type="datetimeFigureOut">
              <a:rPr lang="hu-HU" smtClean="0"/>
              <a:t>2023. 01. 20.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52211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67E1973E-599B-44BD-B480-490C7123ABD2}" type="datetimeFigureOut">
              <a:rPr lang="hu-HU" smtClean="0"/>
              <a:t>2023. 01. 20.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118239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67E1973E-599B-44BD-B480-490C7123ABD2}" type="datetimeFigureOut">
              <a:rPr lang="hu-HU" smtClean="0"/>
              <a:t>2023. 01. 20.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191744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1973E-599B-44BD-B480-490C7123ABD2}" type="datetimeFigureOut">
              <a:rPr lang="hu-HU" smtClean="0"/>
              <a:t>2023. 01. 20.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221912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u-HU"/>
              <a:t>Mintacím szerkesztése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67E1973E-599B-44BD-B480-490C7123ABD2}" type="datetimeFigureOut">
              <a:rPr lang="hu-HU" smtClean="0"/>
              <a:t>2023. 01. 20.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177297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67E1973E-599B-44BD-B480-490C7123ABD2}" type="datetimeFigureOut">
              <a:rPr lang="hu-HU" smtClean="0"/>
              <a:t>2023. 01. 20.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3785DB24-365E-4243-B8B2-01EA5DB66969}" type="slidenum">
              <a:rPr lang="hu-HU" smtClean="0"/>
              <a:t>‹#›</a:t>
            </a:fld>
            <a:endParaRPr lang="hu-HU"/>
          </a:p>
        </p:txBody>
      </p:sp>
    </p:spTree>
    <p:extLst>
      <p:ext uri="{BB962C8B-B14F-4D97-AF65-F5344CB8AC3E}">
        <p14:creationId xmlns:p14="http://schemas.microsoft.com/office/powerpoint/2010/main" val="411728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E1973E-599B-44BD-B480-490C7123ABD2}" type="datetimeFigureOut">
              <a:rPr lang="hu-HU" smtClean="0"/>
              <a:t>2023. 01. 20.</a:t>
            </a:fld>
            <a:endParaRPr lang="hu-H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85DB24-365E-4243-B8B2-01EA5DB66969}" type="slidenum">
              <a:rPr lang="hu-HU" smtClean="0"/>
              <a:t>‹#›</a:t>
            </a:fld>
            <a:endParaRPr lang="hu-HU"/>
          </a:p>
        </p:txBody>
      </p:sp>
    </p:spTree>
    <p:extLst>
      <p:ext uri="{BB962C8B-B14F-4D97-AF65-F5344CB8AC3E}">
        <p14:creationId xmlns:p14="http://schemas.microsoft.com/office/powerpoint/2010/main" val="300601899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7DF94CD-755B-4833-B7EB-3FDE36CC8ABC}"/>
              </a:ext>
            </a:extLst>
          </p:cNvPr>
          <p:cNvSpPr>
            <a:spLocks noGrp="1"/>
          </p:cNvSpPr>
          <p:nvPr>
            <p:ph type="ctrTitle"/>
          </p:nvPr>
        </p:nvSpPr>
        <p:spPr>
          <a:xfrm>
            <a:off x="1507067" y="1710268"/>
            <a:ext cx="7766936" cy="1646302"/>
          </a:xfrm>
        </p:spPr>
        <p:txBody>
          <a:bodyPr/>
          <a:lstStyle/>
          <a:p>
            <a:pPr algn="ctr"/>
            <a:r>
              <a:rPr lang="hu-HU" sz="6000" dirty="0"/>
              <a:t>4. Fejezet</a:t>
            </a:r>
          </a:p>
        </p:txBody>
      </p:sp>
      <p:sp>
        <p:nvSpPr>
          <p:cNvPr id="3" name="Alcím 2">
            <a:extLst>
              <a:ext uri="{FF2B5EF4-FFF2-40B4-BE49-F238E27FC236}">
                <a16:creationId xmlns:a16="http://schemas.microsoft.com/office/drawing/2014/main" id="{F22A9D21-A65E-43D7-AA88-2D14668FD005}"/>
              </a:ext>
            </a:extLst>
          </p:cNvPr>
          <p:cNvSpPr>
            <a:spLocks noGrp="1"/>
          </p:cNvSpPr>
          <p:nvPr>
            <p:ph type="subTitle" idx="1"/>
          </p:nvPr>
        </p:nvSpPr>
        <p:spPr>
          <a:xfrm>
            <a:off x="1672167" y="3429000"/>
            <a:ext cx="7766936" cy="1096899"/>
          </a:xfrm>
        </p:spPr>
        <p:txBody>
          <a:bodyPr>
            <a:normAutofit/>
          </a:bodyPr>
          <a:lstStyle/>
          <a:p>
            <a:pPr algn="ctr"/>
            <a:r>
              <a:rPr lang="hu-HU" sz="2400" u="sng" dirty="0"/>
              <a:t>Fizikai réteg</a:t>
            </a:r>
          </a:p>
        </p:txBody>
      </p:sp>
    </p:spTree>
    <p:extLst>
      <p:ext uri="{BB962C8B-B14F-4D97-AF65-F5344CB8AC3E}">
        <p14:creationId xmlns:p14="http://schemas.microsoft.com/office/powerpoint/2010/main" val="116120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772DB7A-F009-4925-AA16-DB8F61313E6A}"/>
              </a:ext>
            </a:extLst>
          </p:cNvPr>
          <p:cNvSpPr>
            <a:spLocks noGrp="1"/>
          </p:cNvSpPr>
          <p:nvPr>
            <p:ph type="title"/>
          </p:nvPr>
        </p:nvSpPr>
        <p:spPr>
          <a:xfrm>
            <a:off x="436034" y="431800"/>
            <a:ext cx="8596668" cy="1320800"/>
          </a:xfrm>
        </p:spPr>
        <p:txBody>
          <a:bodyPr>
            <a:normAutofit fontScale="90000"/>
          </a:bodyPr>
          <a:lstStyle/>
          <a:p>
            <a:pPr fontAlgn="ctr"/>
            <a:r>
              <a:rPr lang="hu-HU" sz="2700" dirty="0"/>
              <a:t>4.2.6</a:t>
            </a:r>
            <a:br>
              <a:rPr lang="hu-HU" dirty="0"/>
            </a:br>
            <a:r>
              <a:rPr lang="hu-HU" sz="4900" u="sng" dirty="0"/>
              <a:t>A sávszélesség szakszókincse</a:t>
            </a:r>
            <a:br>
              <a:rPr lang="hu-HU" dirty="0"/>
            </a:br>
            <a:endParaRPr lang="hu-HU" dirty="0"/>
          </a:p>
        </p:txBody>
      </p:sp>
      <p:sp>
        <p:nvSpPr>
          <p:cNvPr id="3" name="Tartalom helye 2">
            <a:extLst>
              <a:ext uri="{FF2B5EF4-FFF2-40B4-BE49-F238E27FC236}">
                <a16:creationId xmlns:a16="http://schemas.microsoft.com/office/drawing/2014/main" id="{081ACD14-25E4-452F-99A7-6D964B68B1F6}"/>
              </a:ext>
            </a:extLst>
          </p:cNvPr>
          <p:cNvSpPr>
            <a:spLocks noGrp="1"/>
          </p:cNvSpPr>
          <p:nvPr>
            <p:ph idx="1"/>
          </p:nvPr>
        </p:nvSpPr>
        <p:spPr>
          <a:xfrm>
            <a:off x="486834" y="1906589"/>
            <a:ext cx="8784166" cy="4519611"/>
          </a:xfrm>
        </p:spPr>
        <p:txBody>
          <a:bodyPr>
            <a:normAutofit fontScale="70000" lnSpcReduction="20000"/>
          </a:bodyPr>
          <a:lstStyle/>
          <a:p>
            <a:r>
              <a:rPr lang="hu-HU" dirty="0"/>
              <a:t>A sávszélesség mérésére használt kifejezések a következők:</a:t>
            </a:r>
          </a:p>
          <a:p>
            <a:r>
              <a:rPr lang="hu-HU" dirty="0"/>
              <a:t>Késleltetés</a:t>
            </a:r>
          </a:p>
          <a:p>
            <a:r>
              <a:rPr lang="hu-HU" dirty="0"/>
              <a:t>Átbocsátóképesség</a:t>
            </a:r>
          </a:p>
          <a:p>
            <a:r>
              <a:rPr lang="hu-HU" dirty="0"/>
              <a:t>Hasznos átbocsátóképesség (</a:t>
            </a:r>
            <a:r>
              <a:rPr lang="hu-HU" dirty="0" err="1"/>
              <a:t>goodput</a:t>
            </a:r>
            <a:r>
              <a:rPr lang="hu-HU" dirty="0"/>
              <a:t>)</a:t>
            </a:r>
          </a:p>
          <a:p>
            <a:r>
              <a:rPr lang="hu-HU" b="1" dirty="0" err="1"/>
              <a:t>Késleltetés</a:t>
            </a:r>
            <a:r>
              <a:rPr lang="hu-HU" dirty="0" err="1"/>
              <a:t>A</a:t>
            </a:r>
            <a:r>
              <a:rPr lang="hu-HU" dirty="0"/>
              <a:t> késleltetés azt az időpontot jelenti, ami az adat egyik pontból a másikba eljuttatásához szükséges.</a:t>
            </a:r>
          </a:p>
          <a:p>
            <a:r>
              <a:rPr lang="hu-HU" dirty="0"/>
              <a:t>Egy több szegmensből álló hálózatban az átbocsátóképesség nem lehet nagyobb, mint a forrástól a célig tartó útvonal leglassabb kapcsolatának sebessége. Ez akkor is igaz, ha az összes vagy majdnem az összes szegmens nagy sávszélességű. Elég egyetlen kis átbocsátóképességű szegmens, amely szűk keresztmetszetet képez az egész hálózaton.</a:t>
            </a:r>
          </a:p>
          <a:p>
            <a:r>
              <a:rPr lang="hu-HU" b="1" dirty="0" err="1"/>
              <a:t>Átbocsátóképesség</a:t>
            </a:r>
            <a:r>
              <a:rPr lang="hu-HU" dirty="0" err="1"/>
              <a:t>Az</a:t>
            </a:r>
            <a:r>
              <a:rPr lang="hu-HU" dirty="0"/>
              <a:t> átbocsátóképesség a közegen adott idő alatt átvitt bitek mennyiségét jelenti.</a:t>
            </a:r>
          </a:p>
          <a:p>
            <a:r>
              <a:rPr lang="hu-HU" dirty="0"/>
              <a:t>Számos tényezőt figyelembe véve az átbocsátóképességet nem egyezik meg az adott fizikai közegre megfelelő sávszélesség értékével. Az átbocsátóképesség általában átlagos, mint a sávszélesség. Több tényező is befolyással van az átbocsátóképességre:</a:t>
            </a:r>
          </a:p>
          <a:p>
            <a:r>
              <a:rPr lang="hu-HU" dirty="0"/>
              <a:t>A forgalom nagysága.</a:t>
            </a:r>
          </a:p>
          <a:p>
            <a:r>
              <a:rPr lang="hu-HU" dirty="0"/>
              <a:t>A forgalom típusa.</a:t>
            </a:r>
          </a:p>
          <a:p>
            <a:r>
              <a:rPr lang="hu-HU" dirty="0"/>
              <a:t>A hálózati eszközök által áll, a forrás és a cél között felmerülő késleltetés.</a:t>
            </a:r>
          </a:p>
          <a:p>
            <a:r>
              <a:rPr lang="hu-HU" dirty="0"/>
              <a:t>Számos online sebességmérő teszt létezik, amelyekkel meghatározható az internetkapcsolat átbocsátóképessége. Az ábra egy sebességmérő teszt mintaeredményét mutatja.</a:t>
            </a:r>
          </a:p>
          <a:p>
            <a:endParaRPr lang="hu-HU" dirty="0"/>
          </a:p>
        </p:txBody>
      </p:sp>
    </p:spTree>
    <p:extLst>
      <p:ext uri="{BB962C8B-B14F-4D97-AF65-F5344CB8AC3E}">
        <p14:creationId xmlns:p14="http://schemas.microsoft.com/office/powerpoint/2010/main" val="168894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BF56BCB-83C3-449C-843E-5AE96FD9A7EC}"/>
              </a:ext>
            </a:extLst>
          </p:cNvPr>
          <p:cNvSpPr>
            <a:spLocks noGrp="1"/>
          </p:cNvSpPr>
          <p:nvPr>
            <p:ph type="title"/>
          </p:nvPr>
        </p:nvSpPr>
        <p:spPr>
          <a:xfrm>
            <a:off x="944034" y="2108200"/>
            <a:ext cx="8596668" cy="1320800"/>
          </a:xfrm>
        </p:spPr>
        <p:txBody>
          <a:bodyPr>
            <a:normAutofit/>
          </a:bodyPr>
          <a:lstStyle/>
          <a:p>
            <a:pPr algn="ctr"/>
            <a:r>
              <a:rPr lang="hu-HU" sz="6000" dirty="0"/>
              <a:t>4.3</a:t>
            </a:r>
          </a:p>
        </p:txBody>
      </p:sp>
      <p:sp>
        <p:nvSpPr>
          <p:cNvPr id="3" name="Tartalom helye 2">
            <a:extLst>
              <a:ext uri="{FF2B5EF4-FFF2-40B4-BE49-F238E27FC236}">
                <a16:creationId xmlns:a16="http://schemas.microsoft.com/office/drawing/2014/main" id="{017993F2-80C9-4743-BBD7-5D85EDD3946A}"/>
              </a:ext>
            </a:extLst>
          </p:cNvPr>
          <p:cNvSpPr>
            <a:spLocks noGrp="1"/>
          </p:cNvSpPr>
          <p:nvPr>
            <p:ph idx="1"/>
          </p:nvPr>
        </p:nvSpPr>
        <p:spPr>
          <a:xfrm>
            <a:off x="944034" y="2977227"/>
            <a:ext cx="8596668" cy="3880773"/>
          </a:xfrm>
        </p:spPr>
        <p:txBody>
          <a:bodyPr>
            <a:normAutofit/>
          </a:bodyPr>
          <a:lstStyle/>
          <a:p>
            <a:pPr marL="0" indent="0" algn="ctr">
              <a:buNone/>
            </a:pPr>
            <a:r>
              <a:rPr lang="hu-HU" sz="4800" u="sng" dirty="0"/>
              <a:t>Rézkábelek</a:t>
            </a:r>
          </a:p>
        </p:txBody>
      </p:sp>
    </p:spTree>
    <p:extLst>
      <p:ext uri="{BB962C8B-B14F-4D97-AF65-F5344CB8AC3E}">
        <p14:creationId xmlns:p14="http://schemas.microsoft.com/office/powerpoint/2010/main" val="375482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B57ABA-3DCC-4537-B361-220E26434989}"/>
              </a:ext>
            </a:extLst>
          </p:cNvPr>
          <p:cNvSpPr>
            <a:spLocks noGrp="1"/>
          </p:cNvSpPr>
          <p:nvPr>
            <p:ph type="title"/>
          </p:nvPr>
        </p:nvSpPr>
        <p:spPr>
          <a:xfrm>
            <a:off x="359834" y="431800"/>
            <a:ext cx="8596668" cy="1320800"/>
          </a:xfrm>
        </p:spPr>
        <p:txBody>
          <a:bodyPr>
            <a:normAutofit fontScale="90000"/>
          </a:bodyPr>
          <a:lstStyle/>
          <a:p>
            <a:pPr fontAlgn="ctr"/>
            <a:r>
              <a:rPr lang="hu-HU" sz="2700" dirty="0"/>
              <a:t>4.3.1</a:t>
            </a:r>
            <a:br>
              <a:rPr lang="hu-HU" dirty="0"/>
            </a:br>
            <a:r>
              <a:rPr lang="hu-HU" sz="4900" u="sng" dirty="0"/>
              <a:t>A rézkábelek jellemzői</a:t>
            </a:r>
            <a:br>
              <a:rPr lang="hu-HU" dirty="0"/>
            </a:br>
            <a:endParaRPr lang="hu-HU" dirty="0"/>
          </a:p>
        </p:txBody>
      </p:sp>
      <p:sp>
        <p:nvSpPr>
          <p:cNvPr id="3" name="Tartalom helye 2">
            <a:extLst>
              <a:ext uri="{FF2B5EF4-FFF2-40B4-BE49-F238E27FC236}">
                <a16:creationId xmlns:a16="http://schemas.microsoft.com/office/drawing/2014/main" id="{A66EAC2C-41C6-44AA-A6B9-AE7529864274}"/>
              </a:ext>
            </a:extLst>
          </p:cNvPr>
          <p:cNvSpPr>
            <a:spLocks noGrp="1"/>
          </p:cNvSpPr>
          <p:nvPr>
            <p:ph idx="1"/>
          </p:nvPr>
        </p:nvSpPr>
        <p:spPr>
          <a:xfrm>
            <a:off x="359834" y="1752600"/>
            <a:ext cx="6129866" cy="4965700"/>
          </a:xfrm>
        </p:spPr>
        <p:txBody>
          <a:bodyPr>
            <a:normAutofit fontScale="92500" lnSpcReduction="10000"/>
          </a:bodyPr>
          <a:lstStyle/>
          <a:p>
            <a:r>
              <a:rPr lang="hu-HU" dirty="0"/>
              <a:t>Az elektromos impulzusok időzítési és feszültségértékei két forrásból származó interferenciára érzékenyek:</a:t>
            </a:r>
          </a:p>
          <a:p>
            <a:r>
              <a:rPr lang="hu-HU" b="1" dirty="0"/>
              <a:t>Elektromágneses interferencia (EMI) vagy rádiófrekvenciás interferencia (RFI)</a:t>
            </a:r>
            <a:r>
              <a:rPr lang="hu-HU" dirty="0"/>
              <a:t> - Az EMI és RFI jelek torzíthatják és meghamisíthatják a réz alapú adathordozók által továbbított adatjeleket. A jellemző zavarforrások közé tartoznak a rádióhullámok és az elektromágneses eszközök, például a fluoreszkáló lámpák vagy az elektromos motorok.</a:t>
            </a:r>
          </a:p>
          <a:p>
            <a:r>
              <a:rPr lang="hu-HU" b="1" dirty="0"/>
              <a:t>Áthallás</a:t>
            </a:r>
            <a:r>
              <a:rPr lang="hu-HU" dirty="0"/>
              <a:t> - Áthallás alatt azt értjük, ha egy vezetéken haladó elektromos vagy mágneses mezőben keltett zavar átterjedt a szomszédos vezetéken található jelre. Telefonvonalakon az áthallás következménye lehet, hogy halljuk egy szomszédos vonalon zajló másik beszélgetés részleteit. amikor egy vezetéken elektromos áram folyik keresztül, a huzal körül kis méretű, körkörös mágneses mező alakul ki, amely a szomszédos vezetékre is kifejti hatását.</a:t>
            </a:r>
          </a:p>
          <a:p>
            <a:endParaRPr lang="hu-HU" dirty="0"/>
          </a:p>
        </p:txBody>
      </p:sp>
      <p:pic>
        <p:nvPicPr>
          <p:cNvPr id="4" name="Kép 3">
            <a:extLst>
              <a:ext uri="{FF2B5EF4-FFF2-40B4-BE49-F238E27FC236}">
                <a16:creationId xmlns:a16="http://schemas.microsoft.com/office/drawing/2014/main" id="{1087E728-0704-4852-A265-B18497D6715D}"/>
              </a:ext>
            </a:extLst>
          </p:cNvPr>
          <p:cNvPicPr>
            <a:picLocks noChangeAspect="1"/>
          </p:cNvPicPr>
          <p:nvPr/>
        </p:nvPicPr>
        <p:blipFill>
          <a:blip r:embed="rId2"/>
          <a:stretch>
            <a:fillRect/>
          </a:stretch>
        </p:blipFill>
        <p:spPr>
          <a:xfrm>
            <a:off x="7606052" y="3437602"/>
            <a:ext cx="4585948" cy="3420398"/>
          </a:xfrm>
          <a:prstGeom prst="rect">
            <a:avLst/>
          </a:prstGeom>
        </p:spPr>
      </p:pic>
    </p:spTree>
    <p:extLst>
      <p:ext uri="{BB962C8B-B14F-4D97-AF65-F5344CB8AC3E}">
        <p14:creationId xmlns:p14="http://schemas.microsoft.com/office/powerpoint/2010/main" val="55918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3E752A5-1CE1-49A0-B01B-7FC996F0066E}"/>
              </a:ext>
            </a:extLst>
          </p:cNvPr>
          <p:cNvSpPr>
            <a:spLocks noGrp="1"/>
          </p:cNvSpPr>
          <p:nvPr>
            <p:ph type="title"/>
          </p:nvPr>
        </p:nvSpPr>
        <p:spPr>
          <a:xfrm>
            <a:off x="410634" y="330200"/>
            <a:ext cx="8596668" cy="1320800"/>
          </a:xfrm>
        </p:spPr>
        <p:txBody>
          <a:bodyPr>
            <a:normAutofit fontScale="90000"/>
          </a:bodyPr>
          <a:lstStyle/>
          <a:p>
            <a:pPr fontAlgn="ctr"/>
            <a:r>
              <a:rPr lang="hu-HU" sz="2700" dirty="0"/>
              <a:t>4.3.2</a:t>
            </a:r>
            <a:br>
              <a:rPr lang="hu-HU" dirty="0"/>
            </a:br>
            <a:r>
              <a:rPr lang="hu-HU" sz="4900" u="sng" dirty="0"/>
              <a:t>A rézkábelek típusai</a:t>
            </a:r>
            <a:br>
              <a:rPr lang="hu-HU" dirty="0"/>
            </a:br>
            <a:endParaRPr lang="hu-HU" dirty="0"/>
          </a:p>
        </p:txBody>
      </p:sp>
      <p:pic>
        <p:nvPicPr>
          <p:cNvPr id="4" name="Kép 3">
            <a:extLst>
              <a:ext uri="{FF2B5EF4-FFF2-40B4-BE49-F238E27FC236}">
                <a16:creationId xmlns:a16="http://schemas.microsoft.com/office/drawing/2014/main" id="{B8ACA3CE-6F78-426D-BCF5-A4BDC5B09688}"/>
              </a:ext>
            </a:extLst>
          </p:cNvPr>
          <p:cNvPicPr>
            <a:picLocks noChangeAspect="1"/>
          </p:cNvPicPr>
          <p:nvPr/>
        </p:nvPicPr>
        <p:blipFill>
          <a:blip r:embed="rId2"/>
          <a:stretch>
            <a:fillRect/>
          </a:stretch>
        </p:blipFill>
        <p:spPr>
          <a:xfrm>
            <a:off x="1549400" y="1651001"/>
            <a:ext cx="6413500" cy="4771950"/>
          </a:xfrm>
          <a:prstGeom prst="rect">
            <a:avLst/>
          </a:prstGeom>
        </p:spPr>
      </p:pic>
    </p:spTree>
    <p:extLst>
      <p:ext uri="{BB962C8B-B14F-4D97-AF65-F5344CB8AC3E}">
        <p14:creationId xmlns:p14="http://schemas.microsoft.com/office/powerpoint/2010/main" val="186717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332C70B-EAEB-48A1-BD4D-50913C1429D7}"/>
              </a:ext>
            </a:extLst>
          </p:cNvPr>
          <p:cNvSpPr>
            <a:spLocks noGrp="1"/>
          </p:cNvSpPr>
          <p:nvPr>
            <p:ph type="title"/>
          </p:nvPr>
        </p:nvSpPr>
        <p:spPr>
          <a:xfrm>
            <a:off x="270934" y="406400"/>
            <a:ext cx="8596668" cy="1320800"/>
          </a:xfrm>
        </p:spPr>
        <p:txBody>
          <a:bodyPr>
            <a:normAutofit fontScale="90000"/>
          </a:bodyPr>
          <a:lstStyle/>
          <a:p>
            <a:pPr fontAlgn="ctr"/>
            <a:r>
              <a:rPr lang="hu-HU" sz="2700" dirty="0"/>
              <a:t>4.3.3</a:t>
            </a:r>
            <a:br>
              <a:rPr lang="hu-HU" dirty="0"/>
            </a:br>
            <a:r>
              <a:rPr lang="hu-HU" sz="4400" u="sng" dirty="0"/>
              <a:t>Árnyékolatlan csavart érpár (UTP)</a:t>
            </a:r>
            <a:br>
              <a:rPr lang="hu-HU" dirty="0"/>
            </a:br>
            <a:endParaRPr lang="hu-HU" dirty="0"/>
          </a:p>
        </p:txBody>
      </p:sp>
      <p:sp>
        <p:nvSpPr>
          <p:cNvPr id="3" name="Tartalom helye 2">
            <a:extLst>
              <a:ext uri="{FF2B5EF4-FFF2-40B4-BE49-F238E27FC236}">
                <a16:creationId xmlns:a16="http://schemas.microsoft.com/office/drawing/2014/main" id="{DE2CE9E7-8F87-4AF8-A497-0A60BC6180DA}"/>
              </a:ext>
            </a:extLst>
          </p:cNvPr>
          <p:cNvSpPr>
            <a:spLocks noGrp="1"/>
          </p:cNvSpPr>
          <p:nvPr>
            <p:ph idx="1"/>
          </p:nvPr>
        </p:nvSpPr>
        <p:spPr>
          <a:xfrm>
            <a:off x="270934" y="1488613"/>
            <a:ext cx="8596668" cy="3880773"/>
          </a:xfrm>
        </p:spPr>
        <p:txBody>
          <a:bodyPr/>
          <a:lstStyle/>
          <a:p>
            <a:r>
              <a:rPr lang="hu-HU" dirty="0"/>
              <a:t>Az árnyékolatlan csavart érpáras kábel (UTP) a leggyakrabban használt hálózati átviteli közegtípus. Az UTP kábelek RJ-45-ös csatlakozókban végződnek, hálózati állomások és hálózati eszközök (pl. </a:t>
            </a:r>
            <a:r>
              <a:rPr lang="hu-HU" dirty="0" err="1"/>
              <a:t>switch</a:t>
            </a:r>
            <a:r>
              <a:rPr lang="hu-HU" dirty="0"/>
              <a:t>-ek és routerek) közötti összeköttetés létrehozására ténylegesen.</a:t>
            </a:r>
          </a:p>
          <a:p>
            <a:r>
              <a:rPr lang="hu-HU" dirty="0"/>
              <a:t>A helyi hálózatokban használt UTP kábel négy pár, színkóddal jelölt, egymással összecsavart vezetékből áll, amely rugalmas műanyag köpenybe van befoglalva a fizikai károsodástól való védelem miatt. A vezetékek csavarása a más vezetékekről származó jelinterferencia elleni védelemre szolgál.</a:t>
            </a:r>
          </a:p>
          <a:p>
            <a:endParaRPr lang="hu-HU" dirty="0"/>
          </a:p>
        </p:txBody>
      </p:sp>
      <p:pic>
        <p:nvPicPr>
          <p:cNvPr id="4" name="Kép 3">
            <a:extLst>
              <a:ext uri="{FF2B5EF4-FFF2-40B4-BE49-F238E27FC236}">
                <a16:creationId xmlns:a16="http://schemas.microsoft.com/office/drawing/2014/main" id="{BAE8F004-6EC5-4E4E-9422-6800DB339E38}"/>
              </a:ext>
            </a:extLst>
          </p:cNvPr>
          <p:cNvPicPr>
            <a:picLocks noChangeAspect="1"/>
          </p:cNvPicPr>
          <p:nvPr/>
        </p:nvPicPr>
        <p:blipFill>
          <a:blip r:embed="rId2"/>
          <a:stretch>
            <a:fillRect/>
          </a:stretch>
        </p:blipFill>
        <p:spPr>
          <a:xfrm>
            <a:off x="2228850" y="4012700"/>
            <a:ext cx="5238750" cy="2713372"/>
          </a:xfrm>
          <a:prstGeom prst="rect">
            <a:avLst/>
          </a:prstGeom>
        </p:spPr>
      </p:pic>
    </p:spTree>
    <p:extLst>
      <p:ext uri="{BB962C8B-B14F-4D97-AF65-F5344CB8AC3E}">
        <p14:creationId xmlns:p14="http://schemas.microsoft.com/office/powerpoint/2010/main" val="29951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5633D7-C940-4622-A356-852D54FEDE19}"/>
              </a:ext>
            </a:extLst>
          </p:cNvPr>
          <p:cNvSpPr>
            <a:spLocks noGrp="1"/>
          </p:cNvSpPr>
          <p:nvPr>
            <p:ph type="title"/>
          </p:nvPr>
        </p:nvSpPr>
        <p:spPr>
          <a:xfrm>
            <a:off x="156634" y="156238"/>
            <a:ext cx="8596668" cy="1320800"/>
          </a:xfrm>
        </p:spPr>
        <p:txBody>
          <a:bodyPr>
            <a:normAutofit fontScale="90000"/>
          </a:bodyPr>
          <a:lstStyle/>
          <a:p>
            <a:pPr fontAlgn="ctr"/>
            <a:r>
              <a:rPr lang="hu-HU" sz="2700" dirty="0"/>
              <a:t>4.1.1</a:t>
            </a:r>
            <a:br>
              <a:rPr lang="hu-HU" dirty="0"/>
            </a:br>
            <a:r>
              <a:rPr lang="hu-HU" sz="4900" u="sng" dirty="0"/>
              <a:t>Fizikai kapcsolat</a:t>
            </a:r>
            <a:br>
              <a:rPr lang="hu-HU" dirty="0"/>
            </a:br>
            <a:endParaRPr lang="hu-HU" dirty="0"/>
          </a:p>
        </p:txBody>
      </p:sp>
      <p:sp>
        <p:nvSpPr>
          <p:cNvPr id="3" name="Tartalom helye 2">
            <a:extLst>
              <a:ext uri="{FF2B5EF4-FFF2-40B4-BE49-F238E27FC236}">
                <a16:creationId xmlns:a16="http://schemas.microsoft.com/office/drawing/2014/main" id="{37237948-3BD7-43EF-A46A-1709DB5680E9}"/>
              </a:ext>
            </a:extLst>
          </p:cNvPr>
          <p:cNvSpPr>
            <a:spLocks noGrp="1"/>
          </p:cNvSpPr>
          <p:nvPr>
            <p:ph idx="1"/>
          </p:nvPr>
        </p:nvSpPr>
        <p:spPr>
          <a:xfrm>
            <a:off x="156634" y="1477038"/>
            <a:ext cx="7247466" cy="5380962"/>
          </a:xfrm>
        </p:spPr>
        <p:txBody>
          <a:bodyPr>
            <a:normAutofit/>
          </a:bodyPr>
          <a:lstStyle/>
          <a:p>
            <a:r>
              <a:rPr lang="hu-HU" dirty="0"/>
              <a:t>Akár egy helyi nyomtatóhoz, akár egy távoli országban található kapcsolódni, bármilyen hálózati kommunikációt folytatnánk, a fizikailag szükséges weboldalt kialakítani a helyi hálózaton. A kapcsolat lehetséges vezetékes vagy vezeték nélküli, attól függően, hogy vagy rádióhullámokat használunk az átvitelhez.</a:t>
            </a:r>
          </a:p>
          <a:p>
            <a:r>
              <a:rPr lang="hu-HU" dirty="0"/>
              <a:t>A fizikai kapcsolat típusa a hálózat kialakításától függ. Például számos vállalati irodában az alkalmazottak asztali és hordozható </a:t>
            </a:r>
            <a:r>
              <a:rPr lang="hu-HU" dirty="0" err="1"/>
              <a:t>számítógépei</a:t>
            </a:r>
            <a:r>
              <a:rPr lang="hu-HU" dirty="0"/>
              <a:t> egyaránt kábellel csatlakoznak egy </a:t>
            </a:r>
            <a:r>
              <a:rPr lang="hu-HU" dirty="0" err="1"/>
              <a:t>switch-hez</a:t>
            </a:r>
            <a:r>
              <a:rPr lang="hu-HU" dirty="0"/>
              <a:t>. Ez a beállítás vezetékes hálózatot jelent. Az adatok számítógépes kábelen keresztül történik.</a:t>
            </a:r>
          </a:p>
          <a:p>
            <a:r>
              <a:rPr lang="hu-HU" dirty="0"/>
              <a:t>A vezetékes összeköttetés mellett számos vállalat kínál vezeték nélküli laptopok, táblagépek és okostelefonok számára. Vezeték nélküli eszközök esetében az adatok adását rádióhullámok alatt tartották. A vezeték nélküli kapcsolatok is egyre terjednek, mivel az egyéni és vállalati felhasználók felfedezik annak előnyeit. A vezeték nélküli hálózat eszközeit olyan vezeték nélküli hozzáférési ponthoz (AP) vagy vezeték nélküli routerhez kell csatlakoztatni, amely az ábrán látható.</a:t>
            </a:r>
          </a:p>
          <a:p>
            <a:endParaRPr lang="hu-HU" dirty="0"/>
          </a:p>
        </p:txBody>
      </p:sp>
    </p:spTree>
    <p:extLst>
      <p:ext uri="{BB962C8B-B14F-4D97-AF65-F5344CB8AC3E}">
        <p14:creationId xmlns:p14="http://schemas.microsoft.com/office/powerpoint/2010/main" val="307272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0F2FEC-8EBF-4F53-8D4A-BCDD8A04A2D6}"/>
              </a:ext>
            </a:extLst>
          </p:cNvPr>
          <p:cNvSpPr>
            <a:spLocks noGrp="1"/>
          </p:cNvSpPr>
          <p:nvPr>
            <p:ph type="title"/>
          </p:nvPr>
        </p:nvSpPr>
        <p:spPr>
          <a:xfrm>
            <a:off x="232834" y="156238"/>
            <a:ext cx="8596668" cy="1320800"/>
          </a:xfrm>
        </p:spPr>
        <p:txBody>
          <a:bodyPr>
            <a:normAutofit fontScale="90000"/>
          </a:bodyPr>
          <a:lstStyle/>
          <a:p>
            <a:pPr fontAlgn="ctr"/>
            <a:r>
              <a:rPr lang="hu-HU" sz="2700" dirty="0"/>
              <a:t>4.1.2</a:t>
            </a:r>
            <a:br>
              <a:rPr lang="hu-HU" dirty="0"/>
            </a:br>
            <a:r>
              <a:rPr lang="hu-HU" sz="4900" u="sng" dirty="0"/>
              <a:t>A fizikai réteg</a:t>
            </a:r>
            <a:br>
              <a:rPr lang="hu-HU" dirty="0"/>
            </a:br>
            <a:endParaRPr lang="hu-HU" dirty="0"/>
          </a:p>
        </p:txBody>
      </p:sp>
      <p:sp>
        <p:nvSpPr>
          <p:cNvPr id="3" name="Tartalom helye 2">
            <a:extLst>
              <a:ext uri="{FF2B5EF4-FFF2-40B4-BE49-F238E27FC236}">
                <a16:creationId xmlns:a16="http://schemas.microsoft.com/office/drawing/2014/main" id="{BA015F3F-80C7-4C72-805F-F38AC7640C32}"/>
              </a:ext>
            </a:extLst>
          </p:cNvPr>
          <p:cNvSpPr>
            <a:spLocks noGrp="1"/>
          </p:cNvSpPr>
          <p:nvPr>
            <p:ph idx="1"/>
          </p:nvPr>
        </p:nvSpPr>
        <p:spPr>
          <a:xfrm>
            <a:off x="158135" y="1204748"/>
            <a:ext cx="6180666" cy="2614611"/>
          </a:xfrm>
        </p:spPr>
        <p:txBody>
          <a:bodyPr/>
          <a:lstStyle/>
          <a:p>
            <a:r>
              <a:rPr lang="hu-HU" dirty="0"/>
              <a:t>Az OSI modell fizikai rétege biztosítja az adatkapcsolati réteg kereteit alkotó bitek a hálózati közegen.</a:t>
            </a:r>
          </a:p>
          <a:p>
            <a:r>
              <a:rPr lang="hu-HU" dirty="0"/>
              <a:t> Ez a réteg egy teljes keretet fogad az adatkapcsolati rétegtől, és olyan jelek sorozatává alakítja, amely továbbítható az átviteli közegen.</a:t>
            </a:r>
          </a:p>
          <a:p>
            <a:r>
              <a:rPr lang="hu-HU" dirty="0"/>
              <a:t> A keretet alkotó bitek származhatnak végberendezéstől vagy közvetítő eszköztől egyaránt.</a:t>
            </a:r>
          </a:p>
        </p:txBody>
      </p:sp>
      <p:pic>
        <p:nvPicPr>
          <p:cNvPr id="4" name="Kép 3">
            <a:extLst>
              <a:ext uri="{FF2B5EF4-FFF2-40B4-BE49-F238E27FC236}">
                <a16:creationId xmlns:a16="http://schemas.microsoft.com/office/drawing/2014/main" id="{D83FE4EC-C129-4504-9445-AA3D88CDDD59}"/>
              </a:ext>
            </a:extLst>
          </p:cNvPr>
          <p:cNvPicPr>
            <a:picLocks noChangeAspect="1"/>
          </p:cNvPicPr>
          <p:nvPr/>
        </p:nvPicPr>
        <p:blipFill>
          <a:blip r:embed="rId2"/>
          <a:stretch>
            <a:fillRect/>
          </a:stretch>
        </p:blipFill>
        <p:spPr>
          <a:xfrm>
            <a:off x="2545999" y="3933660"/>
            <a:ext cx="4451701" cy="2590404"/>
          </a:xfrm>
          <a:prstGeom prst="rect">
            <a:avLst/>
          </a:prstGeom>
        </p:spPr>
      </p:pic>
    </p:spTree>
    <p:extLst>
      <p:ext uri="{BB962C8B-B14F-4D97-AF65-F5344CB8AC3E}">
        <p14:creationId xmlns:p14="http://schemas.microsoft.com/office/powerpoint/2010/main" val="408991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0D4631-CB06-4DAC-944D-1CD9A7EA92AA}"/>
              </a:ext>
            </a:extLst>
          </p:cNvPr>
          <p:cNvSpPr>
            <a:spLocks noGrp="1"/>
          </p:cNvSpPr>
          <p:nvPr>
            <p:ph type="title"/>
          </p:nvPr>
        </p:nvSpPr>
        <p:spPr>
          <a:xfrm>
            <a:off x="893234" y="2768600"/>
            <a:ext cx="8596668" cy="1320800"/>
          </a:xfrm>
        </p:spPr>
        <p:txBody>
          <a:bodyPr>
            <a:normAutofit/>
          </a:bodyPr>
          <a:lstStyle/>
          <a:p>
            <a:pPr algn="ctr"/>
            <a:r>
              <a:rPr lang="hu-HU" sz="6000" dirty="0"/>
              <a:t>4.2</a:t>
            </a:r>
          </a:p>
        </p:txBody>
      </p:sp>
      <p:sp>
        <p:nvSpPr>
          <p:cNvPr id="3" name="Tartalom helye 2">
            <a:extLst>
              <a:ext uri="{FF2B5EF4-FFF2-40B4-BE49-F238E27FC236}">
                <a16:creationId xmlns:a16="http://schemas.microsoft.com/office/drawing/2014/main" id="{AB08861A-E9A2-44B4-8081-9E8E128E28C0}"/>
              </a:ext>
            </a:extLst>
          </p:cNvPr>
          <p:cNvSpPr>
            <a:spLocks noGrp="1"/>
          </p:cNvSpPr>
          <p:nvPr>
            <p:ph idx="1"/>
          </p:nvPr>
        </p:nvSpPr>
        <p:spPr>
          <a:xfrm>
            <a:off x="778934" y="3608389"/>
            <a:ext cx="8596668" cy="3880773"/>
          </a:xfrm>
        </p:spPr>
        <p:txBody>
          <a:bodyPr>
            <a:normAutofit/>
          </a:bodyPr>
          <a:lstStyle/>
          <a:p>
            <a:pPr marL="0" indent="0" algn="ctr">
              <a:buNone/>
            </a:pPr>
            <a:r>
              <a:rPr lang="hu-HU" sz="4400" u="sng" dirty="0"/>
              <a:t>A Fizikai réteg  jellemzői</a:t>
            </a:r>
          </a:p>
        </p:txBody>
      </p:sp>
    </p:spTree>
    <p:extLst>
      <p:ext uri="{BB962C8B-B14F-4D97-AF65-F5344CB8AC3E}">
        <p14:creationId xmlns:p14="http://schemas.microsoft.com/office/powerpoint/2010/main" val="272062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4E263B-767B-47C5-BB27-F35BA23C50CB}"/>
              </a:ext>
            </a:extLst>
          </p:cNvPr>
          <p:cNvSpPr>
            <a:spLocks noGrp="1"/>
          </p:cNvSpPr>
          <p:nvPr>
            <p:ph type="title"/>
          </p:nvPr>
        </p:nvSpPr>
        <p:spPr>
          <a:xfrm>
            <a:off x="359834" y="533400"/>
            <a:ext cx="8596668" cy="1320800"/>
          </a:xfrm>
        </p:spPr>
        <p:txBody>
          <a:bodyPr>
            <a:normAutofit fontScale="90000"/>
          </a:bodyPr>
          <a:lstStyle/>
          <a:p>
            <a:pPr fontAlgn="ctr"/>
            <a:r>
              <a:rPr lang="hu-HU" sz="2700" dirty="0"/>
              <a:t>4.2.1</a:t>
            </a:r>
            <a:br>
              <a:rPr lang="hu-HU" dirty="0"/>
            </a:br>
            <a:r>
              <a:rPr lang="hu-HU" sz="4900" u="sng" dirty="0"/>
              <a:t>A fizikai réteg szabványai</a:t>
            </a:r>
            <a:br>
              <a:rPr lang="hu-HU" dirty="0"/>
            </a:br>
            <a:endParaRPr lang="hu-HU" dirty="0"/>
          </a:p>
        </p:txBody>
      </p:sp>
      <p:sp>
        <p:nvSpPr>
          <p:cNvPr id="3" name="Tartalom helye 2">
            <a:extLst>
              <a:ext uri="{FF2B5EF4-FFF2-40B4-BE49-F238E27FC236}">
                <a16:creationId xmlns:a16="http://schemas.microsoft.com/office/drawing/2014/main" id="{5CE62446-2707-4077-8EDA-74EE482D3716}"/>
              </a:ext>
            </a:extLst>
          </p:cNvPr>
          <p:cNvSpPr>
            <a:spLocks noGrp="1"/>
          </p:cNvSpPr>
          <p:nvPr>
            <p:ph idx="1"/>
          </p:nvPr>
        </p:nvSpPr>
        <p:spPr>
          <a:xfrm>
            <a:off x="359834" y="1854200"/>
            <a:ext cx="6396566" cy="4889500"/>
          </a:xfrm>
        </p:spPr>
        <p:txBody>
          <a:bodyPr>
            <a:normAutofit lnSpcReduction="10000"/>
          </a:bodyPr>
          <a:lstStyle/>
          <a:p>
            <a:r>
              <a:rPr lang="hu-HU" dirty="0"/>
              <a:t>Az előző témakörben részletes áttekintést kaphattunk a fizikai rétegről és annak hálózatban elfoglalt helyéről. Ez a fejezet még jobban elmélyed a fizikai réteg sajátosságaiban. Tartalmazza a hálózat építéséhez használt összetevőket és átviteli közegeket, valamint azokat a szabványokat, amelyek szükségesek, hogy minden együtt tudjon működni.</a:t>
            </a:r>
          </a:p>
          <a:p>
            <a:r>
              <a:rPr lang="hu-HU" dirty="0"/>
              <a:t>Az OSI modell felső rétegeiben található protokollok szoftveres megvalósítását szoftvertervező mérnökök és számítógépes szakemberek felügyelik. A TCP/IP modell szolgáltatásait és protokolljait például az IETF (Internet </a:t>
            </a:r>
            <a:r>
              <a:rPr lang="hu-HU" dirty="0" err="1"/>
              <a:t>Engineering</a:t>
            </a:r>
            <a:r>
              <a:rPr lang="hu-HU" dirty="0"/>
              <a:t> </a:t>
            </a:r>
            <a:r>
              <a:rPr lang="hu-HU" dirty="0" err="1"/>
              <a:t>Task</a:t>
            </a:r>
            <a:r>
              <a:rPr lang="hu-HU" dirty="0"/>
              <a:t> </a:t>
            </a:r>
            <a:r>
              <a:rPr lang="hu-HU" dirty="0" err="1"/>
              <a:t>Force</a:t>
            </a:r>
            <a:r>
              <a:rPr lang="hu-HU" dirty="0"/>
              <a:t>) nevű szervezet határozza meg.</a:t>
            </a:r>
          </a:p>
          <a:p>
            <a:r>
              <a:rPr lang="hu-HU" dirty="0"/>
              <a:t>A fizikai réteg elektromos áramkörökből, átviteli közegekből és mérnökök által kifejlesztett csatlakozókból áll. Emiatt szükséges, hogy a hardverelemek működését irányító szabványokat a megfelelő villamosmérnöki és hírközlési szervezetek hozzák létre.</a:t>
            </a:r>
          </a:p>
          <a:p>
            <a:endParaRPr lang="hu-HU" dirty="0"/>
          </a:p>
        </p:txBody>
      </p:sp>
      <p:pic>
        <p:nvPicPr>
          <p:cNvPr id="4" name="Kép 3">
            <a:extLst>
              <a:ext uri="{FF2B5EF4-FFF2-40B4-BE49-F238E27FC236}">
                <a16:creationId xmlns:a16="http://schemas.microsoft.com/office/drawing/2014/main" id="{D32D96EF-7AC4-40C4-A4C9-D9744A1B01AE}"/>
              </a:ext>
            </a:extLst>
          </p:cNvPr>
          <p:cNvPicPr>
            <a:picLocks noChangeAspect="1"/>
          </p:cNvPicPr>
          <p:nvPr/>
        </p:nvPicPr>
        <p:blipFill>
          <a:blip r:embed="rId2"/>
          <a:stretch>
            <a:fillRect/>
          </a:stretch>
        </p:blipFill>
        <p:spPr>
          <a:xfrm>
            <a:off x="6483694" y="2286001"/>
            <a:ext cx="5708306" cy="3289300"/>
          </a:xfrm>
          <a:prstGeom prst="rect">
            <a:avLst/>
          </a:prstGeom>
        </p:spPr>
      </p:pic>
    </p:spTree>
    <p:extLst>
      <p:ext uri="{BB962C8B-B14F-4D97-AF65-F5344CB8AC3E}">
        <p14:creationId xmlns:p14="http://schemas.microsoft.com/office/powerpoint/2010/main" val="10747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D1CAFF-89A0-4767-AB0F-3DB6D8783812}"/>
              </a:ext>
            </a:extLst>
          </p:cNvPr>
          <p:cNvSpPr>
            <a:spLocks noGrp="1"/>
          </p:cNvSpPr>
          <p:nvPr>
            <p:ph type="title"/>
          </p:nvPr>
        </p:nvSpPr>
        <p:spPr>
          <a:xfrm>
            <a:off x="245534" y="304800"/>
            <a:ext cx="8596668" cy="1320800"/>
          </a:xfrm>
        </p:spPr>
        <p:txBody>
          <a:bodyPr>
            <a:normAutofit fontScale="90000"/>
          </a:bodyPr>
          <a:lstStyle/>
          <a:p>
            <a:pPr fontAlgn="ctr"/>
            <a:r>
              <a:rPr lang="hu-HU" sz="2700" dirty="0"/>
              <a:t>4.2.2</a:t>
            </a:r>
            <a:br>
              <a:rPr lang="hu-HU" dirty="0"/>
            </a:br>
            <a:r>
              <a:rPr lang="hu-HU" sz="4900" u="sng" dirty="0"/>
              <a:t>Fizikai összetevők</a:t>
            </a:r>
            <a:br>
              <a:rPr lang="hu-HU" dirty="0"/>
            </a:br>
            <a:endParaRPr lang="hu-HU" dirty="0"/>
          </a:p>
        </p:txBody>
      </p:sp>
      <p:sp>
        <p:nvSpPr>
          <p:cNvPr id="3" name="Tartalom helye 2">
            <a:extLst>
              <a:ext uri="{FF2B5EF4-FFF2-40B4-BE49-F238E27FC236}">
                <a16:creationId xmlns:a16="http://schemas.microsoft.com/office/drawing/2014/main" id="{7EF95B56-C3DB-417F-BE4C-ECB71C4F9543}"/>
              </a:ext>
            </a:extLst>
          </p:cNvPr>
          <p:cNvSpPr>
            <a:spLocks noGrp="1"/>
          </p:cNvSpPr>
          <p:nvPr>
            <p:ph idx="1"/>
          </p:nvPr>
        </p:nvSpPr>
        <p:spPr>
          <a:xfrm>
            <a:off x="0" y="1741489"/>
            <a:ext cx="7704666" cy="3960811"/>
          </a:xfrm>
        </p:spPr>
        <p:txBody>
          <a:bodyPr/>
          <a:lstStyle/>
          <a:p>
            <a:r>
              <a:rPr lang="hu-HU" dirty="0"/>
              <a:t>A fizikai réteg szabványai három fő területtel foglalkoznak:</a:t>
            </a:r>
          </a:p>
          <a:p>
            <a:r>
              <a:rPr lang="hu-HU" dirty="0"/>
              <a:t>Fizikai összetevők</a:t>
            </a:r>
          </a:p>
          <a:p>
            <a:r>
              <a:rPr lang="hu-HU" dirty="0"/>
              <a:t>Kódolás</a:t>
            </a:r>
          </a:p>
          <a:p>
            <a:r>
              <a:rPr lang="hu-HU" dirty="0"/>
              <a:t>Jelzés</a:t>
            </a:r>
          </a:p>
          <a:p>
            <a:r>
              <a:rPr lang="hu-HU" sz="2000" b="1" i="1" dirty="0"/>
              <a:t>Fizikai </a:t>
            </a:r>
            <a:r>
              <a:rPr lang="hu-HU" sz="2000" b="1" i="1" dirty="0" err="1"/>
              <a:t>összetevők:</a:t>
            </a:r>
            <a:r>
              <a:rPr lang="hu-HU" dirty="0" err="1"/>
              <a:t>Fizikai</a:t>
            </a:r>
            <a:r>
              <a:rPr lang="hu-HU" dirty="0"/>
              <a:t> összetevők olyan elektronikus hardvereszközöket, átviteli közegeket és csatlakozókat értünk, amelyek a biteket reprezentáló jelek vásárolták meg. A hardverösszetevők, mint például a hálózati kártyák (NIC), az interfészek és csatlakozók, a kábelezési anyagok és tervek leírásait a fizikai réteghez kapcsolódó szabványok tartalmazzák. Ilyen szabványosított fizikai összetevőket találhatunk például a Cisco 1941 típusú routerben is.</a:t>
            </a:r>
          </a:p>
          <a:p>
            <a:endParaRPr lang="hu-HU" dirty="0"/>
          </a:p>
        </p:txBody>
      </p:sp>
    </p:spTree>
    <p:extLst>
      <p:ext uri="{BB962C8B-B14F-4D97-AF65-F5344CB8AC3E}">
        <p14:creationId xmlns:p14="http://schemas.microsoft.com/office/powerpoint/2010/main" val="278832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7EFE761-5C99-44AB-B399-EF736F5DD581}"/>
              </a:ext>
            </a:extLst>
          </p:cNvPr>
          <p:cNvSpPr>
            <a:spLocks noGrp="1"/>
          </p:cNvSpPr>
          <p:nvPr>
            <p:ph type="title"/>
          </p:nvPr>
        </p:nvSpPr>
        <p:spPr>
          <a:xfrm>
            <a:off x="372534" y="330200"/>
            <a:ext cx="8596668" cy="1320800"/>
          </a:xfrm>
        </p:spPr>
        <p:txBody>
          <a:bodyPr>
            <a:normAutofit fontScale="90000"/>
          </a:bodyPr>
          <a:lstStyle/>
          <a:p>
            <a:pPr fontAlgn="ctr"/>
            <a:r>
              <a:rPr lang="hu-HU" dirty="0"/>
              <a:t>4.2.3</a:t>
            </a:r>
            <a:br>
              <a:rPr lang="hu-HU" dirty="0"/>
            </a:br>
            <a:r>
              <a:rPr lang="hu-HU" sz="4900" u="sng" dirty="0"/>
              <a:t>Kódolás</a:t>
            </a:r>
            <a:br>
              <a:rPr lang="hu-HU" dirty="0"/>
            </a:br>
            <a:endParaRPr lang="hu-HU" dirty="0"/>
          </a:p>
        </p:txBody>
      </p:sp>
      <p:sp>
        <p:nvSpPr>
          <p:cNvPr id="3" name="Tartalom helye 2">
            <a:extLst>
              <a:ext uri="{FF2B5EF4-FFF2-40B4-BE49-F238E27FC236}">
                <a16:creationId xmlns:a16="http://schemas.microsoft.com/office/drawing/2014/main" id="{CD534707-EFEC-4850-9FFA-0ED3225056A1}"/>
              </a:ext>
            </a:extLst>
          </p:cNvPr>
          <p:cNvSpPr>
            <a:spLocks noGrp="1"/>
          </p:cNvSpPr>
          <p:nvPr>
            <p:ph idx="1"/>
          </p:nvPr>
        </p:nvSpPr>
        <p:spPr>
          <a:xfrm>
            <a:off x="372534" y="1803400"/>
            <a:ext cx="8596668" cy="3880773"/>
          </a:xfrm>
        </p:spPr>
        <p:txBody>
          <a:bodyPr/>
          <a:lstStyle/>
          <a:p>
            <a:r>
              <a:rPr lang="hu-HU" dirty="0"/>
              <a:t>A kódolás vagy vonali kódolás bitek sorozatának előre meghatározott kódolási átalakítási módszerét jelenti. A kódok bitek olyan csoportját jelentik, elősegítve egy meghatározott minta felismerését a küldő és a fogadó fél által. Más szóval, a kódolás a digitális információk ábrázolására használt módszert vagy mintát jelenti. Ez hasonló ahhoz, ahogy a Morze-kód kódolja az üzenetet pontok és vonalak sorozatával.</a:t>
            </a:r>
          </a:p>
        </p:txBody>
      </p:sp>
      <p:pic>
        <p:nvPicPr>
          <p:cNvPr id="4" name="Kép 3">
            <a:extLst>
              <a:ext uri="{FF2B5EF4-FFF2-40B4-BE49-F238E27FC236}">
                <a16:creationId xmlns:a16="http://schemas.microsoft.com/office/drawing/2014/main" id="{96A2D833-DBCA-4850-A55B-4107C51C330C}"/>
              </a:ext>
            </a:extLst>
          </p:cNvPr>
          <p:cNvPicPr>
            <a:picLocks noChangeAspect="1"/>
          </p:cNvPicPr>
          <p:nvPr/>
        </p:nvPicPr>
        <p:blipFill>
          <a:blip r:embed="rId2"/>
          <a:stretch>
            <a:fillRect/>
          </a:stretch>
        </p:blipFill>
        <p:spPr>
          <a:xfrm>
            <a:off x="4686300" y="3506792"/>
            <a:ext cx="4445000" cy="3020664"/>
          </a:xfrm>
          <a:prstGeom prst="rect">
            <a:avLst/>
          </a:prstGeom>
        </p:spPr>
      </p:pic>
    </p:spTree>
    <p:extLst>
      <p:ext uri="{BB962C8B-B14F-4D97-AF65-F5344CB8AC3E}">
        <p14:creationId xmlns:p14="http://schemas.microsoft.com/office/powerpoint/2010/main" val="17734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A1A7AD-AF10-40B1-9AF7-737924D69C22}"/>
              </a:ext>
            </a:extLst>
          </p:cNvPr>
          <p:cNvSpPr>
            <a:spLocks noGrp="1"/>
          </p:cNvSpPr>
          <p:nvPr>
            <p:ph type="title"/>
          </p:nvPr>
        </p:nvSpPr>
        <p:spPr>
          <a:xfrm>
            <a:off x="296334" y="114300"/>
            <a:ext cx="8596668" cy="1320800"/>
          </a:xfrm>
        </p:spPr>
        <p:txBody>
          <a:bodyPr>
            <a:normAutofit fontScale="90000"/>
          </a:bodyPr>
          <a:lstStyle/>
          <a:p>
            <a:pPr fontAlgn="ctr"/>
            <a:r>
              <a:rPr lang="hu-HU" sz="2700" dirty="0"/>
              <a:t>4.2.4</a:t>
            </a:r>
            <a:br>
              <a:rPr lang="hu-HU" dirty="0"/>
            </a:br>
            <a:r>
              <a:rPr lang="hu-HU" sz="4900" u="sng" dirty="0"/>
              <a:t>Jelzés</a:t>
            </a:r>
            <a:br>
              <a:rPr lang="hu-HU" dirty="0"/>
            </a:br>
            <a:endParaRPr lang="hu-HU" dirty="0"/>
          </a:p>
        </p:txBody>
      </p:sp>
      <p:pic>
        <p:nvPicPr>
          <p:cNvPr id="4" name="Kép 3">
            <a:extLst>
              <a:ext uri="{FF2B5EF4-FFF2-40B4-BE49-F238E27FC236}">
                <a16:creationId xmlns:a16="http://schemas.microsoft.com/office/drawing/2014/main" id="{E557F781-CF7C-4B84-9841-D3E0AEFB4388}"/>
              </a:ext>
            </a:extLst>
          </p:cNvPr>
          <p:cNvPicPr>
            <a:picLocks noChangeAspect="1"/>
          </p:cNvPicPr>
          <p:nvPr/>
        </p:nvPicPr>
        <p:blipFill>
          <a:blip r:embed="rId2"/>
          <a:stretch>
            <a:fillRect/>
          </a:stretch>
        </p:blipFill>
        <p:spPr>
          <a:xfrm>
            <a:off x="3458634" y="134144"/>
            <a:ext cx="5574723" cy="1879600"/>
          </a:xfrm>
          <a:prstGeom prst="rect">
            <a:avLst/>
          </a:prstGeom>
        </p:spPr>
      </p:pic>
      <p:pic>
        <p:nvPicPr>
          <p:cNvPr id="5" name="Kép 4">
            <a:extLst>
              <a:ext uri="{FF2B5EF4-FFF2-40B4-BE49-F238E27FC236}">
                <a16:creationId xmlns:a16="http://schemas.microsoft.com/office/drawing/2014/main" id="{D0AD90BA-D079-4D3B-B947-467E6106AE27}"/>
              </a:ext>
            </a:extLst>
          </p:cNvPr>
          <p:cNvPicPr>
            <a:picLocks noChangeAspect="1"/>
          </p:cNvPicPr>
          <p:nvPr/>
        </p:nvPicPr>
        <p:blipFill>
          <a:blip r:embed="rId3"/>
          <a:stretch>
            <a:fillRect/>
          </a:stretch>
        </p:blipFill>
        <p:spPr>
          <a:xfrm>
            <a:off x="4724196" y="2013744"/>
            <a:ext cx="3043597" cy="460376"/>
          </a:xfrm>
          <a:prstGeom prst="rect">
            <a:avLst/>
          </a:prstGeom>
        </p:spPr>
      </p:pic>
      <p:pic>
        <p:nvPicPr>
          <p:cNvPr id="6" name="Kép 5">
            <a:extLst>
              <a:ext uri="{FF2B5EF4-FFF2-40B4-BE49-F238E27FC236}">
                <a16:creationId xmlns:a16="http://schemas.microsoft.com/office/drawing/2014/main" id="{30F2CB8F-6338-47B8-84D9-2CBCA0803894}"/>
              </a:ext>
            </a:extLst>
          </p:cNvPr>
          <p:cNvPicPr>
            <a:picLocks noChangeAspect="1"/>
          </p:cNvPicPr>
          <p:nvPr/>
        </p:nvPicPr>
        <p:blipFill>
          <a:blip r:embed="rId4"/>
          <a:stretch>
            <a:fillRect/>
          </a:stretch>
        </p:blipFill>
        <p:spPr>
          <a:xfrm>
            <a:off x="296335" y="2592389"/>
            <a:ext cx="6574366" cy="2265960"/>
          </a:xfrm>
          <a:prstGeom prst="rect">
            <a:avLst/>
          </a:prstGeom>
        </p:spPr>
      </p:pic>
      <p:pic>
        <p:nvPicPr>
          <p:cNvPr id="7" name="Kép 6">
            <a:extLst>
              <a:ext uri="{FF2B5EF4-FFF2-40B4-BE49-F238E27FC236}">
                <a16:creationId xmlns:a16="http://schemas.microsoft.com/office/drawing/2014/main" id="{C3F01F1B-81E9-4606-B74C-77E043527589}"/>
              </a:ext>
            </a:extLst>
          </p:cNvPr>
          <p:cNvPicPr>
            <a:picLocks noChangeAspect="1"/>
          </p:cNvPicPr>
          <p:nvPr/>
        </p:nvPicPr>
        <p:blipFill>
          <a:blip r:embed="rId5"/>
          <a:stretch>
            <a:fillRect/>
          </a:stretch>
        </p:blipFill>
        <p:spPr>
          <a:xfrm>
            <a:off x="1927447" y="4858349"/>
            <a:ext cx="3312142" cy="460375"/>
          </a:xfrm>
          <a:prstGeom prst="rect">
            <a:avLst/>
          </a:prstGeom>
        </p:spPr>
      </p:pic>
      <p:pic>
        <p:nvPicPr>
          <p:cNvPr id="8" name="Kép 7">
            <a:extLst>
              <a:ext uri="{FF2B5EF4-FFF2-40B4-BE49-F238E27FC236}">
                <a16:creationId xmlns:a16="http://schemas.microsoft.com/office/drawing/2014/main" id="{1501D97E-602B-4FBC-A2BD-0A21B5B60997}"/>
              </a:ext>
            </a:extLst>
          </p:cNvPr>
          <p:cNvPicPr>
            <a:picLocks noChangeAspect="1"/>
          </p:cNvPicPr>
          <p:nvPr/>
        </p:nvPicPr>
        <p:blipFill>
          <a:blip r:embed="rId6"/>
          <a:stretch>
            <a:fillRect/>
          </a:stretch>
        </p:blipFill>
        <p:spPr>
          <a:xfrm>
            <a:off x="7162800" y="2592388"/>
            <a:ext cx="4429352" cy="3188466"/>
          </a:xfrm>
          <a:prstGeom prst="rect">
            <a:avLst/>
          </a:prstGeom>
        </p:spPr>
      </p:pic>
      <p:pic>
        <p:nvPicPr>
          <p:cNvPr id="9" name="Kép 8">
            <a:extLst>
              <a:ext uri="{FF2B5EF4-FFF2-40B4-BE49-F238E27FC236}">
                <a16:creationId xmlns:a16="http://schemas.microsoft.com/office/drawing/2014/main" id="{D815CFEE-2C9C-42AF-9711-29DB0F269EAE}"/>
              </a:ext>
            </a:extLst>
          </p:cNvPr>
          <p:cNvPicPr>
            <a:picLocks noChangeAspect="1"/>
          </p:cNvPicPr>
          <p:nvPr/>
        </p:nvPicPr>
        <p:blipFill>
          <a:blip r:embed="rId7"/>
          <a:stretch>
            <a:fillRect/>
          </a:stretch>
        </p:blipFill>
        <p:spPr>
          <a:xfrm>
            <a:off x="7162800" y="5780854"/>
            <a:ext cx="4508964" cy="473872"/>
          </a:xfrm>
          <a:prstGeom prst="rect">
            <a:avLst/>
          </a:prstGeom>
        </p:spPr>
      </p:pic>
    </p:spTree>
    <p:extLst>
      <p:ext uri="{BB962C8B-B14F-4D97-AF65-F5344CB8AC3E}">
        <p14:creationId xmlns:p14="http://schemas.microsoft.com/office/powerpoint/2010/main" val="22659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6FAA82-F4D4-476D-9009-7386D36883F3}"/>
              </a:ext>
            </a:extLst>
          </p:cNvPr>
          <p:cNvSpPr>
            <a:spLocks noGrp="1"/>
          </p:cNvSpPr>
          <p:nvPr>
            <p:ph type="title"/>
          </p:nvPr>
        </p:nvSpPr>
        <p:spPr>
          <a:xfrm>
            <a:off x="385234" y="355600"/>
            <a:ext cx="8596668" cy="1320800"/>
          </a:xfrm>
        </p:spPr>
        <p:txBody>
          <a:bodyPr>
            <a:normAutofit fontScale="90000"/>
          </a:bodyPr>
          <a:lstStyle/>
          <a:p>
            <a:pPr fontAlgn="ctr"/>
            <a:r>
              <a:rPr lang="hu-HU" sz="1600" dirty="0"/>
              <a:t>4.2.5</a:t>
            </a:r>
            <a:br>
              <a:rPr lang="hu-HU" dirty="0"/>
            </a:br>
            <a:r>
              <a:rPr lang="hu-HU" sz="4900" u="sng" dirty="0"/>
              <a:t>Sávszélesség</a:t>
            </a:r>
            <a:br>
              <a:rPr lang="hu-HU" dirty="0"/>
            </a:br>
            <a:endParaRPr lang="hu-HU" dirty="0"/>
          </a:p>
        </p:txBody>
      </p:sp>
      <p:sp>
        <p:nvSpPr>
          <p:cNvPr id="3" name="Tartalom helye 2">
            <a:extLst>
              <a:ext uri="{FF2B5EF4-FFF2-40B4-BE49-F238E27FC236}">
                <a16:creationId xmlns:a16="http://schemas.microsoft.com/office/drawing/2014/main" id="{2C45680A-B614-4DD7-AA46-3A052B98E20C}"/>
              </a:ext>
            </a:extLst>
          </p:cNvPr>
          <p:cNvSpPr>
            <a:spLocks noGrp="1"/>
          </p:cNvSpPr>
          <p:nvPr>
            <p:ph idx="1"/>
          </p:nvPr>
        </p:nvSpPr>
        <p:spPr>
          <a:xfrm>
            <a:off x="385234" y="1488613"/>
            <a:ext cx="8596668" cy="3880773"/>
          </a:xfrm>
        </p:spPr>
        <p:txBody>
          <a:bodyPr/>
          <a:lstStyle/>
          <a:p>
            <a:r>
              <a:rPr lang="hu-HU" dirty="0"/>
              <a:t>Az átviteli közeg tulajdonságai, az alkalmazott technológiák és a fizikai törvényszerűségek mind szerepet játszanak a rendelkezésre álló sávszélesség meghatározásában.</a:t>
            </a:r>
          </a:p>
          <a:p>
            <a:r>
              <a:rPr lang="hu-HU" dirty="0"/>
              <a:t>A táblázat a sávszélesség általánosan használt mértékegységeit tartalmazza.</a:t>
            </a:r>
          </a:p>
          <a:p>
            <a:endParaRPr lang="hu-HU" dirty="0"/>
          </a:p>
        </p:txBody>
      </p:sp>
      <p:pic>
        <p:nvPicPr>
          <p:cNvPr id="5" name="Kép 4">
            <a:extLst>
              <a:ext uri="{FF2B5EF4-FFF2-40B4-BE49-F238E27FC236}">
                <a16:creationId xmlns:a16="http://schemas.microsoft.com/office/drawing/2014/main" id="{6AA1934B-B0EB-4A8F-9E6B-A6A8C5D2E028}"/>
              </a:ext>
            </a:extLst>
          </p:cNvPr>
          <p:cNvPicPr>
            <a:picLocks noChangeAspect="1"/>
          </p:cNvPicPr>
          <p:nvPr/>
        </p:nvPicPr>
        <p:blipFill>
          <a:blip r:embed="rId2"/>
          <a:stretch>
            <a:fillRect/>
          </a:stretch>
        </p:blipFill>
        <p:spPr>
          <a:xfrm>
            <a:off x="897380" y="3129576"/>
            <a:ext cx="7700520" cy="2754120"/>
          </a:xfrm>
          <a:prstGeom prst="rect">
            <a:avLst/>
          </a:prstGeom>
        </p:spPr>
      </p:pic>
    </p:spTree>
    <p:extLst>
      <p:ext uri="{BB962C8B-B14F-4D97-AF65-F5344CB8AC3E}">
        <p14:creationId xmlns:p14="http://schemas.microsoft.com/office/powerpoint/2010/main" val="3590121154"/>
      </p:ext>
    </p:extLst>
  </p:cSld>
  <p:clrMapOvr>
    <a:masterClrMapping/>
  </p:clrMapOvr>
</p:sld>
</file>

<file path=ppt/theme/theme1.xml><?xml version="1.0" encoding="utf-8"?>
<a:theme xmlns:a="http://schemas.openxmlformats.org/drawingml/2006/main" name="Dimenzió">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imenzió">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menzió">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983</Words>
  <Application>Microsoft Office PowerPoint</Application>
  <PresentationFormat>Szélesvásznú</PresentationFormat>
  <Paragraphs>51</Paragraphs>
  <Slides>14</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14</vt:i4>
      </vt:variant>
    </vt:vector>
  </HeadingPairs>
  <TitlesOfParts>
    <vt:vector size="18" baseType="lpstr">
      <vt:lpstr>Arial</vt:lpstr>
      <vt:lpstr>Trebuchet MS</vt:lpstr>
      <vt:lpstr>Wingdings 3</vt:lpstr>
      <vt:lpstr>Dimenzió</vt:lpstr>
      <vt:lpstr>4. Fejezet</vt:lpstr>
      <vt:lpstr>4.1.1 Fizikai kapcsolat </vt:lpstr>
      <vt:lpstr>4.1.2 A fizikai réteg </vt:lpstr>
      <vt:lpstr>4.2</vt:lpstr>
      <vt:lpstr>4.2.1 A fizikai réteg szabványai </vt:lpstr>
      <vt:lpstr>4.2.2 Fizikai összetevők </vt:lpstr>
      <vt:lpstr>4.2.3 Kódolás </vt:lpstr>
      <vt:lpstr>4.2.4 Jelzés </vt:lpstr>
      <vt:lpstr>4.2.5 Sávszélesség </vt:lpstr>
      <vt:lpstr>4.2.6 A sávszélesség szakszókincse </vt:lpstr>
      <vt:lpstr>4.3</vt:lpstr>
      <vt:lpstr>4.3.1 A rézkábelek jellemzői </vt:lpstr>
      <vt:lpstr>4.3.2 A rézkábelek típusai </vt:lpstr>
      <vt:lpstr>4.3.3 Árnyékolatlan csavart érpár (UTP)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Fejezet</dc:title>
  <dc:creator>Tálas László Martin</dc:creator>
  <cp:lastModifiedBy>Tálas László Martin</cp:lastModifiedBy>
  <cp:revision>5</cp:revision>
  <dcterms:created xsi:type="dcterms:W3CDTF">2023-01-20T08:58:53Z</dcterms:created>
  <dcterms:modified xsi:type="dcterms:W3CDTF">2023-01-20T09:33:21Z</dcterms:modified>
</cp:coreProperties>
</file>