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E87"/>
    <a:srgbClr val="666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90" y="-4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0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2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17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98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10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40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88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94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5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0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96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9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0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5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3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43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8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696F3E-4975-433F-BD02-49693110E8EC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09316-128F-4D69-ADA3-F2C0B8CEBD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68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C5288F-AA83-43F2-8CF6-67E68E2A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5034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hu-HU" sz="8000" u="sng" dirty="0">
                <a:effectLst/>
                <a:latin typeface="Eras Demi ITC" panose="020B0805030504020804" pitchFamily="34" charset="0"/>
              </a:rPr>
              <a:t>Adatkapcsolati réteg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190FF0A-F429-42A3-B86F-AAD42A06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309" y="1878557"/>
            <a:ext cx="5283381" cy="44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2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71D3B3-D593-459B-AB7A-67581341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4469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Pont-pont WAN topológia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4AF46-E06C-4B94-851C-456A6BCF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82" y="1196873"/>
            <a:ext cx="10353762" cy="4058751"/>
          </a:xfrm>
        </p:spPr>
        <p:txBody>
          <a:bodyPr/>
          <a:lstStyle/>
          <a:p>
            <a:pPr algn="ctr"/>
            <a:r>
              <a:rPr lang="hu-HU" dirty="0">
                <a:effectLst/>
              </a:rPr>
              <a:t>A fizikai pont-pont összeköttetések közvetlenül két végpontot kapcsolnak össze egymással az ábrán látható módon. Ebben az elrendezésben a két végpontnak nem kell más állomásokkal megosztozniuk a közegen. Továbbá, soros kommunikációs protokoll, például pont-pont protokoll (</a:t>
            </a:r>
            <a:r>
              <a:rPr lang="hu-HU" dirty="0" err="1">
                <a:effectLst/>
              </a:rPr>
              <a:t>Point-to-Point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Protocol</a:t>
            </a:r>
            <a:r>
              <a:rPr lang="hu-HU" dirty="0">
                <a:effectLst/>
              </a:rPr>
              <a:t>, PPP) használatakor az állomásnak nem kell eldöntenie, hogy a beérkező keretet neki vagy egy másik csomópontnak szánták. 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CF4D77-F8EE-45F2-91DC-C3E3D6E6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25" y="2831646"/>
            <a:ext cx="7153275" cy="21526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AD83D20-84EF-4AA5-B1AE-54B643B3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76" y="5050161"/>
            <a:ext cx="76962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F073A-7824-46FE-B33D-57F56E15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LAN topológiák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DFFB9EA-B20A-41E2-8C6E-0CB075ED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7" y="1634354"/>
            <a:ext cx="3390900" cy="235267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149A03C-ADD2-47AB-A342-39EC3B2D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29" y="1552025"/>
            <a:ext cx="3457575" cy="24193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1BE44DD-38E9-42F1-AB55-4E861001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87" y="4273732"/>
            <a:ext cx="3429000" cy="24384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FEEA189-D0F7-4335-B55B-0147682B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279" y="4235632"/>
            <a:ext cx="3438525" cy="24765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FD1F725-6135-4AEE-B412-0CD3AE4B3662}"/>
              </a:ext>
            </a:extLst>
          </p:cNvPr>
          <p:cNvSpPr txBox="1"/>
          <p:nvPr/>
        </p:nvSpPr>
        <p:spPr>
          <a:xfrm>
            <a:off x="8665028" y="2047462"/>
            <a:ext cx="318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csillag és kibővített csillag topológiák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4EAEE2B-60F9-417E-ADDE-2AA0E969D9CD}"/>
              </a:ext>
            </a:extLst>
          </p:cNvPr>
          <p:cNvSpPr txBox="1"/>
          <p:nvPr/>
        </p:nvSpPr>
        <p:spPr>
          <a:xfrm>
            <a:off x="8978537" y="5167143"/>
            <a:ext cx="277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Busz és Gyűrű topológiák</a:t>
            </a:r>
          </a:p>
        </p:txBody>
      </p:sp>
    </p:spTree>
    <p:extLst>
      <p:ext uri="{BB962C8B-B14F-4D97-AF65-F5344CB8AC3E}">
        <p14:creationId xmlns:p14="http://schemas.microsoft.com/office/powerpoint/2010/main" val="149961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4D080-7980-4A2F-BB3A-8FB8B4F3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Fél- és teljes duplex kommunikáció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DFAB7-168E-43C5-BBF5-752BB37F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84" y="1688906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hu-HU" u="sng" dirty="0"/>
              <a:t>Félduplex Kommunikáció:</a:t>
            </a:r>
          </a:p>
          <a:p>
            <a:pPr marL="36900" indent="0">
              <a:buNone/>
            </a:pPr>
            <a:r>
              <a:rPr lang="hu-HU" dirty="0">
                <a:effectLst/>
              </a:rPr>
              <a:t>Mindkét eszköz képes adatküldésre és -fogadásra a közegen, de nem egyidejűleg. A WLAN-ok és a korai Ethernet </a:t>
            </a:r>
            <a:r>
              <a:rPr lang="hu-HU" dirty="0" err="1">
                <a:effectLst/>
              </a:rPr>
              <a:t>hubokkal</a:t>
            </a:r>
            <a:r>
              <a:rPr lang="hu-HU" dirty="0">
                <a:effectLst/>
              </a:rPr>
              <a:t> rendelkező busztopológiák félduplex módot használnak. A félduplex mód egyszerre csak egy eszköz számára teszi lehetővé a küldést vagy a fogadást egy megosztott közegen.</a:t>
            </a:r>
          </a:p>
          <a:p>
            <a:pPr marL="36900" indent="0">
              <a:buNone/>
            </a:pPr>
            <a:endParaRPr lang="hu-HU" u="sng" dirty="0">
              <a:effectLst/>
            </a:endParaRPr>
          </a:p>
          <a:p>
            <a:pPr marL="36900" indent="0">
              <a:buNone/>
            </a:pPr>
            <a:r>
              <a:rPr lang="hu-HU" u="sng" dirty="0">
                <a:effectLst/>
              </a:rPr>
              <a:t>Teljes duplex kommunikáció:</a:t>
            </a:r>
          </a:p>
          <a:p>
            <a:pPr marL="36900" indent="0">
              <a:buNone/>
            </a:pPr>
            <a:r>
              <a:rPr lang="hu-HU" dirty="0">
                <a:effectLst/>
              </a:rPr>
              <a:t>Mindkét eszköz egyidejűleg képes adatküldésre és -fogadásra a megosztott közegen. Az adatkapcsolati réteg feltételezi, hogy a közeg bármikor elérhető mindkét állomás számára. 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6592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E1C44D-8511-42D4-874F-0886E40D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Hozzáférés-vezérlési módszerek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AEFB10-2627-4D4B-A6EC-583608DC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Az Ethernet LAN és a WLAN hálózatok a többes hozzáférésű hálózatok közé tartoznak. A többes hozzáférésű hálózat olyan hálózat, amelyben két vagy több végberendezés egyszerre próbál hozzáférni a hálózathoz.</a:t>
            </a:r>
          </a:p>
          <a:p>
            <a:r>
              <a:rPr lang="hu-HU" dirty="0">
                <a:effectLst/>
              </a:rPr>
              <a:t>Számos többes hozzáférésű hálózatban szabályokra van szükség ahhoz, hogy az eszközök meg tudjanak osztozni a fizikai adathordozón. Két alapvető hozzáférési módszer létezik osztott átviteli közeg esetében:</a:t>
            </a:r>
          </a:p>
          <a:p>
            <a:r>
              <a:rPr lang="hu-HU" b="1" dirty="0">
                <a:effectLst/>
              </a:rPr>
              <a:t>Versengéses hozzáférés</a:t>
            </a:r>
          </a:p>
          <a:p>
            <a:r>
              <a:rPr lang="hu-HU" b="1" dirty="0">
                <a:effectLst/>
              </a:rPr>
              <a:t>Szabályozott hozzáférés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394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578756-4590-4366-B576-C0B707E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b="1" u="sng" dirty="0">
                <a:effectLst/>
              </a:rPr>
              <a:t>Versengéses hozzáférés</a:t>
            </a:r>
            <a:endParaRPr lang="hu-HU" b="1" u="sng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110ECE-6B08-4F4B-906E-770DE14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2" y="1580050"/>
            <a:ext cx="10353762" cy="4058751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</a:rPr>
              <a:t>A versengés alapú többes hozzáférésű hálózatokban a csomópontok félduplex módban működnek és versenyeznek a közeg használatáért. Egyszerre azonban csak egy eszköz küldhet. Ezért arra az esetre, ha egynél több eszköz végezne adatküldést egyszerre, egy eljárást dolgoztak ki. 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5B8338-C682-4CA2-BAA0-54C4ECAE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69" y="2939550"/>
            <a:ext cx="6129176" cy="31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013201-07F5-4D38-9C0B-BA8EF9FB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b="1" u="sng" dirty="0">
                <a:effectLst/>
              </a:rPr>
              <a:t>Szabályozott hozzáférés</a:t>
            </a:r>
            <a:endParaRPr lang="hu-HU" u="sng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3B6227-49C1-4BF9-A1F5-D7E7275F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32" y="1580050"/>
            <a:ext cx="10353762" cy="4058751"/>
          </a:xfrm>
        </p:spPr>
        <p:txBody>
          <a:bodyPr/>
          <a:lstStyle/>
          <a:p>
            <a:r>
              <a:rPr lang="hu-HU" dirty="0">
                <a:effectLst/>
              </a:rPr>
              <a:t>Egy szabályozott többes hozzáférésű hálózatban minden csomópontnak megvan a maga időrése a közeg használatára. A korai hálózatok ezen determinisztikus típusai nem hatékonyak, mivel az eszköznek ki kell várnia a sorát, hogy hozzáférjen a közeghez. Szabályozott hozzáférést használó többes hozzáférésű hálózatok például a következők:</a:t>
            </a:r>
          </a:p>
          <a:p>
            <a:r>
              <a:rPr lang="hu-HU" dirty="0">
                <a:effectLst/>
              </a:rPr>
              <a:t>Régi vezérjeles gyűrű</a:t>
            </a:r>
          </a:p>
          <a:p>
            <a:r>
              <a:rPr lang="hu-HU" dirty="0">
                <a:effectLst/>
              </a:rPr>
              <a:t>Régi ARCNET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A5A7E2B-158D-4C4B-B62A-E079ADFC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05" y="3067405"/>
            <a:ext cx="4333484" cy="35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1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FCB2E1-1C8B-4133-8CD3-03E06D71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47" y="452845"/>
            <a:ext cx="10353762" cy="970450"/>
          </a:xfrm>
        </p:spPr>
        <p:txBody>
          <a:bodyPr/>
          <a:lstStyle/>
          <a:p>
            <a:pPr algn="l"/>
            <a:r>
              <a:rPr lang="hu-HU" b="1" u="sng" dirty="0"/>
              <a:t>Tudáspróba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8555567-2D2F-4B11-8382-9E4AE52D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02" y="1566455"/>
            <a:ext cx="4650105" cy="473874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F3EFF59-8D35-49A2-8E41-B44A5760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6514"/>
            <a:ext cx="5429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B92B6-F627-4F70-9D9C-77EBC69F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Keret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D4700-18DB-4053-BDD3-652FEB50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29" y="1580050"/>
            <a:ext cx="10353762" cy="4058751"/>
          </a:xfrm>
        </p:spPr>
        <p:txBody>
          <a:bodyPr/>
          <a:lstStyle/>
          <a:p>
            <a:r>
              <a:rPr lang="hu-HU" dirty="0">
                <a:effectLst/>
              </a:rPr>
              <a:t>Ez a fejezet részletesen tárgyalja, hogy mi történik az adatkapcsolati kerettel a hálózati továbbítás során. A kerethez csatolt információkat a használt protokoll határozza meg.</a:t>
            </a:r>
          </a:p>
          <a:p>
            <a:r>
              <a:rPr lang="hu-HU" dirty="0">
                <a:effectLst/>
              </a:rPr>
              <a:t>Az adatkapcsolati réteg egy fejléccel és utótaggal ellátott keretbe ágyazza be az adatot (általában IPv4 vagy IPv6-csomagot), ezzel készíti elő azt a közegen való továbbításra.</a:t>
            </a:r>
          </a:p>
          <a:p>
            <a:r>
              <a:rPr lang="hu-HU" sz="2400" u="sng" dirty="0">
                <a:effectLst/>
              </a:rPr>
              <a:t>3 főbb részét </a:t>
            </a:r>
            <a:r>
              <a:rPr lang="hu-HU" sz="2400" u="sng" dirty="0" err="1">
                <a:effectLst/>
              </a:rPr>
              <a:t>ismejük</a:t>
            </a:r>
            <a:r>
              <a:rPr lang="hu-HU" sz="2400" u="sng" dirty="0">
                <a:effectLst/>
              </a:rPr>
              <a:t>:</a:t>
            </a:r>
          </a:p>
          <a:p>
            <a:pPr lvl="1"/>
            <a:r>
              <a:rPr lang="hu-HU" u="sng" dirty="0">
                <a:effectLst/>
              </a:rPr>
              <a:t>Fejléc</a:t>
            </a:r>
          </a:p>
          <a:p>
            <a:pPr lvl="1"/>
            <a:r>
              <a:rPr lang="hu-HU" u="sng" dirty="0">
                <a:effectLst/>
              </a:rPr>
              <a:t>Adatrész</a:t>
            </a:r>
          </a:p>
          <a:p>
            <a:pPr lvl="1"/>
            <a:r>
              <a:rPr lang="hu-HU" u="sng" dirty="0">
                <a:effectLst/>
              </a:rPr>
              <a:t>Utótag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DE9B77-9E0A-40E0-95C4-3ADED6A8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98" y="3340544"/>
            <a:ext cx="6506093" cy="27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72850E-80F2-4796-8532-8FCDD5E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A keret mezői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DC691E-DA07-485B-B73B-6349F513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63" y="1545621"/>
            <a:ext cx="7319826" cy="475521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F34FF5B-7ACB-4735-86D4-2012A56FD395}"/>
              </a:ext>
            </a:extLst>
          </p:cNvPr>
          <p:cNvSpPr txBox="1"/>
          <p:nvPr/>
        </p:nvSpPr>
        <p:spPr>
          <a:xfrm>
            <a:off x="4397828" y="1959430"/>
            <a:ext cx="80989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Fejléc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B205FC7-4926-440A-B6AF-BBBB4CBA56AC}"/>
              </a:ext>
            </a:extLst>
          </p:cNvPr>
          <p:cNvSpPr txBox="1"/>
          <p:nvPr/>
        </p:nvSpPr>
        <p:spPr>
          <a:xfrm>
            <a:off x="5883569" y="1938442"/>
            <a:ext cx="1053737" cy="369332"/>
          </a:xfrm>
          <a:prstGeom prst="rect">
            <a:avLst/>
          </a:prstGeom>
          <a:solidFill>
            <a:srgbClr val="666263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Adat(ok)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3ECA7FD-031D-423E-911D-6967C5573FDB}"/>
              </a:ext>
            </a:extLst>
          </p:cNvPr>
          <p:cNvSpPr txBox="1"/>
          <p:nvPr/>
        </p:nvSpPr>
        <p:spPr>
          <a:xfrm>
            <a:off x="7602582" y="1947149"/>
            <a:ext cx="968963" cy="369332"/>
          </a:xfrm>
          <a:prstGeom prst="rect">
            <a:avLst/>
          </a:prstGeom>
          <a:solidFill>
            <a:srgbClr val="632E87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Utótag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49A1690-4A0D-4CE8-A693-A52424F2A071}"/>
              </a:ext>
            </a:extLst>
          </p:cNvPr>
          <p:cNvSpPr txBox="1"/>
          <p:nvPr/>
        </p:nvSpPr>
        <p:spPr>
          <a:xfrm>
            <a:off x="2695575" y="3738563"/>
            <a:ext cx="604837" cy="400110"/>
          </a:xfrm>
          <a:prstGeom prst="rect">
            <a:avLst/>
          </a:prstGeom>
          <a:solidFill>
            <a:srgbClr val="632E87"/>
          </a:solidFill>
        </p:spPr>
        <p:txBody>
          <a:bodyPr wrap="square" rtlCol="0">
            <a:spAutoFit/>
          </a:bodyPr>
          <a:lstStyle/>
          <a:p>
            <a:r>
              <a:rPr lang="hu-HU" sz="1000" dirty="0"/>
              <a:t>Fejléc kezdete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E5B4EC3-D145-4595-8244-308BF0C92129}"/>
              </a:ext>
            </a:extLst>
          </p:cNvPr>
          <p:cNvSpPr txBox="1"/>
          <p:nvPr/>
        </p:nvSpPr>
        <p:spPr>
          <a:xfrm>
            <a:off x="3400426" y="3738563"/>
            <a:ext cx="947738" cy="369332"/>
          </a:xfrm>
          <a:prstGeom prst="rect">
            <a:avLst/>
          </a:prstGeom>
          <a:solidFill>
            <a:srgbClr val="632E87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Címzés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ABDCA4C-D9D7-4B33-86A1-48AC888B1B67}"/>
              </a:ext>
            </a:extLst>
          </p:cNvPr>
          <p:cNvSpPr txBox="1"/>
          <p:nvPr/>
        </p:nvSpPr>
        <p:spPr>
          <a:xfrm>
            <a:off x="4448178" y="3796270"/>
            <a:ext cx="528635" cy="253916"/>
          </a:xfrm>
          <a:prstGeom prst="rect">
            <a:avLst/>
          </a:prstGeom>
          <a:solidFill>
            <a:srgbClr val="632E87"/>
          </a:solidFill>
        </p:spPr>
        <p:txBody>
          <a:bodyPr wrap="square" rtlCol="0">
            <a:spAutoFit/>
          </a:bodyPr>
          <a:lstStyle/>
          <a:p>
            <a:r>
              <a:rPr lang="hu-HU" sz="1050" dirty="0"/>
              <a:t>Típus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AF200B1-6143-4F38-AB52-6AE2FFF490A1}"/>
              </a:ext>
            </a:extLst>
          </p:cNvPr>
          <p:cNvSpPr txBox="1"/>
          <p:nvPr/>
        </p:nvSpPr>
        <p:spPr>
          <a:xfrm>
            <a:off x="5050370" y="3803965"/>
            <a:ext cx="636929" cy="246221"/>
          </a:xfrm>
          <a:prstGeom prst="rect">
            <a:avLst/>
          </a:prstGeom>
          <a:solidFill>
            <a:srgbClr val="632E87"/>
          </a:solidFill>
        </p:spPr>
        <p:txBody>
          <a:bodyPr wrap="square" rtlCol="0">
            <a:spAutoFit/>
          </a:bodyPr>
          <a:lstStyle/>
          <a:p>
            <a:r>
              <a:rPr lang="hu-HU" sz="1000" dirty="0"/>
              <a:t>Vezérlés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A5D0F62-1336-4394-804F-906547EFBCF1}"/>
              </a:ext>
            </a:extLst>
          </p:cNvPr>
          <p:cNvSpPr txBox="1"/>
          <p:nvPr/>
        </p:nvSpPr>
        <p:spPr>
          <a:xfrm>
            <a:off x="5865132" y="3738562"/>
            <a:ext cx="1090612" cy="369332"/>
          </a:xfrm>
          <a:prstGeom prst="rect">
            <a:avLst/>
          </a:prstGeom>
          <a:solidFill>
            <a:srgbClr val="666263"/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Adat(ok)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3721EA9-D6E6-4EFF-9D0C-126547F9F741}"/>
              </a:ext>
            </a:extLst>
          </p:cNvPr>
          <p:cNvSpPr txBox="1"/>
          <p:nvPr/>
        </p:nvSpPr>
        <p:spPr>
          <a:xfrm>
            <a:off x="7063569" y="3788576"/>
            <a:ext cx="1209675" cy="261610"/>
          </a:xfrm>
          <a:prstGeom prst="rect">
            <a:avLst/>
          </a:prstGeom>
          <a:solidFill>
            <a:srgbClr val="632E87"/>
          </a:solidFill>
        </p:spPr>
        <p:txBody>
          <a:bodyPr wrap="square" rtlCol="0">
            <a:spAutoFit/>
          </a:bodyPr>
          <a:lstStyle/>
          <a:p>
            <a:r>
              <a:rPr lang="hu-HU" sz="1100" dirty="0"/>
              <a:t>Hibadetektálás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30D695C-8FE3-468C-892F-0D8DE7D74BE0}"/>
              </a:ext>
            </a:extLst>
          </p:cNvPr>
          <p:cNvSpPr txBox="1"/>
          <p:nvPr/>
        </p:nvSpPr>
        <p:spPr>
          <a:xfrm>
            <a:off x="8527435" y="3773186"/>
            <a:ext cx="968963" cy="276999"/>
          </a:xfrm>
          <a:prstGeom prst="rect">
            <a:avLst/>
          </a:prstGeom>
          <a:solidFill>
            <a:srgbClr val="632E87"/>
          </a:solidFill>
        </p:spPr>
        <p:txBody>
          <a:bodyPr wrap="square" rtlCol="0">
            <a:spAutoFit/>
          </a:bodyPr>
          <a:lstStyle/>
          <a:p>
            <a:r>
              <a:rPr lang="hu-HU" sz="1200" dirty="0"/>
              <a:t>Fejléc vége</a:t>
            </a:r>
          </a:p>
        </p:txBody>
      </p:sp>
    </p:spTree>
    <p:extLst>
      <p:ext uri="{BB962C8B-B14F-4D97-AF65-F5344CB8AC3E}">
        <p14:creationId xmlns:p14="http://schemas.microsoft.com/office/powerpoint/2010/main" val="314948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01A336-AFD1-4338-90B1-3A915A74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2. </a:t>
            </a:r>
            <a:r>
              <a:rPr lang="hu-HU" sz="4900" u="sng" dirty="0" err="1">
                <a:effectLst/>
              </a:rPr>
              <a:t>rétegbeli</a:t>
            </a:r>
            <a:r>
              <a:rPr lang="hu-HU" sz="4900" u="sng" dirty="0">
                <a:effectLst/>
              </a:rPr>
              <a:t> címek</a:t>
            </a:r>
            <a:br>
              <a:rPr lang="hu-HU" dirty="0">
                <a:effectLst/>
              </a:rPr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BEC4615-BD7B-46A1-B8EE-2A214A41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2" y="1200151"/>
            <a:ext cx="5395658" cy="26911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2179E1E-58F3-4C72-8AF6-BF5F0318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84" y="4206376"/>
            <a:ext cx="4790803" cy="235305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4A2B8B1-C49C-4E92-B104-BC55BEE74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47" y="1159767"/>
            <a:ext cx="5395658" cy="2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5936F-D34B-4E4B-9F59-CC2B5D3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3" y="809896"/>
            <a:ext cx="10353762" cy="853441"/>
          </a:xfrm>
        </p:spPr>
        <p:txBody>
          <a:bodyPr>
            <a:normAutofit fontScale="90000"/>
          </a:bodyPr>
          <a:lstStyle/>
          <a:p>
            <a:r>
              <a:rPr lang="nl-NL" u="sng" dirty="0">
                <a:effectLst/>
                <a:latin typeface="Eras Demi ITC" panose="020B0805030504020804" pitchFamily="34" charset="0"/>
              </a:rPr>
              <a:t>IEEE 802 LAN/MAN </a:t>
            </a:r>
            <a:r>
              <a:rPr lang="nl-NL" u="sng" dirty="0" err="1">
                <a:effectLst/>
                <a:latin typeface="Eras Demi ITC" panose="020B0805030504020804" pitchFamily="34" charset="0"/>
              </a:rPr>
              <a:t>adatkapcsolati</a:t>
            </a:r>
            <a:r>
              <a:rPr lang="nl-NL" u="sng" dirty="0">
                <a:effectLst/>
                <a:latin typeface="Eras Demi ITC" panose="020B0805030504020804" pitchFamily="34" charset="0"/>
              </a:rPr>
              <a:t> </a:t>
            </a:r>
            <a:r>
              <a:rPr lang="nl-NL" u="sng" dirty="0" err="1">
                <a:effectLst/>
                <a:latin typeface="Eras Demi ITC" panose="020B0805030504020804" pitchFamily="34" charset="0"/>
              </a:rPr>
              <a:t>alrétegek</a:t>
            </a:r>
            <a:br>
              <a:rPr lang="nl-NL" u="sng" dirty="0">
                <a:effectLst/>
                <a:latin typeface="Eras Demi ITC" panose="020B0805030504020804" pitchFamily="34" charset="0"/>
              </a:rPr>
            </a:br>
            <a:endParaRPr lang="hu-HU" u="sng" dirty="0">
              <a:latin typeface="Eras Demi ITC" panose="020B08050305040208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312ECBE-ED84-4173-BDFF-9130EB4CB380}"/>
              </a:ext>
            </a:extLst>
          </p:cNvPr>
          <p:cNvSpPr/>
          <p:nvPr/>
        </p:nvSpPr>
        <p:spPr>
          <a:xfrm>
            <a:off x="116352" y="109248"/>
            <a:ext cx="1210588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6.1.2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4B7F71-6A5C-4D84-A5DD-C644843F5B95}"/>
              </a:ext>
            </a:extLst>
          </p:cNvPr>
          <p:cNvSpPr/>
          <p:nvPr/>
        </p:nvSpPr>
        <p:spPr>
          <a:xfrm>
            <a:off x="418012" y="144005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CiscoSans"/>
              </a:rPr>
              <a:t>Az IEEE 802 LAN/MAN adatkapcsolati </a:t>
            </a:r>
            <a:r>
              <a:rPr lang="hu-HU" dirty="0" err="1">
                <a:latin typeface="CiscoSans"/>
              </a:rPr>
              <a:t>rétege</a:t>
            </a:r>
            <a:r>
              <a:rPr lang="hu-HU" dirty="0">
                <a:latin typeface="CiscoSans"/>
              </a:rPr>
              <a:t> a következő két alrétegből áll: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Logikai kapcsolatvezérlés (</a:t>
            </a:r>
            <a:r>
              <a:rPr lang="hu-HU" b="1" dirty="0" err="1">
                <a:latin typeface="CiscoSans"/>
              </a:rPr>
              <a:t>Logical</a:t>
            </a:r>
            <a:r>
              <a:rPr lang="hu-HU" b="1" dirty="0">
                <a:latin typeface="CiscoSans"/>
              </a:rPr>
              <a:t> Link </a:t>
            </a:r>
            <a:r>
              <a:rPr lang="hu-HU" b="1" dirty="0" err="1">
                <a:latin typeface="CiscoSans"/>
              </a:rPr>
              <a:t>Control</a:t>
            </a:r>
            <a:r>
              <a:rPr lang="hu-HU" b="1" dirty="0">
                <a:latin typeface="CiscoSans"/>
              </a:rPr>
              <a:t>, LLC)</a:t>
            </a:r>
            <a:r>
              <a:rPr lang="hu-HU" dirty="0">
                <a:latin typeface="CiscoSans"/>
              </a:rPr>
              <a:t> - Ez az alréteg kommunikál a felsőbb rétegek hálózati </a:t>
            </a:r>
            <a:r>
              <a:rPr lang="hu-HU" dirty="0" err="1">
                <a:latin typeface="CiscoSans"/>
              </a:rPr>
              <a:t>szoftverei</a:t>
            </a:r>
            <a:r>
              <a:rPr lang="hu-HU" dirty="0">
                <a:latin typeface="CiscoSans"/>
              </a:rPr>
              <a:t> és az alsóbb rétegek </a:t>
            </a:r>
            <a:r>
              <a:rPr lang="hu-HU" dirty="0" err="1">
                <a:latin typeface="CiscoSans"/>
              </a:rPr>
              <a:t>hardverei</a:t>
            </a:r>
            <a:r>
              <a:rPr lang="hu-HU" dirty="0">
                <a:latin typeface="CiscoSans"/>
              </a:rPr>
              <a:t> között. Információkat helyez el a keretben annak a hálózati </a:t>
            </a:r>
            <a:r>
              <a:rPr lang="hu-HU" dirty="0" err="1">
                <a:latin typeface="CiscoSans"/>
              </a:rPr>
              <a:t>rétegbeli</a:t>
            </a:r>
            <a:r>
              <a:rPr lang="hu-HU" dirty="0">
                <a:latin typeface="CiscoSans"/>
              </a:rPr>
              <a:t> protokollnak az azonosítására, amelyik a keretet használja fogja. Ez az információ lehetővé teszi, hogy több 3. </a:t>
            </a:r>
            <a:r>
              <a:rPr lang="hu-HU" dirty="0" err="1">
                <a:latin typeface="CiscoSans"/>
              </a:rPr>
              <a:t>rétegbeli</a:t>
            </a:r>
            <a:r>
              <a:rPr lang="hu-HU" dirty="0">
                <a:latin typeface="CiscoSans"/>
              </a:rPr>
              <a:t> protokoll (pl. IPv4 és IPv6) is ugyanazt az interfészt és közeget használja.</a:t>
            </a:r>
          </a:p>
          <a:p>
            <a:endParaRPr lang="hu-HU" dirty="0"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Közeg hozzáférésvezérlés (Media Access </a:t>
            </a:r>
            <a:r>
              <a:rPr lang="hu-HU" b="1" dirty="0" err="1">
                <a:latin typeface="CiscoSans"/>
              </a:rPr>
              <a:t>Cotrol</a:t>
            </a:r>
            <a:r>
              <a:rPr lang="hu-HU" b="1" dirty="0">
                <a:latin typeface="CiscoSans"/>
              </a:rPr>
              <a:t>, MAC)</a:t>
            </a:r>
            <a:r>
              <a:rPr lang="hu-HU" dirty="0">
                <a:latin typeface="CiscoSans"/>
              </a:rPr>
              <a:t> — Ezt az alréteget (IEEE 802.3, 802.11 vagy 802.15) hardveres formában valósítják meg. Az adatbeágyazásért és a közeg hozzáférési vezérlésért felelős. Az adatkapcsolati réteg címzését biztosítja, és a különböző fizikai </a:t>
            </a:r>
            <a:r>
              <a:rPr lang="hu-HU" dirty="0" err="1">
                <a:latin typeface="CiscoSans"/>
              </a:rPr>
              <a:t>rétegbeli</a:t>
            </a:r>
            <a:r>
              <a:rPr lang="hu-HU" dirty="0">
                <a:latin typeface="CiscoSans"/>
              </a:rPr>
              <a:t> technológiákkal építették egybe.</a:t>
            </a:r>
            <a:endParaRPr lang="hu-HU" b="0" i="0" dirty="0">
              <a:effectLst/>
              <a:latin typeface="CiscoSans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B3E98F3-ECD3-4E0D-B1F2-BB7E58D0EAB4}"/>
              </a:ext>
            </a:extLst>
          </p:cNvPr>
          <p:cNvSpPr/>
          <p:nvPr/>
        </p:nvSpPr>
        <p:spPr>
          <a:xfrm>
            <a:off x="6514012" y="1440052"/>
            <a:ext cx="54080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iscoSans"/>
              </a:rPr>
              <a:t>A MAC alréteg vezérli a hálózati kártyát és más hardvereket, amelyek egy vezetékes vagy vezeték nélküli LAN/MAN közegen adatküldésért és fogadásért felelősek.</a:t>
            </a:r>
          </a:p>
          <a:p>
            <a:endParaRPr lang="hu-HU" dirty="0">
              <a:latin typeface="CiscoSans"/>
            </a:endParaRPr>
          </a:p>
          <a:p>
            <a:r>
              <a:rPr lang="hu-HU" u="sng" dirty="0">
                <a:latin typeface="CiscoSans"/>
              </a:rPr>
              <a:t>A MAC alréteg biztosítja az adatbeágyazást: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Kerethatárolás</a:t>
            </a:r>
            <a:r>
              <a:rPr lang="hu-HU" dirty="0">
                <a:latin typeface="CiscoSans"/>
              </a:rPr>
              <a:t> - A keretezési folyamat fontos határolókat biztosít a kereten belüli mezők azonosításához. Ezek a határoló bitek biztosítják a szinkronizációt az adó és a vevő csomópontok között.</a:t>
            </a:r>
          </a:p>
          <a:p>
            <a:endParaRPr lang="hu-HU" dirty="0"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Címzés</a:t>
            </a:r>
            <a:r>
              <a:rPr lang="hu-HU" dirty="0">
                <a:latin typeface="CiscoSans"/>
              </a:rPr>
              <a:t> - Biztosítja a forrás- és célcímeket a 2. </a:t>
            </a:r>
            <a:r>
              <a:rPr lang="hu-HU" dirty="0" err="1">
                <a:latin typeface="CiscoSans"/>
              </a:rPr>
              <a:t>rétegbeli</a:t>
            </a:r>
            <a:r>
              <a:rPr lang="hu-HU" dirty="0">
                <a:latin typeface="CiscoSans"/>
              </a:rPr>
              <a:t> keret szállításához a megosztott közeg eszközei között.</a:t>
            </a:r>
          </a:p>
          <a:p>
            <a:pPr>
              <a:buFont typeface="Arial" panose="020B0604020202020204" pitchFamily="34" charset="0"/>
              <a:buChar char="•"/>
            </a:pPr>
            <a:endParaRPr lang="hu-HU" b="1" dirty="0"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CiscoSans"/>
              </a:rPr>
              <a:t>Hibadetektálás</a:t>
            </a:r>
            <a:r>
              <a:rPr lang="hu-HU" dirty="0">
                <a:latin typeface="CiscoSans"/>
              </a:rPr>
              <a:t> - Tartalmaz egy keret lezáró részt, amelyet a átviteli hibák észlelésére használnak.</a:t>
            </a:r>
            <a:endParaRPr lang="hu-HU" b="0" i="0" dirty="0">
              <a:effectLst/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136474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80743-5558-43A6-9F62-3D970A83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u="sng" dirty="0">
                <a:effectLst/>
              </a:rPr>
              <a:t>LAN és WAN keretek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7E1AE-7C74-4F44-B88F-F6342D59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44" y="1399623"/>
            <a:ext cx="6349154" cy="3903895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effectLst/>
              </a:rPr>
              <a:t>A WAN hálózatok hagyományosan más típusú protokollokat használnak a különböző pont-pont, csillagpont és teljes hálós topológiákhoz. Néhány gyakori WAN protokoll az elmúlt évekből:</a:t>
            </a:r>
          </a:p>
          <a:p>
            <a:r>
              <a:rPr lang="hu-HU" dirty="0">
                <a:effectLst/>
              </a:rPr>
              <a:t>Pont-pont protokoll (</a:t>
            </a:r>
            <a:r>
              <a:rPr lang="hu-HU" dirty="0" err="1">
                <a:effectLst/>
              </a:rPr>
              <a:t>Point-to-Point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Protocol</a:t>
            </a:r>
            <a:r>
              <a:rPr lang="hu-HU" dirty="0">
                <a:effectLst/>
              </a:rPr>
              <a:t>, PPP)</a:t>
            </a:r>
          </a:p>
          <a:p>
            <a:r>
              <a:rPr lang="hu-HU" dirty="0">
                <a:effectLst/>
              </a:rPr>
              <a:t>Felső szintű adatkapcsolat-vezérlés (</a:t>
            </a:r>
            <a:r>
              <a:rPr lang="hu-HU" dirty="0" err="1">
                <a:effectLst/>
              </a:rPr>
              <a:t>High-Level</a:t>
            </a:r>
            <a:r>
              <a:rPr lang="hu-HU" dirty="0">
                <a:effectLst/>
              </a:rPr>
              <a:t> Data Link </a:t>
            </a:r>
            <a:r>
              <a:rPr lang="hu-HU" dirty="0" err="1">
                <a:effectLst/>
              </a:rPr>
              <a:t>Control</a:t>
            </a:r>
            <a:r>
              <a:rPr lang="hu-HU" dirty="0">
                <a:effectLst/>
              </a:rPr>
              <a:t>, HDLC)</a:t>
            </a:r>
          </a:p>
          <a:p>
            <a:r>
              <a:rPr lang="hu-HU" dirty="0" err="1">
                <a:effectLst/>
              </a:rPr>
              <a:t>Frame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Relay</a:t>
            </a:r>
            <a:endParaRPr lang="hu-HU" dirty="0">
              <a:effectLst/>
            </a:endParaRPr>
          </a:p>
          <a:p>
            <a:r>
              <a:rPr lang="hu-HU" dirty="0">
                <a:effectLst/>
              </a:rPr>
              <a:t>Aszinkron átviteli mód (</a:t>
            </a:r>
            <a:r>
              <a:rPr lang="hu-HU" dirty="0" err="1">
                <a:effectLst/>
              </a:rPr>
              <a:t>Asynchronous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Transfer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Mode</a:t>
            </a:r>
            <a:r>
              <a:rPr lang="hu-HU" dirty="0">
                <a:effectLst/>
              </a:rPr>
              <a:t>, ATM)</a:t>
            </a:r>
          </a:p>
          <a:p>
            <a:r>
              <a:rPr lang="hu-HU" dirty="0">
                <a:effectLst/>
              </a:rPr>
              <a:t>X.25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3ECB17-D4BA-400E-BAC1-DF09A32648C1}"/>
              </a:ext>
            </a:extLst>
          </p:cNvPr>
          <p:cNvSpPr txBox="1"/>
          <p:nvPr/>
        </p:nvSpPr>
        <p:spPr>
          <a:xfrm>
            <a:off x="6090676" y="4826675"/>
            <a:ext cx="6008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/>
              <a:t>Az adatkapcsolati réteg protokolljai a következők:</a:t>
            </a:r>
          </a:p>
          <a:p>
            <a:r>
              <a:rPr lang="hu-HU" dirty="0"/>
              <a:t>Ethernet</a:t>
            </a:r>
          </a:p>
          <a:p>
            <a:r>
              <a:rPr lang="hu-HU" dirty="0"/>
              <a:t>802.11 szabványú vezeték nélküli</a:t>
            </a:r>
          </a:p>
          <a:p>
            <a:r>
              <a:rPr lang="hu-HU" dirty="0"/>
              <a:t>Pont-pont protokoll (PPP)</a:t>
            </a:r>
          </a:p>
          <a:p>
            <a:r>
              <a:rPr lang="hu-HU" dirty="0"/>
              <a:t>Felső szintű adatkapcsolat-vezérlés (HDLC)</a:t>
            </a:r>
          </a:p>
          <a:p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Relay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44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9E0855-CDAF-4D0D-85E9-9BF15267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35" y="409303"/>
            <a:ext cx="10353762" cy="970450"/>
          </a:xfrm>
        </p:spPr>
        <p:txBody>
          <a:bodyPr/>
          <a:lstStyle/>
          <a:p>
            <a:r>
              <a:rPr lang="hu-HU" u="sng" dirty="0"/>
              <a:t>Tudáspróba 6.3</a:t>
            </a:r>
          </a:p>
        </p:txBody>
      </p:sp>
    </p:spTree>
    <p:extLst>
      <p:ext uri="{BB962C8B-B14F-4D97-AF65-F5344CB8AC3E}">
        <p14:creationId xmlns:p14="http://schemas.microsoft.com/office/powerpoint/2010/main" val="124314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5936F-D34B-4E4B-9F59-CC2B5D3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809896"/>
            <a:ext cx="10353762" cy="853441"/>
          </a:xfrm>
        </p:spPr>
        <p:txBody>
          <a:bodyPr>
            <a:normAutofit fontScale="90000"/>
          </a:bodyPr>
          <a:lstStyle/>
          <a:p>
            <a:pPr algn="l"/>
            <a:r>
              <a:rPr lang="hu-HU" u="sng" dirty="0">
                <a:effectLst/>
                <a:latin typeface="Eras Demi ITC" panose="020B0805030504020804" pitchFamily="34" charset="0"/>
              </a:rPr>
              <a:t>Közegszolgáltatás biztosítása</a:t>
            </a:r>
            <a:br>
              <a:rPr lang="nl-NL" u="sng" dirty="0">
                <a:effectLst/>
                <a:latin typeface="Eras Demi ITC" panose="020B0805030504020804" pitchFamily="34" charset="0"/>
              </a:rPr>
            </a:br>
            <a:endParaRPr lang="hu-HU" u="sng" dirty="0">
              <a:latin typeface="Eras Demi ITC" panose="020B08050305040208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312ECBE-ED84-4173-BDFF-9130EB4CB380}"/>
              </a:ext>
            </a:extLst>
          </p:cNvPr>
          <p:cNvSpPr/>
          <p:nvPr/>
        </p:nvSpPr>
        <p:spPr>
          <a:xfrm>
            <a:off x="116352" y="109248"/>
            <a:ext cx="1210588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6.1.3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4B7F71-6A5C-4D84-A5DD-C644843F5B95}"/>
              </a:ext>
            </a:extLst>
          </p:cNvPr>
          <p:cNvSpPr/>
          <p:nvPr/>
        </p:nvSpPr>
        <p:spPr>
          <a:xfrm>
            <a:off x="418012" y="1440052"/>
            <a:ext cx="10624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 csomagok a helyi állomástól a távoli állomás felé tartó útjuk során számos, különböző tulajdonságokkal rendelkező hálózati környezettel találkozhatnak.</a:t>
            </a:r>
            <a:br>
              <a:rPr lang="hu-HU" dirty="0"/>
            </a:br>
            <a:r>
              <a:rPr lang="hu-HU" dirty="0"/>
              <a:t>A router </a:t>
            </a:r>
            <a:r>
              <a:rPr lang="hu-HU" dirty="0" err="1"/>
              <a:t>interfései</a:t>
            </a:r>
            <a:r>
              <a:rPr lang="hu-HU" dirty="0"/>
              <a:t> a megfelelő keretbe ágyazzák be a csomagot. Minden összeköttetéshez a megfelelő közeg hozzáférés-vezérlési módszer van használatban. A hálózati </a:t>
            </a:r>
            <a:r>
              <a:rPr lang="hu-HU" dirty="0" err="1"/>
              <a:t>rétegbeli</a:t>
            </a:r>
            <a:r>
              <a:rPr lang="hu-HU" dirty="0"/>
              <a:t> csomagok többször változtatják az adatkapcsolati réteget és az átviteli közeg.</a:t>
            </a:r>
          </a:p>
          <a:p>
            <a:br>
              <a:rPr lang="hu-HU" dirty="0"/>
            </a:br>
            <a:br>
              <a:rPr lang="hu-HU" dirty="0"/>
            </a:br>
            <a:r>
              <a:rPr lang="hu-HU" dirty="0"/>
              <a:t>A router a következő 2. </a:t>
            </a:r>
            <a:r>
              <a:rPr lang="hu-HU" dirty="0" err="1"/>
              <a:t>rétegbeli</a:t>
            </a:r>
            <a:r>
              <a:rPr lang="hu-HU" dirty="0"/>
              <a:t> funkciókat hajtja végre minden egyes ugrásnál az útvonal mentén:</a:t>
            </a:r>
            <a:br>
              <a:rPr lang="hu-HU" dirty="0"/>
            </a:br>
            <a:endParaRPr lang="hu-HU" dirty="0"/>
          </a:p>
          <a:p>
            <a:r>
              <a:rPr lang="hu-HU" dirty="0"/>
              <a:t>- Fogadja a keretet a közegtől.</a:t>
            </a:r>
          </a:p>
          <a:p>
            <a:r>
              <a:rPr lang="hu-HU" dirty="0"/>
              <a:t>- Kibontja a keretet.</a:t>
            </a:r>
          </a:p>
          <a:p>
            <a:r>
              <a:rPr lang="hu-HU" dirty="0"/>
              <a:t>- A csomagot egy új keretbe ágyazza be.</a:t>
            </a:r>
          </a:p>
          <a:p>
            <a:r>
              <a:rPr lang="hu-HU" dirty="0"/>
              <a:t>- Továbbítja az új keretet a hálózati szegmens közegének megfelelő formában.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94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5936F-D34B-4E4B-9F59-CC2B5D3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592181"/>
            <a:ext cx="10353762" cy="853441"/>
          </a:xfrm>
        </p:spPr>
        <p:txBody>
          <a:bodyPr>
            <a:normAutofit/>
          </a:bodyPr>
          <a:lstStyle/>
          <a:p>
            <a:pPr algn="l"/>
            <a:r>
              <a:rPr lang="hu-HU" u="sng" dirty="0">
                <a:effectLst/>
                <a:latin typeface="Eras Demi ITC" panose="020B0805030504020804" pitchFamily="34" charset="0"/>
              </a:rPr>
              <a:t>Az adatkapcsolati réteg szabványai</a:t>
            </a:r>
            <a:endParaRPr lang="hu-HU" u="sng" dirty="0">
              <a:latin typeface="Eras Demi ITC" panose="020B08050305040208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312ECBE-ED84-4173-BDFF-9130EB4CB380}"/>
              </a:ext>
            </a:extLst>
          </p:cNvPr>
          <p:cNvSpPr/>
          <p:nvPr/>
        </p:nvSpPr>
        <p:spPr>
          <a:xfrm>
            <a:off x="116352" y="109248"/>
            <a:ext cx="1210588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6.1.4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4B7F71-6A5C-4D84-A5DD-C644843F5B95}"/>
              </a:ext>
            </a:extLst>
          </p:cNvPr>
          <p:cNvSpPr/>
          <p:nvPr/>
        </p:nvSpPr>
        <p:spPr>
          <a:xfrm>
            <a:off x="418012" y="1809987"/>
            <a:ext cx="106244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 TCP/IP modell felsőbb rétegeiben található protokollokkal, az adatkapcsolati rétegprotokollokkal általában nem RFC (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Comments</a:t>
            </a:r>
            <a:r>
              <a:rPr lang="hu-HU" dirty="0"/>
              <a:t>) dokumentumokban definiálják. </a:t>
            </a:r>
          </a:p>
          <a:p>
            <a:r>
              <a:rPr lang="hu-HU" dirty="0"/>
              <a:t>Az Internet Mérnöki Munkacsoport (Internet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Force</a:t>
            </a:r>
            <a:r>
              <a:rPr lang="hu-HU" dirty="0"/>
              <a:t>, IETF) felelős a TCP/IP felsőbb rétegeiben működő protokollok és szolgálatok karbantartásáért, a hálózatelérési réteg működését és feladatait viszont már nem ez a szervezet szabályozza.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hálózatelérési rétegre (pl. OSI modell fizikai és adatkapcsolati </a:t>
            </a:r>
            <a:r>
              <a:rPr lang="hu-HU" dirty="0" err="1"/>
              <a:t>rétege</a:t>
            </a:r>
            <a:r>
              <a:rPr lang="hu-HU" dirty="0"/>
              <a:t>) vonatkozó nyílt szabványokat és protokollokat létrehozó mérnöki szervezetek az alábbiak:</a:t>
            </a:r>
          </a:p>
          <a:p>
            <a:r>
              <a:rPr lang="hu-HU" dirty="0"/>
              <a:t>Mérnököket egyesítő nemzetközi szervezet (Institute of </a:t>
            </a:r>
            <a:r>
              <a:rPr lang="hu-HU" dirty="0" err="1"/>
              <a:t>Electrical</a:t>
            </a:r>
            <a:r>
              <a:rPr lang="hu-HU" dirty="0"/>
              <a:t> and Electronics </a:t>
            </a:r>
            <a:r>
              <a:rPr lang="hu-HU" dirty="0" err="1"/>
              <a:t>Engineers</a:t>
            </a:r>
            <a:r>
              <a:rPr lang="hu-HU" dirty="0"/>
              <a:t>, IEEE)</a:t>
            </a:r>
          </a:p>
          <a:p>
            <a:r>
              <a:rPr lang="hu-HU" dirty="0"/>
              <a:t>Nemzetközi Távközlési Szövetség (International </a:t>
            </a:r>
            <a:r>
              <a:rPr lang="hu-HU" dirty="0" err="1"/>
              <a:t>Telecommunication</a:t>
            </a:r>
            <a:r>
              <a:rPr lang="hu-HU" dirty="0"/>
              <a:t> Union, ITU)</a:t>
            </a:r>
          </a:p>
          <a:p>
            <a:r>
              <a:rPr lang="hu-HU" dirty="0"/>
              <a:t>Nemzetközi Szabványügyi Szervezet (International </a:t>
            </a:r>
            <a:r>
              <a:rPr lang="hu-HU" dirty="0" err="1"/>
              <a:t>Organisation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Standardization</a:t>
            </a:r>
            <a:r>
              <a:rPr lang="hu-HU" dirty="0"/>
              <a:t>, ISO)</a:t>
            </a:r>
          </a:p>
          <a:p>
            <a:r>
              <a:rPr lang="hu-HU" dirty="0"/>
              <a:t>Amerikai Nemzeti Szabványügyi Intézet (American National </a:t>
            </a:r>
            <a:r>
              <a:rPr lang="hu-HU" dirty="0" err="1"/>
              <a:t>Standards</a:t>
            </a:r>
            <a:r>
              <a:rPr lang="hu-HU" dirty="0"/>
              <a:t> Institute, ANSI)</a:t>
            </a:r>
          </a:p>
        </p:txBody>
      </p:sp>
    </p:spTree>
    <p:extLst>
      <p:ext uri="{BB962C8B-B14F-4D97-AF65-F5344CB8AC3E}">
        <p14:creationId xmlns:p14="http://schemas.microsoft.com/office/powerpoint/2010/main" val="4401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0556A9D-EFF4-4E3B-9576-5556E75F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7" y="1353229"/>
            <a:ext cx="6762750" cy="4848225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13498107-0A9E-4547-804E-128A67B6A0E7}"/>
              </a:ext>
            </a:extLst>
          </p:cNvPr>
          <p:cNvSpPr/>
          <p:nvPr/>
        </p:nvSpPr>
        <p:spPr>
          <a:xfrm>
            <a:off x="169489" y="68904"/>
            <a:ext cx="710893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5000" b="1" u="sng" dirty="0">
                <a:latin typeface="CiscoSans"/>
              </a:rPr>
              <a:t>Mérnöki szervezetek logói</a:t>
            </a:r>
            <a:endParaRPr lang="hu-HU" sz="5000" b="1" i="0" u="sng" dirty="0">
              <a:effectLst/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8187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C5288F-AA83-43F2-8CF6-67E68E2A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175657"/>
            <a:ext cx="9440034" cy="1203484"/>
          </a:xfrm>
        </p:spPr>
        <p:txBody>
          <a:bodyPr>
            <a:noAutofit/>
          </a:bodyPr>
          <a:lstStyle/>
          <a:p>
            <a:r>
              <a:rPr lang="hu-HU" sz="10000" u="sng" dirty="0">
                <a:effectLst/>
                <a:latin typeface="Eras Demi ITC" panose="020B0805030504020804" pitchFamily="34" charset="0"/>
              </a:rPr>
              <a:t>Topológiák</a:t>
            </a:r>
            <a:endParaRPr lang="hu-HU" sz="100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218ED4C-7BAE-4283-801C-2A90015752B7}"/>
              </a:ext>
            </a:extLst>
          </p:cNvPr>
          <p:cNvSpPr/>
          <p:nvPr/>
        </p:nvSpPr>
        <p:spPr>
          <a:xfrm>
            <a:off x="116352" y="109248"/>
            <a:ext cx="825867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6.2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5936F-D34B-4E4B-9F59-CC2B5D35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07" y="663246"/>
            <a:ext cx="10353762" cy="853441"/>
          </a:xfrm>
        </p:spPr>
        <p:txBody>
          <a:bodyPr>
            <a:noAutofit/>
          </a:bodyPr>
          <a:lstStyle/>
          <a:p>
            <a:r>
              <a:rPr lang="hu-HU" sz="6000" u="sng" dirty="0">
                <a:effectLst/>
                <a:latin typeface="Eras Demi ITC" panose="020B0805030504020804" pitchFamily="34" charset="0"/>
              </a:rPr>
              <a:t>Fizikai és logikai topológiák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312ECBE-ED84-4173-BDFF-9130EB4CB380}"/>
              </a:ext>
            </a:extLst>
          </p:cNvPr>
          <p:cNvSpPr/>
          <p:nvPr/>
        </p:nvSpPr>
        <p:spPr>
          <a:xfrm>
            <a:off x="116352" y="109248"/>
            <a:ext cx="825867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6.2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4B7F71-6A5C-4D84-A5DD-C644843F5B95}"/>
              </a:ext>
            </a:extLst>
          </p:cNvPr>
          <p:cNvSpPr/>
          <p:nvPr/>
        </p:nvSpPr>
        <p:spPr>
          <a:xfrm>
            <a:off x="529285" y="1853530"/>
            <a:ext cx="106244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Ebben a körben bemutatásra kerül, hogy az adatkapcsolati réteg milyen téma módon működik a különböző logikai topológiában.</a:t>
            </a:r>
          </a:p>
          <a:p>
            <a:r>
              <a:rPr lang="hu-HU" dirty="0"/>
              <a:t>A hálózat topológiája a hálózati eszközök elrendezését és a köztük lévő összeköttetéseket jelenti.</a:t>
            </a:r>
          </a:p>
          <a:p>
            <a:r>
              <a:rPr lang="hu-HU" dirty="0"/>
              <a:t>A LAN és WAN hálózatok leírására kétféle topológiát használnak:</a:t>
            </a:r>
          </a:p>
          <a:p>
            <a:endParaRPr lang="hu-HU" dirty="0"/>
          </a:p>
          <a:p>
            <a:r>
              <a:rPr lang="hu-HU" b="1" dirty="0"/>
              <a:t>Fizikai topológia</a:t>
            </a:r>
            <a:r>
              <a:rPr lang="hu-HU" dirty="0"/>
              <a:t> – A fizikai összeköttetéseket, valamint a végberendezéseket és a közvetítő eszközöket (pl.: routerek, </a:t>
            </a:r>
            <a:r>
              <a:rPr lang="hu-HU" dirty="0" err="1"/>
              <a:t>switchek</a:t>
            </a:r>
            <a:r>
              <a:rPr lang="hu-HU" dirty="0"/>
              <a:t> és vezeték nélküli hozzáférési pontok) kapcsolódási módját adja meg. A topológia tartalmazhatja egy adott eszköz helyét is, például egy helyiségben és egy </a:t>
            </a:r>
            <a:r>
              <a:rPr lang="hu-HU" dirty="0" err="1"/>
              <a:t>rack</a:t>
            </a:r>
            <a:r>
              <a:rPr lang="hu-HU" dirty="0"/>
              <a:t> szekrényben elfoglalt helyen. A fizikai topológia általában pont-pont vagy csillag típusú.</a:t>
            </a:r>
          </a:p>
          <a:p>
            <a:br>
              <a:rPr lang="hu-HU" b="1" dirty="0"/>
            </a:br>
            <a:r>
              <a:rPr lang="hu-HU" b="1" dirty="0"/>
              <a:t>Logikai topológia</a:t>
            </a:r>
            <a:r>
              <a:rPr lang="hu-HU" dirty="0"/>
              <a:t> - Arra utal, hogy a hálózat miként szállítja a kereteket egyik állomástól a másikig. Ez a topológia azonosítja a virtuális kapcsolatokat eszközinterfészekkel és 3. </a:t>
            </a:r>
            <a:r>
              <a:rPr lang="hu-HU" dirty="0" err="1"/>
              <a:t>rétegbeli</a:t>
            </a:r>
            <a:r>
              <a:rPr lang="hu-HU" dirty="0"/>
              <a:t> IP-címzési sémákkal.</a:t>
            </a:r>
          </a:p>
          <a:p>
            <a:r>
              <a:rPr lang="hu-HU" dirty="0"/>
              <a:t>Az adatkapcsolati réteg a hálózat logikai topológiáját figyeli a közeg hozzáférési vezérlése közben. A logikai topológia befolyással van a keretezés típusára és a használt közeg szolgáltatási módra.</a:t>
            </a:r>
          </a:p>
          <a:p>
            <a:r>
              <a:rPr lang="hu-HU" dirty="0"/>
              <a:t>Az ábrán egy kis mintahálózat </a:t>
            </a:r>
            <a:r>
              <a:rPr lang="hu-HU" b="1" dirty="0"/>
              <a:t>fizikai</a:t>
            </a:r>
            <a:r>
              <a:rPr lang="hu-HU" dirty="0"/>
              <a:t> topológiája látható.</a:t>
            </a:r>
          </a:p>
        </p:txBody>
      </p:sp>
    </p:spTree>
    <p:extLst>
      <p:ext uri="{BB962C8B-B14F-4D97-AF65-F5344CB8AC3E}">
        <p14:creationId xmlns:p14="http://schemas.microsoft.com/office/powerpoint/2010/main" val="135907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A218ED4C-7BAE-4283-801C-2A90015752B7}"/>
              </a:ext>
            </a:extLst>
          </p:cNvPr>
          <p:cNvSpPr/>
          <p:nvPr/>
        </p:nvSpPr>
        <p:spPr>
          <a:xfrm>
            <a:off x="804329" y="178916"/>
            <a:ext cx="3726854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Fizikai Topológia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274B1C8-0150-412C-B321-20D0F9C2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885962"/>
            <a:ext cx="5457007" cy="357282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5A5C770-238D-43E8-AABD-BD82BA1B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88" y="885961"/>
            <a:ext cx="6087350" cy="3572826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923DB7AF-A316-4AF4-882F-84F6ECA5CA75}"/>
              </a:ext>
            </a:extLst>
          </p:cNvPr>
          <p:cNvSpPr/>
          <p:nvPr/>
        </p:nvSpPr>
        <p:spPr>
          <a:xfrm>
            <a:off x="7127736" y="178916"/>
            <a:ext cx="3898375" cy="553998"/>
          </a:xfrm>
          <a:prstGeom prst="rect">
            <a:avLst/>
          </a:prstGeom>
          <a:ln w="5715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hu-HU" sz="3000" dirty="0">
                <a:latin typeface="Arial Black" panose="020B0A04020102020204" pitchFamily="34" charset="0"/>
              </a:rPr>
              <a:t>Logikai Topológia</a:t>
            </a:r>
            <a:endParaRPr lang="nl-NL" sz="3000" b="0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6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C1868A-0935-470C-96D2-252A5BA4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6092"/>
            <a:ext cx="10353762" cy="1327501"/>
          </a:xfrm>
        </p:spPr>
        <p:txBody>
          <a:bodyPr>
            <a:normAutofit fontScale="90000"/>
          </a:bodyPr>
          <a:lstStyle/>
          <a:p>
            <a:r>
              <a:rPr lang="hu-HU" sz="6000" u="sng" dirty="0">
                <a:effectLst/>
              </a:rPr>
              <a:t>WAN Topológiák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AEAB93-7C19-4733-B750-EFDBD6D8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7" y="1399624"/>
            <a:ext cx="10353762" cy="4058751"/>
          </a:xfrm>
        </p:spPr>
        <p:txBody>
          <a:bodyPr/>
          <a:lstStyle/>
          <a:p>
            <a:r>
              <a:rPr lang="hu-HU" dirty="0"/>
              <a:t>Léteznek egyszerűbb és kicsit bonyolultabb topológiák.(</a:t>
            </a:r>
            <a:r>
              <a:rPr lang="hu-HU" dirty="0" err="1"/>
              <a:t>pl</a:t>
            </a:r>
            <a:r>
              <a:rPr lang="hu-HU" dirty="0"/>
              <a:t>.</a:t>
            </a:r>
            <a:r>
              <a:rPr lang="hu-HU" sz="2400" dirty="0"/>
              <a:t>:</a:t>
            </a:r>
            <a:r>
              <a:rPr lang="hu-HU" sz="2400" dirty="0" err="1"/>
              <a:t>Point-to-Point,Hun</a:t>
            </a:r>
            <a:r>
              <a:rPr lang="hu-HU" sz="2400" dirty="0"/>
              <a:t> and </a:t>
            </a:r>
            <a:r>
              <a:rPr lang="hu-HU" sz="2400" dirty="0" err="1"/>
              <a:t>Spoke,és</a:t>
            </a:r>
            <a:r>
              <a:rPr lang="hu-HU" sz="2400" dirty="0"/>
              <a:t> a </a:t>
            </a:r>
            <a:r>
              <a:rPr lang="hu-HU" sz="2400" dirty="0" err="1"/>
              <a:t>Mesh</a:t>
            </a:r>
            <a:r>
              <a:rPr lang="hu-HU" sz="2400" dirty="0"/>
              <a:t>)</a:t>
            </a:r>
          </a:p>
          <a:p>
            <a:r>
              <a:rPr lang="hu-HU" sz="2400" dirty="0"/>
              <a:t>Működésük hasonló, de felépítésük eltér egymástól.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867DF75-C15F-48E9-8F86-7ECCCCDB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3" y="2727125"/>
            <a:ext cx="5928423" cy="173667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DB2D229-E14A-4D2C-A228-864A2D9D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90" y="1813560"/>
            <a:ext cx="4308410" cy="27671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626ED6-288A-4869-B533-4BF27C8A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90" y="4270471"/>
            <a:ext cx="2892287" cy="2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1256</Words>
  <Application>Microsoft Office PowerPoint</Application>
  <PresentationFormat>Szélesvásznú</PresentationFormat>
  <Paragraphs>106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Calisto MT</vt:lpstr>
      <vt:lpstr>CiscoSans</vt:lpstr>
      <vt:lpstr>Eras Demi ITC</vt:lpstr>
      <vt:lpstr>Trebuchet MS</vt:lpstr>
      <vt:lpstr>Wingdings 2</vt:lpstr>
      <vt:lpstr>Pala</vt:lpstr>
      <vt:lpstr>Adatkapcsolati réteg </vt:lpstr>
      <vt:lpstr>IEEE 802 LAN/MAN adatkapcsolati alrétegek </vt:lpstr>
      <vt:lpstr>Közegszolgáltatás biztosítása </vt:lpstr>
      <vt:lpstr>Az adatkapcsolati réteg szabványai</vt:lpstr>
      <vt:lpstr>PowerPoint-bemutató</vt:lpstr>
      <vt:lpstr>Topológiák</vt:lpstr>
      <vt:lpstr>Fizikai és logikai topológiák</vt:lpstr>
      <vt:lpstr>PowerPoint-bemutató</vt:lpstr>
      <vt:lpstr>WAN Topológiák </vt:lpstr>
      <vt:lpstr>Pont-pont WAN topológia </vt:lpstr>
      <vt:lpstr>LAN topológiák </vt:lpstr>
      <vt:lpstr>Fél- és teljes duplex kommunikáció </vt:lpstr>
      <vt:lpstr>Hozzáférés-vezérlési módszerek </vt:lpstr>
      <vt:lpstr>Versengéses hozzáférés</vt:lpstr>
      <vt:lpstr>Szabályozott hozzáférés</vt:lpstr>
      <vt:lpstr>Tudáspróba</vt:lpstr>
      <vt:lpstr>Keret </vt:lpstr>
      <vt:lpstr>A keret mezői </vt:lpstr>
      <vt:lpstr>2. rétegbeli címek </vt:lpstr>
      <vt:lpstr>LAN és WAN keretek </vt:lpstr>
      <vt:lpstr>Tudáspróba 6.3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adatkapcsolati réteg</dc:title>
  <dc:creator>Szakács Tamás</dc:creator>
  <cp:lastModifiedBy>Tálas László Martin</cp:lastModifiedBy>
  <cp:revision>11</cp:revision>
  <dcterms:created xsi:type="dcterms:W3CDTF">2023-02-28T10:04:46Z</dcterms:created>
  <dcterms:modified xsi:type="dcterms:W3CDTF">2023-03-09T12:49:50Z</dcterms:modified>
</cp:coreProperties>
</file>