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33C3-9B8A-4647-85AC-3ED0D130334A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7FAC-60C8-4E99-AA35-3CB25B2A15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947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33C3-9B8A-4647-85AC-3ED0D130334A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7FAC-60C8-4E99-AA35-3CB25B2A15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940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33C3-9B8A-4647-85AC-3ED0D130334A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7FAC-60C8-4E99-AA35-3CB25B2A15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4265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33C3-9B8A-4647-85AC-3ED0D130334A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7FAC-60C8-4E99-AA35-3CB25B2A15C8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288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33C3-9B8A-4647-85AC-3ED0D130334A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7FAC-60C8-4E99-AA35-3CB25B2A15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330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33C3-9B8A-4647-85AC-3ED0D130334A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7FAC-60C8-4E99-AA35-3CB25B2A15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5917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33C3-9B8A-4647-85AC-3ED0D130334A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7FAC-60C8-4E99-AA35-3CB25B2A15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617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33C3-9B8A-4647-85AC-3ED0D130334A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7FAC-60C8-4E99-AA35-3CB25B2A15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100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33C3-9B8A-4647-85AC-3ED0D130334A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7FAC-60C8-4E99-AA35-3CB25B2A15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913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33C3-9B8A-4647-85AC-3ED0D130334A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7FAC-60C8-4E99-AA35-3CB25B2A15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992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33C3-9B8A-4647-85AC-3ED0D130334A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7FAC-60C8-4E99-AA35-3CB25B2A15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921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33C3-9B8A-4647-85AC-3ED0D130334A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7FAC-60C8-4E99-AA35-3CB25B2A15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280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33C3-9B8A-4647-85AC-3ED0D130334A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7FAC-60C8-4E99-AA35-3CB25B2A15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58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33C3-9B8A-4647-85AC-3ED0D130334A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7FAC-60C8-4E99-AA35-3CB25B2A15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0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33C3-9B8A-4647-85AC-3ED0D130334A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7FAC-60C8-4E99-AA35-3CB25B2A15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540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33C3-9B8A-4647-85AC-3ED0D130334A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7FAC-60C8-4E99-AA35-3CB25B2A15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91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33C3-9B8A-4647-85AC-3ED0D130334A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7FAC-60C8-4E99-AA35-3CB25B2A15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09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F733C3-9B8A-4647-85AC-3ED0D130334A}" type="datetimeFigureOut">
              <a:rPr lang="hu-HU" smtClean="0"/>
              <a:t>2023. 02. 28.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47FAC-60C8-4E99-AA35-3CB25B2A15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9197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8E75A9-2194-422F-9815-3AA96D393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885887"/>
            <a:ext cx="8825658" cy="1086225"/>
          </a:xfrm>
        </p:spPr>
        <p:txBody>
          <a:bodyPr/>
          <a:lstStyle/>
          <a:p>
            <a:r>
              <a:rPr lang="hu-HU" sz="6000" u="sng" dirty="0"/>
              <a:t>Adatkapcsolati réteg</a:t>
            </a:r>
          </a:p>
        </p:txBody>
      </p:sp>
    </p:spTree>
    <p:extLst>
      <p:ext uri="{BB962C8B-B14F-4D97-AF65-F5344CB8AC3E}">
        <p14:creationId xmlns:p14="http://schemas.microsoft.com/office/powerpoint/2010/main" val="125815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220593-BC6D-42F9-86CF-D1ACDE61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sz="4000" dirty="0"/>
              <a:t>6.1.1</a:t>
            </a:r>
            <a:br>
              <a:rPr lang="hu-HU" sz="4000" dirty="0"/>
            </a:br>
            <a:r>
              <a:rPr lang="hu-HU" sz="4000" u="sng" dirty="0"/>
              <a:t>Az adatkapcsolati réteg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EB2438-B543-464D-983F-C85A78EF6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35472"/>
            <a:ext cx="8946541" cy="4195481"/>
          </a:xfrm>
        </p:spPr>
        <p:txBody>
          <a:bodyPr/>
          <a:lstStyle/>
          <a:p>
            <a:r>
              <a:rPr lang="hu-HU" dirty="0"/>
              <a:t>Az ábrán látható, hogy az OSI modell adatkapcsolati </a:t>
            </a:r>
            <a:r>
              <a:rPr lang="hu-HU" dirty="0" err="1"/>
              <a:t>rétege</a:t>
            </a:r>
            <a:r>
              <a:rPr lang="hu-HU" dirty="0"/>
              <a:t> (2. réteg) a hálózati adatokat készíti elő a fizikai hálózat számára. Az adatkapcsolati réteg felelős a hálózati kártyák (NIC) egymás közti kommunikációjáért.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326233F-4762-4968-BF67-EE640CFE1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455" y="3106640"/>
            <a:ext cx="4348394" cy="3585803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848841B-0C3F-4169-BF44-6670BB011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99" y="3560680"/>
            <a:ext cx="5077918" cy="284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2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29A7BD-340E-4B7E-B438-B5D10D9E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95" y="301717"/>
            <a:ext cx="9689126" cy="1543862"/>
          </a:xfrm>
        </p:spPr>
        <p:txBody>
          <a:bodyPr/>
          <a:lstStyle/>
          <a:p>
            <a:pPr fontAlgn="ctr"/>
            <a:r>
              <a:rPr lang="nl-NL" sz="3200" dirty="0"/>
              <a:t>6.1.2</a:t>
            </a:r>
            <a:br>
              <a:rPr lang="nl-NL" sz="3200" dirty="0"/>
            </a:br>
            <a:r>
              <a:rPr lang="nl-NL" sz="3200" u="sng" dirty="0"/>
              <a:t>IEEE 802 LAN/MAN </a:t>
            </a:r>
            <a:r>
              <a:rPr lang="nl-NL" sz="3200" u="sng" dirty="0" err="1"/>
              <a:t>adatkapcsolati</a:t>
            </a:r>
            <a:r>
              <a:rPr lang="nl-NL" sz="3200" u="sng" dirty="0"/>
              <a:t> </a:t>
            </a:r>
            <a:r>
              <a:rPr lang="nl-NL" sz="3200" u="sng" dirty="0" err="1"/>
              <a:t>alrétegek</a:t>
            </a:r>
            <a:br>
              <a:rPr lang="nl-NL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2954E4-3C27-4424-A5E5-C2B1206B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7" y="1505825"/>
            <a:ext cx="6304167" cy="4601360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Az ábrán az adatkapcsolati réteg két </a:t>
            </a:r>
            <a:r>
              <a:rPr lang="hu-HU" dirty="0" err="1"/>
              <a:t>alrétege</a:t>
            </a:r>
            <a:r>
              <a:rPr lang="hu-HU" dirty="0"/>
              <a:t> (LLC és MAC) látható:</a:t>
            </a:r>
          </a:p>
          <a:p>
            <a:endParaRPr lang="hu-HU" dirty="0"/>
          </a:p>
          <a:p>
            <a:r>
              <a:rPr lang="hu-HU" b="1" dirty="0"/>
              <a:t>Kerethatárolás</a:t>
            </a:r>
            <a:r>
              <a:rPr lang="hu-HU" dirty="0"/>
              <a:t> - A keretezési folyamat fontos határolókat biztosít a kereten belüli mezők azonosításához. Ezek a határoló bitek biztosítják a szinkronizációt az adó és a vevő csomópontok között.</a:t>
            </a:r>
          </a:p>
          <a:p>
            <a:r>
              <a:rPr lang="hu-HU" b="1" dirty="0"/>
              <a:t>Címzés</a:t>
            </a:r>
            <a:r>
              <a:rPr lang="hu-HU" dirty="0"/>
              <a:t> - Biztosítja a forrás- és célcímeket a 2. </a:t>
            </a:r>
            <a:r>
              <a:rPr lang="hu-HU" dirty="0" err="1"/>
              <a:t>rétegbeli</a:t>
            </a:r>
            <a:r>
              <a:rPr lang="hu-HU" dirty="0"/>
              <a:t> keret továbbításához a megosztott közeg eszközei között.</a:t>
            </a:r>
          </a:p>
          <a:p>
            <a:r>
              <a:rPr lang="hu-HU" b="1" dirty="0"/>
              <a:t>Hibadetektálás</a:t>
            </a:r>
            <a:r>
              <a:rPr lang="hu-HU" dirty="0"/>
              <a:t> - Tartalmaz egy keret lezáró részt, amelyet az átviteli hibák észlelésére használnak.</a:t>
            </a:r>
          </a:p>
          <a:p>
            <a:pPr marL="0" indent="0">
              <a:buNone/>
            </a:pPr>
            <a:br>
              <a:rPr lang="hu-HU" dirty="0"/>
            </a:br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B1027755-9412-4BC2-9ABA-829F6D57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727" y="2384565"/>
            <a:ext cx="5113527" cy="408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F7234E-8223-4146-8D6E-38CC8F08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sz="4000" dirty="0"/>
              <a:t>6.1.3</a:t>
            </a:r>
            <a:br>
              <a:rPr lang="hu-HU" sz="4000" dirty="0"/>
            </a:br>
            <a:r>
              <a:rPr lang="hu-HU" sz="4000" u="sng" dirty="0"/>
              <a:t>Közeghozzáférés biztosítása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F9FFD5-9045-4603-845E-9C7D35D6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48" y="1952251"/>
            <a:ext cx="8476916" cy="3743874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 A router a következő 2. </a:t>
            </a:r>
            <a:r>
              <a:rPr lang="hu-HU" dirty="0" err="1"/>
              <a:t>rétegbeli</a:t>
            </a:r>
            <a:r>
              <a:rPr lang="hu-HU" dirty="0"/>
              <a:t> funkciókat hajtja végre minden egyes ugrásnál az útvonal mentén:</a:t>
            </a:r>
          </a:p>
          <a:p>
            <a:r>
              <a:rPr lang="hu-HU" dirty="0"/>
              <a:t>1. Fogadja a keretet a közegtől.</a:t>
            </a:r>
          </a:p>
          <a:p>
            <a:r>
              <a:rPr lang="hu-HU" dirty="0"/>
              <a:t>2. Kibontja a keretet.</a:t>
            </a:r>
          </a:p>
          <a:p>
            <a:r>
              <a:rPr lang="hu-HU" dirty="0"/>
              <a:t>3. A csomagot egy új keretbe ágyazza be.</a:t>
            </a:r>
          </a:p>
          <a:p>
            <a:r>
              <a:rPr lang="hu-HU" dirty="0"/>
              <a:t>4. Továbbítja az új keretet a hálózati szegmens közegének megfelelő formában.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398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16EF70-4456-4CCB-A880-55F47269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hu-HU" sz="4000" dirty="0"/>
              <a:t>6.1.4</a:t>
            </a:r>
            <a:br>
              <a:rPr lang="hu-HU" sz="4000" dirty="0"/>
            </a:br>
            <a:r>
              <a:rPr lang="hu-HU" sz="4000" u="sng" dirty="0"/>
              <a:t>Az adatkapcsolati réteg szabványai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643ECB-AD7D-442F-9B20-496046BBA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70" y="1903603"/>
            <a:ext cx="4978863" cy="4765645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A hálózatelérési rétegre (pl. OSI modell fizikai és adatkapcsolati </a:t>
            </a:r>
            <a:r>
              <a:rPr lang="hu-HU" dirty="0" err="1"/>
              <a:t>rétege</a:t>
            </a:r>
            <a:r>
              <a:rPr lang="hu-HU" dirty="0"/>
              <a:t>) vonatkozó nyílt szabványokat és protokollokat létrehozó mérnöki szervezetek az alábbiak:</a:t>
            </a:r>
          </a:p>
          <a:p>
            <a:r>
              <a:rPr lang="hu-HU" dirty="0"/>
              <a:t>Mérnököket egyesítő nemzetközi szervezet (Institute of </a:t>
            </a:r>
            <a:r>
              <a:rPr lang="hu-HU" dirty="0" err="1"/>
              <a:t>Electrical</a:t>
            </a:r>
            <a:r>
              <a:rPr lang="hu-HU" dirty="0"/>
              <a:t> and Electronics </a:t>
            </a:r>
            <a:r>
              <a:rPr lang="hu-HU" dirty="0" err="1"/>
              <a:t>Engineers</a:t>
            </a:r>
            <a:r>
              <a:rPr lang="hu-HU" dirty="0"/>
              <a:t>, IEEE)</a:t>
            </a:r>
          </a:p>
          <a:p>
            <a:r>
              <a:rPr lang="hu-HU" dirty="0"/>
              <a:t>Nemzetközi Távközlési Szövetség (International </a:t>
            </a:r>
            <a:r>
              <a:rPr lang="hu-HU" dirty="0" err="1"/>
              <a:t>Telecommunication</a:t>
            </a:r>
            <a:r>
              <a:rPr lang="hu-HU" dirty="0"/>
              <a:t> Union, ITU)</a:t>
            </a:r>
          </a:p>
          <a:p>
            <a:r>
              <a:rPr lang="hu-HU" dirty="0"/>
              <a:t>Nemzetközi Szabványügyi Szervezet (International Organization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Standardization</a:t>
            </a:r>
            <a:r>
              <a:rPr lang="hu-HU" dirty="0"/>
              <a:t>, ISO)</a:t>
            </a:r>
          </a:p>
          <a:p>
            <a:r>
              <a:rPr lang="hu-HU" dirty="0"/>
              <a:t>Amerikai Nemzeti Szabványügyi Intézet (American National </a:t>
            </a:r>
            <a:r>
              <a:rPr lang="hu-HU" dirty="0" err="1"/>
              <a:t>Standards</a:t>
            </a:r>
            <a:r>
              <a:rPr lang="hu-HU" dirty="0"/>
              <a:t> Institute, ANSI)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5617118-3A3A-4CBC-ABD1-C66C0C312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522" y="1963025"/>
            <a:ext cx="5817102" cy="426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8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276</Words>
  <Application>Microsoft Office PowerPoint</Application>
  <PresentationFormat>Szélesvásznú</PresentationFormat>
  <Paragraphs>22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Adatkapcsolati réteg</vt:lpstr>
      <vt:lpstr>6.1.1 Az adatkapcsolati réteg </vt:lpstr>
      <vt:lpstr>6.1.2 IEEE 802 LAN/MAN adatkapcsolati alrétegek </vt:lpstr>
      <vt:lpstr>6.1.3 Közeghozzáférés biztosítása </vt:lpstr>
      <vt:lpstr>6.1.4 Az adatkapcsolati réteg szabványai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Adatkapcsolati réteg</dc:title>
  <dc:creator>Tálas László Martin</dc:creator>
  <cp:lastModifiedBy>Tálas László Martin</cp:lastModifiedBy>
  <cp:revision>2</cp:revision>
  <dcterms:created xsi:type="dcterms:W3CDTF">2023-02-28T13:13:28Z</dcterms:created>
  <dcterms:modified xsi:type="dcterms:W3CDTF">2023-02-28T13:44:17Z</dcterms:modified>
</cp:coreProperties>
</file>