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ACB18-4B8E-436C-8CEC-466807C9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highlight>
                  <a:srgbClr val="000000"/>
                </a:highlight>
                <a:latin typeface="Adobe Hebrew" panose="02040503050201020203" pitchFamily="18" charset="-79"/>
                <a:cs typeface="Adobe Hebrew" panose="02040503050201020203" pitchFamily="18" charset="-79"/>
              </a:rPr>
              <a:t>Protokollok és modelle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4808FD-5D1F-4E0F-B90B-826270112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highlight>
                  <a:srgbClr val="000000"/>
                </a:highlight>
              </a:rPr>
              <a:t>Készítette: Tálas László Martin</a:t>
            </a:r>
          </a:p>
        </p:txBody>
      </p:sp>
    </p:spTree>
    <p:extLst>
      <p:ext uri="{BB962C8B-B14F-4D97-AF65-F5344CB8AC3E}">
        <p14:creationId xmlns:p14="http://schemas.microsoft.com/office/powerpoint/2010/main" val="238937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159F95-C5BF-4116-8E74-814219EF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3.1.10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szállítási feltételei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A164B1-07B9-4DAE-9A20-AB3E0A46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5564"/>
            <a:ext cx="9081246" cy="3678768"/>
          </a:xfrm>
        </p:spPr>
        <p:txBody>
          <a:bodyPr/>
          <a:lstStyle/>
          <a:p>
            <a:r>
              <a:rPr lang="hu-HU" b="1" u="sng" dirty="0"/>
              <a:t>Analógia</a:t>
            </a:r>
            <a:r>
              <a:rPr lang="hu-HU" b="1" dirty="0"/>
              <a:t>: </a:t>
            </a:r>
            <a:r>
              <a:rPr lang="hu-HU" dirty="0"/>
              <a:t>Vannak olyan helyzetek, mikor csupán egyetlen emberrel szeretnénk valamilyen információt megosztani.</a:t>
            </a:r>
          </a:p>
          <a:p>
            <a:r>
              <a:rPr lang="hu-HU" b="1" u="sng" dirty="0"/>
              <a:t>Hálózat</a:t>
            </a:r>
            <a:r>
              <a:rPr lang="hu-HU" b="1" dirty="0"/>
              <a:t>: </a:t>
            </a:r>
            <a:r>
              <a:rPr lang="hu-HU" dirty="0"/>
              <a:t>A hálózati kommunikációnak hasonló kézbesítési lehetőségei vannak.:</a:t>
            </a:r>
          </a:p>
          <a:p>
            <a:r>
              <a:rPr lang="hu-HU" b="1" dirty="0"/>
              <a:t>Unicast (egyedi üzenet)</a:t>
            </a:r>
            <a:r>
              <a:rPr lang="hu-HU" dirty="0"/>
              <a:t> - Az információt egyetlen eszköz kapja meg.</a:t>
            </a:r>
          </a:p>
          <a:p>
            <a:r>
              <a:rPr lang="hu-HU" b="1" dirty="0"/>
              <a:t>Multicast (csoportos üzenet)</a:t>
            </a:r>
            <a:r>
              <a:rPr lang="hu-HU" dirty="0"/>
              <a:t> - Az információt egy vagy több eszközre továbbítják.</a:t>
            </a:r>
          </a:p>
          <a:p>
            <a:r>
              <a:rPr lang="hu-HU" b="1" dirty="0"/>
              <a:t>Broadcast (szórás)</a:t>
            </a:r>
            <a:r>
              <a:rPr lang="hu-HU" dirty="0"/>
              <a:t> - Az információt mindenki megkapja.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A999A33-E370-4039-99F9-58B31297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7578">
            <a:off x="7958980" y="3660755"/>
            <a:ext cx="3914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9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7A32E-6EAA-4AFD-A508-30928617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3.1.11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Megjegyzés a csomópont ikonról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3AC006-7B85-4397-A15A-CEFD5386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2468032"/>
            <a:ext cx="8825659" cy="3416300"/>
          </a:xfrm>
        </p:spPr>
        <p:txBody>
          <a:bodyPr/>
          <a:lstStyle/>
          <a:p>
            <a:r>
              <a:rPr lang="hu-HU" dirty="0"/>
              <a:t>A hálózati dokumentumok és topológiák gyakran egy csomópont ikon használatával jelenítik meg a hálózati és végberendezéseket, a csomópontok jellemzően körként jelennek meg.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03E4F5D-792F-42BD-AC2E-E1FAED0A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75" y="3498639"/>
            <a:ext cx="5988050" cy="31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2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DCF5F1-1C0B-46A2-B9EB-2D4A35E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3.1.12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Tudáspróba - A szabályok</a:t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989242-37A1-49F2-BF8B-C0A55593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552700"/>
            <a:ext cx="5372100" cy="17526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075A214-B1DA-4A1E-909B-E92CB7A26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4657725"/>
            <a:ext cx="5381625" cy="19621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906D583-2C4F-43F5-B5DB-2D0227671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51" y="2477372"/>
            <a:ext cx="5010150" cy="21273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890CD78-B0A1-4713-9438-E3FBB236B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51" y="4867275"/>
            <a:ext cx="52673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ACB18-4B8E-436C-8CEC-466807C9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Adobe Hebrew" panose="02040503050201020203" pitchFamily="18" charset="-79"/>
                <a:cs typeface="Adobe Hebrew" panose="02040503050201020203" pitchFamily="18" charset="-79"/>
              </a:rPr>
              <a:t>Fejezet 3.2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4808FD-5D1F-4E0F-B90B-826270112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protokollok</a:t>
            </a:r>
          </a:p>
        </p:txBody>
      </p:sp>
    </p:spTree>
    <p:extLst>
      <p:ext uri="{BB962C8B-B14F-4D97-AF65-F5344CB8AC3E}">
        <p14:creationId xmlns:p14="http://schemas.microsoft.com/office/powerpoint/2010/main" val="295119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FD71D2-1EA3-457A-86C2-DE3A622A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3.2.1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A hálózati protokollok áttekintése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5A57CF-5518-4E63-A0B1-7CD135D8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64" y="2468032"/>
            <a:ext cx="8825659" cy="3416300"/>
          </a:xfrm>
        </p:spPr>
        <p:txBody>
          <a:bodyPr/>
          <a:lstStyle/>
          <a:p>
            <a:r>
              <a:rPr lang="hu-HU" dirty="0"/>
              <a:t>A táblázat felsorolja azokat a protokollokat, amelyek egy vagy több hálózaton keresztül történő kommunikáció sikerességéhez szükségesek.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6C60389-D394-4711-80C6-BB0A9F72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06" y="3429000"/>
            <a:ext cx="80581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7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CCE73C-056E-4F43-9A04-29ADDB52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3.2.2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Hálózati protokollok funkciói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F30296-0C4F-4747-AAA5-FEA24015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7" y="2351830"/>
            <a:ext cx="8825659" cy="3416300"/>
          </a:xfrm>
        </p:spPr>
        <p:txBody>
          <a:bodyPr/>
          <a:lstStyle/>
          <a:p>
            <a:r>
              <a:rPr lang="hu-HU" dirty="0"/>
              <a:t>A hálózati kommunikációs protokollok felelősek a végberendezések közötti hálózati kommunikációhoz szükséges különböző funkciókért.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D397D23-9EB9-40CC-8A2D-B3204AA8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0" y="3097868"/>
            <a:ext cx="7296544" cy="35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0281DA-586D-462F-84B3-0A1EE9C0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3.2.3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A protokollok együttműködése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24C39-47E1-4C56-ABB8-EE4634A9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09" y="3518740"/>
            <a:ext cx="5237457" cy="24382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számítógépes</a:t>
            </a:r>
            <a:r>
              <a:rPr lang="en-US" dirty="0"/>
              <a:t> </a:t>
            </a:r>
            <a:r>
              <a:rPr lang="en-US" dirty="0" err="1"/>
              <a:t>hálózaton</a:t>
            </a:r>
            <a:r>
              <a:rPr lang="en-US" dirty="0"/>
              <a:t>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küldött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protokoll</a:t>
            </a:r>
            <a:r>
              <a:rPr lang="en-US" dirty="0"/>
              <a:t> </a:t>
            </a:r>
            <a:r>
              <a:rPr lang="en-US" dirty="0" err="1"/>
              <a:t>használatát</a:t>
            </a:r>
            <a:r>
              <a:rPr lang="en-US" dirty="0"/>
              <a:t> </a:t>
            </a:r>
            <a:r>
              <a:rPr lang="en-US" dirty="0" err="1"/>
              <a:t>igényli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mindegyike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funkciókkal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formátummal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. Az </a:t>
            </a:r>
            <a:r>
              <a:rPr lang="en-US" dirty="0" err="1"/>
              <a:t>ábra</a:t>
            </a:r>
            <a:r>
              <a:rPr lang="en-US" dirty="0"/>
              <a:t>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protokollt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be,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használunk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lekéri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webszerver</a:t>
            </a:r>
            <a:r>
              <a:rPr lang="en-US" dirty="0"/>
              <a:t> </a:t>
            </a:r>
            <a:r>
              <a:rPr lang="en-US" dirty="0" err="1"/>
              <a:t>weboldalát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06D93B-DBBB-4588-AC6C-D7E39E0F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06" y="2404595"/>
            <a:ext cx="4703427" cy="43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2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ACB18-4B8E-436C-8CEC-466807C9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Adobe Hebrew" panose="02040503050201020203" pitchFamily="18" charset="-79"/>
                <a:cs typeface="Adobe Hebrew" panose="02040503050201020203" pitchFamily="18" charset="-79"/>
              </a:rPr>
              <a:t>Fejezet 3.4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4808FD-5D1F-4E0F-B90B-826270112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Szabványügyi szervezetek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040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85CEE-CBC8-492A-9CAA-A1919167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3.4.1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Nyílt szabványok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A4D929-E04A-4C68-96FD-52A32D0A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09" y="2385386"/>
            <a:ext cx="8825659" cy="3416300"/>
          </a:xfrm>
        </p:spPr>
        <p:txBody>
          <a:bodyPr/>
          <a:lstStyle/>
          <a:p>
            <a:r>
              <a:rPr lang="hu-HU" dirty="0"/>
              <a:t>A nyílt szabványok elősegítik az együttműködést, a versenyt és az innovációt. Azt is garantálják, hogy egyetlen cég ne sajátíthassa ki a piacot, vagy szerezhessen tisztességtelen előnyt a versenyben</a:t>
            </a:r>
          </a:p>
          <a:p>
            <a:r>
              <a:rPr lang="hu-HU" dirty="0"/>
              <a:t> A nyílt szabványok teszik lehetővé azt is, hogy egy Apple OS X operációs rendszert futtató kliens egy Linuxot futtató webszervertől kérjen le egy weboldalt.</a:t>
            </a:r>
          </a:p>
          <a:p>
            <a:r>
              <a:rPr lang="hu-HU" dirty="0"/>
              <a:t> Ez azért lehetséges, mert mindkét operációs rendszer ugyanazokat a nyílt protokollokat valósítja meg, a TCP/IP protokollcsalád elemeit.</a:t>
            </a:r>
          </a:p>
        </p:txBody>
      </p:sp>
    </p:spTree>
    <p:extLst>
      <p:ext uri="{BB962C8B-B14F-4D97-AF65-F5344CB8AC3E}">
        <p14:creationId xmlns:p14="http://schemas.microsoft.com/office/powerpoint/2010/main" val="123941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1A909A-5883-49A5-B843-FDD5F44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3.4.2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Internetes szabványok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753846-5BCD-482F-9E9A-41220F59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54" y="2209218"/>
            <a:ext cx="8825659" cy="3416300"/>
          </a:xfrm>
        </p:spPr>
        <p:txBody>
          <a:bodyPr/>
          <a:lstStyle/>
          <a:p>
            <a:r>
              <a:rPr lang="hu-HU" dirty="0"/>
              <a:t>A különböző szervezeteknek különböző felelőssége van az internet és a TCP/IP protokoll szabványainak előmozdítása és létrehozása terén.</a:t>
            </a:r>
          </a:p>
          <a:p>
            <a:r>
              <a:rPr lang="hu-HU" dirty="0"/>
              <a:t>Az ábrán az internet fejlesztésében és támogatásában részt vevő szabványszervezetek láthatók:</a:t>
            </a:r>
          </a:p>
          <a:p>
            <a:r>
              <a:rPr lang="hu-HU" dirty="0"/>
              <a:t>A következő ábra a TCP/IP fejlesztésével és támogatásával foglalkozó szabványszervezeteket mutatja be, mint az IANA és az ICANN.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7B08A15-B368-4C2D-A675-F4C94C00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053" y="2209218"/>
            <a:ext cx="3713947" cy="331784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0A5D4EB-6822-4961-A9B2-0062AFB2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135772"/>
            <a:ext cx="5855517" cy="27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4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607D1D-6CD7-483F-AA00-90F9340B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54" y="1075268"/>
            <a:ext cx="8761413" cy="706964"/>
          </a:xfrm>
        </p:spPr>
        <p:txBody>
          <a:bodyPr/>
          <a:lstStyle/>
          <a:p>
            <a:pPr fontAlgn="ctr"/>
            <a:r>
              <a:rPr lang="hu-HU" dirty="0"/>
              <a:t>3.1.2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Kommunikációs alapok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4F0C56-6ECD-40A6-B3A4-6B489278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54" y="2493432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hálózatok mérete, formája és funkciója különböző.</a:t>
            </a:r>
          </a:p>
          <a:p>
            <a:r>
              <a:rPr lang="hu-HU" dirty="0"/>
              <a:t>Az emberek különböző kommunikációs módszerekkel osztják meg egymással gondolataikat. Minden kommunikációs módszerben van három közös alkotóelem.</a:t>
            </a:r>
          </a:p>
          <a:p>
            <a:endParaRPr lang="hu-HU" dirty="0"/>
          </a:p>
          <a:p>
            <a:r>
              <a:rPr lang="hu-HU" b="1" dirty="0"/>
              <a:t>Az üzenet forrása (küldő, feladó)</a:t>
            </a:r>
            <a:r>
              <a:rPr lang="hu-HU" dirty="0"/>
              <a:t> - Az üzenetek forrásai emberek vagy elektronikus eszközök, amelyeknek üzenetet kell küldeniük más személyeknek vagy eszközöknek.</a:t>
            </a:r>
          </a:p>
          <a:p>
            <a:r>
              <a:rPr lang="hu-HU" b="1" dirty="0"/>
              <a:t>﻿Az üzenet célja (címzett, fogadó)</a:t>
            </a:r>
            <a:r>
              <a:rPr lang="hu-HU" dirty="0"/>
              <a:t> \- A célállomás fogadja és értelmezi az üzenetet.</a:t>
            </a:r>
          </a:p>
          <a:p>
            <a:r>
              <a:rPr lang="hu-HU" b="1" dirty="0"/>
              <a:t>Csatorna</a:t>
            </a:r>
            <a:r>
              <a:rPr lang="hu-HU" dirty="0"/>
              <a:t> - Az a közeg (média) alkotja, amely azt az utat biztosítja, amelyen az üzenetek haladnak a forrástól a célig.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005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B9FD9A-A90E-4E86-A218-F66ECCD7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956" y="1141448"/>
            <a:ext cx="8761413" cy="706964"/>
          </a:xfrm>
        </p:spPr>
        <p:txBody>
          <a:bodyPr/>
          <a:lstStyle/>
          <a:p>
            <a:pPr fontAlgn="ctr"/>
            <a:r>
              <a:rPr lang="hu-HU" dirty="0"/>
              <a:t>3.4.3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Elektronikai és kommunikációs szabványok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6927C7-0D16-4DB8-8468-EC52525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8946"/>
            <a:ext cx="10612073" cy="4629054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Más szabványügyi szervezetek az IP-csomagok vezetékes vagy vezeték nélküli közegen, elektromos jelként történő szállításához használt elektronikus és kommunikációs szabványok terjesztéséért és létrehozásáért felelnek.</a:t>
            </a:r>
          </a:p>
          <a:p>
            <a:endParaRPr lang="hu-HU" dirty="0"/>
          </a:p>
          <a:p>
            <a:r>
              <a:rPr lang="hu-HU" dirty="0"/>
              <a:t>Ezek a szervezetek a következők:</a:t>
            </a:r>
          </a:p>
          <a:p>
            <a:r>
              <a:rPr lang="hu-HU" b="1" dirty="0"/>
              <a:t>Institute of </a:t>
            </a:r>
            <a:r>
              <a:rPr lang="hu-HU" b="1" dirty="0" err="1"/>
              <a:t>Electrical</a:t>
            </a:r>
            <a:r>
              <a:rPr lang="hu-HU" b="1" dirty="0"/>
              <a:t> and Electronics </a:t>
            </a:r>
            <a:r>
              <a:rPr lang="hu-HU" b="1" dirty="0" err="1"/>
              <a:t>Engineers</a:t>
            </a:r>
            <a:r>
              <a:rPr lang="hu-HU" b="1" dirty="0"/>
              <a:t> </a:t>
            </a:r>
            <a:r>
              <a:rPr lang="hu-HU" dirty="0"/>
              <a:t>(</a:t>
            </a:r>
            <a:r>
              <a:rPr lang="hu-HU" b="1" dirty="0"/>
              <a:t>IEEE</a:t>
            </a:r>
            <a:r>
              <a:rPr lang="hu-HU" dirty="0"/>
              <a:t>) - Elektronikai, elektrotechnikai szervezet, technológiai újításokat és új szabványokat dolgoznak ki nagyon széles körben az energiaellátástól, az egészségügyön át, a telekommunikációig és a hálózatokig. Fontos IEEE hálózati szabvány a 802.3 Ethernet és a 802.11 WLAN. Keressünk rá az interneten más IEEE hálózati szabványokra!</a:t>
            </a:r>
          </a:p>
          <a:p>
            <a:r>
              <a:rPr lang="hu-HU" b="1" dirty="0" err="1"/>
              <a:t>Electronic</a:t>
            </a:r>
            <a:r>
              <a:rPr lang="hu-HU" b="1" dirty="0"/>
              <a:t> </a:t>
            </a:r>
            <a:r>
              <a:rPr lang="hu-HU" b="1" dirty="0" err="1"/>
              <a:t>Industries</a:t>
            </a:r>
            <a:r>
              <a:rPr lang="hu-HU" b="1" dirty="0"/>
              <a:t> </a:t>
            </a:r>
            <a:r>
              <a:rPr lang="hu-HU" b="1" dirty="0" err="1"/>
              <a:t>Alliance</a:t>
            </a:r>
            <a:r>
              <a:rPr lang="hu-HU" b="1" dirty="0"/>
              <a:t> (EIA) </a:t>
            </a:r>
            <a:r>
              <a:rPr lang="hu-HU" dirty="0"/>
              <a:t>\- A szervezet legismertebb szabványai a vezetékezéshez, csatlakozókhoz és a hálózati eszközök beszereléséhez használt 19 colos szekrényekhez kapcsolódnak.</a:t>
            </a:r>
          </a:p>
          <a:p>
            <a:r>
              <a:rPr lang="hu-HU" b="1" dirty="0" err="1"/>
              <a:t>Telecommunications</a:t>
            </a:r>
            <a:r>
              <a:rPr lang="hu-HU" b="1" dirty="0"/>
              <a:t> </a:t>
            </a:r>
            <a:r>
              <a:rPr lang="hu-HU" b="1" dirty="0" err="1"/>
              <a:t>Industry</a:t>
            </a:r>
            <a:r>
              <a:rPr lang="hu-HU" b="1" dirty="0"/>
              <a:t> </a:t>
            </a:r>
            <a:r>
              <a:rPr lang="hu-HU" b="1" dirty="0" err="1"/>
              <a:t>Association</a:t>
            </a:r>
            <a:r>
              <a:rPr lang="hu-HU" b="1" dirty="0"/>
              <a:t> (TIA) </a:t>
            </a:r>
            <a:r>
              <a:rPr lang="hu-HU" dirty="0"/>
              <a:t>\- Kommunikációs szabványokat fejlesztenek számos területen: rádióátvitel, mobil adótornyok, </a:t>
            </a:r>
            <a:r>
              <a:rPr lang="hu-HU" dirty="0" err="1"/>
              <a:t>VoIP</a:t>
            </a:r>
            <a:r>
              <a:rPr lang="hu-HU" dirty="0"/>
              <a:t> eszközök, műholdas kommunikáció, stb. The </a:t>
            </a:r>
            <a:r>
              <a:rPr lang="hu-HU" dirty="0" err="1"/>
              <a:t>figure</a:t>
            </a:r>
            <a:r>
              <a:rPr lang="hu-HU" dirty="0"/>
              <a:t> shows an </a:t>
            </a:r>
            <a:r>
              <a:rPr lang="hu-HU" dirty="0" err="1"/>
              <a:t>example</a:t>
            </a:r>
            <a:r>
              <a:rPr lang="hu-HU" dirty="0"/>
              <a:t> of a </a:t>
            </a:r>
            <a:r>
              <a:rPr lang="hu-HU" dirty="0" err="1"/>
              <a:t>certified</a:t>
            </a:r>
            <a:r>
              <a:rPr lang="hu-HU" dirty="0"/>
              <a:t> Ethernet </a:t>
            </a:r>
            <a:r>
              <a:rPr lang="hu-HU" dirty="0" err="1"/>
              <a:t>cable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developed</a:t>
            </a:r>
            <a:r>
              <a:rPr lang="hu-HU" dirty="0"/>
              <a:t> </a:t>
            </a:r>
            <a:r>
              <a:rPr lang="hu-HU" dirty="0" err="1"/>
              <a:t>cooperatively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TIA and </a:t>
            </a:r>
            <a:r>
              <a:rPr lang="hu-HU" dirty="0" err="1"/>
              <a:t>the</a:t>
            </a:r>
            <a:r>
              <a:rPr lang="hu-HU" dirty="0"/>
              <a:t> EIA.</a:t>
            </a:r>
          </a:p>
          <a:p>
            <a:r>
              <a:rPr lang="hu-HU" b="1" dirty="0"/>
              <a:t>International </a:t>
            </a:r>
            <a:r>
              <a:rPr lang="hu-HU" b="1" dirty="0" err="1"/>
              <a:t>Telecommunications</a:t>
            </a:r>
            <a:r>
              <a:rPr lang="hu-HU" b="1" dirty="0"/>
              <a:t> Union-</a:t>
            </a:r>
            <a:r>
              <a:rPr lang="hu-HU" b="1" dirty="0" err="1"/>
              <a:t>Telecommunication</a:t>
            </a:r>
            <a:r>
              <a:rPr lang="hu-HU" b="1" dirty="0"/>
              <a:t> </a:t>
            </a:r>
            <a:r>
              <a:rPr lang="hu-HU" b="1" dirty="0" err="1"/>
              <a:t>Standardization</a:t>
            </a:r>
            <a:r>
              <a:rPr lang="hu-HU" b="1" dirty="0"/>
              <a:t> Sector (ITU-T</a:t>
            </a:r>
            <a:r>
              <a:rPr lang="hu-HU" dirty="0"/>
              <a:t>) - Az egyik legnagyobb és </a:t>
            </a:r>
            <a:r>
              <a:rPr lang="hu-HU" dirty="0" err="1"/>
              <a:t>legrégebbi</a:t>
            </a:r>
            <a:r>
              <a:rPr lang="hu-HU" dirty="0"/>
              <a:t> kommunikációs szabványügyi szervezet. Az ITU-T olyan területek számára ír elő szabványokat, mint a videótömörítés, az IPTV (Internet </a:t>
            </a:r>
            <a:r>
              <a:rPr lang="hu-HU" dirty="0" err="1"/>
              <a:t>Protocol</a:t>
            </a:r>
            <a:r>
              <a:rPr lang="hu-HU" dirty="0"/>
              <a:t> </a:t>
            </a:r>
            <a:r>
              <a:rPr lang="hu-HU" dirty="0" err="1"/>
              <a:t>Television</a:t>
            </a:r>
            <a:r>
              <a:rPr lang="hu-HU" dirty="0"/>
              <a:t>) és a szélessávú kommunikáció (pl.: DSL).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220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037ED0-87D9-4FC0-9FBB-534414E8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3.4.5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Tudáspróba - Szabványügyi szervezetek</a:t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8087289-E2D1-41B4-AD38-BBACBA82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662237"/>
            <a:ext cx="5676900" cy="15335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18ED82-C331-455F-9E85-857F5B947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03" y="2410480"/>
            <a:ext cx="5695950" cy="22383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D3C43CE-4651-4A8D-9928-15D185463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06" y="4530405"/>
            <a:ext cx="5876925" cy="2209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4E42363-E155-458B-A666-9E8435600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453" y="4648855"/>
            <a:ext cx="5353050" cy="22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6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F9EE5-F377-4D07-8E69-FAA20886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3.1.3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Kommunikációs protokollok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DEFF7E-9484-4F2A-951A-5A89A98A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54" y="2565400"/>
            <a:ext cx="8825659" cy="3416300"/>
          </a:xfrm>
        </p:spPr>
        <p:txBody>
          <a:bodyPr>
            <a:normAutofit fontScale="92500" lnSpcReduction="10000"/>
          </a:bodyPr>
          <a:lstStyle/>
          <a:p>
            <a:r>
              <a:rPr lang="hu-HU" b="1" i="1" dirty="0"/>
              <a:t>Analógia:</a:t>
            </a:r>
          </a:p>
          <a:p>
            <a:pPr marL="0" indent="0">
              <a:buNone/>
            </a:pPr>
            <a:r>
              <a:rPr lang="hu-HU" dirty="0"/>
              <a:t> Ha a kommunikáció beszéddel történik, akkor először meg kell állapodni a nyelvben. Ezután ha van egy megosztandó üzenet, akkor képesnek kell lenniük arra, hogy érthetően megformázzák.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i="1" dirty="0"/>
              <a:t>Hálózat:</a:t>
            </a:r>
          </a:p>
          <a:p>
            <a:pPr marL="0" indent="0">
              <a:buNone/>
            </a:pPr>
            <a:r>
              <a:rPr lang="hu-HU" dirty="0"/>
              <a:t>Ez az a kommunikációs forma, amikor nem vagyunk emberközelben mégis valakivel(kikkel) társalogni szeretnénk.</a:t>
            </a:r>
            <a:br>
              <a:rPr lang="hu-HU" dirty="0"/>
            </a:br>
            <a:endParaRPr lang="hu-HU" dirty="0"/>
          </a:p>
          <a:p>
            <a:pPr marL="0" indent="0">
              <a:buNone/>
            </a:pPr>
            <a:br>
              <a:rPr lang="hu-HU" dirty="0"/>
            </a:b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03427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EEC38-67D1-4B5A-8E4B-4FD6FD1A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3.1.4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A szabályok kialakítása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312B23-AE46-4660-9699-D8B09C18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54" y="2379132"/>
            <a:ext cx="8761413" cy="400896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kommunikáció megkezdése előtt a feleknek meg kell állapodniuk a beszélgetés szabályaiban. Vegyük például ezt az üzenetet: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protokolloknak a következő követelményeket kell figyelembe venniük a vevő által érthető üzenet sikeres kézbesítéséhez:</a:t>
            </a:r>
          </a:p>
          <a:p>
            <a:r>
              <a:rPr lang="hu-HU" dirty="0"/>
              <a:t>Azonosított küldő és fogadó</a:t>
            </a:r>
          </a:p>
          <a:p>
            <a:r>
              <a:rPr lang="hu-HU" dirty="0"/>
              <a:t>Közös nyelv és nyelvtan</a:t>
            </a:r>
          </a:p>
          <a:p>
            <a:r>
              <a:rPr lang="hu-HU" dirty="0"/>
              <a:t>A kézbesítés sebessége és időzítése</a:t>
            </a:r>
          </a:p>
          <a:p>
            <a:r>
              <a:rPr lang="hu-HU" dirty="0"/>
              <a:t>Megerősítési vagy nyugtázási követelmények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052E327-98A3-4092-822B-B9F3B419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046412"/>
            <a:ext cx="6572250" cy="10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D1914F-E20F-470F-BD34-5E1A5FD3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3.1.5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Hálózati protokoll követelményei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0DEC32-7349-499D-8463-02340EEC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854" y="2755900"/>
            <a:ext cx="8825659" cy="3416300"/>
          </a:xfrm>
        </p:spPr>
        <p:txBody>
          <a:bodyPr/>
          <a:lstStyle/>
          <a:p>
            <a:r>
              <a:rPr lang="hu-HU" i="1" dirty="0">
                <a:latin typeface="Arial Rounded MT Bold" panose="020F0704030504030204" pitchFamily="34" charset="0"/>
              </a:rPr>
              <a:t>A hálózati kommunikációban használt protokollok sok ilyen alapvető tulajdonsággal rendelkeznek</a:t>
            </a:r>
            <a:r>
              <a:rPr lang="hu-HU" b="1" dirty="0">
                <a:latin typeface="Arial Rounded MT Bold" panose="020F0704030504030204" pitchFamily="34" charset="0"/>
              </a:rPr>
              <a:t>:</a:t>
            </a:r>
          </a:p>
          <a:p>
            <a:r>
              <a:rPr lang="hu-HU" dirty="0"/>
              <a:t>Az üzenet kódolása</a:t>
            </a:r>
          </a:p>
          <a:p>
            <a:r>
              <a:rPr lang="hu-HU" dirty="0"/>
              <a:t>Az üzenet formázása és beágyazása</a:t>
            </a:r>
          </a:p>
          <a:p>
            <a:r>
              <a:rPr lang="hu-HU" dirty="0"/>
              <a:t>Az üzenet mérete</a:t>
            </a:r>
          </a:p>
          <a:p>
            <a:r>
              <a:rPr lang="hu-HU" dirty="0"/>
              <a:t>Az üzenet időzítése</a:t>
            </a:r>
          </a:p>
          <a:p>
            <a:r>
              <a:rPr lang="hu-HU" dirty="0"/>
              <a:t>Az üzenet szállítási feltételei</a:t>
            </a:r>
          </a:p>
          <a:p>
            <a:endParaRPr lang="hu-HU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0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D033E3-860A-4B2F-8D91-271157D8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3.1.6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kódolása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26E5F7-CB6D-441B-B9E2-EC03A26A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50532"/>
            <a:ext cx="8825659" cy="4440768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Analógia:</a:t>
            </a:r>
          </a:p>
          <a:p>
            <a:r>
              <a:rPr lang="hu-HU" dirty="0"/>
              <a:t>Képzeljük el, hogy egy személy felhívja a barátját, hogy megvitassa egy gyönyörű naplemente részleteit. Az üzenetkódolás animációjának megtekintéséhez kattintsunk az ábrán látható Lejátszás gombra!</a:t>
            </a:r>
          </a:p>
          <a:p>
            <a:r>
              <a:rPr lang="hu-HU" dirty="0"/>
              <a:t>Az üzenet közléséhez gondolatait egy elfogadott nyelvre alakítja át. Beszéd közben a nyelv hangjait használva küldi el az üzenetet. A barátja meghallgatja a leírást, és dekódolja a hangokat, hogy megértse a kapott üzenetet.</a:t>
            </a:r>
          </a:p>
          <a:p>
            <a:endParaRPr lang="hu-HU" dirty="0"/>
          </a:p>
          <a:p>
            <a:r>
              <a:rPr lang="hu-HU" b="1" dirty="0"/>
              <a:t>Hálózat:</a:t>
            </a:r>
          </a:p>
          <a:p>
            <a:r>
              <a:rPr lang="hu-HU" dirty="0"/>
              <a:t>A számítógépes kommunikációban használt üzenetkódolás animációjának megtekintéséhez kattintsunk az ábrán látható Lejátszás gombra!</a:t>
            </a:r>
          </a:p>
          <a:p>
            <a:r>
              <a:rPr lang="hu-HU" dirty="0"/>
              <a:t>Az állomások közti kódolásnak a közeghez kell alkalmazkodnia. A hálózaton küldött üzenetet a küldő állomás először bitekké konvertálja. Minden bit rézhuzalok feszültségmintázatára, optikai szálakban lévő infravörös fényre vagy vezeték nélküli rendszerekhez tartozó mikrohullámokra van kódolva. A célállomás megkapja és dekódolja a jeleket, hogy megértse az üzenetet.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680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8D90D-AE7D-4A51-993B-2463A625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3.1.7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formázása és a beágyazása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AFF920-A360-4B14-B106-CA31E575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55" y="2374900"/>
            <a:ext cx="8014446" cy="1244600"/>
          </a:xfrm>
        </p:spPr>
        <p:txBody>
          <a:bodyPr/>
          <a:lstStyle/>
          <a:p>
            <a:r>
              <a:rPr lang="hu-HU" dirty="0"/>
              <a:t>Amikor egy üzenetet küldünk a forrástól a célig, megfelelő formátumot vagy szerkezetet kell használni. Az üzenet formátuma, formája az üzenet típusától és az átvitelhez használt csatornától függ. Ezek lehetnek az Analóg és Hálózat.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06EBB9-385F-40C0-8F83-15929C55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3844926"/>
            <a:ext cx="4287838" cy="26769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FBE8BFB-1E16-46B3-9B1E-233282C0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3429000"/>
            <a:ext cx="5321301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2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BBBDA4-8DE7-473A-AAB8-9F37A71D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3.1.8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mérete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DAC37-D067-4441-AC7E-C8E5082B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453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8F1BD-CD5C-45BC-96CF-F4916D90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3.1.9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időzítése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C7729C-8F62-4854-B89E-2493AF8E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54" y="2468032"/>
            <a:ext cx="8825659" cy="3416300"/>
          </a:xfrm>
        </p:spPr>
        <p:txBody>
          <a:bodyPr/>
          <a:lstStyle/>
          <a:p>
            <a:r>
              <a:rPr lang="hu-HU" dirty="0"/>
              <a:t>Az üzenet időzítése szintén nagyon fontos a hálózati kommunikációban. Az üzenet időzítése a következőket jelenti:</a:t>
            </a:r>
          </a:p>
          <a:p>
            <a:r>
              <a:rPr lang="hu-HU" b="1" dirty="0"/>
              <a:t>Adatfolyam-vezérlés -</a:t>
            </a:r>
            <a:r>
              <a:rPr lang="hu-HU" dirty="0"/>
              <a:t> Az adatátvitel sebességének kezelése. </a:t>
            </a:r>
          </a:p>
          <a:p>
            <a:r>
              <a:rPr lang="hu-HU" b="1" dirty="0"/>
              <a:t>Válaszidő-túllépés -</a:t>
            </a:r>
            <a:r>
              <a:rPr lang="hu-HU" dirty="0"/>
              <a:t> Ha valaki feltesz egy kérdést, és nem hallja a választ elfogadható időn belül, akkor feltételezi, hogy már nem is jön válasz, és ennek megfelelően reagál.</a:t>
            </a:r>
          </a:p>
          <a:p>
            <a:r>
              <a:rPr lang="hu-HU" b="1" dirty="0"/>
              <a:t>Hozzáférési mód -</a:t>
            </a:r>
            <a:r>
              <a:rPr lang="hu-HU" dirty="0"/>
              <a:t> Meghatározza, hogy mikor küldhet valaki üzenetet.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479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0</TotalTime>
  <Words>1116</Words>
  <Application>Microsoft Office PowerPoint</Application>
  <PresentationFormat>Szélesvásznú</PresentationFormat>
  <Paragraphs>88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Adobe Hebrew</vt:lpstr>
      <vt:lpstr>Arial</vt:lpstr>
      <vt:lpstr>Arial Rounded MT Bold</vt:lpstr>
      <vt:lpstr>Century Gothic</vt:lpstr>
      <vt:lpstr>Wingdings 3</vt:lpstr>
      <vt:lpstr>Ion tanácsterem</vt:lpstr>
      <vt:lpstr>Protokollok és modelle</vt:lpstr>
      <vt:lpstr>3.1.2 Kommunikációs alapok </vt:lpstr>
      <vt:lpstr>3.1.3 Kommunikációs protokollok </vt:lpstr>
      <vt:lpstr>3.1.4 A szabályok kialakítása </vt:lpstr>
      <vt:lpstr>3.1.5 Hálózati protokoll követelményei </vt:lpstr>
      <vt:lpstr>3.1.6 Üzenet kódolása </vt:lpstr>
      <vt:lpstr>3.1.7 Üzenet formázása és a beágyazása </vt:lpstr>
      <vt:lpstr>3.1.8 Üzenet mérete </vt:lpstr>
      <vt:lpstr>3.1.9 Üzenet időzítése </vt:lpstr>
      <vt:lpstr>3.1.10 Üzenet szállítási feltételei </vt:lpstr>
      <vt:lpstr>3.1.11 Megjegyzés a csomópont ikonról </vt:lpstr>
      <vt:lpstr>3.1.12 Tudáspróba - A szabályok </vt:lpstr>
      <vt:lpstr>Fejezet 3.2</vt:lpstr>
      <vt:lpstr>3.2.1 A hálózati protokollok áttekintése </vt:lpstr>
      <vt:lpstr>3.2.2 Hálózati protokollok funkciói </vt:lpstr>
      <vt:lpstr>3.2.3 A protokollok együttműködése </vt:lpstr>
      <vt:lpstr>Fejezet 3.4</vt:lpstr>
      <vt:lpstr>3.4.1 Nyílt szabványok </vt:lpstr>
      <vt:lpstr>3.4.2 Internetes szabványok </vt:lpstr>
      <vt:lpstr>3.4.3 Elektronikai és kommunikációs szabványok </vt:lpstr>
      <vt:lpstr>3.4.5 Tudáspróba - Szabványügyi szervezetek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Protokollok és modelle</dc:title>
  <dc:creator>Tálas László Martin</dc:creator>
  <cp:lastModifiedBy>Tálas László Martin</cp:lastModifiedBy>
  <cp:revision>10</cp:revision>
  <dcterms:created xsi:type="dcterms:W3CDTF">2022-12-09T08:55:56Z</dcterms:created>
  <dcterms:modified xsi:type="dcterms:W3CDTF">2022-12-12T11:59:12Z</dcterms:modified>
</cp:coreProperties>
</file>