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6CACB18-4B8E-436C-8CEC-466807C980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>
                <a:latin typeface="Adobe Hebrew" panose="02040503050201020203" pitchFamily="18" charset="-79"/>
                <a:cs typeface="Adobe Hebrew" panose="02040503050201020203" pitchFamily="18" charset="-79"/>
              </a:rPr>
              <a:t>Protokollok és modelle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74808FD-5D1F-4E0F-B90B-8262701127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Tálas László Martin</a:t>
            </a:r>
          </a:p>
        </p:txBody>
      </p:sp>
    </p:spTree>
    <p:extLst>
      <p:ext uri="{BB962C8B-B14F-4D97-AF65-F5344CB8AC3E}">
        <p14:creationId xmlns:p14="http://schemas.microsoft.com/office/powerpoint/2010/main" val="2389373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159F95-C5BF-4116-8E74-814219EFE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ctr"/>
            <a:r>
              <a:rPr lang="hu-HU" dirty="0"/>
              <a:t>3.1.10</a:t>
            </a:r>
            <a:br>
              <a:rPr lang="hu-HU" dirty="0"/>
            </a:br>
            <a:r>
              <a:rPr lang="hu-HU" u="sng" dirty="0">
                <a:latin typeface="Adobe Hebrew" panose="02040503050201020203" pitchFamily="18" charset="-79"/>
                <a:cs typeface="Adobe Hebrew" panose="02040503050201020203" pitchFamily="18" charset="-79"/>
              </a:rPr>
              <a:t>Üzenet szállítási feltételei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DA164B1-07B9-4DAE-9A20-AB3E0A461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05564"/>
            <a:ext cx="9081246" cy="3678768"/>
          </a:xfrm>
        </p:spPr>
        <p:txBody>
          <a:bodyPr/>
          <a:lstStyle/>
          <a:p>
            <a:r>
              <a:rPr lang="hu-HU" b="1" u="sng" dirty="0"/>
              <a:t>Analógia</a:t>
            </a:r>
            <a:r>
              <a:rPr lang="hu-HU" b="1" dirty="0"/>
              <a:t>: </a:t>
            </a:r>
            <a:r>
              <a:rPr lang="hu-HU" dirty="0"/>
              <a:t>Vannak olyan helyzetek, mikor csupán egyetlen emberrel szeretnénk valamilyen információt megosztani.</a:t>
            </a:r>
          </a:p>
          <a:p>
            <a:r>
              <a:rPr lang="hu-HU" b="1" u="sng" dirty="0"/>
              <a:t>Hálózat</a:t>
            </a:r>
            <a:r>
              <a:rPr lang="hu-HU" b="1" dirty="0"/>
              <a:t>: </a:t>
            </a:r>
            <a:r>
              <a:rPr lang="hu-HU" dirty="0"/>
              <a:t>A hálózati kommunikációnak hasonló kézbesítési lehetőségei vannak.:</a:t>
            </a:r>
          </a:p>
          <a:p>
            <a:r>
              <a:rPr lang="hu-HU" b="1" dirty="0"/>
              <a:t>Unicast (egyedi üzenet)</a:t>
            </a:r>
            <a:r>
              <a:rPr lang="hu-HU" dirty="0"/>
              <a:t> - Az információt egyetlen eszköz kapja meg.</a:t>
            </a:r>
          </a:p>
          <a:p>
            <a:r>
              <a:rPr lang="hu-HU" b="1" dirty="0"/>
              <a:t>Multicast (csoportos üzenet)</a:t>
            </a:r>
            <a:r>
              <a:rPr lang="hu-HU" dirty="0"/>
              <a:t> - Az információt egy vagy több eszközre továbbítják.</a:t>
            </a:r>
          </a:p>
          <a:p>
            <a:r>
              <a:rPr lang="hu-HU" b="1" dirty="0"/>
              <a:t>Broadcast (szórás)</a:t>
            </a:r>
            <a:r>
              <a:rPr lang="hu-HU" dirty="0"/>
              <a:t> - Az információt mindenki megkapja.</a:t>
            </a:r>
          </a:p>
          <a:p>
            <a:pPr marL="0" indent="0">
              <a:buNone/>
            </a:pPr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2A999A33-E370-4039-99F9-58B31297C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27578">
            <a:off x="7958980" y="3660755"/>
            <a:ext cx="391477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090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0B7A32E-6EAA-4AFD-A508-309286175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ctr"/>
            <a:r>
              <a:rPr lang="hu-HU" dirty="0"/>
              <a:t>3.1.11</a:t>
            </a:r>
            <a:br>
              <a:rPr lang="hu-HU" dirty="0"/>
            </a:br>
            <a:r>
              <a:rPr lang="hu-HU" u="sng" dirty="0">
                <a:latin typeface="Adobe Hebrew" panose="02040503050201020203" pitchFamily="18" charset="-79"/>
                <a:cs typeface="Adobe Hebrew" panose="02040503050201020203" pitchFamily="18" charset="-79"/>
              </a:rPr>
              <a:t>Megjegyzés a csomópont ikonról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D3AC006-7B85-4397-A15A-CEFD53866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154" y="2468032"/>
            <a:ext cx="8825659" cy="3416300"/>
          </a:xfrm>
        </p:spPr>
        <p:txBody>
          <a:bodyPr/>
          <a:lstStyle/>
          <a:p>
            <a:r>
              <a:rPr lang="hu-HU" dirty="0"/>
              <a:t>A hálózati dokumentumok és topológiák gyakran egy csomópont ikon használatával jelenítik meg a hálózati és végberendezéseket, a csomópontok jellemzően körként jelennek meg.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703E4F5D-792F-42BD-AC2E-E1FAED0A6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975" y="3498639"/>
            <a:ext cx="5988050" cy="317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329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DDCF5F1-1C0B-46A2-B9EB-2D4A35ED5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ctr"/>
            <a:r>
              <a:rPr lang="hu-HU" dirty="0"/>
              <a:t>3.1.12</a:t>
            </a:r>
            <a:br>
              <a:rPr lang="hu-HU" dirty="0"/>
            </a:br>
            <a:r>
              <a:rPr lang="hu-HU" u="sng" dirty="0">
                <a:latin typeface="Adobe Hebrew" panose="02040503050201020203" pitchFamily="18" charset="-79"/>
                <a:cs typeface="Adobe Hebrew" panose="02040503050201020203" pitchFamily="18" charset="-79"/>
              </a:rPr>
              <a:t>Tudáspróba - A szabályok</a:t>
            </a:r>
            <a:br>
              <a:rPr lang="hu-HU" dirty="0"/>
            </a:b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D9989242-37A1-49F2-BF8B-C0A555937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50" y="2552700"/>
            <a:ext cx="5372100" cy="1752600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6075A214-B1DA-4A1E-909B-E92CB7A26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25" y="4657725"/>
            <a:ext cx="5381625" cy="1962150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8906D583-2C4F-43F5-B5DB-2D02276716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51" y="2477372"/>
            <a:ext cx="5010150" cy="212736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3890CD78-B0A1-4713-9438-E3FBB236B8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0151" y="4867275"/>
            <a:ext cx="526732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76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607D1D-6CD7-483F-AA00-90F9340B1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854" y="1075268"/>
            <a:ext cx="8761413" cy="706964"/>
          </a:xfrm>
        </p:spPr>
        <p:txBody>
          <a:bodyPr/>
          <a:lstStyle/>
          <a:p>
            <a:pPr fontAlgn="ctr"/>
            <a:r>
              <a:rPr lang="hu-HU" dirty="0"/>
              <a:t>3.1.2</a:t>
            </a:r>
            <a:br>
              <a:rPr lang="hu-HU" dirty="0"/>
            </a:br>
            <a:r>
              <a:rPr lang="hu-HU" u="sng" dirty="0">
                <a:latin typeface="Adobe Hebrew" panose="02040503050201020203" pitchFamily="18" charset="-79"/>
                <a:cs typeface="Adobe Hebrew" panose="02040503050201020203" pitchFamily="18" charset="-79"/>
              </a:rPr>
              <a:t>Kommunikációs alapok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A4F0C56-6ECD-40A6-B3A4-6B4892789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354" y="2493432"/>
            <a:ext cx="8825659" cy="3416300"/>
          </a:xfrm>
        </p:spPr>
        <p:txBody>
          <a:bodyPr>
            <a:normAutofit fontScale="92500" lnSpcReduction="20000"/>
          </a:bodyPr>
          <a:lstStyle/>
          <a:p>
            <a:r>
              <a:rPr lang="hu-HU" dirty="0"/>
              <a:t>A hálózatok mérete, formája és funkciója különböző.</a:t>
            </a:r>
          </a:p>
          <a:p>
            <a:r>
              <a:rPr lang="hu-HU" dirty="0"/>
              <a:t>Az emberek különböző kommunikációs módszerekkel osztják meg egymással gondolataikat. Minden kommunikációs módszerben van három közös alkotóelem.</a:t>
            </a:r>
          </a:p>
          <a:p>
            <a:endParaRPr lang="hu-HU" dirty="0"/>
          </a:p>
          <a:p>
            <a:r>
              <a:rPr lang="hu-HU" b="1" dirty="0"/>
              <a:t>Az üzenet forrása (küldő, feladó)</a:t>
            </a:r>
            <a:r>
              <a:rPr lang="hu-HU" dirty="0"/>
              <a:t> - Az üzenetek forrásai emberek vagy elektronikus eszközök, amelyeknek üzenetet kell küldeniük más személyeknek vagy eszközöknek.</a:t>
            </a:r>
          </a:p>
          <a:p>
            <a:r>
              <a:rPr lang="hu-HU" b="1" dirty="0"/>
              <a:t>﻿Az üzenet célja (címzett, fogadó)</a:t>
            </a:r>
            <a:r>
              <a:rPr lang="hu-HU" dirty="0"/>
              <a:t> \- A célállomás fogadja és értelmezi az üzenetet.</a:t>
            </a:r>
          </a:p>
          <a:p>
            <a:r>
              <a:rPr lang="hu-HU" b="1" dirty="0"/>
              <a:t>Csatorna</a:t>
            </a:r>
            <a:r>
              <a:rPr lang="hu-HU" dirty="0"/>
              <a:t> - Az a közeg (média) alkotja, amely azt az utat biztosítja, amelyen az üzenetek haladnak a forrástól a célig.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40057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94F9EE5-F377-4D07-8E69-FAA20886D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ctr"/>
            <a:r>
              <a:rPr lang="hu-HU" dirty="0"/>
              <a:t>3.1.3</a:t>
            </a:r>
            <a:br>
              <a:rPr lang="hu-HU" dirty="0"/>
            </a:br>
            <a:r>
              <a:rPr lang="hu-HU" u="sng" dirty="0">
                <a:latin typeface="Adobe Hebrew" panose="02040503050201020203" pitchFamily="18" charset="-79"/>
                <a:cs typeface="Adobe Hebrew" panose="02040503050201020203" pitchFamily="18" charset="-79"/>
              </a:rPr>
              <a:t>Kommunikációs protokollok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4DEFF7E-9484-4F2A-951A-5A89A98A9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754" y="2565400"/>
            <a:ext cx="8825659" cy="3416300"/>
          </a:xfrm>
        </p:spPr>
        <p:txBody>
          <a:bodyPr>
            <a:normAutofit fontScale="92500" lnSpcReduction="10000"/>
          </a:bodyPr>
          <a:lstStyle/>
          <a:p>
            <a:r>
              <a:rPr lang="hu-HU" b="1" i="1" dirty="0"/>
              <a:t>Analógia:</a:t>
            </a:r>
          </a:p>
          <a:p>
            <a:pPr marL="0" indent="0">
              <a:buNone/>
            </a:pPr>
            <a:r>
              <a:rPr lang="hu-HU" dirty="0"/>
              <a:t> Ha a kommunikáció beszéddel történik, akkor először meg kell állapodni a nyelvben. Ezután ha van egy megosztandó üzenet, akkor képesnek kell lenniük arra, hogy érthetően megformázzák.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b="1" i="1" dirty="0"/>
              <a:t>Hálózat:</a:t>
            </a:r>
          </a:p>
          <a:p>
            <a:pPr marL="0" indent="0">
              <a:buNone/>
            </a:pPr>
            <a:r>
              <a:rPr lang="hu-HU" dirty="0"/>
              <a:t>Ez az a kommunikációs forma, amikor nem vagyunk emberközelben mégis valakivel(kikkel) társalogni szeretnénk.</a:t>
            </a:r>
            <a:br>
              <a:rPr lang="hu-HU" dirty="0"/>
            </a:br>
            <a:endParaRPr lang="hu-HU" dirty="0"/>
          </a:p>
          <a:p>
            <a:pPr marL="0" indent="0">
              <a:buNone/>
            </a:pPr>
            <a:br>
              <a:rPr lang="hu-HU" dirty="0"/>
            </a:br>
            <a:endParaRPr lang="hu-HU" i="1" dirty="0"/>
          </a:p>
        </p:txBody>
      </p:sp>
    </p:spTree>
    <p:extLst>
      <p:ext uri="{BB962C8B-B14F-4D97-AF65-F5344CB8AC3E}">
        <p14:creationId xmlns:p14="http://schemas.microsoft.com/office/powerpoint/2010/main" val="4034270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7EEC38-67D1-4B5A-8E4B-4FD6FD1A6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ctr"/>
            <a:r>
              <a:rPr lang="hu-HU" dirty="0"/>
              <a:t>3.1.4</a:t>
            </a:r>
            <a:br>
              <a:rPr lang="hu-HU" dirty="0"/>
            </a:br>
            <a:r>
              <a:rPr lang="hu-HU" u="sng" dirty="0">
                <a:latin typeface="Adobe Hebrew" panose="02040503050201020203" pitchFamily="18" charset="-79"/>
                <a:cs typeface="Adobe Hebrew" panose="02040503050201020203" pitchFamily="18" charset="-79"/>
              </a:rPr>
              <a:t>A szabályok kialakítása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B312B23-AE46-4660-9699-D8B09C189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654" y="2379132"/>
            <a:ext cx="8761413" cy="4008968"/>
          </a:xfrm>
        </p:spPr>
        <p:txBody>
          <a:bodyPr>
            <a:normAutofit lnSpcReduction="10000"/>
          </a:bodyPr>
          <a:lstStyle/>
          <a:p>
            <a:r>
              <a:rPr lang="hu-HU" dirty="0"/>
              <a:t>A kommunikáció megkezdése előtt a feleknek meg kell állapodniuk a beszélgetés szabályaiban. Vegyük például ezt az üzenetet: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A protokolloknak a következő követelményeket kell figyelembe venniük a vevő által érthető üzenet sikeres kézbesítéséhez:</a:t>
            </a:r>
          </a:p>
          <a:p>
            <a:r>
              <a:rPr lang="hu-HU" dirty="0"/>
              <a:t>Azonosított küldő és fogadó</a:t>
            </a:r>
          </a:p>
          <a:p>
            <a:r>
              <a:rPr lang="hu-HU" dirty="0"/>
              <a:t>Közös nyelv és nyelvtan</a:t>
            </a:r>
          </a:p>
          <a:p>
            <a:r>
              <a:rPr lang="hu-HU" dirty="0"/>
              <a:t>A kézbesítés sebessége és időzítése</a:t>
            </a:r>
          </a:p>
          <a:p>
            <a:r>
              <a:rPr lang="hu-HU" dirty="0"/>
              <a:t>Megerősítési vagy nyugtázási követelmények</a:t>
            </a:r>
          </a:p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5052E327-98A3-4092-822B-B9F3B4190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3046412"/>
            <a:ext cx="6572250" cy="106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118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5D1914F-E20F-470F-BD34-5E1A5FD3C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ctr"/>
            <a:r>
              <a:rPr lang="hu-HU" dirty="0"/>
              <a:t>3.1.5</a:t>
            </a:r>
            <a:br>
              <a:rPr lang="hu-HU" dirty="0"/>
            </a:br>
            <a:r>
              <a:rPr lang="hu-HU" u="sng" dirty="0">
                <a:latin typeface="Adobe Hebrew" panose="02040503050201020203" pitchFamily="18" charset="-79"/>
                <a:cs typeface="Adobe Hebrew" panose="02040503050201020203" pitchFamily="18" charset="-79"/>
              </a:rPr>
              <a:t>Hálózati protokoll követelményei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70DEC32-7349-499D-8463-02340EEC2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3854" y="2755900"/>
            <a:ext cx="8825659" cy="3416300"/>
          </a:xfrm>
        </p:spPr>
        <p:txBody>
          <a:bodyPr/>
          <a:lstStyle/>
          <a:p>
            <a:r>
              <a:rPr lang="hu-HU" i="1" dirty="0">
                <a:latin typeface="Arial Rounded MT Bold" panose="020F0704030504030204" pitchFamily="34" charset="0"/>
              </a:rPr>
              <a:t>A hálózati kommunikációban használt protokollok sok ilyen alapvető tulajdonsággal rendelkeznek</a:t>
            </a:r>
            <a:r>
              <a:rPr lang="hu-HU" b="1" dirty="0">
                <a:latin typeface="Arial Rounded MT Bold" panose="020F0704030504030204" pitchFamily="34" charset="0"/>
              </a:rPr>
              <a:t>:</a:t>
            </a:r>
          </a:p>
          <a:p>
            <a:r>
              <a:rPr lang="hu-HU" dirty="0"/>
              <a:t>Az üzenet kódolása</a:t>
            </a:r>
          </a:p>
          <a:p>
            <a:r>
              <a:rPr lang="hu-HU" dirty="0"/>
              <a:t>Az üzenet formázása és beágyazása</a:t>
            </a:r>
          </a:p>
          <a:p>
            <a:r>
              <a:rPr lang="hu-HU" dirty="0"/>
              <a:t>Az üzenet mérete</a:t>
            </a:r>
          </a:p>
          <a:p>
            <a:r>
              <a:rPr lang="hu-HU" dirty="0"/>
              <a:t>Az üzenet időzítése</a:t>
            </a:r>
          </a:p>
          <a:p>
            <a:r>
              <a:rPr lang="hu-HU" dirty="0"/>
              <a:t>Az üzenet szállítási feltételei</a:t>
            </a:r>
          </a:p>
          <a:p>
            <a:endParaRPr lang="hu-HU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708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4D033E3-860A-4B2F-8D91-271157D83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ctr"/>
            <a:r>
              <a:rPr lang="hu-HU" dirty="0"/>
              <a:t>3.1.6</a:t>
            </a:r>
            <a:br>
              <a:rPr lang="hu-HU" dirty="0"/>
            </a:br>
            <a:r>
              <a:rPr lang="hu-HU" u="sng" dirty="0">
                <a:latin typeface="Adobe Hebrew" panose="02040503050201020203" pitchFamily="18" charset="-79"/>
                <a:cs typeface="Adobe Hebrew" panose="02040503050201020203" pitchFamily="18" charset="-79"/>
              </a:rPr>
              <a:t>Üzenet kódolása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026E5F7-CB6D-441B-B9E2-EC03A26AA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2150532"/>
            <a:ext cx="8825659" cy="4440768"/>
          </a:xfrm>
        </p:spPr>
        <p:txBody>
          <a:bodyPr>
            <a:normAutofit fontScale="92500" lnSpcReduction="20000"/>
          </a:bodyPr>
          <a:lstStyle/>
          <a:p>
            <a:r>
              <a:rPr lang="hu-HU" b="1" dirty="0"/>
              <a:t>Analógia:</a:t>
            </a:r>
          </a:p>
          <a:p>
            <a:r>
              <a:rPr lang="hu-HU" dirty="0"/>
              <a:t>Képzeljük el, hogy egy személy felhívja a barátját, hogy megvitassa egy gyönyörű naplemente részleteit. Az üzenetkódolás animációjának megtekintéséhez kattintsunk az ábrán látható Lejátszás gombra!</a:t>
            </a:r>
          </a:p>
          <a:p>
            <a:r>
              <a:rPr lang="hu-HU" dirty="0"/>
              <a:t>Az üzenet közléséhez gondolatait egy elfogadott nyelvre alakítja át. Beszéd közben a nyelv hangjait használva küldi el az üzenetet. A barátja meghallgatja a leírást, és dekódolja a hangokat, hogy megértse a kapott üzenetet.</a:t>
            </a:r>
          </a:p>
          <a:p>
            <a:endParaRPr lang="hu-HU" dirty="0"/>
          </a:p>
          <a:p>
            <a:r>
              <a:rPr lang="hu-HU" b="1" dirty="0"/>
              <a:t>Hálózat:</a:t>
            </a:r>
          </a:p>
          <a:p>
            <a:r>
              <a:rPr lang="hu-HU" dirty="0"/>
              <a:t>A számítógépes kommunikációban használt üzenetkódolás animációjának megtekintéséhez kattintsunk az ábrán látható Lejátszás gombra!</a:t>
            </a:r>
          </a:p>
          <a:p>
            <a:r>
              <a:rPr lang="hu-HU" dirty="0"/>
              <a:t>Az állomások közti kódolásnak a közeghez kell alkalmazkodnia. A hálózaton küldött üzenetet a küldő állomás először bitekké konvertálja. Minden bit rézhuzalok feszültségmintázatára, optikai szálakban lévő infravörös fényre vagy vezeték nélküli rendszerekhez tartozó mikrohullámokra van kódolva. A célállomás megkapja és dekódolja a jeleket, hogy megértse az üzenetet.</a:t>
            </a: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96801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3E8D90D-AE7D-4A51-993B-2463A6253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ctr"/>
            <a:r>
              <a:rPr lang="hu-HU" dirty="0"/>
              <a:t>3.1.7</a:t>
            </a:r>
            <a:br>
              <a:rPr lang="hu-HU" dirty="0"/>
            </a:br>
            <a:r>
              <a:rPr lang="hu-HU" u="sng" dirty="0">
                <a:latin typeface="Adobe Hebrew" panose="02040503050201020203" pitchFamily="18" charset="-79"/>
                <a:cs typeface="Adobe Hebrew" panose="02040503050201020203" pitchFamily="18" charset="-79"/>
              </a:rPr>
              <a:t>Üzenet formázása és a beágyazása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FAFF920-A360-4B14-B106-CA31E575B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55" y="2374900"/>
            <a:ext cx="8014446" cy="1244600"/>
          </a:xfrm>
        </p:spPr>
        <p:txBody>
          <a:bodyPr/>
          <a:lstStyle/>
          <a:p>
            <a:r>
              <a:rPr lang="hu-HU" dirty="0"/>
              <a:t>Amikor egy üzenetet küldünk a forrástól a célig, megfelelő formátumot vagy szerkezetet kell használni. Az üzenet formátuma, formája az üzenet típusától és az átvitelhez használt csatornától függ. Ezek lehetnek az Analóg és Hálózat.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AB06EBB9-385F-40C0-8F83-15929C550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3" y="3844926"/>
            <a:ext cx="4287838" cy="2676938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DFBE8BFB-1E16-46B3-9B1E-233282C04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399" y="3429000"/>
            <a:ext cx="5321301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826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5BBBDA4-8DE7-473A-AAB8-9F37A71D1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ctr"/>
            <a:r>
              <a:rPr lang="hu-HU" dirty="0"/>
              <a:t>3.1.8</a:t>
            </a:r>
            <a:br>
              <a:rPr lang="hu-HU" dirty="0"/>
            </a:br>
            <a:r>
              <a:rPr lang="hu-HU" u="sng" dirty="0">
                <a:latin typeface="Adobe Hebrew" panose="02040503050201020203" pitchFamily="18" charset="-79"/>
                <a:cs typeface="Adobe Hebrew" panose="02040503050201020203" pitchFamily="18" charset="-79"/>
              </a:rPr>
              <a:t>Üzenet mérete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9BDAC37-D067-4441-AC7E-C8E5082B4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84539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478F1BD-CD5C-45BC-96CF-F4916D90F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ctr"/>
            <a:r>
              <a:rPr lang="hu-HU" dirty="0"/>
              <a:t>3.1.9</a:t>
            </a:r>
            <a:br>
              <a:rPr lang="hu-HU" dirty="0"/>
            </a:br>
            <a:r>
              <a:rPr lang="hu-HU" u="sng" dirty="0">
                <a:latin typeface="Adobe Hebrew" panose="02040503050201020203" pitchFamily="18" charset="-79"/>
                <a:cs typeface="Adobe Hebrew" panose="02040503050201020203" pitchFamily="18" charset="-79"/>
              </a:rPr>
              <a:t>Üzenet időzítése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BC7729C-8F62-4854-B89E-2493AF8E4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154" y="2468032"/>
            <a:ext cx="8825659" cy="3416300"/>
          </a:xfrm>
        </p:spPr>
        <p:txBody>
          <a:bodyPr/>
          <a:lstStyle/>
          <a:p>
            <a:r>
              <a:rPr lang="hu-HU" dirty="0"/>
              <a:t>Az üzenet időzítése szintén nagyon fontos a hálózati kommunikációban. Az üzenet időzítése a következőket jelenti:</a:t>
            </a:r>
          </a:p>
          <a:p>
            <a:r>
              <a:rPr lang="hu-HU" b="1" dirty="0"/>
              <a:t>Adatfolyam-vezérlés -</a:t>
            </a:r>
            <a:r>
              <a:rPr lang="hu-HU" dirty="0"/>
              <a:t> Az adatátvitel sebességének kezelése. </a:t>
            </a:r>
          </a:p>
          <a:p>
            <a:r>
              <a:rPr lang="hu-HU" b="1" dirty="0"/>
              <a:t>Válaszidő-túllépés -</a:t>
            </a:r>
            <a:r>
              <a:rPr lang="hu-HU" dirty="0"/>
              <a:t> Ha valaki feltesz egy kérdést, és nem hallja a választ elfogadható időn belül, akkor feltételezi, hogy már nem is jön válasz, és ennek megfelelően reagál.</a:t>
            </a:r>
          </a:p>
          <a:p>
            <a:r>
              <a:rPr lang="hu-HU" b="1" dirty="0"/>
              <a:t>Hozzáférési mód -</a:t>
            </a:r>
            <a:r>
              <a:rPr lang="hu-HU" dirty="0"/>
              <a:t> Meghatározza, hogy mikor küldhet valaki üzenetet.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247922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tanácstere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TM02900722[[fn=Tanácsterem]]</Template>
  <TotalTime>0</TotalTime>
  <Words>644</Words>
  <Application>Microsoft Office PowerPoint</Application>
  <PresentationFormat>Szélesvásznú</PresentationFormat>
  <Paragraphs>60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8" baseType="lpstr">
      <vt:lpstr>Adobe Hebrew</vt:lpstr>
      <vt:lpstr>Arial</vt:lpstr>
      <vt:lpstr>Arial Rounded MT Bold</vt:lpstr>
      <vt:lpstr>Century Gothic</vt:lpstr>
      <vt:lpstr>Wingdings 3</vt:lpstr>
      <vt:lpstr>Ion tanácsterem</vt:lpstr>
      <vt:lpstr>Protokollok és modelle</vt:lpstr>
      <vt:lpstr>3.1.2 Kommunikációs alapok </vt:lpstr>
      <vt:lpstr>3.1.3 Kommunikációs protokollok </vt:lpstr>
      <vt:lpstr>3.1.4 A szabályok kialakítása </vt:lpstr>
      <vt:lpstr>3.1.5 Hálózati protokoll követelményei </vt:lpstr>
      <vt:lpstr>3.1.6 Üzenet kódolása </vt:lpstr>
      <vt:lpstr>3.1.7 Üzenet formázása és a beágyazása </vt:lpstr>
      <vt:lpstr>3.1.8 Üzenet mérete </vt:lpstr>
      <vt:lpstr>3.1.9 Üzenet időzítése </vt:lpstr>
      <vt:lpstr>3.1.10 Üzenet szállítási feltételei </vt:lpstr>
      <vt:lpstr>3.1.11 Megjegyzés a csomópont ikonról </vt:lpstr>
      <vt:lpstr>3.1.12 Tudáspróba - A szabályok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Protokollok és modelle</dc:title>
  <dc:creator>Tálas László Martin</dc:creator>
  <cp:lastModifiedBy>Tálas László Martin</cp:lastModifiedBy>
  <cp:revision>4</cp:revision>
  <dcterms:created xsi:type="dcterms:W3CDTF">2022-12-09T08:55:56Z</dcterms:created>
  <dcterms:modified xsi:type="dcterms:W3CDTF">2022-12-09T09:31:05Z</dcterms:modified>
</cp:coreProperties>
</file>