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305" r:id="rId5"/>
    <p:sldId id="259" r:id="rId6"/>
    <p:sldId id="260" r:id="rId7"/>
    <p:sldId id="261" r:id="rId8"/>
    <p:sldId id="262" r:id="rId9"/>
    <p:sldId id="263" r:id="rId10"/>
    <p:sldId id="264" r:id="rId11"/>
    <p:sldId id="265" r:id="rId12"/>
    <p:sldId id="266" r:id="rId13"/>
    <p:sldId id="267" r:id="rId14"/>
    <p:sldId id="268" r:id="rId15"/>
    <p:sldId id="269" r:id="rId16"/>
    <p:sldId id="270" r:id="rId17"/>
    <p:sldId id="303" r:id="rId18"/>
    <p:sldId id="304" r:id="rId19"/>
    <p:sldId id="271" r:id="rId20"/>
    <p:sldId id="272" r:id="rId21"/>
    <p:sldId id="273" r:id="rId22"/>
    <p:sldId id="275" r:id="rId23"/>
    <p:sldId id="277" r:id="rId24"/>
    <p:sldId id="306" r:id="rId25"/>
    <p:sldId id="278" r:id="rId26"/>
    <p:sldId id="279" r:id="rId27"/>
    <p:sldId id="308" r:id="rId28"/>
    <p:sldId id="280" r:id="rId29"/>
    <p:sldId id="281" r:id="rId30"/>
    <p:sldId id="282" r:id="rId31"/>
    <p:sldId id="283" r:id="rId32"/>
    <p:sldId id="284" r:id="rId33"/>
    <p:sldId id="287" r:id="rId34"/>
    <p:sldId id="288" r:id="rId35"/>
    <p:sldId id="309" r:id="rId36"/>
    <p:sldId id="289" r:id="rId37"/>
    <p:sldId id="290" r:id="rId38"/>
    <p:sldId id="291" r:id="rId39"/>
    <p:sldId id="293" r:id="rId40"/>
    <p:sldId id="301" r:id="rId4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89" autoAdjust="0"/>
  </p:normalViewPr>
  <p:slideViewPr>
    <p:cSldViewPr>
      <p:cViewPr varScale="1">
        <p:scale>
          <a:sx n="74" d="100"/>
          <a:sy n="74" d="100"/>
        </p:scale>
        <p:origin x="171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DF37F2BF-0EB8-4C41-AD80-7CE847198114}" type="datetimeFigureOut">
              <a:rPr lang="zh-CN" altLang="en-US"/>
              <a:pPr>
                <a:defRPr/>
              </a:pPr>
              <a:t>2020/9/21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C4D48CC-AA5E-4C1C-80DA-DF6FEA764751}"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波阵面：同一时刻，介质中振动相位相同的所有质点所联成的面称为波阵面。</a:t>
            </a:r>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C1C0657-48E8-4FC7-9ECF-539A7F459D42}" type="slidenum">
              <a:rPr lang="zh-CN" altLang="en-US"/>
              <a:pPr/>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4D48CC-AA5E-4C1C-80DA-DF6FEA764751}" type="slidenum">
              <a:rPr lang="zh-CN" altLang="en-US" smtClean="0"/>
              <a:pPr/>
              <a:t>27</a:t>
            </a:fld>
            <a:endParaRPr lang="zh-CN" altLang="en-US"/>
          </a:p>
        </p:txBody>
      </p:sp>
    </p:spTree>
    <p:extLst>
      <p:ext uri="{BB962C8B-B14F-4D97-AF65-F5344CB8AC3E}">
        <p14:creationId xmlns:p14="http://schemas.microsoft.com/office/powerpoint/2010/main" val="307545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两条直线垂直</a:t>
            </a:r>
            <a:r>
              <a:rPr lang="en-US" altLang="zh-CN" smtClean="0"/>
              <a:t>,</a:t>
            </a:r>
            <a:r>
              <a:rPr lang="zh-CN" altLang="en-US" smtClean="0"/>
              <a:t>斜率等于</a:t>
            </a:r>
            <a:r>
              <a:rPr lang="en-US" altLang="zh-CN" smtClean="0"/>
              <a:t>-1</a:t>
            </a:r>
            <a:endParaRPr lang="zh-CN" altLang="en-US" smtClean="0"/>
          </a:p>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057E378-70F8-40CF-A1CE-713B74062C4C}" type="slidenum">
              <a:rPr lang="zh-CN" altLang="en-US"/>
              <a:pPr/>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sz="4800">
                <a:latin typeface="华文楷体" pitchFamily="2" charset="-122"/>
                <a:ea typeface="华文楷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华文楷体" pitchFamily="2" charset="-122"/>
                <a:ea typeface="华文楷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hangingPunct="1">
              <a:defRPr>
                <a:solidFill>
                  <a:prstClr val="black"/>
                </a:solidFill>
                <a:latin typeface="+mn-lt"/>
                <a:ea typeface="+mn-ea"/>
              </a:defRPr>
            </a:lvl1pPr>
          </a:lstStyle>
          <a:p>
            <a:pPr>
              <a:defRPr/>
            </a:pPr>
            <a:fld id="{5B08D990-09D7-4718-91CB-476C122F123D}" type="datetimeFigureOut">
              <a:rPr lang="zh-CN" altLang="en-US"/>
              <a:pPr>
                <a:defRPr/>
              </a:pPr>
              <a:t>2020/9/21</a:t>
            </a:fld>
            <a:endParaRPr lang="zh-CN" altLang="en-US"/>
          </a:p>
        </p:txBody>
      </p:sp>
    </p:spTree>
    <p:extLst>
      <p:ext uri="{BB962C8B-B14F-4D97-AF65-F5344CB8AC3E}">
        <p14:creationId xmlns:p14="http://schemas.microsoft.com/office/powerpoint/2010/main" val="399768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hangingPunct="1">
              <a:defRPr>
                <a:solidFill>
                  <a:prstClr val="black"/>
                </a:solidFill>
                <a:latin typeface="+mn-lt"/>
                <a:ea typeface="+mn-ea"/>
              </a:defRPr>
            </a:lvl1pPr>
          </a:lstStyle>
          <a:p>
            <a:pPr>
              <a:defRPr/>
            </a:pPr>
            <a:fld id="{4B398893-9A1A-4210-91E8-D81DD2431C07}" type="datetimeFigureOut">
              <a:rPr lang="zh-CN" altLang="en-US"/>
              <a:pPr>
                <a:defRPr/>
              </a:pPr>
              <a:t>2020/9/21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FCA6C385-C968-40A7-8C96-177450952520}" type="slidenum">
              <a:rPr lang="zh-CN" altLang="en-US"/>
              <a:pPr/>
              <a:t>‹#›</a:t>
            </a:fld>
            <a:endParaRPr lang="zh-CN" altLang="en-US"/>
          </a:p>
        </p:txBody>
      </p:sp>
    </p:spTree>
    <p:extLst>
      <p:ext uri="{BB962C8B-B14F-4D97-AF65-F5344CB8AC3E}">
        <p14:creationId xmlns:p14="http://schemas.microsoft.com/office/powerpoint/2010/main" val="248624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hangingPunct="1">
              <a:defRPr>
                <a:solidFill>
                  <a:prstClr val="black"/>
                </a:solidFill>
                <a:latin typeface="+mn-lt"/>
                <a:ea typeface="+mn-ea"/>
              </a:defRPr>
            </a:lvl1pPr>
          </a:lstStyle>
          <a:p>
            <a:pPr>
              <a:defRPr/>
            </a:pPr>
            <a:fld id="{385287AF-7487-40BE-AE8B-FF683C970F25}" type="datetimeFigureOut">
              <a:rPr lang="zh-CN" altLang="en-US"/>
              <a:pPr>
                <a:defRPr/>
              </a:pPr>
              <a:t>2020/9/21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9DCA5C92-7A92-4190-B8C5-E87A4BDCAEBE}" type="slidenum">
              <a:rPr lang="zh-CN" altLang="en-US"/>
              <a:pPr/>
              <a:t>‹#›</a:t>
            </a:fld>
            <a:endParaRPr lang="zh-CN" altLang="en-US"/>
          </a:p>
        </p:txBody>
      </p:sp>
    </p:spTree>
    <p:extLst>
      <p:ext uri="{BB962C8B-B14F-4D97-AF65-F5344CB8AC3E}">
        <p14:creationId xmlns:p14="http://schemas.microsoft.com/office/powerpoint/2010/main" val="4173933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99592" y="1052736"/>
            <a:ext cx="7992888" cy="55446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84995778"/>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1066800"/>
            <a:ext cx="83820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xfrm>
            <a:off x="685800" y="6248400"/>
            <a:ext cx="1905000" cy="457200"/>
          </a:xfrm>
          <a:prstGeom prst="rect">
            <a:avLst/>
          </a:prstGeom>
        </p:spPr>
        <p:txBody>
          <a:bodyPr/>
          <a:lstStyle>
            <a:lvl1pPr eaLnBrk="1" hangingPunct="1">
              <a:defRPr>
                <a:solidFill>
                  <a:prstClr val="black"/>
                </a:solidFill>
                <a:latin typeface="+mn-lt"/>
                <a:ea typeface="+mn-ea"/>
              </a:defRPr>
            </a:lvl1pPr>
          </a:lstStyle>
          <a:p>
            <a:pPr>
              <a:defRPr/>
            </a:pPr>
            <a:endParaRPr lang="en-US" altLang="zh-CN"/>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eaLnBrk="1" hangingPunct="1">
              <a:defRPr>
                <a:solidFill>
                  <a:prstClr val="black"/>
                </a:solidFill>
                <a:latin typeface="+mn-lt"/>
                <a:ea typeface="+mn-ea"/>
              </a:defRPr>
            </a:lvl1pPr>
          </a:lstStyle>
          <a:p>
            <a:pPr>
              <a:defRPr/>
            </a:pPr>
            <a:endParaRPr lang="en-US" altLang="zh-CN"/>
          </a:p>
        </p:txBody>
      </p:sp>
      <p:sp>
        <p:nvSpPr>
          <p:cNvPr id="7" name="Rectangle 7"/>
          <p:cNvSpPr>
            <a:spLocks noGrp="1" noChangeArrowheads="1"/>
          </p:cNvSpPr>
          <p:nvPr>
            <p:ph type="sldNum" sz="quarter" idx="12"/>
          </p:nvPr>
        </p:nvSpPr>
        <p:spPr>
          <a:xfrm>
            <a:off x="6143625" y="28575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13078C91-4DAF-47E2-B856-F1F129CB770C}" type="slidenum">
              <a:rPr lang="en-US" altLang="zh-CN"/>
              <a:pPr/>
              <a:t>‹#›</a:t>
            </a:fld>
            <a:endParaRPr lang="en-US" altLang="zh-CN"/>
          </a:p>
        </p:txBody>
      </p:sp>
    </p:spTree>
    <p:extLst>
      <p:ext uri="{BB962C8B-B14F-4D97-AF65-F5344CB8AC3E}">
        <p14:creationId xmlns:p14="http://schemas.microsoft.com/office/powerpoint/2010/main" val="3698069270"/>
      </p:ext>
    </p:extLst>
  </p:cSld>
  <p:clrMapOvr>
    <a:masterClrMapping/>
  </p:clrMapOvr>
  <p:transition spd="slow">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1066800"/>
            <a:ext cx="83820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52600"/>
            <a:ext cx="4114800" cy="2286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91000"/>
            <a:ext cx="4114800" cy="2286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xfrm>
            <a:off x="685800" y="6248400"/>
            <a:ext cx="1905000" cy="457200"/>
          </a:xfrm>
          <a:prstGeom prst="rect">
            <a:avLst/>
          </a:prstGeom>
        </p:spPr>
        <p:txBody>
          <a:bodyPr/>
          <a:lstStyle>
            <a:lvl1pPr eaLnBrk="1" hangingPunct="1">
              <a:defRPr>
                <a:solidFill>
                  <a:prstClr val="black"/>
                </a:solidFill>
                <a:latin typeface="+mn-lt"/>
                <a:ea typeface="+mn-ea"/>
              </a:defRPr>
            </a:lvl1pPr>
          </a:lstStyle>
          <a:p>
            <a:pPr>
              <a:defRPr/>
            </a:pPr>
            <a:endParaRPr lang="en-US" altLang="zh-CN"/>
          </a:p>
        </p:txBody>
      </p:sp>
      <p:sp>
        <p:nvSpPr>
          <p:cNvPr id="7" name="Rectangle 6"/>
          <p:cNvSpPr>
            <a:spLocks noGrp="1" noChangeArrowheads="1"/>
          </p:cNvSpPr>
          <p:nvPr>
            <p:ph type="ftr" sz="quarter" idx="11"/>
          </p:nvPr>
        </p:nvSpPr>
        <p:spPr>
          <a:xfrm>
            <a:off x="3124200" y="6248400"/>
            <a:ext cx="2895600" cy="457200"/>
          </a:xfrm>
          <a:prstGeom prst="rect">
            <a:avLst/>
          </a:prstGeom>
        </p:spPr>
        <p:txBody>
          <a:bodyPr/>
          <a:lstStyle>
            <a:lvl1pPr eaLnBrk="1" hangingPunct="1">
              <a:defRPr>
                <a:solidFill>
                  <a:prstClr val="black"/>
                </a:solidFill>
                <a:latin typeface="+mn-lt"/>
                <a:ea typeface="+mn-ea"/>
              </a:defRPr>
            </a:lvl1pPr>
          </a:lstStyle>
          <a:p>
            <a:pPr>
              <a:defRPr/>
            </a:pPr>
            <a:endParaRPr lang="en-US" altLang="zh-CN"/>
          </a:p>
        </p:txBody>
      </p:sp>
      <p:sp>
        <p:nvSpPr>
          <p:cNvPr id="8" name="Rectangle 7"/>
          <p:cNvSpPr>
            <a:spLocks noGrp="1" noChangeArrowheads="1"/>
          </p:cNvSpPr>
          <p:nvPr>
            <p:ph type="sldNum" sz="quarter" idx="12"/>
          </p:nvPr>
        </p:nvSpPr>
        <p:spPr>
          <a:xfrm>
            <a:off x="6143625" y="28575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A7CF38E4-C093-4AD0-A3E3-D2F05935D072}" type="slidenum">
              <a:rPr lang="en-US" altLang="zh-CN"/>
              <a:pPr/>
              <a:t>‹#›</a:t>
            </a:fld>
            <a:endParaRPr lang="en-US" altLang="zh-CN"/>
          </a:p>
        </p:txBody>
      </p:sp>
    </p:spTree>
    <p:extLst>
      <p:ext uri="{BB962C8B-B14F-4D97-AF65-F5344CB8AC3E}">
        <p14:creationId xmlns:p14="http://schemas.microsoft.com/office/powerpoint/2010/main" val="3398847355"/>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ps">
    <p:spTree>
      <p:nvGrpSpPr>
        <p:cNvPr id="1" name=""/>
        <p:cNvGrpSpPr/>
        <p:nvPr/>
      </p:nvGrpSpPr>
      <p:grpSpPr>
        <a:xfrm>
          <a:off x="0" y="0"/>
          <a:ext cx="0" cy="0"/>
          <a:chOff x="0" y="0"/>
          <a:chExt cx="0" cy="0"/>
        </a:xfrm>
      </p:grpSpPr>
      <p:sp>
        <p:nvSpPr>
          <p:cNvPr id="4" name="灯片编号占位符 5"/>
          <p:cNvSpPr txBox="1">
            <a:spLocks/>
          </p:cNvSpPr>
          <p:nvPr userDrawn="1"/>
        </p:nvSpPr>
        <p:spPr>
          <a:xfrm>
            <a:off x="8459788" y="6381750"/>
            <a:ext cx="684212" cy="476250"/>
          </a:xfrm>
          <a:prstGeom prst="rect">
            <a:avLst/>
          </a:prstGeo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6C7302E-F703-4F9F-BC36-8F1E11A9E139}" type="slidenum">
              <a:rPr lang="en-US" altLang="zh-CN">
                <a:solidFill>
                  <a:srgbClr val="000000"/>
                </a:solidFill>
              </a:rPr>
              <a:pPr eaLnBrk="1" hangingPunct="1"/>
              <a:t>‹#›</a:t>
            </a:fld>
            <a:endParaRPr lang="en-US" altLang="zh-CN">
              <a:solidFill>
                <a:srgbClr val="000000"/>
              </a:solidFill>
            </a:endParaRPr>
          </a:p>
        </p:txBody>
      </p:sp>
      <p:sp>
        <p:nvSpPr>
          <p:cNvPr id="2" name="标题 1"/>
          <p:cNvSpPr>
            <a:spLocks noGrp="1"/>
          </p:cNvSpPr>
          <p:nvPr>
            <p:ph type="title"/>
          </p:nvPr>
        </p:nvSpPr>
        <p:spPr/>
        <p:txBody>
          <a:bodyPr/>
          <a:lstStyle>
            <a:lvl1pPr>
              <a:defRPr b="1"/>
            </a:lvl1pPr>
          </a:lstStyle>
          <a:p>
            <a:r>
              <a:rPr lang="zh-CN" altLang="en-US" dirty="0" smtClean="0"/>
              <a:t>单击此处编辑母版标题样式</a:t>
            </a:r>
            <a:endParaRPr lang="zh-CN" altLang="en-US" dirty="0"/>
          </a:p>
        </p:txBody>
      </p:sp>
      <p:sp>
        <p:nvSpPr>
          <p:cNvPr id="3" name="文本占位符 2"/>
          <p:cNvSpPr>
            <a:spLocks noGrp="1"/>
          </p:cNvSpPr>
          <p:nvPr>
            <p:ph idx="1"/>
          </p:nvPr>
        </p:nvSpPr>
        <p:spPr bwMode="auto">
          <a:xfrm>
            <a:off x="899592" y="1052736"/>
            <a:ext cx="7992888"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lvl1pPr>
            <a:lvl2pPr marL="804863" indent="-347663">
              <a:buFont typeface="Wingdings 2" pitchFamily="18" charset="2"/>
              <a:buChar char=""/>
              <a:defRPr>
                <a:solidFill>
                  <a:schemeClr val="tx2">
                    <a:lumMod val="50000"/>
                  </a:schemeClr>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Tree>
    <p:extLst>
      <p:ext uri="{BB962C8B-B14F-4D97-AF65-F5344CB8AC3E}">
        <p14:creationId xmlns:p14="http://schemas.microsoft.com/office/powerpoint/2010/main" val="3731558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hangingPunct="1">
              <a:defRPr>
                <a:solidFill>
                  <a:prstClr val="black"/>
                </a:solidFill>
                <a:latin typeface="+mn-lt"/>
                <a:ea typeface="+mn-ea"/>
              </a:defRPr>
            </a:lvl1pPr>
          </a:lstStyle>
          <a:p>
            <a:pPr>
              <a:defRPr/>
            </a:pPr>
            <a:fld id="{47BA647E-3670-4F75-B38E-45A4C5A69E8B}" type="datetimeFigureOut">
              <a:rPr lang="zh-CN" altLang="en-US"/>
              <a:pPr>
                <a:defRPr/>
              </a:pPr>
              <a:t>2020/9/21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A4648D08-7D68-4CA3-A59A-4D7C6EBBBDE1}" type="slidenum">
              <a:rPr lang="zh-CN" altLang="en-US"/>
              <a:pPr/>
              <a:t>‹#›</a:t>
            </a:fld>
            <a:endParaRPr lang="zh-CN" altLang="en-US"/>
          </a:p>
        </p:txBody>
      </p:sp>
    </p:spTree>
    <p:extLst>
      <p:ext uri="{BB962C8B-B14F-4D97-AF65-F5344CB8AC3E}">
        <p14:creationId xmlns:p14="http://schemas.microsoft.com/office/powerpoint/2010/main" val="201174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eaLnBrk="1" hangingPunct="1">
              <a:defRPr>
                <a:solidFill>
                  <a:prstClr val="black"/>
                </a:solidFill>
                <a:latin typeface="+mn-lt"/>
                <a:ea typeface="+mn-ea"/>
              </a:defRPr>
            </a:lvl1pPr>
          </a:lstStyle>
          <a:p>
            <a:pPr>
              <a:defRPr/>
            </a:pPr>
            <a:fld id="{F6165600-B7BF-4D01-BEA1-217DB5195D7D}" type="datetimeFigureOut">
              <a:rPr lang="zh-CN" altLang="en-US"/>
              <a:pPr>
                <a:defRPr/>
              </a:pPr>
              <a:t>2020/9/21</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52B36DBE-AF10-44B4-829E-5E4162C9F33D}" type="slidenum">
              <a:rPr lang="zh-CN" altLang="en-US"/>
              <a:pPr/>
              <a:t>‹#›</a:t>
            </a:fld>
            <a:endParaRPr lang="zh-CN" altLang="en-US"/>
          </a:p>
        </p:txBody>
      </p:sp>
    </p:spTree>
    <p:extLst>
      <p:ext uri="{BB962C8B-B14F-4D97-AF65-F5344CB8AC3E}">
        <p14:creationId xmlns:p14="http://schemas.microsoft.com/office/powerpoint/2010/main" val="291041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eaLnBrk="1" hangingPunct="1">
              <a:defRPr>
                <a:solidFill>
                  <a:prstClr val="black"/>
                </a:solidFill>
                <a:latin typeface="+mn-lt"/>
                <a:ea typeface="+mn-ea"/>
              </a:defRPr>
            </a:lvl1pPr>
          </a:lstStyle>
          <a:p>
            <a:pPr>
              <a:defRPr/>
            </a:pPr>
            <a:fld id="{32A664D6-2EA1-403D-B358-FEB5B2E88800}" type="datetimeFigureOut">
              <a:rPr lang="zh-CN" altLang="en-US"/>
              <a:pPr>
                <a:defRPr/>
              </a:pPr>
              <a:t>2020/9/21</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mn-lt"/>
                <a:ea typeface="+mn-ea"/>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B8769B90-F273-472A-9B65-357806E476C4}" type="slidenum">
              <a:rPr lang="zh-CN" altLang="en-US"/>
              <a:pPr/>
              <a:t>‹#›</a:t>
            </a:fld>
            <a:endParaRPr lang="zh-CN" altLang="en-US"/>
          </a:p>
        </p:txBody>
      </p:sp>
    </p:spTree>
    <p:extLst>
      <p:ext uri="{BB962C8B-B14F-4D97-AF65-F5344CB8AC3E}">
        <p14:creationId xmlns:p14="http://schemas.microsoft.com/office/powerpoint/2010/main" val="90949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a:lstStyle>
            <a:lvl1pPr eaLnBrk="1" hangingPunct="1">
              <a:defRPr>
                <a:solidFill>
                  <a:prstClr val="black"/>
                </a:solidFill>
                <a:latin typeface="+mn-lt"/>
                <a:ea typeface="+mn-ea"/>
              </a:defRPr>
            </a:lvl1pPr>
          </a:lstStyle>
          <a:p>
            <a:pPr>
              <a:defRPr/>
            </a:pPr>
            <a:fld id="{1F3C758E-CCF6-456D-BD25-1F5937F36D88}" type="datetimeFigureOut">
              <a:rPr lang="zh-CN" altLang="en-US"/>
              <a:pPr>
                <a:defRPr/>
              </a:pPr>
              <a:t>2020/9/21</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mn-lt"/>
                <a:ea typeface="+mn-ea"/>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C4F90C2A-2A12-4284-9062-E3F1A1017E20}" type="slidenum">
              <a:rPr lang="zh-CN" altLang="en-US"/>
              <a:pPr/>
              <a:t>‹#›</a:t>
            </a:fld>
            <a:endParaRPr lang="zh-CN" altLang="en-US"/>
          </a:p>
        </p:txBody>
      </p:sp>
    </p:spTree>
    <p:extLst>
      <p:ext uri="{BB962C8B-B14F-4D97-AF65-F5344CB8AC3E}">
        <p14:creationId xmlns:p14="http://schemas.microsoft.com/office/powerpoint/2010/main" val="8975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a:lstStyle>
            <a:lvl1pPr eaLnBrk="1" hangingPunct="1">
              <a:defRPr>
                <a:solidFill>
                  <a:prstClr val="black"/>
                </a:solidFill>
                <a:latin typeface="+mn-lt"/>
                <a:ea typeface="+mn-ea"/>
              </a:defRPr>
            </a:lvl1pPr>
          </a:lstStyle>
          <a:p>
            <a:pPr>
              <a:defRPr/>
            </a:pPr>
            <a:fld id="{089F0C57-308B-4021-9B60-9774A6CF5FFD}" type="datetimeFigureOut">
              <a:rPr lang="zh-CN" altLang="en-US"/>
              <a:pPr>
                <a:defRPr/>
              </a:pPr>
              <a:t>2020/9/21</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mn-lt"/>
                <a:ea typeface="+mn-ea"/>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761E9B5A-B0A5-406F-A4AD-DC4A56E91C4A}" type="slidenum">
              <a:rPr lang="zh-CN" altLang="en-US"/>
              <a:pPr/>
              <a:t>‹#›</a:t>
            </a:fld>
            <a:endParaRPr lang="zh-CN" altLang="en-US"/>
          </a:p>
        </p:txBody>
      </p:sp>
    </p:spTree>
    <p:extLst>
      <p:ext uri="{BB962C8B-B14F-4D97-AF65-F5344CB8AC3E}">
        <p14:creationId xmlns:p14="http://schemas.microsoft.com/office/powerpoint/2010/main" val="66676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eaLnBrk="1" hangingPunct="1">
              <a:defRPr>
                <a:solidFill>
                  <a:prstClr val="black"/>
                </a:solidFill>
                <a:latin typeface="+mn-lt"/>
                <a:ea typeface="+mn-ea"/>
              </a:defRPr>
            </a:lvl1pPr>
          </a:lstStyle>
          <a:p>
            <a:pPr>
              <a:defRPr/>
            </a:pPr>
            <a:fld id="{E588683D-1DBB-4A18-8766-B60D0B09E804}" type="datetimeFigureOut">
              <a:rPr lang="zh-CN" altLang="en-US"/>
              <a:pPr>
                <a:defRPr/>
              </a:pPr>
              <a:t>2020/9/21</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3EFF81E0-70F6-44B2-9D43-C347873F6C20}" type="slidenum">
              <a:rPr lang="zh-CN" altLang="en-US"/>
              <a:pPr/>
              <a:t>‹#›</a:t>
            </a:fld>
            <a:endParaRPr lang="zh-CN" altLang="en-US"/>
          </a:p>
        </p:txBody>
      </p:sp>
    </p:spTree>
    <p:extLst>
      <p:ext uri="{BB962C8B-B14F-4D97-AF65-F5344CB8AC3E}">
        <p14:creationId xmlns:p14="http://schemas.microsoft.com/office/powerpoint/2010/main" val="75753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eaLnBrk="1" hangingPunct="1">
              <a:defRPr>
                <a:solidFill>
                  <a:prstClr val="black"/>
                </a:solidFill>
                <a:latin typeface="+mn-lt"/>
                <a:ea typeface="+mn-ea"/>
              </a:defRPr>
            </a:lvl1pPr>
          </a:lstStyle>
          <a:p>
            <a:pPr>
              <a:defRPr/>
            </a:pPr>
            <a:fld id="{16E3FBE9-8BF8-4917-BFA4-EE1C65F7B932}" type="datetimeFigureOut">
              <a:rPr lang="zh-CN" altLang="en-US"/>
              <a:pPr>
                <a:defRPr/>
              </a:pPr>
              <a:t>2020/9/21</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eaLnBrk="1" hangingPunct="1">
              <a:defRPr>
                <a:solidFill>
                  <a:prstClr val="black"/>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fld id="{19AABFE0-958D-4A0A-BC36-36D797EB297D}" type="slidenum">
              <a:rPr lang="zh-CN" altLang="en-US"/>
              <a:pPr/>
              <a:t>‹#›</a:t>
            </a:fld>
            <a:endParaRPr lang="zh-CN" altLang="en-US"/>
          </a:p>
        </p:txBody>
      </p:sp>
    </p:spTree>
    <p:extLst>
      <p:ext uri="{BB962C8B-B14F-4D97-AF65-F5344CB8AC3E}">
        <p14:creationId xmlns:p14="http://schemas.microsoft.com/office/powerpoint/2010/main" val="2375637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30275" y="188913"/>
            <a:ext cx="73136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900113" y="1052513"/>
            <a:ext cx="7993062"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cSld>
  <p:clrMap bg1="lt1" tx1="dk1" bg2="lt2" tx2="dk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 id="2147484339" r:id="rId14"/>
  </p:sldLayoutIdLst>
  <p:timing>
    <p:tnLst>
      <p:par>
        <p:cTn id="1" dur="indefinite" restart="never" nodeType="tmRoot"/>
      </p:par>
    </p:tnLst>
  </p:timing>
  <p:txStyles>
    <p:titleStyle>
      <a:lvl1pPr algn="l" rtl="0" eaLnBrk="0" fontAlgn="base" hangingPunct="0">
        <a:spcBef>
          <a:spcPct val="0"/>
        </a:spcBef>
        <a:spcAft>
          <a:spcPct val="0"/>
        </a:spcAft>
        <a:defRPr sz="4000" kern="12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Calibri" pitchFamily="34" charset="0"/>
          <a:ea typeface="宋体" pitchFamily="2" charset="-122"/>
        </a:defRPr>
      </a:lvl2pPr>
      <a:lvl3pPr algn="l" rtl="0" eaLnBrk="0" fontAlgn="base" hangingPunct="0">
        <a:spcBef>
          <a:spcPct val="0"/>
        </a:spcBef>
        <a:spcAft>
          <a:spcPct val="0"/>
        </a:spcAft>
        <a:defRPr sz="4000">
          <a:solidFill>
            <a:schemeClr val="tx1"/>
          </a:solidFill>
          <a:latin typeface="Calibri" pitchFamily="34" charset="0"/>
          <a:ea typeface="宋体" pitchFamily="2" charset="-122"/>
        </a:defRPr>
      </a:lvl3pPr>
      <a:lvl4pPr algn="l" rtl="0" eaLnBrk="0" fontAlgn="base" hangingPunct="0">
        <a:spcBef>
          <a:spcPct val="0"/>
        </a:spcBef>
        <a:spcAft>
          <a:spcPct val="0"/>
        </a:spcAft>
        <a:defRPr sz="4000">
          <a:solidFill>
            <a:schemeClr val="tx1"/>
          </a:solidFill>
          <a:latin typeface="Calibri" pitchFamily="34" charset="0"/>
          <a:ea typeface="宋体" pitchFamily="2" charset="-122"/>
        </a:defRPr>
      </a:lvl4pPr>
      <a:lvl5pPr algn="l" rtl="0" eaLnBrk="0" fontAlgn="base" hangingPunct="0">
        <a:spcBef>
          <a:spcPct val="0"/>
        </a:spcBef>
        <a:spcAft>
          <a:spcPct val="0"/>
        </a:spcAft>
        <a:defRPr sz="40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452438" indent="-452438" algn="l" rtl="0" eaLnBrk="0" fontAlgn="base" hangingPunct="0">
        <a:spcBef>
          <a:spcPct val="20000"/>
        </a:spcBef>
        <a:spcAft>
          <a:spcPct val="0"/>
        </a:spcAft>
        <a:buClr>
          <a:srgbClr val="215968"/>
        </a:buClr>
        <a:buFont typeface="Wingdings" panose="05000000000000000000" pitchFamily="2" charset="2"/>
        <a:buChar char="v"/>
        <a:defRPr sz="2800" kern="1200">
          <a:solidFill>
            <a:srgbClr val="254061"/>
          </a:solidFill>
          <a:latin typeface="+mn-lt"/>
          <a:ea typeface="+mn-ea"/>
          <a:cs typeface="+mn-cs"/>
        </a:defRPr>
      </a:lvl1pPr>
      <a:lvl2pPr marL="804863" indent="-347663" algn="l" rtl="0" eaLnBrk="0" fontAlgn="base" hangingPunct="0">
        <a:spcBef>
          <a:spcPct val="20000"/>
        </a:spcBef>
        <a:spcAft>
          <a:spcPct val="0"/>
        </a:spcAft>
        <a:buClr>
          <a:srgbClr val="31859C"/>
        </a:buClr>
        <a:buFont typeface="Wingdings 2" panose="05020102010507070707" pitchFamily="18" charset="2"/>
        <a:buChar char=""/>
        <a:defRPr sz="2400" kern="1200">
          <a:solidFill>
            <a:srgbClr val="254061"/>
          </a:solidFill>
          <a:latin typeface="+mn-lt"/>
          <a:ea typeface="+mn-ea"/>
          <a:cs typeface="+mn-cs"/>
        </a:defRPr>
      </a:lvl2pPr>
      <a:lvl3pPr marL="1255713" indent="-341313" algn="l" rtl="0" eaLnBrk="0" fontAlgn="base" hangingPunct="0">
        <a:spcBef>
          <a:spcPct val="20000"/>
        </a:spcBef>
        <a:spcAft>
          <a:spcPct val="0"/>
        </a:spcAft>
        <a:buClr>
          <a:srgbClr val="31859C"/>
        </a:buClr>
        <a:buFont typeface="Wingdings" panose="05000000000000000000" pitchFamily="2" charset="2"/>
        <a:buChar char="Ø"/>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15968"/>
        </a:buClr>
        <a:buFont typeface="Wingdings 2" panose="05020102010507070707" pitchFamily="18" charset="2"/>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6.bin"/><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11.bin"/><Relationship Id="rId4" Type="http://schemas.openxmlformats.org/officeDocument/2006/relationships/image" Target="../media/image2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2.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14.bin"/><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638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001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标题 1"/>
          <p:cNvSpPr>
            <a:spLocks noGrp="1"/>
          </p:cNvSpPr>
          <p:nvPr>
            <p:ph type="ctrTitle"/>
          </p:nvPr>
        </p:nvSpPr>
        <p:spPr/>
        <p:txBody>
          <a:bodyPr/>
          <a:lstStyle/>
          <a:p>
            <a:pPr algn="ctr" eaLnBrk="1" hangingPunct="1"/>
            <a:r>
              <a:rPr lang="zh-CN" altLang="en-US" smtClean="0"/>
              <a:t>第六章</a:t>
            </a:r>
            <a:r>
              <a:rPr lang="en-US" altLang="zh-CN" smtClean="0"/>
              <a:t/>
            </a:r>
            <a:br>
              <a:rPr lang="en-US" altLang="zh-CN" smtClean="0"/>
            </a:br>
            <a:r>
              <a:rPr lang="zh-CN" altLang="en-US" smtClean="0"/>
              <a:t>海洋大地控制网</a:t>
            </a:r>
          </a:p>
        </p:txBody>
      </p:sp>
    </p:spTree>
  </p:cSld>
  <p:clrMapOvr>
    <a:masterClrMapping/>
  </p:clrMapOvr>
  <p:transition spd="slow" advTm="25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827088" y="1033463"/>
            <a:ext cx="49323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a:solidFill>
                  <a:srgbClr val="0033CC"/>
                </a:solidFill>
                <a:latin typeface="华文新魏" panose="02010800040101010101" pitchFamily="2" charset="-122"/>
                <a:ea typeface="华文新魏" panose="02010800040101010101" pitchFamily="2" charset="-122"/>
              </a:rPr>
              <a:t>（一）主动式水声照准标志</a:t>
            </a:r>
            <a:r>
              <a:rPr lang="zh-CN" altLang="en-US" sz="2800">
                <a:solidFill>
                  <a:srgbClr val="000000"/>
                </a:solidFill>
                <a:latin typeface="华文新魏" panose="02010800040101010101" pitchFamily="2" charset="-122"/>
                <a:ea typeface="华文新魏" panose="02010800040101010101" pitchFamily="2" charset="-122"/>
              </a:rPr>
              <a:t> </a:t>
            </a:r>
          </a:p>
        </p:txBody>
      </p:sp>
      <p:sp>
        <p:nvSpPr>
          <p:cNvPr id="26627" name="Rectangle 5"/>
          <p:cNvSpPr>
            <a:spLocks noChangeArrowheads="1"/>
          </p:cNvSpPr>
          <p:nvPr/>
        </p:nvSpPr>
        <p:spPr bwMode="auto">
          <a:xfrm>
            <a:off x="898525" y="1727200"/>
            <a:ext cx="7345363"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800100" indent="-3429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Ø"/>
            </a:pPr>
            <a:r>
              <a:rPr lang="zh-CN" altLang="en-US" sz="2400" dirty="0">
                <a:solidFill>
                  <a:srgbClr val="000000"/>
                </a:solidFill>
                <a:latin typeface="华文细黑" panose="02010600040101010101" pitchFamily="2" charset="-122"/>
                <a:ea typeface="华文细黑" panose="02010600040101010101" pitchFamily="2" charset="-122"/>
              </a:rPr>
              <a:t>所谓主动式水声照准标志，实际上是一种</a:t>
            </a:r>
            <a:r>
              <a:rPr lang="zh-CN" altLang="en-US" sz="2400" dirty="0">
                <a:solidFill>
                  <a:srgbClr val="FF0000"/>
                </a:solidFill>
                <a:latin typeface="华文细黑" panose="02010600040101010101" pitchFamily="2" charset="-122"/>
                <a:ea typeface="华文细黑" panose="02010600040101010101" pitchFamily="2" charset="-122"/>
              </a:rPr>
              <a:t>水声声标</a:t>
            </a:r>
            <a:endParaRPr lang="en-US" altLang="zh-CN" sz="2400" dirty="0">
              <a:solidFill>
                <a:srgbClr val="FF0000"/>
              </a:solidFill>
              <a:latin typeface="华文细黑" panose="02010600040101010101" pitchFamily="2" charset="-122"/>
              <a:ea typeface="华文细黑" panose="02010600040101010101" pitchFamily="2" charset="-122"/>
            </a:endParaRPr>
          </a:p>
          <a:p>
            <a:pPr lvl="1" eaLnBrk="1" hangingPunct="1">
              <a:lnSpc>
                <a:spcPct val="150000"/>
              </a:lnSpc>
              <a:buFont typeface="Wingdings" panose="05000000000000000000" pitchFamily="2" charset="2"/>
              <a:buChar char="Ø"/>
            </a:pPr>
            <a:r>
              <a:rPr lang="zh-CN" altLang="en-US" sz="2400" dirty="0">
                <a:solidFill>
                  <a:srgbClr val="000000"/>
                </a:solidFill>
                <a:latin typeface="华文细黑" panose="02010600040101010101" pitchFamily="2" charset="-122"/>
                <a:ea typeface="华文细黑" panose="02010600040101010101" pitchFamily="2" charset="-122"/>
              </a:rPr>
              <a:t>它能主动发射出强度足以保证测量船上的水声设备能在其有效作用距离内接收到该信号；</a:t>
            </a:r>
            <a:endParaRPr lang="en-US" altLang="zh-CN" sz="2400" dirty="0">
              <a:solidFill>
                <a:srgbClr val="000000"/>
              </a:solidFill>
              <a:latin typeface="华文细黑" panose="02010600040101010101" pitchFamily="2" charset="-122"/>
              <a:ea typeface="华文细黑" panose="02010600040101010101" pitchFamily="2" charset="-122"/>
            </a:endParaRPr>
          </a:p>
          <a:p>
            <a:pPr lvl="1" eaLnBrk="1" hangingPunct="1">
              <a:lnSpc>
                <a:spcPct val="150000"/>
              </a:lnSpc>
              <a:buFont typeface="Wingdings" panose="05000000000000000000" pitchFamily="2" charset="2"/>
              <a:buChar char="Ø"/>
            </a:pPr>
            <a:r>
              <a:rPr lang="zh-CN" altLang="en-US" sz="2400" dirty="0">
                <a:solidFill>
                  <a:srgbClr val="000000"/>
                </a:solidFill>
                <a:latin typeface="华文细黑" panose="02010600040101010101" pitchFamily="2" charset="-122"/>
                <a:ea typeface="华文细黑" panose="02010600040101010101" pitchFamily="2" charset="-122"/>
              </a:rPr>
              <a:t>或者当接收到船台发射出的询问声信号后，能转发应答声信号被船台接收。</a:t>
            </a:r>
          </a:p>
          <a:p>
            <a:pPr eaLnBrk="1" hangingPunct="1">
              <a:lnSpc>
                <a:spcPct val="150000"/>
              </a:lnSpc>
              <a:buFont typeface="Wingdings" panose="05000000000000000000" pitchFamily="2" charset="2"/>
              <a:buChar char="Ø"/>
            </a:pPr>
            <a:r>
              <a:rPr lang="zh-CN" altLang="en-US" sz="2400" dirty="0">
                <a:solidFill>
                  <a:srgbClr val="000000"/>
                </a:solidFill>
                <a:latin typeface="华文细黑" panose="02010600040101010101" pitchFamily="2" charset="-122"/>
                <a:ea typeface="华文细黑" panose="02010600040101010101" pitchFamily="2" charset="-122"/>
              </a:rPr>
              <a:t>具有这样两种功能的水声声标，我们称为</a:t>
            </a:r>
            <a:r>
              <a:rPr lang="zh-CN" altLang="en-US" sz="2400" dirty="0">
                <a:solidFill>
                  <a:srgbClr val="FF0000"/>
                </a:solidFill>
                <a:latin typeface="华文细黑" panose="02010600040101010101" pitchFamily="2" charset="-122"/>
                <a:ea typeface="华文细黑" panose="02010600040101010101" pitchFamily="2" charset="-122"/>
              </a:rPr>
              <a:t>主动式水声照准标志</a:t>
            </a:r>
            <a:r>
              <a:rPr lang="zh-CN" altLang="en-US" sz="2400" dirty="0">
                <a:solidFill>
                  <a:srgbClr val="000000"/>
                </a:solidFill>
                <a:latin typeface="华文细黑" panose="02010600040101010101" pitchFamily="2" charset="-122"/>
                <a:ea typeface="华文细黑" panose="02010600040101010101" pitchFamily="2" charset="-122"/>
              </a:rPr>
              <a:t>。 </a:t>
            </a:r>
          </a:p>
        </p:txBody>
      </p:sp>
      <p:sp>
        <p:nvSpPr>
          <p:cNvPr id="26628"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FD1AF80-BA76-4628-BFF9-ED85686A6B89}" type="slidenum">
              <a:rPr lang="en-US" altLang="zh-CN">
                <a:solidFill>
                  <a:srgbClr val="000000"/>
                </a:solidFill>
              </a:rPr>
              <a:pPr eaLnBrk="1" hangingPunct="1"/>
              <a:t>10</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36625" y="939800"/>
            <a:ext cx="795655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Ø"/>
            </a:pPr>
            <a:r>
              <a:rPr lang="zh-CN" altLang="en-US" sz="2400" dirty="0">
                <a:solidFill>
                  <a:srgbClr val="000000"/>
                </a:solidFill>
                <a:latin typeface="华文细黑" panose="02010600040101010101" pitchFamily="2" charset="-122"/>
                <a:ea typeface="华文细黑" panose="02010600040101010101" pitchFamily="2" charset="-122"/>
              </a:rPr>
              <a:t>海洋定位中常采用的</a:t>
            </a:r>
            <a:r>
              <a:rPr lang="zh-CN" altLang="en-US" sz="2400" b="1" dirty="0">
                <a:solidFill>
                  <a:srgbClr val="FF0000"/>
                </a:solidFill>
                <a:latin typeface="华文细黑" panose="02010600040101010101" pitchFamily="2" charset="-122"/>
                <a:ea typeface="华文细黑" panose="02010600040101010101" pitchFamily="2" charset="-122"/>
              </a:rPr>
              <a:t>应答器</a:t>
            </a:r>
            <a:r>
              <a:rPr lang="zh-CN" altLang="en-US" sz="2400" dirty="0">
                <a:solidFill>
                  <a:srgbClr val="000000"/>
                </a:solidFill>
                <a:latin typeface="华文细黑" panose="02010600040101010101" pitchFamily="2" charset="-122"/>
                <a:ea typeface="华文细黑" panose="02010600040101010101" pitchFamily="2" charset="-122"/>
              </a:rPr>
              <a:t>就被普遍用作海底控制点的主动式照准标志。</a:t>
            </a:r>
            <a:endParaRPr lang="en-US" altLang="zh-CN" sz="2400" dirty="0">
              <a:solidFill>
                <a:srgbClr val="000000"/>
              </a:solidFill>
              <a:latin typeface="华文细黑" panose="02010600040101010101" pitchFamily="2" charset="-122"/>
              <a:ea typeface="华文细黑" panose="02010600040101010101" pitchFamily="2" charset="-122"/>
            </a:endParaRPr>
          </a:p>
          <a:p>
            <a:pPr eaLnBrk="1" hangingPunct="1">
              <a:lnSpc>
                <a:spcPct val="150000"/>
              </a:lnSpc>
              <a:buFont typeface="Wingdings" panose="05000000000000000000" pitchFamily="2" charset="2"/>
              <a:buChar char="Ø"/>
            </a:pPr>
            <a:r>
              <a:rPr lang="zh-CN" altLang="en-US" sz="2400" dirty="0">
                <a:solidFill>
                  <a:srgbClr val="000000"/>
                </a:solidFill>
                <a:latin typeface="华文细黑" panose="02010600040101010101" pitchFamily="2" charset="-122"/>
                <a:ea typeface="华文细黑" panose="02010600040101010101" pitchFamily="2" charset="-122"/>
              </a:rPr>
              <a:t>作为海底控制点照准标志的水声应答器，通常由换能器、电子系统（包括电源）、锚以及浮标等组成。</a:t>
            </a:r>
          </a:p>
        </p:txBody>
      </p:sp>
      <p:grpSp>
        <p:nvGrpSpPr>
          <p:cNvPr id="27651" name="Group 5"/>
          <p:cNvGrpSpPr>
            <a:grpSpLocks/>
          </p:cNvGrpSpPr>
          <p:nvPr/>
        </p:nvGrpSpPr>
        <p:grpSpPr bwMode="auto">
          <a:xfrm>
            <a:off x="1439863" y="3500438"/>
            <a:ext cx="2520950" cy="2160587"/>
            <a:chOff x="3852" y="9396"/>
            <a:chExt cx="2130" cy="3744"/>
          </a:xfrm>
        </p:grpSpPr>
        <p:grpSp>
          <p:nvGrpSpPr>
            <p:cNvPr id="27655" name="Group 6"/>
            <p:cNvGrpSpPr>
              <a:grpSpLocks/>
            </p:cNvGrpSpPr>
            <p:nvPr/>
          </p:nvGrpSpPr>
          <p:grpSpPr bwMode="auto">
            <a:xfrm>
              <a:off x="4752" y="9396"/>
              <a:ext cx="1230" cy="3744"/>
              <a:chOff x="4752" y="9396"/>
              <a:chExt cx="1230" cy="3744"/>
            </a:xfrm>
          </p:grpSpPr>
          <p:sp>
            <p:nvSpPr>
              <p:cNvPr id="27664" name="Oval 7"/>
              <p:cNvSpPr>
                <a:spLocks noChangeArrowheads="1"/>
              </p:cNvSpPr>
              <p:nvPr/>
            </p:nvSpPr>
            <p:spPr bwMode="auto">
              <a:xfrm>
                <a:off x="5067" y="10759"/>
                <a:ext cx="546" cy="314"/>
              </a:xfrm>
              <a:prstGeom prst="ellipse">
                <a:avLst/>
              </a:prstGeom>
              <a:solidFill>
                <a:srgbClr val="FFFFFF"/>
              </a:solidFill>
              <a:ln w="9525">
                <a:solidFill>
                  <a:srgbClr val="000000"/>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27665" name="Rectangle 8"/>
              <p:cNvSpPr>
                <a:spLocks noChangeArrowheads="1"/>
              </p:cNvSpPr>
              <p:nvPr/>
            </p:nvSpPr>
            <p:spPr bwMode="auto">
              <a:xfrm>
                <a:off x="5310" y="12511"/>
                <a:ext cx="137" cy="210"/>
              </a:xfrm>
              <a:prstGeom prst="rect">
                <a:avLst/>
              </a:prstGeom>
              <a:solidFill>
                <a:srgbClr val="FFFFFF"/>
              </a:solidFill>
              <a:ln w="9525">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27666" name="Oval 9"/>
              <p:cNvSpPr>
                <a:spLocks noChangeArrowheads="1"/>
              </p:cNvSpPr>
              <p:nvPr/>
            </p:nvSpPr>
            <p:spPr bwMode="auto">
              <a:xfrm>
                <a:off x="4919" y="9396"/>
                <a:ext cx="820" cy="629"/>
              </a:xfrm>
              <a:prstGeom prst="ellipse">
                <a:avLst/>
              </a:prstGeom>
              <a:solidFill>
                <a:srgbClr val="FFFFFF"/>
              </a:solidFill>
              <a:ln w="9525">
                <a:solidFill>
                  <a:srgbClr val="000000"/>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27667" name="Line 10"/>
              <p:cNvSpPr>
                <a:spLocks noChangeShapeType="1"/>
              </p:cNvSpPr>
              <p:nvPr/>
            </p:nvSpPr>
            <p:spPr bwMode="auto">
              <a:xfrm>
                <a:off x="5340" y="10025"/>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Rectangle 11"/>
              <p:cNvSpPr>
                <a:spLocks noChangeArrowheads="1"/>
              </p:cNvSpPr>
              <p:nvPr/>
            </p:nvSpPr>
            <p:spPr bwMode="auto">
              <a:xfrm>
                <a:off x="5078" y="10204"/>
                <a:ext cx="547" cy="630"/>
              </a:xfrm>
              <a:prstGeom prst="rect">
                <a:avLst/>
              </a:prstGeom>
              <a:solidFill>
                <a:srgbClr val="FFFFFF"/>
              </a:solidFill>
              <a:ln w="9525">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27669" name="Rectangle 12" descr="浅色下对角线"/>
              <p:cNvSpPr>
                <a:spLocks noChangeArrowheads="1"/>
              </p:cNvSpPr>
              <p:nvPr/>
            </p:nvSpPr>
            <p:spPr bwMode="auto">
              <a:xfrm>
                <a:off x="5067" y="10834"/>
                <a:ext cx="546" cy="104"/>
              </a:xfrm>
              <a:prstGeom prst="rect">
                <a:avLst/>
              </a:prstGeom>
              <a:pattFill prst="ltDnDiag">
                <a:fgClr>
                  <a:srgbClr val="000000"/>
                </a:fgClr>
                <a:bgClr>
                  <a:srgbClr val="FFFFFF"/>
                </a:bgClr>
              </a:pattFill>
              <a:ln w="9525">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27670" name="Oval 13"/>
              <p:cNvSpPr>
                <a:spLocks noChangeArrowheads="1"/>
              </p:cNvSpPr>
              <p:nvPr/>
            </p:nvSpPr>
            <p:spPr bwMode="auto">
              <a:xfrm>
                <a:off x="5082" y="11432"/>
                <a:ext cx="547" cy="315"/>
              </a:xfrm>
              <a:prstGeom prst="ellipse">
                <a:avLst/>
              </a:prstGeom>
              <a:solidFill>
                <a:srgbClr val="FFFFFF"/>
              </a:solidFill>
              <a:ln w="9525">
                <a:solidFill>
                  <a:srgbClr val="000000"/>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27671" name="Rectangle 14"/>
              <p:cNvSpPr>
                <a:spLocks noChangeArrowheads="1"/>
              </p:cNvSpPr>
              <p:nvPr/>
            </p:nvSpPr>
            <p:spPr bwMode="auto">
              <a:xfrm>
                <a:off x="5094" y="11588"/>
                <a:ext cx="546" cy="943"/>
              </a:xfrm>
              <a:prstGeom prst="rect">
                <a:avLst/>
              </a:prstGeom>
              <a:solidFill>
                <a:srgbClr val="FFFFFF"/>
              </a:solidFill>
              <a:ln w="9525">
                <a:solidFill>
                  <a:srgbClr val="000000"/>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27672" name="Freeform 15"/>
              <p:cNvSpPr>
                <a:spLocks/>
              </p:cNvSpPr>
              <p:nvPr/>
            </p:nvSpPr>
            <p:spPr bwMode="auto">
              <a:xfrm>
                <a:off x="5333" y="11073"/>
                <a:ext cx="2" cy="353"/>
              </a:xfrm>
              <a:custGeom>
                <a:avLst/>
                <a:gdLst>
                  <a:gd name="T0" fmla="*/ 0 w 3"/>
                  <a:gd name="T1" fmla="*/ 0 h 525"/>
                  <a:gd name="T2" fmla="*/ 1 w 3"/>
                  <a:gd name="T3" fmla="*/ 1 h 525"/>
                  <a:gd name="T4" fmla="*/ 0 60000 65536"/>
                  <a:gd name="T5" fmla="*/ 0 60000 65536"/>
                </a:gdLst>
                <a:ahLst/>
                <a:cxnLst>
                  <a:cxn ang="T4">
                    <a:pos x="T0" y="T1"/>
                  </a:cxn>
                  <a:cxn ang="T5">
                    <a:pos x="T2" y="T3"/>
                  </a:cxn>
                </a:cxnLst>
                <a:rect l="0" t="0" r="r" b="b"/>
                <a:pathLst>
                  <a:path w="3" h="525">
                    <a:moveTo>
                      <a:pt x="0" y="0"/>
                    </a:moveTo>
                    <a:lnTo>
                      <a:pt x="3" y="525"/>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3" name="Oval 16"/>
              <p:cNvSpPr>
                <a:spLocks noChangeArrowheads="1"/>
              </p:cNvSpPr>
              <p:nvPr/>
            </p:nvSpPr>
            <p:spPr bwMode="auto">
              <a:xfrm>
                <a:off x="5310" y="12711"/>
                <a:ext cx="137" cy="104"/>
              </a:xfrm>
              <a:prstGeom prst="ellipse">
                <a:avLst/>
              </a:prstGeom>
              <a:solidFill>
                <a:srgbClr val="FFFFFF"/>
              </a:solidFill>
              <a:ln w="9525">
                <a:solidFill>
                  <a:srgbClr val="000000"/>
                </a:solidFill>
                <a:round/>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27674" name="AutoShape 17"/>
              <p:cNvSpPr>
                <a:spLocks noChangeArrowheads="1"/>
              </p:cNvSpPr>
              <p:nvPr/>
            </p:nvSpPr>
            <p:spPr bwMode="auto">
              <a:xfrm rot="10800000">
                <a:off x="4752" y="12825"/>
                <a:ext cx="1230" cy="31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6 w 21600"/>
                  <a:gd name="T13" fmla="*/ 4526 h 21600"/>
                  <a:gd name="T14" fmla="*/ 17104 w 21600"/>
                  <a:gd name="T15" fmla="*/ 1707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FF"/>
              </a:solidFill>
              <a:ln w="9525">
                <a:solidFill>
                  <a:srgbClr val="000000"/>
                </a:solidFill>
                <a:miter lim="800000"/>
                <a:headEnd/>
                <a:tailEnd/>
              </a:ln>
            </p:spPr>
            <p:txBody>
              <a:bodyPr/>
              <a:lstStyle/>
              <a:p>
                <a:endParaRPr lang="zh-CN" altLang="en-US"/>
              </a:p>
            </p:txBody>
          </p:sp>
        </p:grpSp>
        <p:sp>
          <p:nvSpPr>
            <p:cNvPr id="27656" name="Freeform 18"/>
            <p:cNvSpPr>
              <a:spLocks/>
            </p:cNvSpPr>
            <p:nvPr/>
          </p:nvSpPr>
          <p:spPr bwMode="auto">
            <a:xfrm>
              <a:off x="4440" y="9708"/>
              <a:ext cx="492" cy="132"/>
            </a:xfrm>
            <a:custGeom>
              <a:avLst/>
              <a:gdLst>
                <a:gd name="T0" fmla="*/ 0 w 492"/>
                <a:gd name="T1" fmla="*/ 132 h 132"/>
                <a:gd name="T2" fmla="*/ 492 w 492"/>
                <a:gd name="T3" fmla="*/ 0 h 132"/>
                <a:gd name="T4" fmla="*/ 0 60000 65536"/>
                <a:gd name="T5" fmla="*/ 0 60000 65536"/>
              </a:gdLst>
              <a:ahLst/>
              <a:cxnLst>
                <a:cxn ang="T4">
                  <a:pos x="T0" y="T1"/>
                </a:cxn>
                <a:cxn ang="T5">
                  <a:pos x="T2" y="T3"/>
                </a:cxn>
              </a:cxnLst>
              <a:rect l="0" t="0" r="r" b="b"/>
              <a:pathLst>
                <a:path w="492" h="132">
                  <a:moveTo>
                    <a:pt x="0" y="132"/>
                  </a:moveTo>
                  <a:lnTo>
                    <a:pt x="492" y="0"/>
                  </a:lnTo>
                </a:path>
              </a:pathLst>
            </a:custGeom>
            <a:noFill/>
            <a:ln w="9525">
              <a:solidFill>
                <a:srgbClr val="000000"/>
              </a:solidFill>
              <a:round/>
              <a:headEnd type="none" w="med" len="me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7" name="Text Box 19"/>
            <p:cNvSpPr txBox="1">
              <a:spLocks noChangeArrowheads="1"/>
            </p:cNvSpPr>
            <p:nvPr/>
          </p:nvSpPr>
          <p:spPr bwMode="auto">
            <a:xfrm>
              <a:off x="3852" y="9627"/>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200">
                  <a:solidFill>
                    <a:srgbClr val="000000"/>
                  </a:solidFill>
                </a:rPr>
                <a:t>浮标</a:t>
              </a:r>
              <a:endParaRPr lang="zh-CN" altLang="en-US" sz="1200">
                <a:solidFill>
                  <a:srgbClr val="000000"/>
                </a:solidFill>
                <a:latin typeface="Arial" panose="020B0604020202020204" pitchFamily="34" charset="0"/>
              </a:endParaRPr>
            </a:p>
          </p:txBody>
        </p:sp>
        <p:sp>
          <p:nvSpPr>
            <p:cNvPr id="27658" name="Text Box 20"/>
            <p:cNvSpPr txBox="1">
              <a:spLocks noChangeArrowheads="1"/>
            </p:cNvSpPr>
            <p:nvPr/>
          </p:nvSpPr>
          <p:spPr bwMode="auto">
            <a:xfrm>
              <a:off x="3852" y="1064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200">
                  <a:solidFill>
                    <a:srgbClr val="000000"/>
                  </a:solidFill>
                </a:rPr>
                <a:t>负荷</a:t>
              </a:r>
              <a:endParaRPr lang="zh-CN" altLang="en-US" sz="1200">
                <a:solidFill>
                  <a:srgbClr val="000000"/>
                </a:solidFill>
                <a:latin typeface="Arial" panose="020B0604020202020204" pitchFamily="34" charset="0"/>
              </a:endParaRPr>
            </a:p>
          </p:txBody>
        </p:sp>
        <p:sp>
          <p:nvSpPr>
            <p:cNvPr id="27659" name="Text Box 21"/>
            <p:cNvSpPr txBox="1">
              <a:spLocks noChangeArrowheads="1"/>
            </p:cNvSpPr>
            <p:nvPr/>
          </p:nvSpPr>
          <p:spPr bwMode="auto">
            <a:xfrm>
              <a:off x="3852" y="1173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200">
                  <a:solidFill>
                    <a:srgbClr val="000000"/>
                  </a:solidFill>
                </a:rPr>
                <a:t>声标</a:t>
              </a:r>
              <a:endParaRPr lang="zh-CN" altLang="en-US" sz="1200">
                <a:solidFill>
                  <a:srgbClr val="000000"/>
                </a:solidFill>
                <a:latin typeface="Arial" panose="020B0604020202020204" pitchFamily="34" charset="0"/>
              </a:endParaRPr>
            </a:p>
          </p:txBody>
        </p:sp>
        <p:sp>
          <p:nvSpPr>
            <p:cNvPr id="27660" name="Text Box 22"/>
            <p:cNvSpPr txBox="1">
              <a:spLocks noChangeArrowheads="1"/>
            </p:cNvSpPr>
            <p:nvPr/>
          </p:nvSpPr>
          <p:spPr bwMode="auto">
            <a:xfrm>
              <a:off x="3852" y="1236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200">
                  <a:solidFill>
                    <a:srgbClr val="000000"/>
                  </a:solidFill>
                </a:rPr>
                <a:t>锚</a:t>
              </a:r>
              <a:endParaRPr lang="zh-CN" altLang="en-US" sz="1200">
                <a:solidFill>
                  <a:srgbClr val="000000"/>
                </a:solidFill>
                <a:latin typeface="Arial" panose="020B0604020202020204" pitchFamily="34" charset="0"/>
              </a:endParaRPr>
            </a:p>
          </p:txBody>
        </p:sp>
        <p:sp>
          <p:nvSpPr>
            <p:cNvPr id="27661" name="Line 23"/>
            <p:cNvSpPr>
              <a:spLocks noChangeShapeType="1"/>
            </p:cNvSpPr>
            <p:nvPr/>
          </p:nvSpPr>
          <p:spPr bwMode="auto">
            <a:xfrm flipV="1">
              <a:off x="4497" y="10740"/>
              <a:ext cx="540" cy="156"/>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7662" name="Freeform 24"/>
            <p:cNvSpPr>
              <a:spLocks/>
            </p:cNvSpPr>
            <p:nvPr/>
          </p:nvSpPr>
          <p:spPr bwMode="auto">
            <a:xfrm>
              <a:off x="4455" y="11970"/>
              <a:ext cx="555" cy="15"/>
            </a:xfrm>
            <a:custGeom>
              <a:avLst/>
              <a:gdLst>
                <a:gd name="T0" fmla="*/ 0 w 555"/>
                <a:gd name="T1" fmla="*/ 0 h 15"/>
                <a:gd name="T2" fmla="*/ 555 w 555"/>
                <a:gd name="T3" fmla="*/ 15 h 15"/>
                <a:gd name="T4" fmla="*/ 0 60000 65536"/>
                <a:gd name="T5" fmla="*/ 0 60000 65536"/>
              </a:gdLst>
              <a:ahLst/>
              <a:cxnLst>
                <a:cxn ang="T4">
                  <a:pos x="T0" y="T1"/>
                </a:cxn>
                <a:cxn ang="T5">
                  <a:pos x="T2" y="T3"/>
                </a:cxn>
              </a:cxnLst>
              <a:rect l="0" t="0" r="r" b="b"/>
              <a:pathLst>
                <a:path w="555" h="15">
                  <a:moveTo>
                    <a:pt x="0" y="0"/>
                  </a:moveTo>
                  <a:lnTo>
                    <a:pt x="555" y="15"/>
                  </a:lnTo>
                </a:path>
              </a:pathLst>
            </a:custGeom>
            <a:noFill/>
            <a:ln w="9525">
              <a:solidFill>
                <a:srgbClr val="000000"/>
              </a:solidFill>
              <a:round/>
              <a:headEnd type="none" w="med" len="me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3" name="Freeform 25"/>
            <p:cNvSpPr>
              <a:spLocks/>
            </p:cNvSpPr>
            <p:nvPr/>
          </p:nvSpPr>
          <p:spPr bwMode="auto">
            <a:xfrm>
              <a:off x="4392" y="12672"/>
              <a:ext cx="468" cy="273"/>
            </a:xfrm>
            <a:custGeom>
              <a:avLst/>
              <a:gdLst>
                <a:gd name="T0" fmla="*/ 0 w 468"/>
                <a:gd name="T1" fmla="*/ 0 h 273"/>
                <a:gd name="T2" fmla="*/ 468 w 468"/>
                <a:gd name="T3" fmla="*/ 273 h 273"/>
                <a:gd name="T4" fmla="*/ 0 60000 65536"/>
                <a:gd name="T5" fmla="*/ 0 60000 65536"/>
              </a:gdLst>
              <a:ahLst/>
              <a:cxnLst>
                <a:cxn ang="T4">
                  <a:pos x="T0" y="T1"/>
                </a:cxn>
                <a:cxn ang="T5">
                  <a:pos x="T2" y="T3"/>
                </a:cxn>
              </a:cxnLst>
              <a:rect l="0" t="0" r="r" b="b"/>
              <a:pathLst>
                <a:path w="468" h="273">
                  <a:moveTo>
                    <a:pt x="0" y="0"/>
                  </a:moveTo>
                  <a:lnTo>
                    <a:pt x="468" y="273"/>
                  </a:lnTo>
                </a:path>
              </a:pathLst>
            </a:custGeom>
            <a:noFill/>
            <a:ln w="9525">
              <a:solidFill>
                <a:srgbClr val="000000"/>
              </a:solidFill>
              <a:round/>
              <a:headEnd type="none" w="med" len="me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27652" name="Picture 26"/>
          <p:cNvPicPr>
            <a:picLocks noChangeAspect="1" noChangeArrowheads="1"/>
          </p:cNvPicPr>
          <p:nvPr/>
        </p:nvPicPr>
        <p:blipFill>
          <a:blip r:embed="rId2">
            <a:clrChange>
              <a:clrFrom>
                <a:srgbClr val="FFFFFF"/>
              </a:clrFrom>
              <a:clrTo>
                <a:srgbClr val="FFFFFF">
                  <a:alpha val="0"/>
                </a:srgbClr>
              </a:clrTo>
            </a:clrChange>
            <a:lum bright="-12000" contrast="12000"/>
            <a:extLst>
              <a:ext uri="{28A0092B-C50C-407E-A947-70E740481C1C}">
                <a14:useLocalDpi xmlns:a14="http://schemas.microsoft.com/office/drawing/2010/main" val="0"/>
              </a:ext>
            </a:extLst>
          </a:blip>
          <a:srcRect l="16270" t="6134" r="8333" b="6064"/>
          <a:stretch>
            <a:fillRect/>
          </a:stretch>
        </p:blipFill>
        <p:spPr bwMode="auto">
          <a:xfrm>
            <a:off x="6291263" y="3233738"/>
            <a:ext cx="21685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27"/>
          <p:cNvSpPr>
            <a:spLocks noChangeArrowheads="1"/>
          </p:cNvSpPr>
          <p:nvPr/>
        </p:nvSpPr>
        <p:spPr bwMode="auto">
          <a:xfrm>
            <a:off x="3556000" y="6175375"/>
            <a:ext cx="23780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000000"/>
                </a:solidFill>
                <a:latin typeface="华文细黑" panose="02010600040101010101" pitchFamily="2" charset="-122"/>
                <a:ea typeface="华文细黑" panose="02010600040101010101" pitchFamily="2" charset="-122"/>
              </a:rPr>
              <a:t> </a:t>
            </a:r>
            <a:r>
              <a:rPr lang="zh-CN" altLang="en-US">
                <a:solidFill>
                  <a:srgbClr val="000000"/>
                </a:solidFill>
                <a:latin typeface="华文细黑" panose="02010600040101010101" pitchFamily="2" charset="-122"/>
                <a:ea typeface="华文细黑" panose="02010600040101010101" pitchFamily="2" charset="-122"/>
              </a:rPr>
              <a:t>水声应答器及其组成 </a:t>
            </a:r>
          </a:p>
        </p:txBody>
      </p:sp>
      <p:sp>
        <p:nvSpPr>
          <p:cNvPr id="27654"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B3936EA-C733-4C3B-A7F6-39F25D05FC26}" type="slidenum">
              <a:rPr lang="en-US" altLang="zh-CN">
                <a:solidFill>
                  <a:srgbClr val="000000"/>
                </a:solidFill>
              </a:rPr>
              <a:pPr eaLnBrk="1" hangingPunct="1"/>
              <a:t>11</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900113" y="1773238"/>
            <a:ext cx="763270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Ø"/>
            </a:pPr>
            <a:r>
              <a:rPr lang="zh-CN" altLang="en-US" sz="2400">
                <a:solidFill>
                  <a:srgbClr val="000000"/>
                </a:solidFill>
                <a:latin typeface="华文细黑" panose="02010600040101010101" pitchFamily="2" charset="-122"/>
                <a:ea typeface="华文细黑" panose="02010600040101010101" pitchFamily="2" charset="-122"/>
              </a:rPr>
              <a:t>被动式照准标志：以自身表面反射来自船上水声设备所发射的声信号再被船台接收；</a:t>
            </a:r>
          </a:p>
          <a:p>
            <a:pPr eaLnBrk="1" hangingPunct="1">
              <a:lnSpc>
                <a:spcPct val="150000"/>
              </a:lnSpc>
              <a:buFont typeface="Wingdings" panose="05000000000000000000" pitchFamily="2" charset="2"/>
              <a:buChar char="Ø"/>
            </a:pPr>
            <a:r>
              <a:rPr lang="zh-CN" altLang="en-US" sz="2400">
                <a:solidFill>
                  <a:srgbClr val="000000"/>
                </a:solidFill>
                <a:latin typeface="华文细黑" panose="02010600040101010101" pitchFamily="2" charset="-122"/>
                <a:ea typeface="华文细黑" panose="02010600040101010101" pitchFamily="2" charset="-122"/>
              </a:rPr>
              <a:t>主要技术要求：</a:t>
            </a:r>
            <a:r>
              <a:rPr lang="zh-CN" altLang="en-US" sz="2400">
                <a:latin typeface="华文细黑" panose="02010600040101010101" pitchFamily="2" charset="-122"/>
                <a:ea typeface="华文细黑" panose="02010600040101010101" pitchFamily="2" charset="-122"/>
              </a:rPr>
              <a:t>反射信号的能力，即</a:t>
            </a:r>
            <a:r>
              <a:rPr lang="zh-CN" altLang="en-US" sz="2400" b="1">
                <a:solidFill>
                  <a:srgbClr val="FF0000"/>
                </a:solidFill>
                <a:latin typeface="华文细黑" panose="02010600040101010101" pitchFamily="2" charset="-122"/>
                <a:ea typeface="华文细黑" panose="02010600040101010101" pitchFamily="2" charset="-122"/>
              </a:rPr>
              <a:t>目标强度</a:t>
            </a:r>
          </a:p>
        </p:txBody>
      </p:sp>
      <p:sp>
        <p:nvSpPr>
          <p:cNvPr id="28675"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40AD8D2-3926-481A-AC46-E261845211B0}" type="slidenum">
              <a:rPr lang="en-US" altLang="zh-CN">
                <a:solidFill>
                  <a:srgbClr val="000000"/>
                </a:solidFill>
              </a:rPr>
              <a:pPr eaLnBrk="1" hangingPunct="1"/>
              <a:t>12</a:t>
            </a:fld>
            <a:endParaRPr lang="en-US" altLang="zh-CN">
              <a:solidFill>
                <a:srgbClr val="000000"/>
              </a:solidFill>
            </a:endParaRPr>
          </a:p>
        </p:txBody>
      </p:sp>
      <p:sp>
        <p:nvSpPr>
          <p:cNvPr id="28676" name="Rectangle 25"/>
          <p:cNvSpPr>
            <a:spLocks noChangeArrowheads="1"/>
          </p:cNvSpPr>
          <p:nvPr/>
        </p:nvSpPr>
        <p:spPr bwMode="auto">
          <a:xfrm>
            <a:off x="900113" y="3841750"/>
            <a:ext cx="7058025"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tabLst>
                <a:tab pos="114300" algn="l"/>
              </a:tabLst>
              <a:defRPr>
                <a:solidFill>
                  <a:schemeClr val="tx1"/>
                </a:solidFill>
                <a:latin typeface="Calibri" panose="020F0502020204030204" pitchFamily="34" charset="0"/>
                <a:ea typeface="宋体" panose="02010600030101010101" pitchFamily="2" charset="-122"/>
              </a:defRPr>
            </a:lvl1pPr>
            <a:lvl2pPr>
              <a:tabLst>
                <a:tab pos="114300" algn="l"/>
              </a:tabLst>
              <a:defRPr>
                <a:solidFill>
                  <a:schemeClr val="tx1"/>
                </a:solidFill>
                <a:latin typeface="Calibri" panose="020F0502020204030204" pitchFamily="34" charset="0"/>
                <a:ea typeface="宋体" panose="02010600030101010101" pitchFamily="2" charset="-122"/>
              </a:defRPr>
            </a:lvl2pPr>
            <a:lvl3pPr marL="1143000" indent="-228600">
              <a:tabLst>
                <a:tab pos="114300" algn="l"/>
              </a:tabLst>
              <a:defRPr>
                <a:solidFill>
                  <a:schemeClr val="tx1"/>
                </a:solidFill>
                <a:latin typeface="Calibri" panose="020F0502020204030204" pitchFamily="34" charset="0"/>
                <a:ea typeface="宋体" panose="02010600030101010101" pitchFamily="2" charset="-122"/>
              </a:defRPr>
            </a:lvl3pPr>
            <a:lvl4pPr marL="1600200" indent="-228600">
              <a:tabLst>
                <a:tab pos="114300" algn="l"/>
              </a:tabLst>
              <a:defRPr>
                <a:solidFill>
                  <a:schemeClr val="tx1"/>
                </a:solidFill>
                <a:latin typeface="Calibri" panose="020F0502020204030204" pitchFamily="34" charset="0"/>
                <a:ea typeface="宋体" panose="02010600030101010101" pitchFamily="2" charset="-122"/>
              </a:defRPr>
            </a:lvl4pPr>
            <a:lvl5pPr marL="2057400" indent="-228600">
              <a:tabLst>
                <a:tab pos="114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000" b="1">
                <a:solidFill>
                  <a:srgbClr val="000000"/>
                </a:solidFill>
                <a:latin typeface="华文细黑" panose="02010600040101010101" pitchFamily="2" charset="-122"/>
                <a:ea typeface="华文细黑" panose="02010600040101010101" pitchFamily="2" charset="-122"/>
              </a:rPr>
              <a:t>目标强度</a:t>
            </a:r>
          </a:p>
          <a:p>
            <a:pPr lvl="1" eaLnBrk="1" hangingPunct="1">
              <a:lnSpc>
                <a:spcPct val="150000"/>
              </a:lnSpc>
            </a:pPr>
            <a:r>
              <a:rPr lang="zh-CN" altLang="en-US" sz="2000">
                <a:solidFill>
                  <a:srgbClr val="000000"/>
                </a:solidFill>
                <a:latin typeface="华文细黑" panose="02010600040101010101" pitchFamily="2" charset="-122"/>
                <a:ea typeface="华文细黑" panose="02010600040101010101" pitchFamily="2" charset="-122"/>
              </a:rPr>
              <a:t>离目标（如被动式照准标志）</a:t>
            </a:r>
            <a:r>
              <a:rPr lang="en-US" altLang="zh-CN" sz="2000">
                <a:solidFill>
                  <a:srgbClr val="000000"/>
                </a:solidFill>
                <a:latin typeface="华文细黑" panose="02010600040101010101" pitchFamily="2" charset="-122"/>
                <a:ea typeface="华文细黑" panose="02010600040101010101" pitchFamily="2" charset="-122"/>
              </a:rPr>
              <a:t>1m</a:t>
            </a:r>
            <a:r>
              <a:rPr lang="zh-CN" altLang="en-US" sz="2000">
                <a:solidFill>
                  <a:srgbClr val="000000"/>
                </a:solidFill>
                <a:latin typeface="华文细黑" panose="02010600040101010101" pitchFamily="2" charset="-122"/>
                <a:ea typeface="华文细黑" panose="02010600040101010101" pitchFamily="2" charset="-122"/>
              </a:rPr>
              <a:t>处，从目标反射回的反射信号的声强和入射到目标的入射信号的声强之比取对数乘</a:t>
            </a:r>
            <a:r>
              <a:rPr lang="en-US" altLang="zh-CN" sz="2000">
                <a:solidFill>
                  <a:srgbClr val="000000"/>
                </a:solidFill>
                <a:latin typeface="华文细黑" panose="02010600040101010101" pitchFamily="2" charset="-122"/>
                <a:ea typeface="华文细黑" panose="02010600040101010101" pitchFamily="2" charset="-122"/>
              </a:rPr>
              <a:t>10</a:t>
            </a:r>
            <a:r>
              <a:rPr lang="en-US" altLang="zh-CN">
                <a:solidFill>
                  <a:srgbClr val="000000"/>
                </a:solidFill>
                <a:latin typeface="华文细黑" panose="02010600040101010101" pitchFamily="2" charset="-122"/>
                <a:ea typeface="华文细黑" panose="02010600040101010101" pitchFamily="2" charset="-122"/>
              </a:rPr>
              <a:t> </a:t>
            </a:r>
            <a:r>
              <a:rPr lang="zh-CN" altLang="en-US">
                <a:solidFill>
                  <a:srgbClr val="000000"/>
                </a:solidFill>
                <a:latin typeface="华文细黑" panose="02010600040101010101" pitchFamily="2" charset="-122"/>
                <a:ea typeface="华文细黑" panose="02010600040101010101" pitchFamily="2" charset="-122"/>
              </a:rPr>
              <a:t>。</a:t>
            </a:r>
            <a:endParaRPr lang="en-US" altLang="zh-CN">
              <a:solidFill>
                <a:srgbClr val="000000"/>
              </a:solidFill>
              <a:latin typeface="华文细黑" panose="02010600040101010101" pitchFamily="2" charset="-122"/>
              <a:ea typeface="华文细黑" panose="02010600040101010101" pitchFamily="2" charset="-122"/>
            </a:endParaRPr>
          </a:p>
        </p:txBody>
      </p:sp>
      <p:graphicFrame>
        <p:nvGraphicFramePr>
          <p:cNvPr id="28677" name="Object 27"/>
          <p:cNvGraphicFramePr>
            <a:graphicFrameLocks noChangeAspect="1"/>
          </p:cNvGraphicFramePr>
          <p:nvPr/>
        </p:nvGraphicFramePr>
        <p:xfrm>
          <a:off x="2771775" y="5445125"/>
          <a:ext cx="3384550" cy="746125"/>
        </p:xfrm>
        <a:graphic>
          <a:graphicData uri="http://schemas.openxmlformats.org/presentationml/2006/ole">
            <mc:AlternateContent xmlns:mc="http://schemas.openxmlformats.org/markup-compatibility/2006">
              <mc:Choice xmlns:v="urn:schemas-microsoft-com:vml" Requires="v">
                <p:oleObj spid="_x0000_s28685" name="公式" r:id="rId3" imgW="1853396" imgH="406224" progId="Equation.3">
                  <p:embed/>
                </p:oleObj>
              </mc:Choice>
              <mc:Fallback>
                <p:oleObj name="公式" r:id="rId3" imgW="1853396" imgH="406224"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5445125"/>
                        <a:ext cx="33845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4"/>
          <p:cNvSpPr>
            <a:spLocks noChangeArrowheads="1"/>
          </p:cNvSpPr>
          <p:nvPr/>
        </p:nvSpPr>
        <p:spPr bwMode="auto">
          <a:xfrm>
            <a:off x="827088" y="1033463"/>
            <a:ext cx="49323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a:solidFill>
                  <a:srgbClr val="0033CC"/>
                </a:solidFill>
                <a:latin typeface="华文新魏" panose="02010800040101010101" pitchFamily="2" charset="-122"/>
                <a:ea typeface="华文新魏" panose="02010800040101010101" pitchFamily="2" charset="-122"/>
              </a:rPr>
              <a:t>（二）被动式水声照准标志</a:t>
            </a:r>
            <a:r>
              <a:rPr lang="zh-CN" altLang="en-US" sz="2800">
                <a:solidFill>
                  <a:srgbClr val="000000"/>
                </a:solidFill>
                <a:latin typeface="华文新魏" panose="02010800040101010101" pitchFamily="2" charset="-122"/>
                <a:ea typeface="华文新魏" panose="02010800040101010101" pitchFamily="2" charset="-122"/>
              </a:rPr>
              <a:t> </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ChangeArrowheads="1"/>
          </p:cNvSpPr>
          <p:nvPr/>
        </p:nvSpPr>
        <p:spPr bwMode="auto">
          <a:xfrm>
            <a:off x="971550" y="1082675"/>
            <a:ext cx="6985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14300" algn="l"/>
              </a:tabLst>
              <a:defRPr>
                <a:solidFill>
                  <a:schemeClr val="tx1"/>
                </a:solidFill>
                <a:latin typeface="Calibri" panose="020F0502020204030204" pitchFamily="34" charset="0"/>
                <a:ea typeface="宋体" panose="02010600030101010101" pitchFamily="2" charset="-122"/>
              </a:defRPr>
            </a:lvl1pPr>
            <a:lvl2pPr marL="742950" indent="-285750">
              <a:tabLst>
                <a:tab pos="114300" algn="l"/>
              </a:tabLst>
              <a:defRPr>
                <a:solidFill>
                  <a:schemeClr val="tx1"/>
                </a:solidFill>
                <a:latin typeface="Calibri" panose="020F0502020204030204" pitchFamily="34" charset="0"/>
                <a:ea typeface="宋体" panose="02010600030101010101" pitchFamily="2" charset="-122"/>
              </a:defRPr>
            </a:lvl2pPr>
            <a:lvl3pPr marL="1143000" indent="-228600">
              <a:tabLst>
                <a:tab pos="114300" algn="l"/>
              </a:tabLst>
              <a:defRPr>
                <a:solidFill>
                  <a:schemeClr val="tx1"/>
                </a:solidFill>
                <a:latin typeface="Calibri" panose="020F0502020204030204" pitchFamily="34" charset="0"/>
                <a:ea typeface="宋体" panose="02010600030101010101" pitchFamily="2" charset="-122"/>
              </a:defRPr>
            </a:lvl3pPr>
            <a:lvl4pPr marL="1600200" indent="-228600">
              <a:tabLst>
                <a:tab pos="114300" algn="l"/>
              </a:tabLst>
              <a:defRPr>
                <a:solidFill>
                  <a:schemeClr val="tx1"/>
                </a:solidFill>
                <a:latin typeface="Calibri" panose="020F0502020204030204" pitchFamily="34" charset="0"/>
                <a:ea typeface="宋体" panose="02010600030101010101" pitchFamily="2" charset="-122"/>
              </a:defRPr>
            </a:lvl4pPr>
            <a:lvl5pPr marL="2057400" indent="-228600">
              <a:tabLst>
                <a:tab pos="114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华文细黑" panose="02010600040101010101" pitchFamily="2" charset="-122"/>
                <a:ea typeface="华文细黑" panose="02010600040101010101" pitchFamily="2" charset="-122"/>
              </a:rPr>
              <a:t>提高被动式照准标志的目标强度，应考虑下列因素：</a:t>
            </a:r>
          </a:p>
        </p:txBody>
      </p:sp>
      <p:sp>
        <p:nvSpPr>
          <p:cNvPr id="29699" name="Rectangle 11"/>
          <p:cNvSpPr>
            <a:spLocks noGrp="1" noRot="1" noChangeArrowheads="1"/>
          </p:cNvSpPr>
          <p:nvPr>
            <p:ph type="body" sz="half" idx="1"/>
          </p:nvPr>
        </p:nvSpPr>
        <p:spPr>
          <a:xfrm>
            <a:off x="1116013" y="1773238"/>
            <a:ext cx="7924800" cy="4270375"/>
          </a:xfrm>
        </p:spPr>
        <p:txBody>
          <a:bodyPr/>
          <a:lstStyle/>
          <a:p>
            <a:pPr marL="457200" indent="-457200">
              <a:lnSpc>
                <a:spcPct val="150000"/>
              </a:lnSpc>
              <a:spcBef>
                <a:spcPct val="50000"/>
              </a:spcBef>
              <a:buFont typeface="Calibri" panose="020F0502020204030204" pitchFamily="34" charset="0"/>
              <a:buAutoNum type="arabicPeriod"/>
            </a:pPr>
            <a:r>
              <a:rPr lang="zh-CN" altLang="en-US" sz="2400" dirty="0" smtClean="0">
                <a:latin typeface="华文细黑" panose="02010600040101010101" pitchFamily="2" charset="-122"/>
                <a:ea typeface="华文细黑" panose="02010600040101010101" pitchFamily="2" charset="-122"/>
              </a:rPr>
              <a:t>入射声信号所具有的声功率；</a:t>
            </a:r>
          </a:p>
          <a:p>
            <a:pPr marL="457200" indent="-457200">
              <a:lnSpc>
                <a:spcPct val="150000"/>
              </a:lnSpc>
              <a:spcBef>
                <a:spcPct val="50000"/>
              </a:spcBef>
              <a:buFont typeface="Calibri" panose="020F0502020204030204" pitchFamily="34" charset="0"/>
              <a:buAutoNum type="arabicPeriod"/>
            </a:pPr>
            <a:r>
              <a:rPr lang="zh-CN" altLang="en-US" sz="2400" dirty="0" smtClean="0">
                <a:latin typeface="华文细黑" panose="02010600040101010101" pitchFamily="2" charset="-122"/>
                <a:ea typeface="华文细黑" panose="02010600040101010101" pitchFamily="2" charset="-122"/>
              </a:rPr>
              <a:t>入射声信号的方向性，当位于入射声波波阵面的法线方向时，显然它具有最大的声能； </a:t>
            </a:r>
            <a:endParaRPr lang="zh-CN" altLang="en-US" sz="2000" dirty="0" smtClean="0">
              <a:latin typeface="华文细黑" panose="02010600040101010101" pitchFamily="2" charset="-122"/>
              <a:ea typeface="华文细黑" panose="02010600040101010101" pitchFamily="2" charset="-122"/>
            </a:endParaRPr>
          </a:p>
          <a:p>
            <a:pPr marL="457200" indent="-457200">
              <a:lnSpc>
                <a:spcPct val="150000"/>
              </a:lnSpc>
              <a:spcBef>
                <a:spcPct val="50000"/>
              </a:spcBef>
              <a:buFont typeface="Calibri" panose="020F0502020204030204" pitchFamily="34" charset="0"/>
              <a:buAutoNum type="arabicPeriod"/>
            </a:pPr>
            <a:r>
              <a:rPr lang="zh-CN" altLang="en-US" sz="2400" dirty="0" smtClean="0">
                <a:latin typeface="华文细黑" panose="02010600040101010101" pitchFamily="2" charset="-122"/>
                <a:ea typeface="华文细黑" panose="02010600040101010101" pitchFamily="2" charset="-122"/>
              </a:rPr>
              <a:t>被动式水声照准标志的材料结构和形状。 </a:t>
            </a:r>
          </a:p>
        </p:txBody>
      </p:sp>
      <p:sp>
        <p:nvSpPr>
          <p:cNvPr id="29700" name="Rectangle 28"/>
          <p:cNvSpPr>
            <a:spLocks noChangeArrowheads="1"/>
          </p:cNvSpPr>
          <p:nvPr/>
        </p:nvSpPr>
        <p:spPr bwMode="auto">
          <a:xfrm>
            <a:off x="4341813" y="3224213"/>
            <a:ext cx="460375"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29701"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CAB1ECB-5CC1-4932-BF06-21A63F37EC3C}" type="slidenum">
              <a:rPr lang="en-US" altLang="zh-CN">
                <a:solidFill>
                  <a:srgbClr val="000000"/>
                </a:solidFill>
                <a:latin typeface="华文细黑" panose="02010600040101010101" pitchFamily="2" charset="-122"/>
                <a:ea typeface="华文细黑" panose="02010600040101010101" pitchFamily="2" charset="-122"/>
              </a:rPr>
              <a:pPr eaLnBrk="1" hangingPunct="1"/>
              <a:t>13</a:t>
            </a:fld>
            <a:endParaRPr lang="en-US" altLang="zh-CN">
              <a:solidFill>
                <a:srgbClr val="000000"/>
              </a:solidFill>
              <a:latin typeface="华文细黑" panose="02010600040101010101" pitchFamily="2" charset="-122"/>
              <a:ea typeface="华文细黑" panose="02010600040101010101" pitchFamily="2" charset="-122"/>
            </a:endParaRPr>
          </a:p>
        </p:txBody>
      </p:sp>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898525" y="887413"/>
            <a:ext cx="7488238"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b="1" dirty="0">
                <a:solidFill>
                  <a:srgbClr val="000000"/>
                </a:solidFill>
                <a:latin typeface="华文细黑" panose="02010600040101010101" pitchFamily="2" charset="-122"/>
                <a:ea typeface="华文细黑" panose="02010600040101010101" pitchFamily="2" charset="-122"/>
              </a:rPr>
              <a:t>材料的选择</a:t>
            </a:r>
          </a:p>
          <a:p>
            <a:pPr eaLnBrk="1" hangingPunct="1">
              <a:spcBef>
                <a:spcPct val="50000"/>
              </a:spcBef>
            </a:pPr>
            <a:r>
              <a:rPr lang="zh-CN" altLang="en-US" sz="2400" dirty="0">
                <a:solidFill>
                  <a:srgbClr val="000000"/>
                </a:solidFill>
                <a:latin typeface="华文细黑" panose="02010600040101010101" pitchFamily="2" charset="-122"/>
                <a:ea typeface="华文细黑" panose="02010600040101010101" pitchFamily="2" charset="-122"/>
              </a:rPr>
              <a:t>对不同性质结构的界面，通常以</a:t>
            </a:r>
            <a:r>
              <a:rPr lang="zh-CN" altLang="en-US" sz="2400" dirty="0">
                <a:solidFill>
                  <a:srgbClr val="FF0000"/>
                </a:solidFill>
                <a:latin typeface="华文细黑" panose="02010600040101010101" pitchFamily="2" charset="-122"/>
                <a:ea typeface="华文细黑" panose="02010600040101010101" pitchFamily="2" charset="-122"/>
              </a:rPr>
              <a:t>反射系数</a:t>
            </a:r>
            <a:r>
              <a:rPr lang="zh-CN" altLang="en-US" sz="2400" dirty="0">
                <a:solidFill>
                  <a:srgbClr val="000000"/>
                </a:solidFill>
                <a:latin typeface="华文细黑" panose="02010600040101010101" pitchFamily="2" charset="-122"/>
                <a:ea typeface="华文细黑" panose="02010600040101010101" pitchFamily="2" charset="-122"/>
              </a:rPr>
              <a:t>和</a:t>
            </a:r>
            <a:r>
              <a:rPr lang="zh-CN" altLang="en-US" sz="2400" dirty="0">
                <a:solidFill>
                  <a:srgbClr val="FF0000"/>
                </a:solidFill>
                <a:latin typeface="华文细黑" panose="02010600040101010101" pitchFamily="2" charset="-122"/>
                <a:ea typeface="华文细黑" panose="02010600040101010101" pitchFamily="2" charset="-122"/>
              </a:rPr>
              <a:t>透射系数</a:t>
            </a:r>
            <a:r>
              <a:rPr lang="zh-CN" altLang="en-US" sz="2400" dirty="0">
                <a:solidFill>
                  <a:srgbClr val="000000"/>
                </a:solidFill>
                <a:latin typeface="华文细黑" panose="02010600040101010101" pitchFamily="2" charset="-122"/>
                <a:ea typeface="华文细黑" panose="02010600040101010101" pitchFamily="2" charset="-122"/>
              </a:rPr>
              <a:t>来区分。</a:t>
            </a:r>
          </a:p>
        </p:txBody>
      </p:sp>
      <p:sp>
        <p:nvSpPr>
          <p:cNvPr id="30723" name="Rectangle 5"/>
          <p:cNvSpPr>
            <a:spLocks noChangeArrowheads="1"/>
          </p:cNvSpPr>
          <p:nvPr/>
        </p:nvSpPr>
        <p:spPr bwMode="auto">
          <a:xfrm>
            <a:off x="1114425" y="2789238"/>
            <a:ext cx="17811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华文细黑" panose="02010600040101010101" pitchFamily="2" charset="-122"/>
                <a:ea typeface="华文细黑" panose="02010600040101010101" pitchFamily="2" charset="-122"/>
              </a:rPr>
              <a:t>反射系数：</a:t>
            </a:r>
            <a:r>
              <a:rPr lang="zh-CN" altLang="en-US">
                <a:solidFill>
                  <a:srgbClr val="000000"/>
                </a:solidFill>
                <a:latin typeface="华文细黑" panose="02010600040101010101" pitchFamily="2" charset="-122"/>
                <a:ea typeface="华文细黑" panose="02010600040101010101" pitchFamily="2" charset="-122"/>
              </a:rPr>
              <a:t> </a:t>
            </a:r>
          </a:p>
        </p:txBody>
      </p:sp>
      <p:graphicFrame>
        <p:nvGraphicFramePr>
          <p:cNvPr id="30724" name="Object 6"/>
          <p:cNvGraphicFramePr>
            <a:graphicFrameLocks noChangeAspect="1"/>
          </p:cNvGraphicFramePr>
          <p:nvPr/>
        </p:nvGraphicFramePr>
        <p:xfrm>
          <a:off x="3706813" y="2471738"/>
          <a:ext cx="1441450" cy="1203325"/>
        </p:xfrm>
        <a:graphic>
          <a:graphicData uri="http://schemas.openxmlformats.org/presentationml/2006/ole">
            <mc:AlternateContent xmlns:mc="http://schemas.openxmlformats.org/markup-compatibility/2006">
              <mc:Choice xmlns:v="urn:schemas-microsoft-com:vml" Requires="v">
                <p:oleObj spid="_x0000_s30741" name="Equation" r:id="rId3" imgW="1040948" imgH="863225" progId="Equation.DSMT4">
                  <p:embed/>
                </p:oleObj>
              </mc:Choice>
              <mc:Fallback>
                <p:oleObj name="Equation" r:id="rId3" imgW="1040948" imgH="86322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813" y="2471738"/>
                        <a:ext cx="144145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5" name="Rectangle 8"/>
          <p:cNvSpPr>
            <a:spLocks noChangeArrowheads="1"/>
          </p:cNvSpPr>
          <p:nvPr/>
        </p:nvSpPr>
        <p:spPr bwMode="auto">
          <a:xfrm>
            <a:off x="1114425" y="4300538"/>
            <a:ext cx="20891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华文细黑" panose="02010600040101010101" pitchFamily="2" charset="-122"/>
                <a:ea typeface="华文细黑" panose="02010600040101010101" pitchFamily="2" charset="-122"/>
              </a:rPr>
              <a:t>透射系数：</a:t>
            </a:r>
            <a:r>
              <a:rPr lang="zh-CN" altLang="en-US">
                <a:solidFill>
                  <a:srgbClr val="000000"/>
                </a:solidFill>
                <a:latin typeface="华文细黑" panose="02010600040101010101" pitchFamily="2" charset="-122"/>
                <a:ea typeface="华文细黑" panose="02010600040101010101" pitchFamily="2" charset="-122"/>
              </a:rPr>
              <a:t>	 </a:t>
            </a:r>
          </a:p>
        </p:txBody>
      </p:sp>
      <p:graphicFrame>
        <p:nvGraphicFramePr>
          <p:cNvPr id="30726" name="Object 9"/>
          <p:cNvGraphicFramePr>
            <a:graphicFrameLocks noChangeAspect="1"/>
          </p:cNvGraphicFramePr>
          <p:nvPr/>
        </p:nvGraphicFramePr>
        <p:xfrm>
          <a:off x="3778250" y="3840163"/>
          <a:ext cx="1439863" cy="1239837"/>
        </p:xfrm>
        <a:graphic>
          <a:graphicData uri="http://schemas.openxmlformats.org/presentationml/2006/ole">
            <mc:AlternateContent xmlns:mc="http://schemas.openxmlformats.org/markup-compatibility/2006">
              <mc:Choice xmlns:v="urn:schemas-microsoft-com:vml" Requires="v">
                <p:oleObj spid="_x0000_s30742" name="Equation" r:id="rId5" imgW="1091726" imgH="939392" progId="Equation.DSMT4">
                  <p:embed/>
                </p:oleObj>
              </mc:Choice>
              <mc:Fallback>
                <p:oleObj name="Equation" r:id="rId5" imgW="1091726" imgH="939392"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250" y="3840163"/>
                        <a:ext cx="1439863"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7" name="Rectangle 11"/>
          <p:cNvSpPr>
            <a:spLocks noChangeArrowheads="1"/>
          </p:cNvSpPr>
          <p:nvPr/>
        </p:nvSpPr>
        <p:spPr bwMode="auto">
          <a:xfrm>
            <a:off x="971550" y="5265738"/>
            <a:ext cx="76327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rgbClr val="000000"/>
                </a:solidFill>
                <a:latin typeface="华文细黑" panose="02010600040101010101" pitchFamily="2" charset="-122"/>
                <a:ea typeface="华文细黑" panose="02010600040101010101" pitchFamily="2" charset="-122"/>
              </a:rPr>
              <a:t> </a:t>
            </a:r>
            <a:r>
              <a:rPr lang="en-US" altLang="zh-CN" sz="2400" i="1">
                <a:solidFill>
                  <a:srgbClr val="000000"/>
                </a:solidFill>
                <a:latin typeface="华文细黑" panose="02010600040101010101" pitchFamily="2" charset="-122"/>
                <a:ea typeface="华文细黑" panose="02010600040101010101" pitchFamily="2" charset="-122"/>
              </a:rPr>
              <a:t>ρ</a:t>
            </a:r>
            <a:r>
              <a:rPr lang="en-US" altLang="zh-CN" sz="2400" baseline="-25000">
                <a:solidFill>
                  <a:srgbClr val="000000"/>
                </a:solidFill>
                <a:latin typeface="华文细黑" panose="02010600040101010101" pitchFamily="2" charset="-122"/>
                <a:ea typeface="华文细黑" panose="02010600040101010101" pitchFamily="2" charset="-122"/>
              </a:rPr>
              <a:t>1</a:t>
            </a:r>
            <a:r>
              <a:rPr lang="en-US" altLang="zh-CN" sz="2400" i="1">
                <a:solidFill>
                  <a:srgbClr val="000000"/>
                </a:solidFill>
                <a:latin typeface="华文细黑" panose="02010600040101010101" pitchFamily="2" charset="-122"/>
                <a:ea typeface="华文细黑" panose="02010600040101010101" pitchFamily="2" charset="-122"/>
              </a:rPr>
              <a:t>C</a:t>
            </a:r>
            <a:r>
              <a:rPr lang="en-US" altLang="zh-CN" sz="2400" baseline="-25000">
                <a:solidFill>
                  <a:srgbClr val="000000"/>
                </a:solidFill>
                <a:latin typeface="华文细黑" panose="02010600040101010101" pitchFamily="2" charset="-122"/>
                <a:ea typeface="华文细黑" panose="02010600040101010101" pitchFamily="2" charset="-122"/>
              </a:rPr>
              <a:t>1</a:t>
            </a:r>
            <a:r>
              <a:rPr lang="zh-CN" altLang="en-US" sz="2400">
                <a:solidFill>
                  <a:srgbClr val="000000"/>
                </a:solidFill>
                <a:latin typeface="华文细黑" panose="02010600040101010101" pitchFamily="2" charset="-122"/>
                <a:ea typeface="华文细黑" panose="02010600040101010101" pitchFamily="2" charset="-122"/>
              </a:rPr>
              <a:t>表示第一种介质的声阻；</a:t>
            </a:r>
            <a:r>
              <a:rPr lang="en-US" altLang="zh-CN" sz="2400" i="1">
                <a:solidFill>
                  <a:srgbClr val="000000"/>
                </a:solidFill>
                <a:latin typeface="华文细黑" panose="02010600040101010101" pitchFamily="2" charset="-122"/>
                <a:ea typeface="华文细黑" panose="02010600040101010101" pitchFamily="2" charset="-122"/>
              </a:rPr>
              <a:t>ρ</a:t>
            </a:r>
            <a:r>
              <a:rPr lang="en-US" altLang="zh-CN" sz="2400" baseline="-25000">
                <a:solidFill>
                  <a:srgbClr val="000000"/>
                </a:solidFill>
                <a:latin typeface="华文细黑" panose="02010600040101010101" pitchFamily="2" charset="-122"/>
                <a:ea typeface="华文细黑" panose="02010600040101010101" pitchFamily="2" charset="-122"/>
              </a:rPr>
              <a:t>2</a:t>
            </a:r>
            <a:r>
              <a:rPr lang="en-US" altLang="zh-CN" sz="2400" i="1">
                <a:solidFill>
                  <a:srgbClr val="000000"/>
                </a:solidFill>
                <a:latin typeface="华文细黑" panose="02010600040101010101" pitchFamily="2" charset="-122"/>
                <a:ea typeface="华文细黑" panose="02010600040101010101" pitchFamily="2" charset="-122"/>
              </a:rPr>
              <a:t>C</a:t>
            </a:r>
            <a:r>
              <a:rPr lang="en-US" altLang="zh-CN" sz="2400" baseline="-25000">
                <a:solidFill>
                  <a:srgbClr val="000000"/>
                </a:solidFill>
                <a:latin typeface="华文细黑" panose="02010600040101010101" pitchFamily="2" charset="-122"/>
                <a:ea typeface="华文细黑" panose="02010600040101010101" pitchFamily="2" charset="-122"/>
              </a:rPr>
              <a:t>2</a:t>
            </a:r>
            <a:r>
              <a:rPr lang="zh-CN" altLang="en-US" sz="2400">
                <a:solidFill>
                  <a:srgbClr val="000000"/>
                </a:solidFill>
                <a:latin typeface="华文细黑" panose="02010600040101010101" pitchFamily="2" charset="-122"/>
                <a:ea typeface="华文细黑" panose="02010600040101010101" pitchFamily="2" charset="-122"/>
              </a:rPr>
              <a:t>表示第二种介质的声阻；</a:t>
            </a:r>
            <a:r>
              <a:rPr lang="en-US" altLang="zh-CN" sz="2400" i="1">
                <a:solidFill>
                  <a:srgbClr val="000000"/>
                </a:solidFill>
                <a:latin typeface="华文细黑" panose="02010600040101010101" pitchFamily="2" charset="-122"/>
                <a:ea typeface="华文细黑" panose="02010600040101010101" pitchFamily="2" charset="-122"/>
              </a:rPr>
              <a:t>ρ</a:t>
            </a:r>
            <a:r>
              <a:rPr lang="zh-CN" altLang="en-US" sz="2400">
                <a:solidFill>
                  <a:srgbClr val="000000"/>
                </a:solidFill>
                <a:latin typeface="华文细黑" panose="02010600040101010101" pitchFamily="2" charset="-122"/>
                <a:ea typeface="华文细黑" panose="02010600040101010101" pitchFamily="2" charset="-122"/>
              </a:rPr>
              <a:t>为密度；</a:t>
            </a:r>
            <a:r>
              <a:rPr lang="en-US" altLang="zh-CN" sz="2400" i="1">
                <a:solidFill>
                  <a:srgbClr val="000000"/>
                </a:solidFill>
                <a:latin typeface="华文细黑" panose="02010600040101010101" pitchFamily="2" charset="-122"/>
                <a:ea typeface="华文细黑" panose="02010600040101010101" pitchFamily="2" charset="-122"/>
              </a:rPr>
              <a:t>C</a:t>
            </a:r>
            <a:r>
              <a:rPr lang="zh-CN" altLang="en-US" sz="2400">
                <a:solidFill>
                  <a:srgbClr val="000000"/>
                </a:solidFill>
                <a:latin typeface="华文细黑" panose="02010600040101010101" pitchFamily="2" charset="-122"/>
                <a:ea typeface="华文细黑" panose="02010600040101010101" pitchFamily="2" charset="-122"/>
              </a:rPr>
              <a:t>为声速 </a:t>
            </a:r>
          </a:p>
        </p:txBody>
      </p:sp>
      <p:sp>
        <p:nvSpPr>
          <p:cNvPr id="30728"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191CABB-62FD-41E6-B3E1-ABF4E778F110}" type="slidenum">
              <a:rPr lang="en-US" altLang="zh-CN">
                <a:solidFill>
                  <a:srgbClr val="000000"/>
                </a:solidFill>
              </a:rPr>
              <a:pPr eaLnBrk="1" hangingPunct="1"/>
              <a:t>14</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898525" y="1011238"/>
            <a:ext cx="8137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000">
                <a:solidFill>
                  <a:srgbClr val="000000"/>
                </a:solidFill>
                <a:latin typeface="华文细黑" panose="02010600040101010101" pitchFamily="2" charset="-122"/>
                <a:ea typeface="华文细黑" panose="02010600040101010101" pitchFamily="2" charset="-122"/>
              </a:rPr>
              <a:t>下图就是用不同材料制成的被动式照准标志所具有的各种形状 ，其中最具均匀反射声能特点的是</a:t>
            </a:r>
            <a:r>
              <a:rPr lang="zh-CN" altLang="en-US" sz="2000">
                <a:solidFill>
                  <a:srgbClr val="FF0000"/>
                </a:solidFill>
                <a:latin typeface="华文细黑" panose="02010600040101010101" pitchFamily="2" charset="-122"/>
                <a:ea typeface="华文细黑" panose="02010600040101010101" pitchFamily="2" charset="-122"/>
              </a:rPr>
              <a:t>球体或半球体</a:t>
            </a:r>
            <a:r>
              <a:rPr lang="zh-CN" altLang="en-US" sz="2000">
                <a:solidFill>
                  <a:srgbClr val="000000"/>
                </a:solidFill>
                <a:latin typeface="华文细黑" panose="02010600040101010101" pitchFamily="2" charset="-122"/>
                <a:ea typeface="华文细黑" panose="02010600040101010101" pitchFamily="2" charset="-122"/>
              </a:rPr>
              <a:t>形状的照准标志</a:t>
            </a:r>
            <a:r>
              <a:rPr lang="zh-CN" altLang="en-US" sz="2400">
                <a:solidFill>
                  <a:srgbClr val="000000"/>
                </a:solidFill>
                <a:latin typeface="华文细黑" panose="02010600040101010101" pitchFamily="2" charset="-122"/>
                <a:ea typeface="华文细黑" panose="02010600040101010101" pitchFamily="2" charset="-122"/>
              </a:rPr>
              <a:t>。 </a:t>
            </a:r>
          </a:p>
        </p:txBody>
      </p:sp>
      <p:pic>
        <p:nvPicPr>
          <p:cNvPr id="31747" name="Picture 5"/>
          <p:cNvPicPr>
            <a:picLocks noChangeAspect="1" noChangeArrowheads="1"/>
          </p:cNvPicPr>
          <p:nvPr/>
        </p:nvPicPr>
        <p:blipFill>
          <a:blip r:embed="rId2">
            <a:extLst>
              <a:ext uri="{28A0092B-C50C-407E-A947-70E740481C1C}">
                <a14:useLocalDpi xmlns:a14="http://schemas.microsoft.com/office/drawing/2010/main" val="0"/>
              </a:ext>
            </a:extLst>
          </a:blip>
          <a:srcRect l="4207" t="3842" r="4207" b="7101"/>
          <a:stretch>
            <a:fillRect/>
          </a:stretch>
        </p:blipFill>
        <p:spPr bwMode="auto">
          <a:xfrm>
            <a:off x="2122488" y="1803400"/>
            <a:ext cx="55435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7"/>
          <p:cNvSpPr txBox="1">
            <a:spLocks noChangeArrowheads="1"/>
          </p:cNvSpPr>
          <p:nvPr/>
        </p:nvSpPr>
        <p:spPr bwMode="auto">
          <a:xfrm>
            <a:off x="1546225" y="3532188"/>
            <a:ext cx="6985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1600">
                <a:solidFill>
                  <a:srgbClr val="000000"/>
                </a:solidFill>
                <a:latin typeface="华文细黑" panose="02010600040101010101" pitchFamily="2" charset="-122"/>
                <a:ea typeface="华文细黑" panose="02010600040101010101" pitchFamily="2" charset="-122"/>
              </a:rPr>
              <a:t>(1) </a:t>
            </a:r>
            <a:r>
              <a:rPr lang="zh-CN" altLang="en-US" sz="1600">
                <a:solidFill>
                  <a:srgbClr val="000000"/>
                </a:solidFill>
                <a:latin typeface="华文细黑" panose="02010600040101010101" pitchFamily="2" charset="-122"/>
                <a:ea typeface="华文细黑" panose="02010600040101010101" pitchFamily="2" charset="-122"/>
              </a:rPr>
              <a:t>钢质正方形反射体；</a:t>
            </a:r>
            <a:r>
              <a:rPr lang="en-US" altLang="zh-CN" sz="1600">
                <a:solidFill>
                  <a:srgbClr val="000000"/>
                </a:solidFill>
                <a:latin typeface="华文细黑" panose="02010600040101010101" pitchFamily="2" charset="-122"/>
                <a:ea typeface="华文细黑" panose="02010600040101010101" pitchFamily="2" charset="-122"/>
              </a:rPr>
              <a:t>(2) </a:t>
            </a:r>
            <a:r>
              <a:rPr lang="zh-CN" altLang="en-US" sz="1600">
                <a:solidFill>
                  <a:srgbClr val="000000"/>
                </a:solidFill>
                <a:latin typeface="华文细黑" panose="02010600040101010101" pitchFamily="2" charset="-122"/>
                <a:ea typeface="华文细黑" panose="02010600040101010101" pitchFamily="2" charset="-122"/>
              </a:rPr>
              <a:t>铝质角形反射体；</a:t>
            </a:r>
            <a:r>
              <a:rPr lang="en-US" altLang="zh-CN" sz="1600">
                <a:solidFill>
                  <a:srgbClr val="000000"/>
                </a:solidFill>
                <a:latin typeface="华文细黑" panose="02010600040101010101" pitchFamily="2" charset="-122"/>
                <a:ea typeface="华文细黑" panose="02010600040101010101" pitchFamily="2" charset="-122"/>
              </a:rPr>
              <a:t>(3) </a:t>
            </a:r>
            <a:r>
              <a:rPr lang="zh-CN" altLang="en-US" sz="1600">
                <a:solidFill>
                  <a:srgbClr val="000000"/>
                </a:solidFill>
                <a:latin typeface="华文细黑" panose="02010600040101010101" pitchFamily="2" charset="-122"/>
                <a:ea typeface="华文细黑" panose="02010600040101010101" pitchFamily="2" charset="-122"/>
              </a:rPr>
              <a:t>铝质，用于垂直面上的角形反射体；</a:t>
            </a:r>
            <a:r>
              <a:rPr lang="en-US" altLang="zh-CN" sz="1600">
                <a:solidFill>
                  <a:srgbClr val="000000"/>
                </a:solidFill>
                <a:latin typeface="华文细黑" panose="02010600040101010101" pitchFamily="2" charset="-122"/>
                <a:ea typeface="华文细黑" panose="02010600040101010101" pitchFamily="2" charset="-122"/>
              </a:rPr>
              <a:t>(4) </a:t>
            </a:r>
            <a:r>
              <a:rPr lang="zh-CN" altLang="en-US" sz="1600">
                <a:solidFill>
                  <a:srgbClr val="000000"/>
                </a:solidFill>
                <a:latin typeface="华文细黑" panose="02010600040101010101" pitchFamily="2" charset="-122"/>
                <a:ea typeface="华文细黑" panose="02010600040101010101" pitchFamily="2" charset="-122"/>
              </a:rPr>
              <a:t>玻璃球反射体；</a:t>
            </a:r>
            <a:r>
              <a:rPr lang="en-US" altLang="zh-CN" sz="1600">
                <a:solidFill>
                  <a:srgbClr val="000000"/>
                </a:solidFill>
                <a:latin typeface="华文细黑" panose="02010600040101010101" pitchFamily="2" charset="-122"/>
                <a:ea typeface="华文细黑" panose="02010600040101010101" pitchFamily="2" charset="-122"/>
              </a:rPr>
              <a:t>(5) </a:t>
            </a:r>
            <a:r>
              <a:rPr lang="zh-CN" altLang="en-US" sz="1600">
                <a:solidFill>
                  <a:srgbClr val="000000"/>
                </a:solidFill>
                <a:latin typeface="华文细黑" panose="02010600040101010101" pitchFamily="2" charset="-122"/>
                <a:ea typeface="华文细黑" panose="02010600040101010101" pitchFamily="2" charset="-122"/>
              </a:rPr>
              <a:t>串形玻璃球反射体。</a:t>
            </a:r>
          </a:p>
        </p:txBody>
      </p:sp>
      <p:pic>
        <p:nvPicPr>
          <p:cNvPr id="31749" name="Picture 2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4179888"/>
            <a:ext cx="6335713"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0"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D1EFA8A-C351-4EB4-8C99-A770E6039047}" type="slidenum">
              <a:rPr lang="en-US" altLang="zh-CN">
                <a:solidFill>
                  <a:srgbClr val="000000"/>
                </a:solidFill>
              </a:rPr>
              <a:pPr eaLnBrk="1" hangingPunct="1"/>
              <a:t>15</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ChangeArrowheads="1"/>
          </p:cNvSpPr>
          <p:nvPr/>
        </p:nvSpPr>
        <p:spPr bwMode="auto">
          <a:xfrm>
            <a:off x="935038" y="1770063"/>
            <a:ext cx="752475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lang="zh-CN" altLang="en-US" sz="2400">
                <a:solidFill>
                  <a:srgbClr val="000000"/>
                </a:solidFill>
                <a:latin typeface="华文细黑" panose="02010600040101010101" pitchFamily="2" charset="-122"/>
                <a:ea typeface="华文细黑" panose="02010600040101010101" pitchFamily="2" charset="-122"/>
              </a:rPr>
              <a:t>定义：水声声标的有效距离，即声信号的最大传播距离。这里的有效距离，指的是</a:t>
            </a:r>
            <a:r>
              <a:rPr lang="zh-CN" altLang="en-US" sz="2400" u="sng">
                <a:solidFill>
                  <a:srgbClr val="FF0000"/>
                </a:solidFill>
                <a:latin typeface="华文细黑" panose="02010600040101010101" pitchFamily="2" charset="-122"/>
                <a:ea typeface="华文细黑" panose="02010600040101010101" pitchFamily="2" charset="-122"/>
              </a:rPr>
              <a:t>有效水平距离</a:t>
            </a:r>
            <a:r>
              <a:rPr lang="zh-CN" altLang="en-US" sz="2400">
                <a:solidFill>
                  <a:srgbClr val="000000"/>
                </a:solidFill>
                <a:latin typeface="华文细黑" panose="02010600040101010101" pitchFamily="2" charset="-122"/>
                <a:ea typeface="华文细黑" panose="02010600040101010101" pitchFamily="2" charset="-122"/>
              </a:rPr>
              <a:t>。</a:t>
            </a:r>
          </a:p>
        </p:txBody>
      </p:sp>
      <p:sp>
        <p:nvSpPr>
          <p:cNvPr id="32772" name="Rectangle 6"/>
          <p:cNvSpPr>
            <a:spLocks noChangeArrowheads="1"/>
          </p:cNvSpPr>
          <p:nvPr/>
        </p:nvSpPr>
        <p:spPr bwMode="auto">
          <a:xfrm>
            <a:off x="1079500" y="3286125"/>
            <a:ext cx="6124575"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27013">
              <a:tabLst>
                <a:tab pos="114300" algn="l"/>
              </a:tabLst>
              <a:defRPr>
                <a:solidFill>
                  <a:schemeClr val="tx1"/>
                </a:solidFill>
                <a:latin typeface="Calibri" panose="020F0502020204030204" pitchFamily="34" charset="0"/>
                <a:ea typeface="宋体" panose="02010600030101010101" pitchFamily="2" charset="-122"/>
              </a:defRPr>
            </a:lvl1pPr>
            <a:lvl2pPr marL="742950" indent="-285750">
              <a:tabLst>
                <a:tab pos="114300" algn="l"/>
              </a:tabLst>
              <a:defRPr>
                <a:solidFill>
                  <a:schemeClr val="tx1"/>
                </a:solidFill>
                <a:latin typeface="Calibri" panose="020F0502020204030204" pitchFamily="34" charset="0"/>
                <a:ea typeface="宋体" panose="02010600030101010101" pitchFamily="2" charset="-122"/>
              </a:defRPr>
            </a:lvl2pPr>
            <a:lvl3pPr marL="1143000" indent="-228600">
              <a:tabLst>
                <a:tab pos="114300" algn="l"/>
              </a:tabLst>
              <a:defRPr>
                <a:solidFill>
                  <a:schemeClr val="tx1"/>
                </a:solidFill>
                <a:latin typeface="Calibri" panose="020F0502020204030204" pitchFamily="34" charset="0"/>
                <a:ea typeface="宋体" panose="02010600030101010101" pitchFamily="2" charset="-122"/>
              </a:defRPr>
            </a:lvl3pPr>
            <a:lvl4pPr marL="1600200" indent="-228600">
              <a:tabLst>
                <a:tab pos="114300" algn="l"/>
              </a:tabLst>
              <a:defRPr>
                <a:solidFill>
                  <a:schemeClr val="tx1"/>
                </a:solidFill>
                <a:latin typeface="Calibri" panose="020F0502020204030204" pitchFamily="34" charset="0"/>
                <a:ea typeface="宋体" panose="02010600030101010101" pitchFamily="2" charset="-122"/>
              </a:defRPr>
            </a:lvl4pPr>
            <a:lvl5pPr marL="2057400" indent="-228600">
              <a:tabLst>
                <a:tab pos="114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rgbClr val="000000"/>
                </a:solidFill>
                <a:latin typeface="华文细黑" panose="02010600040101010101" pitchFamily="2" charset="-122"/>
                <a:ea typeface="华文细黑" panose="02010600040101010101" pitchFamily="2" charset="-122"/>
              </a:rPr>
              <a:t>  </a:t>
            </a:r>
            <a:r>
              <a:rPr lang="zh-CN" altLang="en-US" sz="2400">
                <a:solidFill>
                  <a:srgbClr val="000000"/>
                </a:solidFill>
                <a:latin typeface="华文细黑" panose="02010600040101010101" pitchFamily="2" charset="-122"/>
                <a:ea typeface="华文细黑" panose="02010600040101010101" pitchFamily="2" charset="-122"/>
              </a:rPr>
              <a:t>影响水声声标有效距离的因素   </a:t>
            </a:r>
          </a:p>
          <a:p>
            <a:pPr eaLnBrk="1" hangingPunct="1">
              <a:spcBef>
                <a:spcPct val="50000"/>
              </a:spcBef>
            </a:pPr>
            <a:r>
              <a:rPr lang="zh-CN" altLang="en-US" sz="2400">
                <a:solidFill>
                  <a:srgbClr val="000000"/>
                </a:solidFill>
                <a:latin typeface="华文细黑" panose="02010600040101010101" pitchFamily="2" charset="-122"/>
                <a:ea typeface="华文细黑" panose="02010600040101010101" pitchFamily="2" charset="-122"/>
              </a:rPr>
              <a:t>（</a:t>
            </a:r>
            <a:r>
              <a:rPr lang="en-US" altLang="zh-CN" sz="2400">
                <a:solidFill>
                  <a:srgbClr val="000000"/>
                </a:solidFill>
                <a:latin typeface="华文细黑" panose="02010600040101010101" pitchFamily="2" charset="-122"/>
                <a:ea typeface="华文细黑" panose="02010600040101010101" pitchFamily="2" charset="-122"/>
              </a:rPr>
              <a:t>1</a:t>
            </a:r>
            <a:r>
              <a:rPr lang="zh-CN" altLang="en-US" sz="2400">
                <a:solidFill>
                  <a:srgbClr val="000000"/>
                </a:solidFill>
                <a:latin typeface="华文细黑" panose="02010600040101010101" pitchFamily="2" charset="-122"/>
                <a:ea typeface="华文细黑" panose="02010600040101010101" pitchFamily="2" charset="-122"/>
              </a:rPr>
              <a:t>）声信号的发射强度和频率；</a:t>
            </a:r>
          </a:p>
          <a:p>
            <a:pPr eaLnBrk="1" hangingPunct="1">
              <a:spcBef>
                <a:spcPct val="50000"/>
              </a:spcBef>
            </a:pPr>
            <a:r>
              <a:rPr lang="zh-CN" altLang="en-US" sz="2400">
                <a:solidFill>
                  <a:srgbClr val="000000"/>
                </a:solidFill>
                <a:latin typeface="华文细黑" panose="02010600040101010101" pitchFamily="2" charset="-122"/>
                <a:ea typeface="华文细黑" panose="02010600040101010101" pitchFamily="2" charset="-122"/>
              </a:rPr>
              <a:t>（</a:t>
            </a:r>
            <a:r>
              <a:rPr lang="en-US" altLang="zh-CN" sz="2400">
                <a:solidFill>
                  <a:srgbClr val="000000"/>
                </a:solidFill>
                <a:latin typeface="华文细黑" panose="02010600040101010101" pitchFamily="2" charset="-122"/>
                <a:ea typeface="华文细黑" panose="02010600040101010101" pitchFamily="2" charset="-122"/>
              </a:rPr>
              <a:t>2</a:t>
            </a:r>
            <a:r>
              <a:rPr lang="zh-CN" altLang="en-US" sz="2400">
                <a:solidFill>
                  <a:srgbClr val="000000"/>
                </a:solidFill>
                <a:latin typeface="华文细黑" panose="02010600040101010101" pitchFamily="2" charset="-122"/>
                <a:ea typeface="华文细黑" panose="02010600040101010101" pitchFamily="2" charset="-122"/>
              </a:rPr>
              <a:t>）声信号传播路径中噪声的掩盖作用；</a:t>
            </a:r>
          </a:p>
          <a:p>
            <a:pPr eaLnBrk="1" hangingPunct="1">
              <a:spcBef>
                <a:spcPct val="50000"/>
              </a:spcBef>
            </a:pPr>
            <a:r>
              <a:rPr lang="zh-CN" altLang="en-US" sz="2400">
                <a:solidFill>
                  <a:srgbClr val="000000"/>
                </a:solidFill>
                <a:latin typeface="华文细黑" panose="02010600040101010101" pitchFamily="2" charset="-122"/>
                <a:ea typeface="华文细黑" panose="02010600040101010101" pitchFamily="2" charset="-122"/>
              </a:rPr>
              <a:t>（</a:t>
            </a:r>
            <a:r>
              <a:rPr lang="en-US" altLang="zh-CN" sz="2400">
                <a:solidFill>
                  <a:srgbClr val="000000"/>
                </a:solidFill>
                <a:latin typeface="华文细黑" panose="02010600040101010101" pitchFamily="2" charset="-122"/>
                <a:ea typeface="华文细黑" panose="02010600040101010101" pitchFamily="2" charset="-122"/>
              </a:rPr>
              <a:t>3</a:t>
            </a:r>
            <a:r>
              <a:rPr lang="zh-CN" altLang="en-US" sz="2400">
                <a:solidFill>
                  <a:srgbClr val="000000"/>
                </a:solidFill>
                <a:latin typeface="华文细黑" panose="02010600040101010101" pitchFamily="2" charset="-122"/>
                <a:ea typeface="华文细黑" panose="02010600040101010101" pitchFamily="2" charset="-122"/>
              </a:rPr>
              <a:t>）声信号传播过程中的衰减；</a:t>
            </a:r>
          </a:p>
          <a:p>
            <a:pPr eaLnBrk="1" hangingPunct="1">
              <a:spcBef>
                <a:spcPct val="50000"/>
              </a:spcBef>
            </a:pPr>
            <a:r>
              <a:rPr lang="zh-CN" altLang="en-US" sz="2400">
                <a:solidFill>
                  <a:srgbClr val="000000"/>
                </a:solidFill>
                <a:latin typeface="华文细黑" panose="02010600040101010101" pitchFamily="2" charset="-122"/>
                <a:ea typeface="华文细黑" panose="02010600040101010101" pitchFamily="2" charset="-122"/>
              </a:rPr>
              <a:t>（</a:t>
            </a:r>
            <a:r>
              <a:rPr lang="en-US" altLang="zh-CN" sz="2400">
                <a:solidFill>
                  <a:srgbClr val="000000"/>
                </a:solidFill>
                <a:latin typeface="华文细黑" panose="02010600040101010101" pitchFamily="2" charset="-122"/>
                <a:ea typeface="华文细黑" panose="02010600040101010101" pitchFamily="2" charset="-122"/>
              </a:rPr>
              <a:t>4</a:t>
            </a:r>
            <a:r>
              <a:rPr lang="zh-CN" altLang="en-US" sz="2400">
                <a:solidFill>
                  <a:srgbClr val="000000"/>
                </a:solidFill>
                <a:latin typeface="华文细黑" panose="02010600040101010101" pitchFamily="2" charset="-122"/>
                <a:ea typeface="华文细黑" panose="02010600040101010101" pitchFamily="2" charset="-122"/>
              </a:rPr>
              <a:t>）声射线的折射特性。</a:t>
            </a:r>
          </a:p>
        </p:txBody>
      </p:sp>
      <p:sp>
        <p:nvSpPr>
          <p:cNvPr id="2"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0438696-22A9-4E98-8566-6BE57FAF7431}" type="slidenum">
              <a:rPr lang="en-US" altLang="zh-CN">
                <a:solidFill>
                  <a:srgbClr val="000000"/>
                </a:solidFill>
              </a:rPr>
              <a:pPr eaLnBrk="1" hangingPunct="1"/>
              <a:t>16</a:t>
            </a:fld>
            <a:endParaRPr lang="en-US" altLang="zh-CN">
              <a:solidFill>
                <a:srgbClr val="000000"/>
              </a:solidFill>
            </a:endParaRPr>
          </a:p>
        </p:txBody>
      </p:sp>
      <p:sp>
        <p:nvSpPr>
          <p:cNvPr id="32773" name="Rectangle 4"/>
          <p:cNvSpPr>
            <a:spLocks noChangeArrowheads="1"/>
          </p:cNvSpPr>
          <p:nvPr/>
        </p:nvSpPr>
        <p:spPr bwMode="auto">
          <a:xfrm>
            <a:off x="827088" y="1033463"/>
            <a:ext cx="49323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a:solidFill>
                  <a:srgbClr val="0033CC"/>
                </a:solidFill>
                <a:latin typeface="华文新魏" panose="02010800040101010101" pitchFamily="2" charset="-122"/>
                <a:ea typeface="华文新魏" panose="02010800040101010101" pitchFamily="2" charset="-122"/>
              </a:rPr>
              <a:t>（三）水声声标的有效距离</a:t>
            </a:r>
            <a:endParaRPr lang="zh-CN" altLang="en-US" sz="2800">
              <a:solidFill>
                <a:srgbClr val="000000"/>
              </a:solidFill>
              <a:latin typeface="华文新魏" panose="02010800040101010101" pitchFamily="2" charset="-122"/>
              <a:ea typeface="华文新魏" panose="020108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animEffect transition="in" filter="fade">
                                      <p:cBhvr>
                                        <p:cTn id="7" dur="1000"/>
                                        <p:tgtEl>
                                          <p:spTgt spid="32772">
                                            <p:txEl>
                                              <p:pRg st="1" end="1"/>
                                            </p:txEl>
                                          </p:spTgt>
                                        </p:tgtEl>
                                      </p:cBhvr>
                                    </p:animEffect>
                                    <p:anim calcmode="lin" valueType="num">
                                      <p:cBhvr>
                                        <p:cTn id="8" dur="10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27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2772">
                                            <p:txEl>
                                              <p:pRg st="2" end="2"/>
                                            </p:txEl>
                                          </p:spTgt>
                                        </p:tgtEl>
                                        <p:attrNameLst>
                                          <p:attrName>style.visibility</p:attrName>
                                        </p:attrNameLst>
                                      </p:cBhvr>
                                      <p:to>
                                        <p:strVal val="visible"/>
                                      </p:to>
                                    </p:set>
                                    <p:animEffect transition="in" filter="fade">
                                      <p:cBhvr>
                                        <p:cTn id="14" dur="1000"/>
                                        <p:tgtEl>
                                          <p:spTgt spid="32772">
                                            <p:txEl>
                                              <p:pRg st="2" end="2"/>
                                            </p:txEl>
                                          </p:spTgt>
                                        </p:tgtEl>
                                      </p:cBhvr>
                                    </p:animEffect>
                                    <p:anim calcmode="lin" valueType="num">
                                      <p:cBhvr>
                                        <p:cTn id="15" dur="10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277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2772">
                                            <p:txEl>
                                              <p:pRg st="3" end="3"/>
                                            </p:txEl>
                                          </p:spTgt>
                                        </p:tgtEl>
                                        <p:attrNameLst>
                                          <p:attrName>style.visibility</p:attrName>
                                        </p:attrNameLst>
                                      </p:cBhvr>
                                      <p:to>
                                        <p:strVal val="visible"/>
                                      </p:to>
                                    </p:set>
                                    <p:animEffect transition="in" filter="fade">
                                      <p:cBhvr>
                                        <p:cTn id="21" dur="1000"/>
                                        <p:tgtEl>
                                          <p:spTgt spid="32772">
                                            <p:txEl>
                                              <p:pRg st="3" end="3"/>
                                            </p:txEl>
                                          </p:spTgt>
                                        </p:tgtEl>
                                      </p:cBhvr>
                                    </p:animEffect>
                                    <p:anim calcmode="lin" valueType="num">
                                      <p:cBhvr>
                                        <p:cTn id="22" dur="1000" fill="hold"/>
                                        <p:tgtEl>
                                          <p:spTgt spid="3277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277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2772">
                                            <p:txEl>
                                              <p:pRg st="4" end="4"/>
                                            </p:txEl>
                                          </p:spTgt>
                                        </p:tgtEl>
                                        <p:attrNameLst>
                                          <p:attrName>style.visibility</p:attrName>
                                        </p:attrNameLst>
                                      </p:cBhvr>
                                      <p:to>
                                        <p:strVal val="visible"/>
                                      </p:to>
                                    </p:set>
                                    <p:animEffect transition="in" filter="fade">
                                      <p:cBhvr>
                                        <p:cTn id="28" dur="1000"/>
                                        <p:tgtEl>
                                          <p:spTgt spid="32772">
                                            <p:txEl>
                                              <p:pRg st="4" end="4"/>
                                            </p:txEl>
                                          </p:spTgt>
                                        </p:tgtEl>
                                      </p:cBhvr>
                                    </p:animEffect>
                                    <p:anim calcmode="lin" valueType="num">
                                      <p:cBhvr>
                                        <p:cTn id="29" dur="1000" fill="hold"/>
                                        <p:tgtEl>
                                          <p:spTgt spid="3277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277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ChangeArrowheads="1"/>
          </p:cNvSpPr>
          <p:nvPr/>
        </p:nvSpPr>
        <p:spPr bwMode="auto">
          <a:xfrm>
            <a:off x="915988" y="1125538"/>
            <a:ext cx="75247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a:solidFill>
                  <a:srgbClr val="000000"/>
                </a:solidFill>
                <a:latin typeface="华文细黑" panose="02010600040101010101" pitchFamily="2" charset="-122"/>
                <a:ea typeface="华文细黑" panose="02010600040101010101" pitchFamily="2" charset="-122"/>
              </a:rPr>
              <a:t>声标信号频率选择</a:t>
            </a:r>
            <a:endParaRPr lang="en-US" altLang="zh-CN" sz="2400">
              <a:solidFill>
                <a:srgbClr val="000000"/>
              </a:solidFill>
              <a:latin typeface="华文细黑" panose="02010600040101010101" pitchFamily="2" charset="-122"/>
              <a:ea typeface="华文细黑" panose="02010600040101010101" pitchFamily="2" charset="-122"/>
            </a:endParaRP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76475"/>
            <a:ext cx="30861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6"/>
          <p:cNvSpPr>
            <a:spLocks noChangeArrowheads="1"/>
          </p:cNvSpPr>
          <p:nvPr/>
        </p:nvSpPr>
        <p:spPr bwMode="auto">
          <a:xfrm>
            <a:off x="4370388" y="1417638"/>
            <a:ext cx="424815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27013" eaLnBrk="1" hangingPunct="1">
              <a:lnSpc>
                <a:spcPct val="150000"/>
              </a:lnSpc>
              <a:spcBef>
                <a:spcPct val="50000"/>
              </a:spcBef>
              <a:tabLst>
                <a:tab pos="114300" algn="l"/>
              </a:tabLst>
              <a:defRPr/>
            </a:pPr>
            <a:r>
              <a:rPr lang="zh-CN" altLang="en-US" sz="2400" dirty="0">
                <a:solidFill>
                  <a:srgbClr val="000000"/>
                </a:solidFill>
                <a:latin typeface="华文细黑" pitchFamily="2" charset="-122"/>
                <a:ea typeface="华文细黑" pitchFamily="2" charset="-122"/>
              </a:rPr>
              <a:t>（</a:t>
            </a:r>
            <a:r>
              <a:rPr lang="en-US" altLang="zh-CN" sz="2400" dirty="0">
                <a:solidFill>
                  <a:srgbClr val="000000"/>
                </a:solidFill>
                <a:latin typeface="华文细黑" pitchFamily="2" charset="-122"/>
                <a:ea typeface="华文细黑" pitchFamily="2" charset="-122"/>
              </a:rPr>
              <a:t>1</a:t>
            </a:r>
            <a:r>
              <a:rPr lang="zh-CN" altLang="en-US" sz="2400" dirty="0">
                <a:solidFill>
                  <a:srgbClr val="000000"/>
                </a:solidFill>
                <a:latin typeface="华文细黑" pitchFamily="2" charset="-122"/>
                <a:ea typeface="华文细黑" pitchFamily="2" charset="-122"/>
              </a:rPr>
              <a:t>）高于</a:t>
            </a:r>
            <a:r>
              <a:rPr lang="en-US" altLang="zh-CN" sz="2400" dirty="0">
                <a:solidFill>
                  <a:srgbClr val="000000"/>
                </a:solidFill>
                <a:latin typeface="华文细黑" pitchFamily="2" charset="-122"/>
                <a:ea typeface="华文细黑" pitchFamily="2" charset="-122"/>
              </a:rPr>
              <a:t>10kHz</a:t>
            </a:r>
            <a:r>
              <a:rPr lang="zh-CN" altLang="en-US" sz="2400" dirty="0">
                <a:solidFill>
                  <a:srgbClr val="000000"/>
                </a:solidFill>
                <a:latin typeface="华文细黑" pitchFamily="2" charset="-122"/>
                <a:ea typeface="华文细黑" pitchFamily="2" charset="-122"/>
              </a:rPr>
              <a:t>的声信号的衰减作用较大；</a:t>
            </a:r>
          </a:p>
          <a:p>
            <a:pPr indent="227013" eaLnBrk="1" hangingPunct="1">
              <a:lnSpc>
                <a:spcPct val="150000"/>
              </a:lnSpc>
              <a:spcBef>
                <a:spcPct val="50000"/>
              </a:spcBef>
              <a:tabLst>
                <a:tab pos="114300" algn="l"/>
              </a:tabLst>
              <a:defRPr/>
            </a:pPr>
            <a:r>
              <a:rPr lang="zh-CN" altLang="en-US" sz="2400" dirty="0">
                <a:solidFill>
                  <a:srgbClr val="000000"/>
                </a:solidFill>
                <a:latin typeface="华文细黑" pitchFamily="2" charset="-122"/>
                <a:ea typeface="华文细黑" pitchFamily="2" charset="-122"/>
              </a:rPr>
              <a:t>（</a:t>
            </a:r>
            <a:r>
              <a:rPr lang="en-US" altLang="zh-CN" sz="2400" dirty="0">
                <a:solidFill>
                  <a:srgbClr val="000000"/>
                </a:solidFill>
                <a:latin typeface="华文细黑" pitchFamily="2" charset="-122"/>
                <a:ea typeface="华文细黑" pitchFamily="2" charset="-122"/>
              </a:rPr>
              <a:t>2</a:t>
            </a:r>
            <a:r>
              <a:rPr lang="zh-CN" altLang="en-US" sz="2400" dirty="0">
                <a:solidFill>
                  <a:srgbClr val="000000"/>
                </a:solidFill>
                <a:latin typeface="华文细黑" pitchFamily="2" charset="-122"/>
                <a:ea typeface="华文细黑" pitchFamily="2" charset="-122"/>
              </a:rPr>
              <a:t>）低于</a:t>
            </a:r>
            <a:r>
              <a:rPr lang="en-US" altLang="zh-CN" sz="2400" dirty="0">
                <a:solidFill>
                  <a:srgbClr val="000000"/>
                </a:solidFill>
                <a:latin typeface="华文细黑" pitchFamily="2" charset="-122"/>
                <a:ea typeface="华文细黑" pitchFamily="2" charset="-122"/>
              </a:rPr>
              <a:t>1kHz</a:t>
            </a:r>
            <a:r>
              <a:rPr lang="zh-CN" altLang="en-US" sz="2400" dirty="0">
                <a:solidFill>
                  <a:srgbClr val="000000"/>
                </a:solidFill>
                <a:latin typeface="华文细黑" pitchFamily="2" charset="-122"/>
                <a:ea typeface="华文细黑" pitchFamily="2" charset="-122"/>
              </a:rPr>
              <a:t>的频率声信号的衰减很小可以忽略，但是低频信号要求发射技术设备非常复杂，开支较大；</a:t>
            </a:r>
          </a:p>
          <a:p>
            <a:pPr indent="227013" eaLnBrk="1" hangingPunct="1">
              <a:lnSpc>
                <a:spcPct val="150000"/>
              </a:lnSpc>
              <a:spcBef>
                <a:spcPct val="50000"/>
              </a:spcBef>
              <a:tabLst>
                <a:tab pos="114300" algn="l"/>
              </a:tabLst>
              <a:defRPr/>
            </a:pPr>
            <a:r>
              <a:rPr lang="zh-CN" altLang="en-US" sz="2400" dirty="0">
                <a:solidFill>
                  <a:srgbClr val="000000"/>
                </a:solidFill>
                <a:latin typeface="华文细黑" pitchFamily="2" charset="-122"/>
                <a:ea typeface="华文细黑" pitchFamily="2" charset="-122"/>
              </a:rPr>
              <a:t> </a:t>
            </a:r>
            <a:r>
              <a:rPr lang="zh-CN" altLang="en-US" sz="2400" dirty="0">
                <a:solidFill>
                  <a:schemeClr val="bg1">
                    <a:lumMod val="65000"/>
                  </a:schemeClr>
                </a:solidFill>
                <a:latin typeface="华文细黑" pitchFamily="2" charset="-122"/>
                <a:ea typeface="华文细黑" pitchFamily="2" charset="-122"/>
              </a:rPr>
              <a:t>通常选择 </a:t>
            </a:r>
            <a:r>
              <a:rPr lang="en-US" altLang="zh-CN" sz="2400" dirty="0">
                <a:solidFill>
                  <a:schemeClr val="bg1">
                    <a:lumMod val="65000"/>
                  </a:schemeClr>
                </a:solidFill>
                <a:latin typeface="华文细黑" pitchFamily="2" charset="-122"/>
                <a:ea typeface="华文细黑" pitchFamily="2" charset="-122"/>
              </a:rPr>
              <a:t>8-15kHz</a:t>
            </a:r>
            <a:r>
              <a:rPr lang="zh-CN" altLang="en-US" sz="2400" dirty="0">
                <a:solidFill>
                  <a:schemeClr val="bg1">
                    <a:lumMod val="65000"/>
                  </a:schemeClr>
                </a:solidFill>
                <a:latin typeface="华文细黑" pitchFamily="2" charset="-122"/>
                <a:ea typeface="华文细黑" pitchFamily="2" charset="-122"/>
              </a:rPr>
              <a:t>。</a:t>
            </a:r>
            <a:endParaRPr lang="en-US" altLang="zh-CN" sz="2400" dirty="0">
              <a:solidFill>
                <a:schemeClr val="bg1">
                  <a:lumMod val="65000"/>
                </a:schemeClr>
              </a:solidFill>
              <a:latin typeface="华文细黑" pitchFamily="2" charset="-122"/>
              <a:ea typeface="华文细黑" pitchFamily="2" charset="-122"/>
            </a:endParaRPr>
          </a:p>
          <a:p>
            <a:pPr indent="227013" eaLnBrk="1" hangingPunct="1">
              <a:lnSpc>
                <a:spcPct val="150000"/>
              </a:lnSpc>
              <a:spcBef>
                <a:spcPct val="50000"/>
              </a:spcBef>
              <a:tabLst>
                <a:tab pos="114300" algn="l"/>
              </a:tabLst>
              <a:defRPr/>
            </a:pPr>
            <a:r>
              <a:rPr lang="zh-CN" altLang="en-US" sz="2400" dirty="0">
                <a:solidFill>
                  <a:schemeClr val="bg1">
                    <a:lumMod val="65000"/>
                  </a:schemeClr>
                </a:solidFill>
                <a:latin typeface="华文细黑" pitchFamily="2" charset="-122"/>
                <a:ea typeface="华文细黑" pitchFamily="2" charset="-122"/>
              </a:rPr>
              <a:t>作用距离：</a:t>
            </a:r>
            <a:r>
              <a:rPr lang="en-US" altLang="zh-CN" sz="2400" dirty="0">
                <a:solidFill>
                  <a:schemeClr val="bg1">
                    <a:lumMod val="65000"/>
                  </a:schemeClr>
                </a:solidFill>
                <a:latin typeface="华文细黑" pitchFamily="2" charset="-122"/>
                <a:ea typeface="华文细黑" pitchFamily="2" charset="-122"/>
              </a:rPr>
              <a:t>10-18km</a:t>
            </a:r>
          </a:p>
        </p:txBody>
      </p:sp>
      <p:sp>
        <p:nvSpPr>
          <p:cNvPr id="33797"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F51EAB1-8F16-4C26-8632-8350F1B788BF}" type="slidenum">
              <a:rPr lang="en-US" altLang="zh-CN">
                <a:solidFill>
                  <a:srgbClr val="000000"/>
                </a:solidFill>
              </a:rPr>
              <a:pPr eaLnBrk="1" hangingPunct="1"/>
              <a:t>17</a:t>
            </a:fld>
            <a:endParaRPr lang="en-US" altLang="zh-CN">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ChangeArrowheads="1"/>
          </p:cNvSpPr>
          <p:nvPr/>
        </p:nvSpPr>
        <p:spPr bwMode="auto">
          <a:xfrm>
            <a:off x="915988" y="1125538"/>
            <a:ext cx="75247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a:solidFill>
                  <a:srgbClr val="000000"/>
                </a:solidFill>
                <a:latin typeface="华文细黑" panose="02010600040101010101" pitchFamily="2" charset="-122"/>
                <a:ea typeface="华文细黑" panose="02010600040101010101" pitchFamily="2" charset="-122"/>
              </a:rPr>
              <a:t>布设声标的地形选择</a:t>
            </a:r>
            <a:endParaRPr lang="en-US" altLang="zh-CN" sz="2400">
              <a:solidFill>
                <a:srgbClr val="000000"/>
              </a:solidFill>
              <a:latin typeface="华文细黑" panose="02010600040101010101" pitchFamily="2" charset="-122"/>
              <a:ea typeface="华文细黑" panose="02010600040101010101" pitchFamily="2" charset="-122"/>
            </a:endParaRPr>
          </a:p>
        </p:txBody>
      </p:sp>
      <p:pic>
        <p:nvPicPr>
          <p:cNvPr id="34819" name="图片 2"/>
          <p:cNvPicPr>
            <a:picLocks noChangeAspect="1"/>
          </p:cNvPicPr>
          <p:nvPr/>
        </p:nvPicPr>
        <p:blipFill>
          <a:blip r:embed="rId2">
            <a:extLst>
              <a:ext uri="{28A0092B-C50C-407E-A947-70E740481C1C}">
                <a14:useLocalDpi xmlns:a14="http://schemas.microsoft.com/office/drawing/2010/main" val="0"/>
              </a:ext>
            </a:extLst>
          </a:blip>
          <a:srcRect t="4308" r="2066" b="12968"/>
          <a:stretch>
            <a:fillRect/>
          </a:stretch>
        </p:blipFill>
        <p:spPr bwMode="auto">
          <a:xfrm>
            <a:off x="1908175" y="1819275"/>
            <a:ext cx="616902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79B72AC-C178-4B66-A7FD-72EC3444BDE8}" type="slidenum">
              <a:rPr lang="en-US" altLang="zh-CN">
                <a:solidFill>
                  <a:srgbClr val="000000"/>
                </a:solidFill>
              </a:rPr>
              <a:pPr eaLnBrk="1" hangingPunct="1"/>
              <a:t>18</a:t>
            </a:fld>
            <a:endParaRPr lang="en-US" altLang="zh-CN">
              <a:solidFill>
                <a:srgbClr val="000000"/>
              </a:solidFill>
            </a:endParaRPr>
          </a:p>
        </p:txBody>
      </p:sp>
      <p:sp>
        <p:nvSpPr>
          <p:cNvPr id="34821" name="矩形 1"/>
          <p:cNvSpPr>
            <a:spLocks noChangeArrowheads="1"/>
          </p:cNvSpPr>
          <p:nvPr/>
        </p:nvSpPr>
        <p:spPr bwMode="auto">
          <a:xfrm>
            <a:off x="2246313" y="5835650"/>
            <a:ext cx="5492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000000"/>
                </a:solidFill>
                <a:latin typeface="华文细黑" panose="02010600040101010101" pitchFamily="2" charset="-122"/>
                <a:ea typeface="华文细黑" panose="02010600040101010101" pitchFamily="2" charset="-122"/>
              </a:rPr>
              <a:t>海底地形引起的声标倾斜对声标</a:t>
            </a:r>
            <a:r>
              <a:rPr lang="zh-CN" altLang="en-US">
                <a:solidFill>
                  <a:srgbClr val="FF0000"/>
                </a:solidFill>
                <a:latin typeface="华文细黑" panose="02010600040101010101" pitchFamily="2" charset="-122"/>
                <a:ea typeface="华文细黑" panose="02010600040101010101" pitchFamily="2" charset="-122"/>
              </a:rPr>
              <a:t>有效传播距离</a:t>
            </a:r>
            <a:r>
              <a:rPr lang="zh-CN" altLang="en-US">
                <a:solidFill>
                  <a:srgbClr val="000000"/>
                </a:solidFill>
                <a:latin typeface="华文细黑" panose="02010600040101010101" pitchFamily="2" charset="-122"/>
                <a:ea typeface="华文细黑" panose="02010600040101010101" pitchFamily="2" charset="-122"/>
              </a:rPr>
              <a:t>的影响</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814388" y="984250"/>
            <a:ext cx="36544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000000"/>
                </a:solidFill>
                <a:latin typeface="华文细黑" panose="02010600040101010101" pitchFamily="2" charset="-122"/>
                <a:ea typeface="华文细黑" panose="02010600040101010101" pitchFamily="2" charset="-122"/>
              </a:rPr>
              <a:t>水声声标有效距离的计算 </a:t>
            </a:r>
          </a:p>
        </p:txBody>
      </p:sp>
      <p:sp>
        <p:nvSpPr>
          <p:cNvPr id="35843" name="Rectangle 5"/>
          <p:cNvSpPr>
            <a:spLocks noChangeArrowheads="1"/>
          </p:cNvSpPr>
          <p:nvPr/>
        </p:nvSpPr>
        <p:spPr bwMode="auto">
          <a:xfrm>
            <a:off x="935038" y="2424113"/>
            <a:ext cx="80645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6318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Times New Roman" panose="02020603050405020304" pitchFamily="18" charset="0"/>
              </a:rPr>
              <a:t>通常用于海区声速梯度</a:t>
            </a:r>
            <a:r>
              <a:rPr lang="en-US" altLang="zh-CN" sz="2400" i="1" dirty="0" err="1">
                <a:latin typeface="Times New Roman" panose="02020603050405020304" pitchFamily="18" charset="0"/>
              </a:rPr>
              <a:t>G</a:t>
            </a:r>
            <a:r>
              <a:rPr lang="en-US" altLang="zh-CN" sz="2400" i="1" baseline="-25000" dirty="0" err="1">
                <a:latin typeface="Times New Roman" panose="02020603050405020304" pitchFamily="18" charset="0"/>
              </a:rPr>
              <a:t>c</a:t>
            </a:r>
            <a:r>
              <a:rPr lang="zh-CN" altLang="en-US" sz="2400" dirty="0">
                <a:latin typeface="Times New Roman" panose="02020603050405020304" pitchFamily="18" charset="0"/>
              </a:rPr>
              <a:t>为常数的情况 。此时声射线是一条以半径为</a:t>
            </a:r>
            <a:r>
              <a:rPr lang="zh-CN" altLang="en-US" sz="2400" dirty="0" smtClean="0">
                <a:solidFill>
                  <a:srgbClr val="000000"/>
                </a:solidFill>
                <a:latin typeface="华文细黑" panose="02010600040101010101" pitchFamily="2" charset="-122"/>
                <a:ea typeface="华文细黑" panose="02010600040101010101" pitchFamily="2" charset="-122"/>
              </a:rPr>
              <a:t>：</a:t>
            </a:r>
            <a:endParaRPr lang="zh-CN" altLang="en-US" sz="2400" dirty="0">
              <a:solidFill>
                <a:srgbClr val="000000"/>
              </a:solidFill>
              <a:latin typeface="华文细黑" panose="02010600040101010101" pitchFamily="2" charset="-122"/>
              <a:ea typeface="华文细黑" panose="02010600040101010101" pitchFamily="2" charset="-122"/>
            </a:endParaRPr>
          </a:p>
        </p:txBody>
      </p:sp>
      <p:sp>
        <p:nvSpPr>
          <p:cNvPr id="35844" name="Text Box 7"/>
          <p:cNvSpPr txBox="1">
            <a:spLocks noChangeArrowheads="1"/>
          </p:cNvSpPr>
          <p:nvPr/>
        </p:nvSpPr>
        <p:spPr bwMode="auto">
          <a:xfrm>
            <a:off x="912813" y="1598613"/>
            <a:ext cx="33829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2400">
                <a:solidFill>
                  <a:srgbClr val="FF0000"/>
                </a:solidFill>
                <a:latin typeface="华文细黑" panose="02010600040101010101" pitchFamily="2" charset="-122"/>
                <a:ea typeface="华文细黑" panose="02010600040101010101" pitchFamily="2" charset="-122"/>
              </a:rPr>
              <a:t>1. </a:t>
            </a:r>
            <a:r>
              <a:rPr lang="zh-CN" altLang="en-US" sz="2400">
                <a:solidFill>
                  <a:srgbClr val="FF0000"/>
                </a:solidFill>
                <a:latin typeface="华文细黑" panose="02010600040101010101" pitchFamily="2" charset="-122"/>
                <a:ea typeface="华文细黑" panose="02010600040101010101" pitchFamily="2" charset="-122"/>
              </a:rPr>
              <a:t>方法</a:t>
            </a:r>
            <a:r>
              <a:rPr lang="en-US" altLang="zh-CN" sz="2400">
                <a:solidFill>
                  <a:srgbClr val="FF0000"/>
                </a:solidFill>
                <a:latin typeface="华文细黑" panose="02010600040101010101" pitchFamily="2" charset="-122"/>
                <a:ea typeface="华文细黑" panose="02010600040101010101" pitchFamily="2" charset="-122"/>
              </a:rPr>
              <a:t>——</a:t>
            </a:r>
            <a:r>
              <a:rPr lang="zh-CN" altLang="en-US" sz="2400">
                <a:solidFill>
                  <a:srgbClr val="FF0000"/>
                </a:solidFill>
                <a:latin typeface="华文细黑" panose="02010600040101010101" pitchFamily="2" charset="-122"/>
                <a:ea typeface="华文细黑" panose="02010600040101010101" pitchFamily="2" charset="-122"/>
              </a:rPr>
              <a:t>图解法</a:t>
            </a:r>
          </a:p>
        </p:txBody>
      </p:sp>
      <p:sp>
        <p:nvSpPr>
          <p:cNvPr id="3584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6" name="Rectangle 10"/>
          <p:cNvSpPr>
            <a:spLocks noChangeArrowheads="1"/>
          </p:cNvSpPr>
          <p:nvPr/>
        </p:nvSpPr>
        <p:spPr bwMode="auto">
          <a:xfrm>
            <a:off x="323850" y="825500"/>
            <a:ext cx="254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华文细黑" panose="02010600040101010101" pitchFamily="2" charset="-122"/>
                <a:ea typeface="华文细黑" panose="02010600040101010101" pitchFamily="2" charset="-122"/>
              </a:rPr>
              <a:t> </a:t>
            </a:r>
            <a:r>
              <a:rPr lang="en-US" altLang="zh-CN" sz="1100">
                <a:solidFill>
                  <a:srgbClr val="000000"/>
                </a:solidFill>
                <a:latin typeface="华文细黑" panose="02010600040101010101" pitchFamily="2" charset="-122"/>
                <a:ea typeface="华文细黑" panose="02010600040101010101" pitchFamily="2" charset="-122"/>
              </a:rPr>
              <a:t> </a:t>
            </a:r>
            <a:endParaRPr lang="en-US" altLang="zh-CN">
              <a:solidFill>
                <a:srgbClr val="000000"/>
              </a:solidFill>
              <a:latin typeface="华文细黑" panose="02010600040101010101" pitchFamily="2" charset="-122"/>
              <a:ea typeface="华文细黑" panose="02010600040101010101" pitchFamily="2" charset="-122"/>
            </a:endParaRPr>
          </a:p>
        </p:txBody>
      </p:sp>
      <p:sp>
        <p:nvSpPr>
          <p:cNvPr id="35847"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35849" name="Object 16"/>
          <p:cNvGraphicFramePr>
            <a:graphicFrameLocks noChangeAspect="1"/>
          </p:cNvGraphicFramePr>
          <p:nvPr/>
        </p:nvGraphicFramePr>
        <p:xfrm>
          <a:off x="3887788" y="3446463"/>
          <a:ext cx="2232025" cy="1081087"/>
        </p:xfrm>
        <a:graphic>
          <a:graphicData uri="http://schemas.openxmlformats.org/presentationml/2006/ole">
            <mc:AlternateContent xmlns:mc="http://schemas.openxmlformats.org/markup-compatibility/2006">
              <mc:Choice xmlns:v="urn:schemas-microsoft-com:vml" Requires="v">
                <p:oleObj spid="_x0000_s35863" name="Equation" r:id="rId3" imgW="926698" imgH="444307" progId="Equation.DSMT4">
                  <p:embed/>
                </p:oleObj>
              </mc:Choice>
              <mc:Fallback>
                <p:oleObj name="Equation" r:id="rId3" imgW="926698" imgH="444307"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788" y="3446463"/>
                        <a:ext cx="22320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0" name="Rectangle 18"/>
          <p:cNvSpPr>
            <a:spLocks noChangeArrowheads="1"/>
          </p:cNvSpPr>
          <p:nvPr/>
        </p:nvSpPr>
        <p:spPr bwMode="auto">
          <a:xfrm>
            <a:off x="1008063" y="4756150"/>
            <a:ext cx="7848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14300" algn="l"/>
              </a:tabLst>
              <a:defRPr>
                <a:solidFill>
                  <a:schemeClr val="tx1"/>
                </a:solidFill>
                <a:latin typeface="Calibri" panose="020F0502020204030204" pitchFamily="34" charset="0"/>
                <a:ea typeface="宋体" panose="02010600030101010101" pitchFamily="2" charset="-122"/>
              </a:defRPr>
            </a:lvl1pPr>
            <a:lvl2pPr marL="742950" indent="-285750">
              <a:tabLst>
                <a:tab pos="114300" algn="l"/>
              </a:tabLst>
              <a:defRPr>
                <a:solidFill>
                  <a:schemeClr val="tx1"/>
                </a:solidFill>
                <a:latin typeface="Calibri" panose="020F0502020204030204" pitchFamily="34" charset="0"/>
                <a:ea typeface="宋体" panose="02010600030101010101" pitchFamily="2" charset="-122"/>
              </a:defRPr>
            </a:lvl2pPr>
            <a:lvl3pPr marL="1143000" indent="-228600">
              <a:tabLst>
                <a:tab pos="114300" algn="l"/>
              </a:tabLst>
              <a:defRPr>
                <a:solidFill>
                  <a:schemeClr val="tx1"/>
                </a:solidFill>
                <a:latin typeface="Calibri" panose="020F0502020204030204" pitchFamily="34" charset="0"/>
                <a:ea typeface="宋体" panose="02010600030101010101" pitchFamily="2" charset="-122"/>
              </a:defRPr>
            </a:lvl3pPr>
            <a:lvl4pPr marL="1600200" indent="-228600">
              <a:tabLst>
                <a:tab pos="114300" algn="l"/>
              </a:tabLst>
              <a:defRPr>
                <a:solidFill>
                  <a:schemeClr val="tx1"/>
                </a:solidFill>
                <a:latin typeface="Calibri" panose="020F0502020204030204" pitchFamily="34" charset="0"/>
                <a:ea typeface="宋体" panose="02010600030101010101" pitchFamily="2" charset="-122"/>
              </a:defRPr>
            </a:lvl4pPr>
            <a:lvl5pPr marL="2057400" indent="-228600">
              <a:tabLst>
                <a:tab pos="114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114300" algn="l"/>
              </a:tabLs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rgbClr val="000000"/>
                </a:solidFill>
                <a:latin typeface="华文细黑" panose="02010600040101010101" pitchFamily="2" charset="-122"/>
                <a:ea typeface="华文细黑" panose="02010600040101010101" pitchFamily="2" charset="-122"/>
              </a:rPr>
              <a:t>的圆弧，求出该圆弧中心的坐标，以</a:t>
            </a:r>
            <a:r>
              <a:rPr lang="en-US" altLang="zh-CN" sz="2400" i="1" dirty="0">
                <a:solidFill>
                  <a:srgbClr val="000000"/>
                </a:solidFill>
                <a:latin typeface="华文细黑" panose="02010600040101010101" pitchFamily="2" charset="-122"/>
                <a:ea typeface="华文细黑" panose="02010600040101010101" pitchFamily="2" charset="-122"/>
              </a:rPr>
              <a:t>R</a:t>
            </a:r>
            <a:r>
              <a:rPr lang="zh-CN" altLang="en-US" sz="2400" dirty="0">
                <a:solidFill>
                  <a:srgbClr val="000000"/>
                </a:solidFill>
                <a:latin typeface="华文细黑" panose="02010600040101010101" pitchFamily="2" charset="-122"/>
                <a:ea typeface="华文细黑" panose="02010600040101010101" pitchFamily="2" charset="-122"/>
              </a:rPr>
              <a:t>为半径，在方格纸上画出该声线（圆弧），从而在图上直接量取相应的有效水平距离。</a:t>
            </a:r>
          </a:p>
        </p:txBody>
      </p:sp>
      <p:sp>
        <p:nvSpPr>
          <p:cNvPr id="35851"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B8A5DD1-FFE7-4C5B-9BEF-C8635D958E03}" type="slidenum">
              <a:rPr lang="en-US" altLang="zh-CN">
                <a:solidFill>
                  <a:srgbClr val="000000"/>
                </a:solidFill>
              </a:rPr>
              <a:pPr eaLnBrk="1" hangingPunct="1"/>
              <a:t>19</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1368127" y="1985739"/>
            <a:ext cx="6372225" cy="3819525"/>
          </a:xfrm>
        </p:spPr>
        <p:txBody>
          <a:bodyPr/>
          <a:lstStyle/>
          <a:p>
            <a:pPr>
              <a:defRPr/>
            </a:pPr>
            <a:r>
              <a:rPr lang="zh-CN" altLang="en-US" b="1" dirty="0" smtClean="0">
                <a:solidFill>
                  <a:schemeClr val="accent2"/>
                </a:solidFill>
                <a:latin typeface="华文细黑" panose="02010600040101010101" pitchFamily="2" charset="-122"/>
                <a:ea typeface="华文细黑" panose="02010600040101010101" pitchFamily="2" charset="-122"/>
              </a:rPr>
              <a:t>概  述</a:t>
            </a:r>
          </a:p>
          <a:p>
            <a:pPr>
              <a:defRPr/>
            </a:pPr>
            <a:r>
              <a:rPr lang="zh-CN" altLang="en-US" b="1" dirty="0" smtClean="0">
                <a:solidFill>
                  <a:schemeClr val="accent2"/>
                </a:solidFill>
                <a:latin typeface="华文细黑" panose="02010600040101010101" pitchFamily="2" charset="-122"/>
                <a:ea typeface="华文细黑" panose="02010600040101010101" pitchFamily="2" charset="-122"/>
              </a:rPr>
              <a:t>海面控制网 </a:t>
            </a:r>
          </a:p>
          <a:p>
            <a:pPr>
              <a:defRPr/>
            </a:pPr>
            <a:r>
              <a:rPr lang="zh-CN" altLang="en-US" b="1" dirty="0" smtClean="0">
                <a:solidFill>
                  <a:schemeClr val="accent2"/>
                </a:solidFill>
                <a:latin typeface="华文细黑" panose="02010600040101010101" pitchFamily="2" charset="-122"/>
                <a:ea typeface="华文细黑" panose="02010600040101010101" pitchFamily="2" charset="-122"/>
              </a:rPr>
              <a:t>海底控制点的照准标志和作用距离 </a:t>
            </a:r>
          </a:p>
          <a:p>
            <a:pPr>
              <a:defRPr/>
            </a:pPr>
            <a:r>
              <a:rPr lang="zh-CN" altLang="en-US" b="1" dirty="0" smtClean="0">
                <a:solidFill>
                  <a:schemeClr val="accent2"/>
                </a:solidFill>
                <a:latin typeface="华文细黑" panose="02010600040101010101" pitchFamily="2" charset="-122"/>
                <a:ea typeface="华文细黑" panose="02010600040101010101" pitchFamily="2" charset="-122"/>
              </a:rPr>
              <a:t>海底控制点（网）的几何图形 </a:t>
            </a:r>
          </a:p>
          <a:p>
            <a:pPr>
              <a:defRPr/>
            </a:pPr>
            <a:r>
              <a:rPr lang="zh-CN" altLang="en-US" b="1" dirty="0" smtClean="0">
                <a:solidFill>
                  <a:schemeClr val="accent2"/>
                </a:solidFill>
                <a:latin typeface="华文细黑" panose="02010600040101010101" pitchFamily="2" charset="-122"/>
                <a:ea typeface="华文细黑" panose="02010600040101010101" pitchFamily="2" charset="-122"/>
              </a:rPr>
              <a:t>海底控制点（网）坐标的测定</a:t>
            </a:r>
          </a:p>
          <a:p>
            <a:pPr marL="0" indent="0">
              <a:buFont typeface="Wingdings" panose="05000000000000000000" pitchFamily="2" charset="2"/>
              <a:buNone/>
              <a:defRPr/>
            </a:pPr>
            <a:endParaRPr lang="en-US" altLang="zh-CN" dirty="0" smtClean="0">
              <a:latin typeface="华文细黑" panose="02010600040101010101" pitchFamily="2" charset="-122"/>
              <a:ea typeface="华文细黑" panose="02010600040101010101" pitchFamily="2" charset="-122"/>
            </a:endParaRPr>
          </a:p>
        </p:txBody>
      </p:sp>
      <p:sp>
        <p:nvSpPr>
          <p:cNvPr id="17411"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7DC87D4-675A-409A-83C1-DC43CDD8B916}" type="slidenum">
              <a:rPr lang="en-US" altLang="zh-CN">
                <a:solidFill>
                  <a:srgbClr val="000000"/>
                </a:solidFill>
              </a:rPr>
              <a:pPr eaLnBrk="1" hangingPunct="1"/>
              <a:t>2</a:t>
            </a:fld>
            <a:endParaRPr lang="en-US" altLang="zh-CN">
              <a:solidFill>
                <a:srgbClr val="000000"/>
              </a:solidFill>
            </a:endParaRPr>
          </a:p>
        </p:txBody>
      </p:sp>
      <p:sp>
        <p:nvSpPr>
          <p:cNvPr id="4" name="矩形 2"/>
          <p:cNvSpPr>
            <a:spLocks noChangeArrowheads="1"/>
          </p:cNvSpPr>
          <p:nvPr/>
        </p:nvSpPr>
        <p:spPr bwMode="auto">
          <a:xfrm>
            <a:off x="539552" y="1114678"/>
            <a:ext cx="4320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a:spAutoFit/>
          </a:bodyPr>
          <a:lstStyle>
            <a:lvl1pPr marL="342900" indent="-342900">
              <a:spcBef>
                <a:spcPct val="20000"/>
              </a:spcBef>
              <a:buClr>
                <a:srgbClr val="215968"/>
              </a:buClr>
              <a:buFont typeface="Wingdings" panose="05000000000000000000" pitchFamily="2" charset="2"/>
              <a:buChar char="v"/>
              <a:defRPr sz="2800">
                <a:solidFill>
                  <a:srgbClr val="254061"/>
                </a:solidFill>
                <a:latin typeface="Calibri" panose="020F0502020204030204" pitchFamily="34" charset="0"/>
                <a:ea typeface="宋体" panose="02010600030101010101" pitchFamily="2" charset="-122"/>
              </a:defRPr>
            </a:lvl1pPr>
            <a:lvl2pPr>
              <a:spcBef>
                <a:spcPct val="20000"/>
              </a:spcBef>
              <a:buClr>
                <a:srgbClr val="31859C"/>
              </a:buClr>
              <a:buFont typeface="Wingdings 2" panose="05020102010507070707" pitchFamily="18" charset="2"/>
              <a:buChar char=""/>
              <a:defRPr sz="2400">
                <a:solidFill>
                  <a:srgbClr val="254061"/>
                </a:solidFill>
                <a:latin typeface="Calibri" panose="020F0502020204030204" pitchFamily="34" charset="0"/>
                <a:ea typeface="宋体" panose="02010600030101010101" pitchFamily="2" charset="-122"/>
              </a:defRPr>
            </a:lvl2pPr>
            <a:lvl3pPr marL="1143000" indent="-228600">
              <a:spcBef>
                <a:spcPct val="20000"/>
              </a:spcBef>
              <a:buClr>
                <a:srgbClr val="31859C"/>
              </a:buClr>
              <a:buFont typeface="Wingdings" panose="05000000000000000000" pitchFamily="2" charset="2"/>
              <a:buChar char="Ø"/>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Clr>
                <a:srgbClr val="215968"/>
              </a:buClr>
              <a:buFont typeface="Wingdings 2" panose="05020102010507070707" pitchFamily="18" charset="2"/>
              <a:buChar char=""/>
              <a:defRPr sz="16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ClrTx/>
              <a:buFontTx/>
              <a:buNone/>
            </a:pPr>
            <a:r>
              <a:rPr lang="zh-CN" altLang="en-US" sz="3600" b="1" dirty="0">
                <a:solidFill>
                  <a:srgbClr val="0000FF"/>
                </a:solidFill>
                <a:latin typeface="华文楷体" pitchFamily="2" charset="-122"/>
                <a:ea typeface="华文楷体" pitchFamily="2" charset="-122"/>
                <a:cs typeface="+mj-cs"/>
              </a:rPr>
              <a:t>本章内容</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ChangeArrowheads="1"/>
          </p:cNvSpPr>
          <p:nvPr/>
        </p:nvSpPr>
        <p:spPr bwMode="auto">
          <a:xfrm>
            <a:off x="895350" y="1839913"/>
            <a:ext cx="79978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5381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rgbClr val="000000"/>
                </a:solidFill>
                <a:latin typeface="Times New Roman" panose="02020603050405020304" pitchFamily="18" charset="0"/>
              </a:rPr>
              <a:t>计算法的基础，是将海水根据具体情况分层（水平层），每一分层中的声射线视为直线。 </a:t>
            </a:r>
          </a:p>
        </p:txBody>
      </p:sp>
      <p:sp>
        <p:nvSpPr>
          <p:cNvPr id="36867" name="Rectangle 7"/>
          <p:cNvSpPr>
            <a:spLocks noChangeArrowheads="1"/>
          </p:cNvSpPr>
          <p:nvPr/>
        </p:nvSpPr>
        <p:spPr bwMode="auto">
          <a:xfrm>
            <a:off x="895350" y="3681413"/>
            <a:ext cx="56213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a:solidFill>
                  <a:srgbClr val="000000"/>
                </a:solidFill>
              </a:rPr>
              <a:t>那么整个声线所相应的有效水平距离为： </a:t>
            </a:r>
          </a:p>
        </p:txBody>
      </p:sp>
      <p:graphicFrame>
        <p:nvGraphicFramePr>
          <p:cNvPr id="36868" name="Object 6"/>
          <p:cNvGraphicFramePr>
            <a:graphicFrameLocks noChangeAspect="1"/>
          </p:cNvGraphicFramePr>
          <p:nvPr/>
        </p:nvGraphicFramePr>
        <p:xfrm>
          <a:off x="3852863" y="2932113"/>
          <a:ext cx="1727200" cy="450850"/>
        </p:xfrm>
        <a:graphic>
          <a:graphicData uri="http://schemas.openxmlformats.org/presentationml/2006/ole">
            <mc:AlternateContent xmlns:mc="http://schemas.openxmlformats.org/markup-compatibility/2006">
              <mc:Choice xmlns:v="urn:schemas-microsoft-com:vml" Requires="v">
                <p:oleObj spid="_x0000_s36895" name="Equation" r:id="rId3" imgW="876300" imgH="228600" progId="Equation.DSMT4">
                  <p:embed/>
                </p:oleObj>
              </mc:Choice>
              <mc:Fallback>
                <p:oleObj name="Equation" r:id="rId3" imgW="8763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863" y="2932113"/>
                        <a:ext cx="17272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9" name="Object 8"/>
          <p:cNvGraphicFramePr>
            <a:graphicFrameLocks noChangeAspect="1"/>
          </p:cNvGraphicFramePr>
          <p:nvPr/>
        </p:nvGraphicFramePr>
        <p:xfrm>
          <a:off x="3852863" y="4371975"/>
          <a:ext cx="1368425" cy="904875"/>
        </p:xfrm>
        <a:graphic>
          <a:graphicData uri="http://schemas.openxmlformats.org/presentationml/2006/ole">
            <mc:AlternateContent xmlns:mc="http://schemas.openxmlformats.org/markup-compatibility/2006">
              <mc:Choice xmlns:v="urn:schemas-microsoft-com:vml" Requires="v">
                <p:oleObj spid="_x0000_s36896" name="Equation" r:id="rId5" imgW="647700" imgH="431800" progId="Equation.DSMT4">
                  <p:embed/>
                </p:oleObj>
              </mc:Choice>
              <mc:Fallback>
                <p:oleObj name="Equation" r:id="rId5" imgW="647700" imgH="431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2863" y="4371975"/>
                        <a:ext cx="13684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10"/>
          <p:cNvSpPr>
            <a:spLocks noChangeArrowheads="1"/>
          </p:cNvSpPr>
          <p:nvPr/>
        </p:nvSpPr>
        <p:spPr bwMode="auto">
          <a:xfrm>
            <a:off x="895350" y="2890838"/>
            <a:ext cx="232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rPr>
              <a:t>在每一分层有： </a:t>
            </a:r>
          </a:p>
        </p:txBody>
      </p:sp>
      <p:sp>
        <p:nvSpPr>
          <p:cNvPr id="36871" name="Rectangle 12"/>
          <p:cNvSpPr>
            <a:spLocks noChangeArrowheads="1"/>
          </p:cNvSpPr>
          <p:nvPr/>
        </p:nvSpPr>
        <p:spPr bwMode="auto">
          <a:xfrm>
            <a:off x="1189038" y="5297488"/>
            <a:ext cx="698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i="1">
                <a:solidFill>
                  <a:srgbClr val="000000"/>
                </a:solidFill>
              </a:rPr>
              <a:t>ΔZ</a:t>
            </a:r>
            <a:r>
              <a:rPr lang="en-US" altLang="zh-CN" sz="2400" i="1" baseline="-30000">
                <a:solidFill>
                  <a:srgbClr val="000000"/>
                </a:solidFill>
              </a:rPr>
              <a:t>i</a:t>
            </a:r>
            <a:r>
              <a:rPr lang="en-US" altLang="zh-CN" sz="2400" baseline="-30000">
                <a:solidFill>
                  <a:srgbClr val="000000"/>
                </a:solidFill>
              </a:rPr>
              <a:t> </a:t>
            </a:r>
            <a:r>
              <a:rPr lang="zh-CN" altLang="en-US" sz="2400">
                <a:solidFill>
                  <a:srgbClr val="000000"/>
                </a:solidFill>
              </a:rPr>
              <a:t>是人为划分的，</a:t>
            </a:r>
            <a:r>
              <a:rPr lang="zh-CN" altLang="en-US" sz="2400" i="1">
                <a:solidFill>
                  <a:srgbClr val="000000"/>
                </a:solidFill>
                <a:sym typeface="Symbol" panose="05050102010706020507" pitchFamily="18" charset="2"/>
              </a:rPr>
              <a:t></a:t>
            </a:r>
            <a:r>
              <a:rPr lang="en-US" altLang="zh-CN" sz="2400" i="1" baseline="-25000">
                <a:solidFill>
                  <a:srgbClr val="000000"/>
                </a:solidFill>
                <a:sym typeface="Symbol" panose="05050102010706020507" pitchFamily="18" charset="2"/>
              </a:rPr>
              <a:t>i</a:t>
            </a:r>
            <a:r>
              <a:rPr lang="zh-CN" altLang="en-US" sz="2400">
                <a:solidFill>
                  <a:srgbClr val="000000"/>
                </a:solidFill>
              </a:rPr>
              <a:t>为声射线与海平面（或平行于海平面的水平方向）之间的夹角</a:t>
            </a:r>
          </a:p>
        </p:txBody>
      </p:sp>
      <p:sp>
        <p:nvSpPr>
          <p:cNvPr id="3687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36873" name="Object 17"/>
          <p:cNvGraphicFramePr>
            <a:graphicFrameLocks noChangeAspect="1"/>
          </p:cNvGraphicFramePr>
          <p:nvPr/>
        </p:nvGraphicFramePr>
        <p:xfrm>
          <a:off x="0" y="0"/>
          <a:ext cx="142875" cy="161925"/>
        </p:xfrm>
        <a:graphic>
          <a:graphicData uri="http://schemas.openxmlformats.org/presentationml/2006/ole">
            <mc:AlternateContent xmlns:mc="http://schemas.openxmlformats.org/markup-compatibility/2006">
              <mc:Choice xmlns:v="urn:schemas-microsoft-com:vml" Requires="v">
                <p:oleObj spid="_x0000_s36897" name="Equation" r:id="rId7" imgW="139579" imgH="164957" progId="Equation.DSMT4">
                  <p:embed/>
                </p:oleObj>
              </mc:Choice>
              <mc:Fallback>
                <p:oleObj name="Equation" r:id="rId7" imgW="139579" imgH="164957"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28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6875"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332D75C-2CB4-4A64-9DDA-64B9A6ACE6A2}" type="slidenum">
              <a:rPr lang="en-US" altLang="zh-CN">
                <a:solidFill>
                  <a:srgbClr val="000000"/>
                </a:solidFill>
              </a:rPr>
              <a:pPr eaLnBrk="1" hangingPunct="1"/>
              <a:t>20</a:t>
            </a:fld>
            <a:endParaRPr lang="en-US" altLang="zh-CN">
              <a:solidFill>
                <a:srgbClr val="000000"/>
              </a:solidFill>
            </a:endParaRPr>
          </a:p>
        </p:txBody>
      </p:sp>
      <p:sp>
        <p:nvSpPr>
          <p:cNvPr id="36876" name="Text Box 7"/>
          <p:cNvSpPr txBox="1">
            <a:spLocks noChangeArrowheads="1"/>
          </p:cNvSpPr>
          <p:nvPr/>
        </p:nvSpPr>
        <p:spPr bwMode="auto">
          <a:xfrm>
            <a:off x="895350" y="1138238"/>
            <a:ext cx="33829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2400">
                <a:solidFill>
                  <a:srgbClr val="FF0000"/>
                </a:solidFill>
                <a:latin typeface="华文细黑" panose="02010600040101010101" pitchFamily="2" charset="-122"/>
                <a:ea typeface="华文细黑" panose="02010600040101010101" pitchFamily="2" charset="-122"/>
              </a:rPr>
              <a:t>2. </a:t>
            </a:r>
            <a:r>
              <a:rPr lang="zh-CN" altLang="en-US" sz="2400">
                <a:solidFill>
                  <a:srgbClr val="FF0000"/>
                </a:solidFill>
                <a:latin typeface="华文细黑" panose="02010600040101010101" pitchFamily="2" charset="-122"/>
                <a:ea typeface="华文细黑" panose="02010600040101010101" pitchFamily="2" charset="-122"/>
              </a:rPr>
              <a:t>方法</a:t>
            </a:r>
            <a:r>
              <a:rPr lang="en-US" altLang="zh-CN" sz="2400">
                <a:solidFill>
                  <a:srgbClr val="FF0000"/>
                </a:solidFill>
                <a:latin typeface="华文细黑" panose="02010600040101010101" pitchFamily="2" charset="-122"/>
                <a:ea typeface="华文细黑" panose="02010600040101010101" pitchFamily="2" charset="-122"/>
              </a:rPr>
              <a:t>——</a:t>
            </a:r>
            <a:r>
              <a:rPr lang="zh-CN" altLang="en-US" sz="2400">
                <a:solidFill>
                  <a:srgbClr val="FF0000"/>
                </a:solidFill>
                <a:latin typeface="华文细黑" panose="02010600040101010101" pitchFamily="2" charset="-122"/>
                <a:ea typeface="华文细黑" panose="02010600040101010101" pitchFamily="2" charset="-122"/>
              </a:rPr>
              <a:t>计算法</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ChangeArrowheads="1"/>
          </p:cNvSpPr>
          <p:nvPr/>
        </p:nvSpPr>
        <p:spPr bwMode="auto">
          <a:xfrm>
            <a:off x="1042988" y="1193800"/>
            <a:ext cx="7345362" cy="452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215968"/>
              </a:buClr>
              <a:buFont typeface="Wingdings" pitchFamily="2" charset="2"/>
              <a:buChar char="v"/>
              <a:defRPr sz="2800">
                <a:solidFill>
                  <a:srgbClr val="254061"/>
                </a:solidFill>
                <a:latin typeface="Calibri" pitchFamily="34" charset="0"/>
                <a:ea typeface="宋体" pitchFamily="2" charset="-122"/>
              </a:defRPr>
            </a:lvl1pPr>
            <a:lvl2pPr marL="742950" indent="-285750" eaLnBrk="0" hangingPunct="0">
              <a:spcBef>
                <a:spcPct val="20000"/>
              </a:spcBef>
              <a:buClr>
                <a:srgbClr val="31859C"/>
              </a:buClr>
              <a:buFont typeface="Wingdings 2" pitchFamily="18" charset="2"/>
              <a:buChar char=""/>
              <a:defRPr sz="2400">
                <a:solidFill>
                  <a:srgbClr val="254061"/>
                </a:solidFill>
                <a:latin typeface="Calibri" pitchFamily="34" charset="0"/>
                <a:ea typeface="宋体" pitchFamily="2" charset="-122"/>
              </a:defRPr>
            </a:lvl2pPr>
            <a:lvl3pPr marL="1143000" indent="-228600" eaLnBrk="0" hangingPunct="0">
              <a:spcBef>
                <a:spcPct val="20000"/>
              </a:spcBef>
              <a:buClr>
                <a:srgbClr val="31859C"/>
              </a:buClr>
              <a:buFont typeface="Wingdings" pitchFamily="2" charset="2"/>
              <a:buChar char="Ø"/>
              <a:defRPr sz="2000">
                <a:solidFill>
                  <a:schemeClr val="tx1"/>
                </a:solidFill>
                <a:latin typeface="Calibri" pitchFamily="34" charset="0"/>
                <a:ea typeface="宋体" pitchFamily="2" charset="-122"/>
              </a:defRPr>
            </a:lvl3pPr>
            <a:lvl4pPr marL="1600200" indent="-228600" eaLnBrk="0" hangingPunct="0">
              <a:spcBef>
                <a:spcPct val="20000"/>
              </a:spcBef>
              <a:buClr>
                <a:srgbClr val="215968"/>
              </a:buClr>
              <a:buFont typeface="Wingdings 2" pitchFamily="18" charset="2"/>
              <a:buChar char=""/>
              <a:defRPr sz="16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50000"/>
              </a:lnSpc>
              <a:spcBef>
                <a:spcPct val="50000"/>
              </a:spcBef>
              <a:buClrTx/>
              <a:buFontTx/>
              <a:buNone/>
              <a:defRPr/>
            </a:pPr>
            <a:r>
              <a:rPr lang="en-US" altLang="zh-CN" sz="2400" dirty="0" smtClean="0">
                <a:solidFill>
                  <a:srgbClr val="000000"/>
                </a:solidFill>
                <a:latin typeface="华文细黑" pitchFamily="2" charset="-122"/>
                <a:ea typeface="华文细黑" pitchFamily="2" charset="-122"/>
              </a:rPr>
              <a:t>       </a:t>
            </a:r>
            <a:r>
              <a:rPr lang="zh-CN" altLang="en-US" sz="2400" dirty="0" smtClean="0">
                <a:solidFill>
                  <a:srgbClr val="000000"/>
                </a:solidFill>
                <a:latin typeface="华文细黑" pitchFamily="2" charset="-122"/>
                <a:ea typeface="华文细黑" pitchFamily="2" charset="-122"/>
              </a:rPr>
              <a:t>当利用坐标已知的海底控制点来确定测量船位时，须满足二个条件 </a:t>
            </a:r>
            <a:r>
              <a:rPr lang="en-US" altLang="zh-CN" sz="2400" dirty="0" smtClean="0">
                <a:solidFill>
                  <a:srgbClr val="000000"/>
                </a:solidFill>
                <a:latin typeface="华文细黑" pitchFamily="2" charset="-122"/>
                <a:ea typeface="华文细黑" pitchFamily="2" charset="-122"/>
              </a:rPr>
              <a:t>:</a:t>
            </a:r>
          </a:p>
          <a:p>
            <a:pPr marL="447675" indent="-447675" eaLnBrk="1" hangingPunct="1">
              <a:lnSpc>
                <a:spcPct val="150000"/>
              </a:lnSpc>
              <a:spcBef>
                <a:spcPct val="50000"/>
              </a:spcBef>
              <a:buClr>
                <a:srgbClr val="800080"/>
              </a:buClr>
              <a:buFont typeface="Wingdings" pitchFamily="2" charset="2"/>
              <a:buChar char="Ø"/>
              <a:defRPr/>
            </a:pPr>
            <a:r>
              <a:rPr lang="zh-CN" altLang="en-US" sz="2400" dirty="0" smtClean="0">
                <a:solidFill>
                  <a:srgbClr val="000000"/>
                </a:solidFill>
                <a:latin typeface="华文细黑" pitchFamily="2" charset="-122"/>
                <a:ea typeface="华文细黑" pitchFamily="2" charset="-122"/>
              </a:rPr>
              <a:t>测量船必须位于作为海底控制点的水声声标的有效范围之内 </a:t>
            </a:r>
            <a:r>
              <a:rPr lang="en-US" altLang="zh-CN" sz="2400" dirty="0" smtClean="0">
                <a:solidFill>
                  <a:srgbClr val="000000"/>
                </a:solidFill>
                <a:latin typeface="华文细黑" pitchFamily="2" charset="-122"/>
                <a:ea typeface="华文细黑" pitchFamily="2" charset="-122"/>
              </a:rPr>
              <a:t>;</a:t>
            </a:r>
          </a:p>
          <a:p>
            <a:pPr marL="447675" indent="-447675" eaLnBrk="1" hangingPunct="1">
              <a:lnSpc>
                <a:spcPct val="150000"/>
              </a:lnSpc>
              <a:spcBef>
                <a:spcPct val="50000"/>
              </a:spcBef>
              <a:buClr>
                <a:srgbClr val="800080"/>
              </a:buClr>
              <a:buFont typeface="Wingdings" pitchFamily="2" charset="2"/>
              <a:buChar char="Ø"/>
              <a:defRPr/>
            </a:pPr>
            <a:r>
              <a:rPr lang="zh-CN" altLang="en-US" sz="2400" dirty="0" smtClean="0">
                <a:solidFill>
                  <a:srgbClr val="000000"/>
                </a:solidFill>
                <a:latin typeface="华文细黑" pitchFamily="2" charset="-122"/>
                <a:ea typeface="华文细黑" pitchFamily="2" charset="-122"/>
              </a:rPr>
              <a:t>需要</a:t>
            </a:r>
            <a:r>
              <a:rPr lang="zh-CN" altLang="en-US" sz="2400" b="1" dirty="0" smtClean="0">
                <a:solidFill>
                  <a:srgbClr val="FF0000"/>
                </a:solidFill>
                <a:latin typeface="华文细黑" pitchFamily="2" charset="-122"/>
                <a:ea typeface="华文细黑" pitchFamily="2" charset="-122"/>
              </a:rPr>
              <a:t>三个</a:t>
            </a:r>
            <a:r>
              <a:rPr lang="zh-CN" altLang="en-US" sz="2400" dirty="0" smtClean="0">
                <a:solidFill>
                  <a:srgbClr val="000000"/>
                </a:solidFill>
                <a:latin typeface="华文细黑" pitchFamily="2" charset="-122"/>
                <a:ea typeface="华文细黑" pitchFamily="2" charset="-122"/>
              </a:rPr>
              <a:t>这样的控制点实施定位。</a:t>
            </a:r>
          </a:p>
          <a:p>
            <a:pPr eaLnBrk="1" hangingPunct="1">
              <a:lnSpc>
                <a:spcPct val="150000"/>
              </a:lnSpc>
              <a:spcBef>
                <a:spcPct val="50000"/>
              </a:spcBef>
              <a:buClrTx/>
              <a:buFontTx/>
              <a:buNone/>
              <a:defRPr/>
            </a:pPr>
            <a:r>
              <a:rPr lang="zh-CN" altLang="en-US" sz="2400" dirty="0" smtClean="0">
                <a:solidFill>
                  <a:srgbClr val="000000"/>
                </a:solidFill>
                <a:latin typeface="华文细黑" pitchFamily="2" charset="-122"/>
                <a:ea typeface="华文细黑" pitchFamily="2" charset="-122"/>
              </a:rPr>
              <a:t>        因此，就要求海底控制点应以</a:t>
            </a:r>
            <a:r>
              <a:rPr lang="zh-CN" altLang="en-US" sz="2400" dirty="0" smtClean="0">
                <a:solidFill>
                  <a:srgbClr val="FF0000"/>
                </a:solidFill>
                <a:latin typeface="华文细黑" pitchFamily="2" charset="-122"/>
                <a:ea typeface="华文细黑" pitchFamily="2" charset="-122"/>
              </a:rPr>
              <a:t>规则的几何图形</a:t>
            </a:r>
            <a:r>
              <a:rPr lang="zh-CN" altLang="en-US" sz="2400" dirty="0" smtClean="0">
                <a:solidFill>
                  <a:srgbClr val="000000"/>
                </a:solidFill>
                <a:latin typeface="华文细黑" pitchFamily="2" charset="-122"/>
                <a:ea typeface="华文细黑" pitchFamily="2" charset="-122"/>
              </a:rPr>
              <a:t>布设 。一般有正方形和等边三角形。</a:t>
            </a:r>
          </a:p>
        </p:txBody>
      </p:sp>
      <p:sp>
        <p:nvSpPr>
          <p:cNvPr id="37891" name="Rectangle 7"/>
          <p:cNvSpPr>
            <a:spLocks noGrp="1" noRot="1" noChangeArrowheads="1"/>
          </p:cNvSpPr>
          <p:nvPr>
            <p:ph type="title"/>
          </p:nvPr>
        </p:nvSpPr>
        <p:spPr>
          <a:xfrm>
            <a:off x="930275" y="188913"/>
            <a:ext cx="7872413" cy="576262"/>
          </a:xfrm>
        </p:spPr>
        <p:txBody>
          <a:bodyPr/>
          <a:lstStyle/>
          <a:p>
            <a:r>
              <a:rPr lang="zh-CN" altLang="en-US" b="1" smtClean="0">
                <a:solidFill>
                  <a:srgbClr val="0000FF"/>
                </a:solidFill>
                <a:latin typeface="华文新魏" panose="02010800040101010101" pitchFamily="2" charset="-122"/>
                <a:ea typeface="华文新魏" panose="02010800040101010101" pitchFamily="2" charset="-122"/>
              </a:rPr>
              <a:t>四、海底控制点（网）的几何图形</a:t>
            </a:r>
          </a:p>
        </p:txBody>
      </p:sp>
      <p:sp>
        <p:nvSpPr>
          <p:cNvPr id="37892"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954BF36-E6AC-43B0-B63D-9CBCDF7E5B49}" type="slidenum">
              <a:rPr lang="en-US" altLang="zh-CN">
                <a:solidFill>
                  <a:srgbClr val="000000"/>
                </a:solidFill>
              </a:rPr>
              <a:pPr eaLnBrk="1" hangingPunct="1"/>
              <a:t>21</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904875" y="1004888"/>
            <a:ext cx="48783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华文细黑" panose="02010600040101010101" pitchFamily="2" charset="-122"/>
                <a:ea typeface="华文细黑" panose="02010600040101010101" pitchFamily="2" charset="-122"/>
              </a:rPr>
              <a:t>以正三角形布设成网，如图所示： </a:t>
            </a:r>
          </a:p>
        </p:txBody>
      </p:sp>
      <p:grpSp>
        <p:nvGrpSpPr>
          <p:cNvPr id="38915" name="Group 5"/>
          <p:cNvGrpSpPr>
            <a:grpSpLocks/>
          </p:cNvGrpSpPr>
          <p:nvPr/>
        </p:nvGrpSpPr>
        <p:grpSpPr bwMode="auto">
          <a:xfrm>
            <a:off x="6665913" y="1265238"/>
            <a:ext cx="2071687" cy="2232025"/>
            <a:chOff x="2340" y="4872"/>
            <a:chExt cx="2619" cy="2496"/>
          </a:xfrm>
        </p:grpSpPr>
        <p:sp>
          <p:nvSpPr>
            <p:cNvPr id="38920" name="Text Box 6"/>
            <p:cNvSpPr txBox="1">
              <a:spLocks noChangeArrowheads="1"/>
            </p:cNvSpPr>
            <p:nvPr/>
          </p:nvSpPr>
          <p:spPr bwMode="auto">
            <a:xfrm>
              <a:off x="2520" y="6956"/>
              <a:ext cx="2116"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a:solidFill>
                    <a:srgbClr val="000000"/>
                  </a:solidFill>
                  <a:latin typeface="华文细黑" panose="02010600040101010101" pitchFamily="2" charset="-122"/>
                  <a:ea typeface="华文细黑" panose="02010600040101010101" pitchFamily="2" charset="-122"/>
                </a:rPr>
                <a:t>海底控制网</a:t>
              </a:r>
            </a:p>
          </p:txBody>
        </p:sp>
        <p:grpSp>
          <p:nvGrpSpPr>
            <p:cNvPr id="38921" name="Group 7"/>
            <p:cNvGrpSpPr>
              <a:grpSpLocks/>
            </p:cNvGrpSpPr>
            <p:nvPr/>
          </p:nvGrpSpPr>
          <p:grpSpPr bwMode="auto">
            <a:xfrm>
              <a:off x="2340" y="4872"/>
              <a:ext cx="2619" cy="1966"/>
              <a:chOff x="1545" y="7212"/>
              <a:chExt cx="3060" cy="2652"/>
            </a:xfrm>
          </p:grpSpPr>
          <p:sp>
            <p:nvSpPr>
              <p:cNvPr id="38922" name="Rectangle 8"/>
              <p:cNvSpPr>
                <a:spLocks noChangeArrowheads="1"/>
              </p:cNvSpPr>
              <p:nvPr/>
            </p:nvSpPr>
            <p:spPr bwMode="auto">
              <a:xfrm>
                <a:off x="1545" y="7212"/>
                <a:ext cx="3060" cy="265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23" name="Oval 9"/>
              <p:cNvSpPr>
                <a:spLocks noChangeAspect="1" noChangeArrowheads="1"/>
              </p:cNvSpPr>
              <p:nvPr/>
            </p:nvSpPr>
            <p:spPr bwMode="auto">
              <a:xfrm>
                <a:off x="2265" y="7524"/>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24" name="Oval 10"/>
              <p:cNvSpPr>
                <a:spLocks noChangeAspect="1" noChangeArrowheads="1"/>
              </p:cNvSpPr>
              <p:nvPr/>
            </p:nvSpPr>
            <p:spPr bwMode="auto">
              <a:xfrm>
                <a:off x="3087" y="7563"/>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25" name="Oval 11"/>
              <p:cNvSpPr>
                <a:spLocks noChangeAspect="1" noChangeArrowheads="1"/>
              </p:cNvSpPr>
              <p:nvPr/>
            </p:nvSpPr>
            <p:spPr bwMode="auto">
              <a:xfrm>
                <a:off x="3898" y="7615"/>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26" name="Oval 12"/>
              <p:cNvSpPr>
                <a:spLocks noChangeAspect="1" noChangeArrowheads="1"/>
              </p:cNvSpPr>
              <p:nvPr/>
            </p:nvSpPr>
            <p:spPr bwMode="auto">
              <a:xfrm>
                <a:off x="4334" y="8225"/>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27" name="Oval 13"/>
              <p:cNvSpPr>
                <a:spLocks noChangeAspect="1" noChangeArrowheads="1"/>
              </p:cNvSpPr>
              <p:nvPr/>
            </p:nvSpPr>
            <p:spPr bwMode="auto">
              <a:xfrm>
                <a:off x="1905" y="8108"/>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28" name="Oval 14"/>
              <p:cNvSpPr>
                <a:spLocks noChangeAspect="1" noChangeArrowheads="1"/>
              </p:cNvSpPr>
              <p:nvPr/>
            </p:nvSpPr>
            <p:spPr bwMode="auto">
              <a:xfrm>
                <a:off x="2727" y="8147"/>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29" name="Oval 15"/>
              <p:cNvSpPr>
                <a:spLocks noChangeAspect="1" noChangeArrowheads="1"/>
              </p:cNvSpPr>
              <p:nvPr/>
            </p:nvSpPr>
            <p:spPr bwMode="auto">
              <a:xfrm>
                <a:off x="3538" y="8199"/>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30" name="Oval 16"/>
              <p:cNvSpPr>
                <a:spLocks noChangeAspect="1" noChangeArrowheads="1"/>
              </p:cNvSpPr>
              <p:nvPr/>
            </p:nvSpPr>
            <p:spPr bwMode="auto">
              <a:xfrm>
                <a:off x="3974" y="8849"/>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31" name="Oval 17"/>
              <p:cNvSpPr>
                <a:spLocks noChangeAspect="1" noChangeArrowheads="1"/>
              </p:cNvSpPr>
              <p:nvPr/>
            </p:nvSpPr>
            <p:spPr bwMode="auto">
              <a:xfrm>
                <a:off x="4334" y="9473"/>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32" name="Oval 18"/>
              <p:cNvSpPr>
                <a:spLocks noChangeAspect="1" noChangeArrowheads="1"/>
              </p:cNvSpPr>
              <p:nvPr/>
            </p:nvSpPr>
            <p:spPr bwMode="auto">
              <a:xfrm>
                <a:off x="3525" y="9435"/>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grpSp>
            <p:nvGrpSpPr>
              <p:cNvPr id="38933" name="Group 19"/>
              <p:cNvGrpSpPr>
                <a:grpSpLocks/>
              </p:cNvGrpSpPr>
              <p:nvPr/>
            </p:nvGrpSpPr>
            <p:grpSpPr bwMode="auto">
              <a:xfrm>
                <a:off x="1800" y="8681"/>
                <a:ext cx="1507" cy="859"/>
                <a:chOff x="6081" y="9201"/>
                <a:chExt cx="1507" cy="859"/>
              </a:xfrm>
            </p:grpSpPr>
            <p:sp>
              <p:nvSpPr>
                <p:cNvPr id="38934" name="AutoShape 20" descr="浅色上对角线"/>
                <p:cNvSpPr>
                  <a:spLocks noChangeArrowheads="1"/>
                </p:cNvSpPr>
                <p:nvPr/>
              </p:nvSpPr>
              <p:spPr bwMode="auto">
                <a:xfrm>
                  <a:off x="6120" y="9240"/>
                  <a:ext cx="1440" cy="780"/>
                </a:xfrm>
                <a:prstGeom prst="parallelogram">
                  <a:avLst>
                    <a:gd name="adj" fmla="val 46154"/>
                  </a:avLst>
                </a:prstGeom>
                <a:pattFill prst="ltUpDiag">
                  <a:fgClr>
                    <a:srgbClr val="000000"/>
                  </a:fgClr>
                  <a:bgClr>
                    <a:srgbClr val="FFFFFF"/>
                  </a:bgClr>
                </a:pattFill>
                <a:ln w="63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35" name="Oval 21"/>
                <p:cNvSpPr>
                  <a:spLocks noChangeAspect="1" noChangeArrowheads="1"/>
                </p:cNvSpPr>
                <p:nvPr/>
              </p:nvSpPr>
              <p:spPr bwMode="auto">
                <a:xfrm>
                  <a:off x="6454" y="9201"/>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36" name="Oval 22"/>
                <p:cNvSpPr>
                  <a:spLocks noChangeAspect="1" noChangeArrowheads="1"/>
                </p:cNvSpPr>
                <p:nvPr/>
              </p:nvSpPr>
              <p:spPr bwMode="auto">
                <a:xfrm>
                  <a:off x="7150" y="9981"/>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37" name="Oval 23"/>
                <p:cNvSpPr>
                  <a:spLocks noChangeAspect="1" noChangeArrowheads="1"/>
                </p:cNvSpPr>
                <p:nvPr/>
              </p:nvSpPr>
              <p:spPr bwMode="auto">
                <a:xfrm>
                  <a:off x="6081" y="9969"/>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8938" name="Oval 24"/>
                <p:cNvSpPr>
                  <a:spLocks noChangeAspect="1" noChangeArrowheads="1"/>
                </p:cNvSpPr>
                <p:nvPr/>
              </p:nvSpPr>
              <p:spPr bwMode="auto">
                <a:xfrm>
                  <a:off x="7497" y="9201"/>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grpSp>
        </p:grpSp>
      </p:grpSp>
      <p:sp>
        <p:nvSpPr>
          <p:cNvPr id="38916" name="Rectangle 25"/>
          <p:cNvSpPr>
            <a:spLocks noChangeArrowheads="1"/>
          </p:cNvSpPr>
          <p:nvPr/>
        </p:nvSpPr>
        <p:spPr bwMode="auto">
          <a:xfrm>
            <a:off x="976313" y="1897063"/>
            <a:ext cx="52578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000" dirty="0">
                <a:solidFill>
                  <a:srgbClr val="000000"/>
                </a:solidFill>
                <a:latin typeface="华文细黑" panose="02010600040101010101" pitchFamily="2" charset="-122"/>
                <a:ea typeface="华文细黑" panose="02010600040101010101" pitchFamily="2" charset="-122"/>
              </a:rPr>
              <a:t>为了确保三角形的三个声标具有较大的有效面积场，边线的长度不应超过声标的有效距离，在三角形边长为</a:t>
            </a:r>
            <a:r>
              <a:rPr lang="en-US" altLang="zh-CN" sz="2000" i="1" dirty="0">
                <a:solidFill>
                  <a:srgbClr val="000000"/>
                </a:solidFill>
                <a:latin typeface="华文细黑" panose="02010600040101010101" pitchFamily="2" charset="-122"/>
                <a:ea typeface="华文细黑" panose="02010600040101010101" pitchFamily="2" charset="-122"/>
              </a:rPr>
              <a:t>D</a:t>
            </a:r>
            <a:r>
              <a:rPr lang="zh-CN" altLang="en-US" sz="2000" dirty="0">
                <a:solidFill>
                  <a:srgbClr val="000000"/>
                </a:solidFill>
                <a:latin typeface="华文细黑" panose="02010600040101010101" pitchFamily="2" charset="-122"/>
                <a:ea typeface="华文细黑" panose="02010600040101010101" pitchFamily="2" charset="-122"/>
              </a:rPr>
              <a:t>的情况下，可同时有三至七个声标可供使用。  </a:t>
            </a:r>
          </a:p>
        </p:txBody>
      </p:sp>
      <p:sp>
        <p:nvSpPr>
          <p:cNvPr id="38917" name="Rectangle 26"/>
          <p:cNvSpPr>
            <a:spLocks noChangeArrowheads="1"/>
          </p:cNvSpPr>
          <p:nvPr/>
        </p:nvSpPr>
        <p:spPr bwMode="auto">
          <a:xfrm>
            <a:off x="976313" y="4113213"/>
            <a:ext cx="7148512" cy="1200150"/>
          </a:xfrm>
          <a:prstGeom prst="rect">
            <a:avLst/>
          </a:prstGeom>
          <a:solidFill>
            <a:schemeClr val="bg2"/>
          </a:solidFill>
          <a:ln>
            <a:noFill/>
          </a:ln>
          <a:effectLst/>
        </p:spPr>
        <p:txBody>
          <a:bodyPr wrap="none" anchor="ctr">
            <a:spAutoFit/>
          </a:bodyPr>
          <a:lstStyle>
            <a:lvl1pPr eaLnBrk="0" hangingPunct="0">
              <a:spcBef>
                <a:spcPct val="20000"/>
              </a:spcBef>
              <a:buClr>
                <a:srgbClr val="215968"/>
              </a:buClr>
              <a:buFont typeface="Wingdings" pitchFamily="2" charset="2"/>
              <a:buChar char="v"/>
              <a:tabLst>
                <a:tab pos="504825" algn="l"/>
              </a:tabLst>
              <a:defRPr sz="2800">
                <a:solidFill>
                  <a:srgbClr val="254061"/>
                </a:solidFill>
                <a:latin typeface="Calibri" pitchFamily="34" charset="0"/>
                <a:ea typeface="宋体" pitchFamily="2" charset="-122"/>
              </a:defRPr>
            </a:lvl1pPr>
            <a:lvl2pPr marL="742950" indent="-285750" eaLnBrk="0" hangingPunct="0">
              <a:spcBef>
                <a:spcPct val="20000"/>
              </a:spcBef>
              <a:buClr>
                <a:srgbClr val="31859C"/>
              </a:buClr>
              <a:buFont typeface="Wingdings 2" pitchFamily="18" charset="2"/>
              <a:buChar char=""/>
              <a:tabLst>
                <a:tab pos="504825" algn="l"/>
              </a:tabLst>
              <a:defRPr sz="2400">
                <a:solidFill>
                  <a:srgbClr val="254061"/>
                </a:solidFill>
                <a:latin typeface="Calibri" pitchFamily="34" charset="0"/>
                <a:ea typeface="宋体" pitchFamily="2" charset="-122"/>
              </a:defRPr>
            </a:lvl2pPr>
            <a:lvl3pPr marL="1143000" indent="-228600" eaLnBrk="0" hangingPunct="0">
              <a:spcBef>
                <a:spcPct val="20000"/>
              </a:spcBef>
              <a:buClr>
                <a:srgbClr val="31859C"/>
              </a:buClr>
              <a:buFont typeface="Wingdings" pitchFamily="2" charset="2"/>
              <a:buChar char="Ø"/>
              <a:tabLst>
                <a:tab pos="504825" algn="l"/>
              </a:tabLst>
              <a:defRPr sz="2000">
                <a:solidFill>
                  <a:schemeClr val="tx1"/>
                </a:solidFill>
                <a:latin typeface="Calibri" pitchFamily="34" charset="0"/>
                <a:ea typeface="宋体" pitchFamily="2" charset="-122"/>
              </a:defRPr>
            </a:lvl3pPr>
            <a:lvl4pPr marL="1600200" indent="-228600" eaLnBrk="0" hangingPunct="0">
              <a:spcBef>
                <a:spcPct val="20000"/>
              </a:spcBef>
              <a:buClr>
                <a:srgbClr val="215968"/>
              </a:buClr>
              <a:buFont typeface="Wingdings 2" pitchFamily="18" charset="2"/>
              <a:buChar char=""/>
              <a:tabLst>
                <a:tab pos="504825" algn="l"/>
              </a:tabLst>
              <a:defRPr sz="16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tabLst>
                <a:tab pos="504825" algn="l"/>
              </a:tabLst>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tabLst>
                <a:tab pos="504825" algn="l"/>
              </a:tabLst>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tabLst>
                <a:tab pos="504825" algn="l"/>
              </a:tabLst>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tabLst>
                <a:tab pos="504825" algn="l"/>
              </a:tabLst>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tabLst>
                <a:tab pos="504825" algn="l"/>
              </a:tabLst>
              <a:defRPr sz="2000">
                <a:solidFill>
                  <a:schemeClr val="tx1"/>
                </a:solidFill>
                <a:latin typeface="Calibri" pitchFamily="34" charset="0"/>
                <a:ea typeface="宋体" pitchFamily="2" charset="-122"/>
              </a:defRPr>
            </a:lvl9pPr>
          </a:lstStyle>
          <a:p>
            <a:pPr eaLnBrk="1" hangingPunct="1">
              <a:lnSpc>
                <a:spcPct val="150000"/>
              </a:lnSpc>
              <a:spcBef>
                <a:spcPct val="0"/>
              </a:spcBef>
              <a:buClrTx/>
              <a:buFontTx/>
              <a:buNone/>
              <a:defRPr/>
            </a:pPr>
            <a:r>
              <a:rPr lang="zh-CN" altLang="en-US" sz="2400" dirty="0" smtClean="0">
                <a:solidFill>
                  <a:srgbClr val="000000"/>
                </a:solidFill>
                <a:latin typeface="华文细黑" pitchFamily="2" charset="-122"/>
                <a:ea typeface="华文细黑" pitchFamily="2" charset="-122"/>
              </a:rPr>
              <a:t>四个控制点的有效控制面积：</a:t>
            </a:r>
            <a:endParaRPr lang="en-US" altLang="zh-CN" sz="2400" dirty="0" smtClean="0">
              <a:solidFill>
                <a:srgbClr val="000000"/>
              </a:solidFill>
              <a:latin typeface="华文细黑" pitchFamily="2" charset="-122"/>
              <a:ea typeface="华文细黑" pitchFamily="2" charset="-122"/>
            </a:endParaRPr>
          </a:p>
          <a:p>
            <a:pPr marL="342900" indent="-342900" eaLnBrk="1" hangingPunct="1">
              <a:lnSpc>
                <a:spcPct val="150000"/>
              </a:lnSpc>
              <a:spcBef>
                <a:spcPct val="0"/>
              </a:spcBef>
              <a:buClrTx/>
              <a:buFont typeface="Wingdings" pitchFamily="2" charset="2"/>
              <a:buChar char="Ø"/>
              <a:defRPr/>
            </a:pPr>
            <a:r>
              <a:rPr lang="en-US" altLang="zh-CN" sz="2400" dirty="0" smtClean="0">
                <a:solidFill>
                  <a:srgbClr val="000000"/>
                </a:solidFill>
                <a:latin typeface="华文细黑" pitchFamily="2" charset="-122"/>
                <a:ea typeface="华文细黑" pitchFamily="2" charset="-122"/>
              </a:rPr>
              <a:t>	</a:t>
            </a:r>
            <a:r>
              <a:rPr lang="zh-CN" altLang="en-US" sz="2400" dirty="0" smtClean="0">
                <a:solidFill>
                  <a:srgbClr val="000000"/>
                </a:solidFill>
                <a:latin typeface="华文细黑" pitchFamily="2" charset="-122"/>
                <a:ea typeface="华文细黑" pitchFamily="2" charset="-122"/>
              </a:rPr>
              <a:t>正三角形构成的菱形面积</a:t>
            </a:r>
            <a:r>
              <a:rPr lang="en-US" altLang="zh-CN" sz="2400" dirty="0" smtClean="0">
                <a:solidFill>
                  <a:srgbClr val="000000"/>
                </a:solidFill>
                <a:latin typeface="华文细黑" pitchFamily="2" charset="-122"/>
                <a:ea typeface="华文细黑" pitchFamily="2" charset="-122"/>
              </a:rPr>
              <a:t>=</a:t>
            </a:r>
            <a:r>
              <a:rPr lang="en-US" altLang="zh-CN" sz="2400" i="1" dirty="0" smtClean="0">
                <a:solidFill>
                  <a:srgbClr val="000000"/>
                </a:solidFill>
                <a:latin typeface="华文细黑" pitchFamily="2" charset="-122"/>
                <a:ea typeface="华文细黑" pitchFamily="2" charset="-122"/>
              </a:rPr>
              <a:t>D</a:t>
            </a:r>
            <a:r>
              <a:rPr lang="en-US" altLang="zh-CN" sz="2400" baseline="30000" dirty="0" smtClean="0">
                <a:solidFill>
                  <a:srgbClr val="000000"/>
                </a:solidFill>
                <a:latin typeface="华文细黑" pitchFamily="2" charset="-122"/>
                <a:ea typeface="华文细黑" pitchFamily="2" charset="-122"/>
              </a:rPr>
              <a:t>2</a:t>
            </a:r>
            <a:r>
              <a:rPr lang="en-US" altLang="zh-CN" sz="2400" i="1" dirty="0" smtClean="0">
                <a:solidFill>
                  <a:srgbClr val="000000"/>
                </a:solidFill>
                <a:latin typeface="华文细黑" pitchFamily="2" charset="-122"/>
                <a:ea typeface="华文细黑" pitchFamily="2" charset="-122"/>
              </a:rPr>
              <a:t> </a:t>
            </a:r>
            <a:r>
              <a:rPr lang="en-US" altLang="zh-CN" sz="2400" dirty="0" smtClean="0">
                <a:solidFill>
                  <a:srgbClr val="000000"/>
                </a:solidFill>
                <a:latin typeface="华文细黑" pitchFamily="2" charset="-122"/>
                <a:ea typeface="华文细黑" pitchFamily="2" charset="-122"/>
              </a:rPr>
              <a:t>sin 60=0.866</a:t>
            </a:r>
            <a:r>
              <a:rPr lang="en-US" altLang="zh-CN" sz="2400" i="1" dirty="0" smtClean="0">
                <a:solidFill>
                  <a:srgbClr val="000000"/>
                </a:solidFill>
                <a:latin typeface="华文细黑" pitchFamily="2" charset="-122"/>
                <a:ea typeface="华文细黑" pitchFamily="2" charset="-122"/>
              </a:rPr>
              <a:t>D</a:t>
            </a:r>
            <a:r>
              <a:rPr lang="en-US" altLang="zh-CN" sz="2400" baseline="30000" dirty="0" smtClean="0">
                <a:solidFill>
                  <a:srgbClr val="000000"/>
                </a:solidFill>
                <a:latin typeface="华文细黑" pitchFamily="2" charset="-122"/>
                <a:ea typeface="华文细黑" pitchFamily="2" charset="-122"/>
              </a:rPr>
              <a:t>2</a:t>
            </a:r>
            <a:r>
              <a:rPr lang="en-US" altLang="zh-CN" sz="2400" i="1" dirty="0" smtClean="0">
                <a:solidFill>
                  <a:srgbClr val="000000"/>
                </a:solidFill>
                <a:latin typeface="华文细黑" pitchFamily="2" charset="-122"/>
                <a:ea typeface="华文细黑" pitchFamily="2" charset="-122"/>
              </a:rPr>
              <a:t> </a:t>
            </a:r>
            <a:r>
              <a:rPr lang="zh-CN" altLang="en-US" sz="2400" dirty="0" smtClean="0">
                <a:solidFill>
                  <a:srgbClr val="000000"/>
                </a:solidFill>
                <a:latin typeface="华文细黑" pitchFamily="2" charset="-122"/>
                <a:ea typeface="华文细黑" pitchFamily="2" charset="-122"/>
              </a:rPr>
              <a:t>；</a:t>
            </a:r>
          </a:p>
        </p:txBody>
      </p:sp>
      <p:sp>
        <p:nvSpPr>
          <p:cNvPr id="38918"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9509A87-138D-4DC7-AFDB-6DC0F6FD189F}" type="slidenum">
              <a:rPr lang="en-US" altLang="zh-CN">
                <a:solidFill>
                  <a:srgbClr val="000000"/>
                </a:solidFill>
              </a:rPr>
              <a:pPr eaLnBrk="1" hangingPunct="1"/>
              <a:t>22</a:t>
            </a:fld>
            <a:endParaRPr lang="en-US" altLang="zh-CN">
              <a:solidFill>
                <a:srgbClr val="000000"/>
              </a:solidFill>
            </a:endParaRPr>
          </a:p>
        </p:txBody>
      </p:sp>
      <p:sp>
        <p:nvSpPr>
          <p:cNvPr id="38919" name="Rectangle 46"/>
          <p:cNvSpPr>
            <a:spLocks noChangeArrowheads="1"/>
          </p:cNvSpPr>
          <p:nvPr/>
        </p:nvSpPr>
        <p:spPr bwMode="auto">
          <a:xfrm>
            <a:off x="950913" y="112713"/>
            <a:ext cx="6519862"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sz="1400">
              <a:solidFill>
                <a:srgbClr val="000000"/>
              </a:solidFill>
              <a:latin typeface="华文新魏" panose="02010800040101010101" pitchFamily="2" charset="-122"/>
              <a:ea typeface="华文新魏" panose="02010800040101010101" pitchFamily="2" charset="-122"/>
            </a:endParaRPr>
          </a:p>
          <a:p>
            <a:r>
              <a:rPr lang="zh-CN" altLang="en-US" sz="2800">
                <a:solidFill>
                  <a:srgbClr val="0033CC"/>
                </a:solidFill>
                <a:latin typeface="华文新魏" panose="02010800040101010101" pitchFamily="2" charset="-122"/>
                <a:ea typeface="华文新魏" panose="02010800040101010101" pitchFamily="2" charset="-122"/>
              </a:rPr>
              <a:t>（一）以等边三角形构成的海底控制网</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933450" y="995363"/>
            <a:ext cx="5408613"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000" dirty="0">
                <a:solidFill>
                  <a:srgbClr val="000000"/>
                </a:solidFill>
                <a:latin typeface="华文细黑" panose="02010600040101010101" pitchFamily="2" charset="-122"/>
                <a:ea typeface="华文细黑" panose="02010600040101010101" pitchFamily="2" charset="-122"/>
              </a:rPr>
              <a:t>声标均设置在正方形的角顶处。</a:t>
            </a:r>
            <a:endParaRPr lang="en-US" altLang="zh-CN" sz="2000" dirty="0">
              <a:solidFill>
                <a:srgbClr val="000000"/>
              </a:solidFill>
              <a:latin typeface="华文细黑" panose="02010600040101010101" pitchFamily="2" charset="-122"/>
              <a:ea typeface="华文细黑" panose="02010600040101010101" pitchFamily="2" charset="-122"/>
            </a:endParaRPr>
          </a:p>
          <a:p>
            <a:pPr eaLnBrk="1" hangingPunct="1">
              <a:lnSpc>
                <a:spcPct val="150000"/>
              </a:lnSpc>
            </a:pPr>
            <a:r>
              <a:rPr lang="zh-CN" altLang="en-US" sz="2000" dirty="0">
                <a:solidFill>
                  <a:srgbClr val="000000"/>
                </a:solidFill>
                <a:latin typeface="华文细黑" panose="02010600040101010101" pitchFamily="2" charset="-122"/>
                <a:ea typeface="华文细黑" panose="02010600040101010101" pitchFamily="2" charset="-122"/>
              </a:rPr>
              <a:t>若船从声标</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baseline="-25000" dirty="0">
                <a:solidFill>
                  <a:srgbClr val="000000"/>
                </a:solidFill>
                <a:latin typeface="华文细黑" panose="02010600040101010101" pitchFamily="2" charset="-122"/>
                <a:ea typeface="华文细黑" panose="02010600040101010101" pitchFamily="2" charset="-122"/>
              </a:rPr>
              <a:t>1</a:t>
            </a:r>
            <a:r>
              <a:rPr lang="zh-CN" altLang="en-US" sz="2000" dirty="0">
                <a:solidFill>
                  <a:srgbClr val="000000"/>
                </a:solidFill>
                <a:latin typeface="华文细黑" panose="02010600040101010101" pitchFamily="2" charset="-122"/>
                <a:ea typeface="华文细黑" panose="02010600040101010101" pitchFamily="2" charset="-122"/>
              </a:rPr>
              <a:t>沿边线移到 </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baseline="-25000" dirty="0">
                <a:solidFill>
                  <a:srgbClr val="000000"/>
                </a:solidFill>
                <a:latin typeface="华文细黑" panose="02010600040101010101" pitchFamily="2" charset="-122"/>
                <a:ea typeface="华文细黑" panose="02010600040101010101" pitchFamily="2" charset="-122"/>
              </a:rPr>
              <a:t>2</a:t>
            </a:r>
            <a:r>
              <a:rPr lang="zh-CN" altLang="en-US" sz="2000" dirty="0">
                <a:solidFill>
                  <a:srgbClr val="000000"/>
                </a:solidFill>
                <a:latin typeface="华文细黑" panose="02010600040101010101" pitchFamily="2" charset="-122"/>
                <a:ea typeface="华文细黑" panose="02010600040101010101" pitchFamily="2" charset="-122"/>
              </a:rPr>
              <a:t>时，能够在同声标</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baseline="-25000" dirty="0">
                <a:solidFill>
                  <a:srgbClr val="000000"/>
                </a:solidFill>
                <a:latin typeface="华文细黑" panose="02010600040101010101" pitchFamily="2" charset="-122"/>
                <a:ea typeface="华文细黑" panose="02010600040101010101" pitchFamily="2" charset="-122"/>
              </a:rPr>
              <a:t>2</a:t>
            </a:r>
            <a:r>
              <a:rPr lang="zh-CN" altLang="en-US" sz="2000" dirty="0">
                <a:solidFill>
                  <a:srgbClr val="000000"/>
                </a:solidFill>
                <a:latin typeface="华文细黑" panose="02010600040101010101" pitchFamily="2" charset="-122"/>
                <a:ea typeface="华文细黑" panose="02010600040101010101" pitchFamily="2" charset="-122"/>
              </a:rPr>
              <a:t>取得有效距离之后，不失与声标</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baseline="-25000" dirty="0">
                <a:solidFill>
                  <a:srgbClr val="000000"/>
                </a:solidFill>
                <a:latin typeface="华文细黑" panose="02010600040101010101" pitchFamily="2" charset="-122"/>
                <a:ea typeface="华文细黑" panose="02010600040101010101" pitchFamily="2" charset="-122"/>
              </a:rPr>
              <a:t>3</a:t>
            </a:r>
            <a:r>
              <a:rPr lang="zh-CN" altLang="en-US" sz="2000" dirty="0">
                <a:solidFill>
                  <a:srgbClr val="000000"/>
                </a:solidFill>
                <a:latin typeface="华文细黑" panose="02010600040101010101" pitchFamily="2" charset="-122"/>
                <a:ea typeface="华文细黑" panose="02010600040101010101" pitchFamily="2" charset="-122"/>
              </a:rPr>
              <a:t>、</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baseline="-25000" dirty="0">
                <a:solidFill>
                  <a:srgbClr val="000000"/>
                </a:solidFill>
                <a:latin typeface="华文细黑" panose="02010600040101010101" pitchFamily="2" charset="-122"/>
                <a:ea typeface="华文细黑" panose="02010600040101010101" pitchFamily="2" charset="-122"/>
              </a:rPr>
              <a:t>4</a:t>
            </a:r>
            <a:r>
              <a:rPr lang="zh-CN" altLang="en-US" sz="2000" dirty="0">
                <a:solidFill>
                  <a:srgbClr val="000000"/>
                </a:solidFill>
                <a:latin typeface="华文细黑" panose="02010600040101010101" pitchFamily="2" charset="-122"/>
                <a:ea typeface="华文细黑" panose="02010600040101010101" pitchFamily="2" charset="-122"/>
              </a:rPr>
              <a:t>的有效距离，这只能在声标</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baseline="-25000" dirty="0">
                <a:solidFill>
                  <a:srgbClr val="000000"/>
                </a:solidFill>
                <a:latin typeface="华文细黑" panose="02010600040101010101" pitchFamily="2" charset="-122"/>
                <a:ea typeface="华文细黑" panose="02010600040101010101" pitchFamily="2" charset="-122"/>
              </a:rPr>
              <a:t>3</a:t>
            </a:r>
            <a:r>
              <a:rPr lang="zh-CN" altLang="en-US" sz="2000" dirty="0">
                <a:solidFill>
                  <a:srgbClr val="000000"/>
                </a:solidFill>
                <a:latin typeface="华文细黑" panose="02010600040101010101" pitchFamily="2" charset="-122"/>
                <a:ea typeface="华文细黑" panose="02010600040101010101" pitchFamily="2" charset="-122"/>
              </a:rPr>
              <a:t>和</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baseline="-25000" dirty="0">
                <a:solidFill>
                  <a:srgbClr val="000000"/>
                </a:solidFill>
                <a:latin typeface="华文细黑" panose="02010600040101010101" pitchFamily="2" charset="-122"/>
                <a:ea typeface="华文细黑" panose="02010600040101010101" pitchFamily="2" charset="-122"/>
              </a:rPr>
              <a:t>4 </a:t>
            </a:r>
            <a:r>
              <a:rPr lang="zh-CN" altLang="en-US" sz="2000" dirty="0">
                <a:solidFill>
                  <a:srgbClr val="000000"/>
                </a:solidFill>
                <a:latin typeface="华文细黑" panose="02010600040101010101" pitchFamily="2" charset="-122"/>
                <a:ea typeface="华文细黑" panose="02010600040101010101" pitchFamily="2" charset="-122"/>
              </a:rPr>
              <a:t>到</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dirty="0">
                <a:solidFill>
                  <a:srgbClr val="000000"/>
                </a:solidFill>
                <a:latin typeface="华文细黑" panose="02010600040101010101" pitchFamily="2" charset="-122"/>
                <a:ea typeface="华文细黑" panose="02010600040101010101" pitchFamily="2" charset="-122"/>
              </a:rPr>
              <a:t> </a:t>
            </a:r>
            <a:r>
              <a:rPr lang="en-US" altLang="zh-CN" sz="2000" baseline="-25000" dirty="0">
                <a:solidFill>
                  <a:srgbClr val="000000"/>
                </a:solidFill>
                <a:latin typeface="华文细黑" panose="02010600040101010101" pitchFamily="2" charset="-122"/>
                <a:ea typeface="华文细黑" panose="02010600040101010101" pitchFamily="2" charset="-122"/>
              </a:rPr>
              <a:t>1</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baseline="-25000" dirty="0">
                <a:solidFill>
                  <a:srgbClr val="000000"/>
                </a:solidFill>
                <a:latin typeface="华文细黑" panose="02010600040101010101" pitchFamily="2" charset="-122"/>
                <a:ea typeface="华文细黑" panose="02010600040101010101" pitchFamily="2" charset="-122"/>
              </a:rPr>
              <a:t>2</a:t>
            </a:r>
            <a:r>
              <a:rPr lang="zh-CN" altLang="en-US" sz="2000" dirty="0">
                <a:solidFill>
                  <a:srgbClr val="000000"/>
                </a:solidFill>
                <a:latin typeface="华文细黑" panose="02010600040101010101" pitchFamily="2" charset="-122"/>
                <a:ea typeface="华文细黑" panose="02010600040101010101" pitchFamily="2" charset="-122"/>
              </a:rPr>
              <a:t>连线中点处的距离为</a:t>
            </a:r>
            <a:r>
              <a:rPr lang="en-US" altLang="zh-CN" sz="2000" i="1" dirty="0">
                <a:solidFill>
                  <a:srgbClr val="000000"/>
                </a:solidFill>
                <a:latin typeface="华文细黑" panose="02010600040101010101" pitchFamily="2" charset="-122"/>
                <a:ea typeface="华文细黑" panose="02010600040101010101" pitchFamily="2" charset="-122"/>
              </a:rPr>
              <a:t>D</a:t>
            </a:r>
            <a:r>
              <a:rPr lang="zh-CN" altLang="en-US" sz="2000" dirty="0">
                <a:solidFill>
                  <a:srgbClr val="000000"/>
                </a:solidFill>
                <a:latin typeface="华文细黑" panose="02010600040101010101" pitchFamily="2" charset="-122"/>
                <a:ea typeface="华文细黑" panose="02010600040101010101" pitchFamily="2" charset="-122"/>
              </a:rPr>
              <a:t>才能做到。因此，正方形边长应为：</a:t>
            </a:r>
            <a:r>
              <a:rPr lang="zh-CN" altLang="en-US" dirty="0">
                <a:solidFill>
                  <a:srgbClr val="000000"/>
                </a:solidFill>
                <a:latin typeface="华文细黑" panose="02010600040101010101" pitchFamily="2" charset="-122"/>
                <a:ea typeface="华文细黑" panose="02010600040101010101" pitchFamily="2" charset="-122"/>
              </a:rPr>
              <a:t> </a:t>
            </a:r>
          </a:p>
        </p:txBody>
      </p:sp>
      <p:grpSp>
        <p:nvGrpSpPr>
          <p:cNvPr id="39939" name="Group 5"/>
          <p:cNvGrpSpPr>
            <a:grpSpLocks/>
          </p:cNvGrpSpPr>
          <p:nvPr/>
        </p:nvGrpSpPr>
        <p:grpSpPr bwMode="auto">
          <a:xfrm>
            <a:off x="6527800" y="2035175"/>
            <a:ext cx="2292350" cy="2736850"/>
            <a:chOff x="7560" y="11223"/>
            <a:chExt cx="2700" cy="2385"/>
          </a:xfrm>
        </p:grpSpPr>
        <p:sp>
          <p:nvSpPr>
            <p:cNvPr id="39945" name="Text Box 6"/>
            <p:cNvSpPr txBox="1">
              <a:spLocks noChangeArrowheads="1"/>
            </p:cNvSpPr>
            <p:nvPr/>
          </p:nvSpPr>
          <p:spPr bwMode="auto">
            <a:xfrm>
              <a:off x="7659" y="13296"/>
              <a:ext cx="260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400">
                  <a:solidFill>
                    <a:srgbClr val="000000"/>
                  </a:solidFill>
                  <a:latin typeface="华文细黑" panose="02010600040101010101" pitchFamily="2" charset="-122"/>
                  <a:ea typeface="华文细黑" panose="02010600040101010101" pitchFamily="2" charset="-122"/>
                </a:rPr>
                <a:t> </a:t>
              </a:r>
              <a:r>
                <a:rPr lang="zh-CN" altLang="en-US" sz="1400">
                  <a:solidFill>
                    <a:srgbClr val="000000"/>
                  </a:solidFill>
                  <a:latin typeface="华文细黑" panose="02010600040101010101" pitchFamily="2" charset="-122"/>
                  <a:ea typeface="华文细黑" panose="02010600040101010101" pitchFamily="2" charset="-122"/>
                </a:rPr>
                <a:t>海底四边形控制网</a:t>
              </a:r>
              <a:endParaRPr lang="zh-CN" altLang="en-US" sz="3600">
                <a:solidFill>
                  <a:srgbClr val="000000"/>
                </a:solidFill>
                <a:latin typeface="华文细黑" panose="02010600040101010101" pitchFamily="2" charset="-122"/>
                <a:ea typeface="华文细黑" panose="02010600040101010101" pitchFamily="2" charset="-122"/>
              </a:endParaRPr>
            </a:p>
          </p:txBody>
        </p:sp>
        <p:grpSp>
          <p:nvGrpSpPr>
            <p:cNvPr id="39946" name="Group 7"/>
            <p:cNvGrpSpPr>
              <a:grpSpLocks/>
            </p:cNvGrpSpPr>
            <p:nvPr/>
          </p:nvGrpSpPr>
          <p:grpSpPr bwMode="auto">
            <a:xfrm>
              <a:off x="7560" y="11223"/>
              <a:ext cx="2619" cy="1917"/>
              <a:chOff x="7020" y="11577"/>
              <a:chExt cx="2979" cy="2232"/>
            </a:xfrm>
          </p:grpSpPr>
          <p:grpSp>
            <p:nvGrpSpPr>
              <p:cNvPr id="39947" name="Group 8"/>
              <p:cNvGrpSpPr>
                <a:grpSpLocks/>
              </p:cNvGrpSpPr>
              <p:nvPr/>
            </p:nvGrpSpPr>
            <p:grpSpPr bwMode="auto">
              <a:xfrm>
                <a:off x="7020" y="11577"/>
                <a:ext cx="2979" cy="2232"/>
                <a:chOff x="7560" y="2688"/>
                <a:chExt cx="2979" cy="2232"/>
              </a:xfrm>
            </p:grpSpPr>
            <p:sp>
              <p:nvSpPr>
                <p:cNvPr id="39961" name="Rectangle 9"/>
                <p:cNvSpPr>
                  <a:spLocks noChangeArrowheads="1"/>
                </p:cNvSpPr>
                <p:nvPr/>
              </p:nvSpPr>
              <p:spPr bwMode="auto">
                <a:xfrm>
                  <a:off x="7560" y="2688"/>
                  <a:ext cx="2979" cy="223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grpSp>
              <p:nvGrpSpPr>
                <p:cNvPr id="39962" name="Group 10"/>
                <p:cNvGrpSpPr>
                  <a:grpSpLocks/>
                </p:cNvGrpSpPr>
                <p:nvPr/>
              </p:nvGrpSpPr>
              <p:grpSpPr bwMode="auto">
                <a:xfrm>
                  <a:off x="7808" y="2951"/>
                  <a:ext cx="2556" cy="1706"/>
                  <a:chOff x="7808" y="2951"/>
                  <a:chExt cx="2556" cy="1706"/>
                </a:xfrm>
              </p:grpSpPr>
              <p:sp>
                <p:nvSpPr>
                  <p:cNvPr id="39963" name="Oval 11"/>
                  <p:cNvSpPr>
                    <a:spLocks noChangeAspect="1" noChangeArrowheads="1"/>
                  </p:cNvSpPr>
                  <p:nvPr/>
                </p:nvSpPr>
                <p:spPr bwMode="auto">
                  <a:xfrm>
                    <a:off x="8261" y="2951"/>
                    <a:ext cx="89" cy="66"/>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64" name="Oval 12"/>
                  <p:cNvSpPr>
                    <a:spLocks noChangeAspect="1" noChangeArrowheads="1"/>
                  </p:cNvSpPr>
                  <p:nvPr/>
                </p:nvSpPr>
                <p:spPr bwMode="auto">
                  <a:xfrm>
                    <a:off x="9061" y="2983"/>
                    <a:ext cx="89" cy="67"/>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65" name="Oval 13"/>
                  <p:cNvSpPr>
                    <a:spLocks noChangeAspect="1" noChangeArrowheads="1"/>
                  </p:cNvSpPr>
                  <p:nvPr/>
                </p:nvSpPr>
                <p:spPr bwMode="auto">
                  <a:xfrm>
                    <a:off x="9851" y="3027"/>
                    <a:ext cx="88" cy="67"/>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66" name="Oval 14"/>
                  <p:cNvSpPr>
                    <a:spLocks noChangeAspect="1" noChangeArrowheads="1"/>
                  </p:cNvSpPr>
                  <p:nvPr/>
                </p:nvSpPr>
                <p:spPr bwMode="auto">
                  <a:xfrm>
                    <a:off x="10275" y="3541"/>
                    <a:ext cx="89" cy="66"/>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67" name="Oval 15"/>
                  <p:cNvSpPr>
                    <a:spLocks noChangeAspect="1" noChangeArrowheads="1"/>
                  </p:cNvSpPr>
                  <p:nvPr/>
                </p:nvSpPr>
                <p:spPr bwMode="auto">
                  <a:xfrm>
                    <a:off x="7910" y="3442"/>
                    <a:ext cx="89" cy="67"/>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68" name="Oval 16"/>
                  <p:cNvSpPr>
                    <a:spLocks noChangeAspect="1" noChangeArrowheads="1"/>
                  </p:cNvSpPr>
                  <p:nvPr/>
                </p:nvSpPr>
                <p:spPr bwMode="auto">
                  <a:xfrm>
                    <a:off x="8280" y="3558"/>
                    <a:ext cx="88" cy="66"/>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69" name="Oval 17"/>
                  <p:cNvSpPr>
                    <a:spLocks noChangeAspect="1" noChangeArrowheads="1"/>
                  </p:cNvSpPr>
                  <p:nvPr/>
                </p:nvSpPr>
                <p:spPr bwMode="auto">
                  <a:xfrm>
                    <a:off x="9180" y="3624"/>
                    <a:ext cx="89" cy="66"/>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70" name="Oval 18"/>
                  <p:cNvSpPr>
                    <a:spLocks noChangeAspect="1" noChangeArrowheads="1"/>
                  </p:cNvSpPr>
                  <p:nvPr/>
                </p:nvSpPr>
                <p:spPr bwMode="auto">
                  <a:xfrm>
                    <a:off x="9925" y="4066"/>
                    <a:ext cx="88" cy="66"/>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71" name="Oval 19"/>
                  <p:cNvSpPr>
                    <a:spLocks noChangeAspect="1" noChangeArrowheads="1"/>
                  </p:cNvSpPr>
                  <p:nvPr/>
                </p:nvSpPr>
                <p:spPr bwMode="auto">
                  <a:xfrm>
                    <a:off x="10275" y="4591"/>
                    <a:ext cx="89" cy="66"/>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72" name="Oval 20"/>
                  <p:cNvSpPr>
                    <a:spLocks noChangeAspect="1" noChangeArrowheads="1"/>
                  </p:cNvSpPr>
                  <p:nvPr/>
                </p:nvSpPr>
                <p:spPr bwMode="auto">
                  <a:xfrm>
                    <a:off x="9488" y="4559"/>
                    <a:ext cx="88" cy="66"/>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grpSp>
                <p:nvGrpSpPr>
                  <p:cNvPr id="39973" name="Group 21"/>
                  <p:cNvGrpSpPr>
                    <a:grpSpLocks/>
                  </p:cNvGrpSpPr>
                  <p:nvPr/>
                </p:nvGrpSpPr>
                <p:grpSpPr bwMode="auto">
                  <a:xfrm>
                    <a:off x="7808" y="3924"/>
                    <a:ext cx="1467" cy="723"/>
                    <a:chOff x="6081" y="9201"/>
                    <a:chExt cx="1507" cy="859"/>
                  </a:xfrm>
                </p:grpSpPr>
                <p:sp>
                  <p:nvSpPr>
                    <p:cNvPr id="39974" name="AutoShape 22" descr="浅色上对角线"/>
                    <p:cNvSpPr>
                      <a:spLocks noChangeArrowheads="1"/>
                    </p:cNvSpPr>
                    <p:nvPr/>
                  </p:nvSpPr>
                  <p:spPr bwMode="auto">
                    <a:xfrm>
                      <a:off x="6120" y="9240"/>
                      <a:ext cx="1440" cy="780"/>
                    </a:xfrm>
                    <a:prstGeom prst="parallelogram">
                      <a:avLst>
                        <a:gd name="adj" fmla="val 46154"/>
                      </a:avLst>
                    </a:prstGeom>
                    <a:pattFill prst="ltUpDiag">
                      <a:fgClr>
                        <a:srgbClr val="000000"/>
                      </a:fgClr>
                      <a:bgClr>
                        <a:srgbClr val="FFFFFF"/>
                      </a:bgClr>
                    </a:pattFill>
                    <a:ln w="63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75" name="Oval 23"/>
                    <p:cNvSpPr>
                      <a:spLocks noChangeAspect="1" noChangeArrowheads="1"/>
                    </p:cNvSpPr>
                    <p:nvPr/>
                  </p:nvSpPr>
                  <p:spPr bwMode="auto">
                    <a:xfrm>
                      <a:off x="6454" y="9201"/>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76" name="Oval 24"/>
                    <p:cNvSpPr>
                      <a:spLocks noChangeAspect="1" noChangeArrowheads="1"/>
                    </p:cNvSpPr>
                    <p:nvPr/>
                  </p:nvSpPr>
                  <p:spPr bwMode="auto">
                    <a:xfrm>
                      <a:off x="7150" y="9981"/>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77" name="Oval 25"/>
                    <p:cNvSpPr>
                      <a:spLocks noChangeAspect="1" noChangeArrowheads="1"/>
                    </p:cNvSpPr>
                    <p:nvPr/>
                  </p:nvSpPr>
                  <p:spPr bwMode="auto">
                    <a:xfrm>
                      <a:off x="6081" y="9969"/>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sp>
                  <p:nvSpPr>
                    <p:cNvPr id="39978" name="Oval 26"/>
                    <p:cNvSpPr>
                      <a:spLocks noChangeAspect="1" noChangeArrowheads="1"/>
                    </p:cNvSpPr>
                    <p:nvPr/>
                  </p:nvSpPr>
                  <p:spPr bwMode="auto">
                    <a:xfrm>
                      <a:off x="7497" y="9201"/>
                      <a:ext cx="91" cy="79"/>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latin typeface="华文细黑" panose="02010600040101010101" pitchFamily="2" charset="-122"/>
                        <a:ea typeface="华文细黑" panose="02010600040101010101" pitchFamily="2" charset="-122"/>
                      </a:endParaRPr>
                    </a:p>
                  </p:txBody>
                </p:sp>
              </p:grpSp>
            </p:grpSp>
          </p:grpSp>
          <p:grpSp>
            <p:nvGrpSpPr>
              <p:cNvPr id="39948" name="Group 27"/>
              <p:cNvGrpSpPr>
                <a:grpSpLocks/>
              </p:cNvGrpSpPr>
              <p:nvPr/>
            </p:nvGrpSpPr>
            <p:grpSpPr bwMode="auto">
              <a:xfrm>
                <a:off x="7395" y="11639"/>
                <a:ext cx="1965" cy="1327"/>
                <a:chOff x="7395" y="11639"/>
                <a:chExt cx="1965" cy="1327"/>
              </a:xfrm>
            </p:grpSpPr>
            <p:grpSp>
              <p:nvGrpSpPr>
                <p:cNvPr id="39949" name="Group 28"/>
                <p:cNvGrpSpPr>
                  <a:grpSpLocks/>
                </p:cNvGrpSpPr>
                <p:nvPr/>
              </p:nvGrpSpPr>
              <p:grpSpPr bwMode="auto">
                <a:xfrm>
                  <a:off x="7751" y="11877"/>
                  <a:ext cx="889" cy="664"/>
                  <a:chOff x="6184" y="2668"/>
                  <a:chExt cx="889" cy="664"/>
                </a:xfrm>
              </p:grpSpPr>
              <p:sp>
                <p:nvSpPr>
                  <p:cNvPr id="39957" name="Freeform 29"/>
                  <p:cNvSpPr>
                    <a:spLocks/>
                  </p:cNvSpPr>
                  <p:nvPr/>
                </p:nvSpPr>
                <p:spPr bwMode="auto">
                  <a:xfrm>
                    <a:off x="6197" y="2668"/>
                    <a:ext cx="776" cy="38"/>
                  </a:xfrm>
                  <a:custGeom>
                    <a:avLst/>
                    <a:gdLst>
                      <a:gd name="T0" fmla="*/ 0 w 776"/>
                      <a:gd name="T1" fmla="*/ 0 h 38"/>
                      <a:gd name="T2" fmla="*/ 776 w 776"/>
                      <a:gd name="T3" fmla="*/ 38 h 38"/>
                      <a:gd name="T4" fmla="*/ 0 60000 65536"/>
                      <a:gd name="T5" fmla="*/ 0 60000 65536"/>
                    </a:gdLst>
                    <a:ahLst/>
                    <a:cxnLst>
                      <a:cxn ang="T4">
                        <a:pos x="T0" y="T1"/>
                      </a:cxn>
                      <a:cxn ang="T5">
                        <a:pos x="T2" y="T3"/>
                      </a:cxn>
                    </a:cxnLst>
                    <a:rect l="0" t="0" r="r" b="b"/>
                    <a:pathLst>
                      <a:path w="776" h="38">
                        <a:moveTo>
                          <a:pt x="0" y="0"/>
                        </a:moveTo>
                        <a:lnTo>
                          <a:pt x="776" y="38"/>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58" name="Freeform 30"/>
                  <p:cNvSpPr>
                    <a:spLocks/>
                  </p:cNvSpPr>
                  <p:nvPr/>
                </p:nvSpPr>
                <p:spPr bwMode="auto">
                  <a:xfrm>
                    <a:off x="6986" y="2718"/>
                    <a:ext cx="87" cy="614"/>
                  </a:xfrm>
                  <a:custGeom>
                    <a:avLst/>
                    <a:gdLst>
                      <a:gd name="T0" fmla="*/ 0 w 87"/>
                      <a:gd name="T1" fmla="*/ 0 h 614"/>
                      <a:gd name="T2" fmla="*/ 87 w 87"/>
                      <a:gd name="T3" fmla="*/ 614 h 614"/>
                      <a:gd name="T4" fmla="*/ 0 60000 65536"/>
                      <a:gd name="T5" fmla="*/ 0 60000 65536"/>
                    </a:gdLst>
                    <a:ahLst/>
                    <a:cxnLst>
                      <a:cxn ang="T4">
                        <a:pos x="T0" y="T1"/>
                      </a:cxn>
                      <a:cxn ang="T5">
                        <a:pos x="T2" y="T3"/>
                      </a:cxn>
                    </a:cxnLst>
                    <a:rect l="0" t="0" r="r" b="b"/>
                    <a:pathLst>
                      <a:path w="87" h="614">
                        <a:moveTo>
                          <a:pt x="0" y="0"/>
                        </a:moveTo>
                        <a:lnTo>
                          <a:pt x="87" y="614"/>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59" name="Freeform 31"/>
                  <p:cNvSpPr>
                    <a:spLocks/>
                  </p:cNvSpPr>
                  <p:nvPr/>
                </p:nvSpPr>
                <p:spPr bwMode="auto">
                  <a:xfrm>
                    <a:off x="6184" y="2681"/>
                    <a:ext cx="839" cy="325"/>
                  </a:xfrm>
                  <a:custGeom>
                    <a:avLst/>
                    <a:gdLst>
                      <a:gd name="T0" fmla="*/ 0 w 839"/>
                      <a:gd name="T1" fmla="*/ 0 h 325"/>
                      <a:gd name="T2" fmla="*/ 839 w 839"/>
                      <a:gd name="T3" fmla="*/ 325 h 325"/>
                      <a:gd name="T4" fmla="*/ 0 60000 65536"/>
                      <a:gd name="T5" fmla="*/ 0 60000 65536"/>
                    </a:gdLst>
                    <a:ahLst/>
                    <a:cxnLst>
                      <a:cxn ang="T4">
                        <a:pos x="T0" y="T1"/>
                      </a:cxn>
                      <a:cxn ang="T5">
                        <a:pos x="T2" y="T3"/>
                      </a:cxn>
                    </a:cxnLst>
                    <a:rect l="0" t="0" r="r" b="b"/>
                    <a:pathLst>
                      <a:path w="839" h="325">
                        <a:moveTo>
                          <a:pt x="0" y="0"/>
                        </a:moveTo>
                        <a:lnTo>
                          <a:pt x="839" y="32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60" name="Freeform 32"/>
                  <p:cNvSpPr>
                    <a:spLocks/>
                  </p:cNvSpPr>
                  <p:nvPr/>
                </p:nvSpPr>
                <p:spPr bwMode="auto">
                  <a:xfrm>
                    <a:off x="6209" y="2990"/>
                    <a:ext cx="802" cy="279"/>
                  </a:xfrm>
                  <a:custGeom>
                    <a:avLst/>
                    <a:gdLst>
                      <a:gd name="T0" fmla="*/ 0 w 802"/>
                      <a:gd name="T1" fmla="*/ 4155 h 238"/>
                      <a:gd name="T2" fmla="*/ 802 w 802"/>
                      <a:gd name="T3" fmla="*/ 0 h 238"/>
                      <a:gd name="T4" fmla="*/ 0 60000 65536"/>
                      <a:gd name="T5" fmla="*/ 0 60000 65536"/>
                    </a:gdLst>
                    <a:ahLst/>
                    <a:cxnLst>
                      <a:cxn ang="T4">
                        <a:pos x="T0" y="T1"/>
                      </a:cxn>
                      <a:cxn ang="T5">
                        <a:pos x="T2" y="T3"/>
                      </a:cxn>
                    </a:cxnLst>
                    <a:rect l="0" t="0" r="r" b="b"/>
                    <a:pathLst>
                      <a:path w="802" h="238">
                        <a:moveTo>
                          <a:pt x="0" y="238"/>
                        </a:moveTo>
                        <a:lnTo>
                          <a:pt x="802"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50" name="Group 33"/>
                <p:cNvGrpSpPr>
                  <a:grpSpLocks/>
                </p:cNvGrpSpPr>
                <p:nvPr/>
              </p:nvGrpSpPr>
              <p:grpSpPr bwMode="auto">
                <a:xfrm>
                  <a:off x="7395" y="11639"/>
                  <a:ext cx="1965" cy="1327"/>
                  <a:chOff x="7395" y="11639"/>
                  <a:chExt cx="1965" cy="1327"/>
                </a:xfrm>
              </p:grpSpPr>
              <p:sp>
                <p:nvSpPr>
                  <p:cNvPr id="39951" name="Text Box 34"/>
                  <p:cNvSpPr txBox="1">
                    <a:spLocks noChangeArrowheads="1"/>
                  </p:cNvSpPr>
                  <p:nvPr/>
                </p:nvSpPr>
                <p:spPr bwMode="auto">
                  <a:xfrm>
                    <a:off x="7395" y="11796"/>
                    <a:ext cx="54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i="1">
                        <a:solidFill>
                          <a:srgbClr val="000000"/>
                        </a:solidFill>
                        <a:latin typeface="华文细黑" panose="02010600040101010101" pitchFamily="2" charset="-122"/>
                        <a:ea typeface="华文细黑" panose="02010600040101010101" pitchFamily="2" charset="-122"/>
                      </a:rPr>
                      <a:t>P</a:t>
                    </a:r>
                    <a:r>
                      <a:rPr lang="en-US" altLang="zh-CN" sz="1200" baseline="-25000">
                        <a:solidFill>
                          <a:srgbClr val="000000"/>
                        </a:solidFill>
                        <a:latin typeface="华文细黑" panose="02010600040101010101" pitchFamily="2" charset="-122"/>
                        <a:ea typeface="华文细黑" panose="02010600040101010101" pitchFamily="2" charset="-122"/>
                      </a:rPr>
                      <a:t>4</a:t>
                    </a:r>
                    <a:endParaRPr lang="en-US" altLang="zh-CN" sz="3600">
                      <a:solidFill>
                        <a:srgbClr val="000000"/>
                      </a:solidFill>
                      <a:latin typeface="华文细黑" panose="02010600040101010101" pitchFamily="2" charset="-122"/>
                      <a:ea typeface="华文细黑" panose="02010600040101010101" pitchFamily="2" charset="-122"/>
                    </a:endParaRPr>
                  </a:p>
                </p:txBody>
              </p:sp>
              <p:sp>
                <p:nvSpPr>
                  <p:cNvPr id="39952" name="Text Box 35"/>
                  <p:cNvSpPr txBox="1">
                    <a:spLocks noChangeArrowheads="1"/>
                  </p:cNvSpPr>
                  <p:nvPr/>
                </p:nvSpPr>
                <p:spPr bwMode="auto">
                  <a:xfrm>
                    <a:off x="8820" y="12360"/>
                    <a:ext cx="54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i="1">
                        <a:solidFill>
                          <a:srgbClr val="000000"/>
                        </a:solidFill>
                        <a:latin typeface="华文细黑" panose="02010600040101010101" pitchFamily="2" charset="-122"/>
                        <a:ea typeface="华文细黑" panose="02010600040101010101" pitchFamily="2" charset="-122"/>
                      </a:rPr>
                      <a:t>P</a:t>
                    </a:r>
                    <a:r>
                      <a:rPr lang="en-US" altLang="zh-CN" sz="1200" baseline="-25000">
                        <a:solidFill>
                          <a:srgbClr val="000000"/>
                        </a:solidFill>
                        <a:latin typeface="华文细黑" panose="02010600040101010101" pitchFamily="2" charset="-122"/>
                        <a:ea typeface="华文细黑" panose="02010600040101010101" pitchFamily="2" charset="-122"/>
                      </a:rPr>
                      <a:t>1</a:t>
                    </a:r>
                    <a:endParaRPr lang="en-US" altLang="zh-CN" sz="3600">
                      <a:solidFill>
                        <a:srgbClr val="000000"/>
                      </a:solidFill>
                      <a:latin typeface="华文细黑" panose="02010600040101010101" pitchFamily="2" charset="-122"/>
                      <a:ea typeface="华文细黑" panose="02010600040101010101" pitchFamily="2" charset="-122"/>
                    </a:endParaRPr>
                  </a:p>
                </p:txBody>
              </p:sp>
              <p:sp>
                <p:nvSpPr>
                  <p:cNvPr id="39953" name="Text Box 36"/>
                  <p:cNvSpPr txBox="1">
                    <a:spLocks noChangeArrowheads="1"/>
                  </p:cNvSpPr>
                  <p:nvPr/>
                </p:nvSpPr>
                <p:spPr bwMode="auto">
                  <a:xfrm>
                    <a:off x="7596" y="12498"/>
                    <a:ext cx="54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i="1">
                        <a:solidFill>
                          <a:srgbClr val="000000"/>
                        </a:solidFill>
                        <a:latin typeface="华文细黑" panose="02010600040101010101" pitchFamily="2" charset="-122"/>
                        <a:ea typeface="华文细黑" panose="02010600040101010101" pitchFamily="2" charset="-122"/>
                      </a:rPr>
                      <a:t>P</a:t>
                    </a:r>
                    <a:r>
                      <a:rPr lang="en-US" altLang="zh-CN" sz="1200" baseline="-25000">
                        <a:solidFill>
                          <a:srgbClr val="000000"/>
                        </a:solidFill>
                        <a:latin typeface="华文细黑" panose="02010600040101010101" pitchFamily="2" charset="-122"/>
                        <a:ea typeface="华文细黑" panose="02010600040101010101" pitchFamily="2" charset="-122"/>
                      </a:rPr>
                      <a:t>3</a:t>
                    </a:r>
                    <a:endParaRPr lang="en-US" altLang="zh-CN" sz="3600">
                      <a:solidFill>
                        <a:srgbClr val="000000"/>
                      </a:solidFill>
                      <a:latin typeface="华文细黑" panose="02010600040101010101" pitchFamily="2" charset="-122"/>
                      <a:ea typeface="华文细黑" panose="02010600040101010101" pitchFamily="2" charset="-122"/>
                    </a:endParaRPr>
                  </a:p>
                </p:txBody>
              </p:sp>
              <p:sp>
                <p:nvSpPr>
                  <p:cNvPr id="39954" name="Text Box 37"/>
                  <p:cNvSpPr txBox="1">
                    <a:spLocks noChangeArrowheads="1"/>
                  </p:cNvSpPr>
                  <p:nvPr/>
                </p:nvSpPr>
                <p:spPr bwMode="auto">
                  <a:xfrm>
                    <a:off x="8655" y="11731"/>
                    <a:ext cx="54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i="1">
                        <a:solidFill>
                          <a:srgbClr val="000000"/>
                        </a:solidFill>
                        <a:latin typeface="华文细黑" panose="02010600040101010101" pitchFamily="2" charset="-122"/>
                        <a:ea typeface="华文细黑" panose="02010600040101010101" pitchFamily="2" charset="-122"/>
                      </a:rPr>
                      <a:t>P</a:t>
                    </a:r>
                    <a:r>
                      <a:rPr lang="en-US" altLang="zh-CN" sz="1200" baseline="-25000">
                        <a:solidFill>
                          <a:srgbClr val="000000"/>
                        </a:solidFill>
                        <a:latin typeface="华文细黑" panose="02010600040101010101" pitchFamily="2" charset="-122"/>
                        <a:ea typeface="华文细黑" panose="02010600040101010101" pitchFamily="2" charset="-122"/>
                      </a:rPr>
                      <a:t>2</a:t>
                    </a:r>
                    <a:endParaRPr lang="en-US" altLang="zh-CN" sz="3600">
                      <a:solidFill>
                        <a:srgbClr val="000000"/>
                      </a:solidFill>
                      <a:latin typeface="华文细黑" panose="02010600040101010101" pitchFamily="2" charset="-122"/>
                      <a:ea typeface="华文细黑" panose="02010600040101010101" pitchFamily="2" charset="-122"/>
                    </a:endParaRPr>
                  </a:p>
                </p:txBody>
              </p:sp>
              <p:sp>
                <p:nvSpPr>
                  <p:cNvPr id="39955" name="Text Box 38"/>
                  <p:cNvSpPr txBox="1">
                    <a:spLocks noChangeArrowheads="1"/>
                  </p:cNvSpPr>
                  <p:nvPr/>
                </p:nvSpPr>
                <p:spPr bwMode="auto">
                  <a:xfrm>
                    <a:off x="8251" y="11639"/>
                    <a:ext cx="54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i="1">
                        <a:solidFill>
                          <a:srgbClr val="000000"/>
                        </a:solidFill>
                        <a:latin typeface="华文细黑" panose="02010600040101010101" pitchFamily="2" charset="-122"/>
                        <a:ea typeface="华文细黑" panose="02010600040101010101" pitchFamily="2" charset="-122"/>
                      </a:rPr>
                      <a:t>d</a:t>
                    </a:r>
                    <a:endParaRPr lang="en-US" altLang="zh-CN" sz="3600">
                      <a:solidFill>
                        <a:srgbClr val="000000"/>
                      </a:solidFill>
                      <a:latin typeface="华文细黑" panose="02010600040101010101" pitchFamily="2" charset="-122"/>
                      <a:ea typeface="华文细黑" panose="02010600040101010101" pitchFamily="2" charset="-122"/>
                    </a:endParaRPr>
                  </a:p>
                </p:txBody>
              </p:sp>
              <p:sp>
                <p:nvSpPr>
                  <p:cNvPr id="39956" name="Text Box 39"/>
                  <p:cNvSpPr txBox="1">
                    <a:spLocks noChangeArrowheads="1"/>
                  </p:cNvSpPr>
                  <p:nvPr/>
                </p:nvSpPr>
                <p:spPr bwMode="auto">
                  <a:xfrm>
                    <a:off x="8115" y="12318"/>
                    <a:ext cx="54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i="1">
                        <a:solidFill>
                          <a:srgbClr val="000000"/>
                        </a:solidFill>
                        <a:latin typeface="华文细黑" panose="02010600040101010101" pitchFamily="2" charset="-122"/>
                        <a:ea typeface="华文细黑" panose="02010600040101010101" pitchFamily="2" charset="-122"/>
                      </a:rPr>
                      <a:t>D</a:t>
                    </a:r>
                    <a:endParaRPr lang="en-US" altLang="zh-CN" sz="3600">
                      <a:solidFill>
                        <a:srgbClr val="000000"/>
                      </a:solidFill>
                      <a:latin typeface="华文细黑" panose="02010600040101010101" pitchFamily="2" charset="-122"/>
                      <a:ea typeface="华文细黑" panose="02010600040101010101" pitchFamily="2" charset="-122"/>
                    </a:endParaRPr>
                  </a:p>
                </p:txBody>
              </p:sp>
            </p:grpSp>
          </p:grpSp>
        </p:grpSp>
      </p:grpSp>
      <p:graphicFrame>
        <p:nvGraphicFramePr>
          <p:cNvPr id="39940" name="Object 41"/>
          <p:cNvGraphicFramePr>
            <a:graphicFrameLocks noChangeAspect="1"/>
          </p:cNvGraphicFramePr>
          <p:nvPr/>
        </p:nvGraphicFramePr>
        <p:xfrm>
          <a:off x="2592388" y="3675063"/>
          <a:ext cx="2286000" cy="762000"/>
        </p:xfrm>
        <a:graphic>
          <a:graphicData uri="http://schemas.openxmlformats.org/presentationml/2006/ole">
            <mc:AlternateContent xmlns:mc="http://schemas.openxmlformats.org/markup-compatibility/2006">
              <mc:Choice xmlns:v="urn:schemas-microsoft-com:vml" Requires="v">
                <p:oleObj spid="_x0000_s39985" name="Equation" r:id="rId3" imgW="1257300" imgH="419100" progId="Equation.DSMT4">
                  <p:embed/>
                </p:oleObj>
              </mc:Choice>
              <mc:Fallback>
                <p:oleObj name="Equation" r:id="rId3" imgW="1257300" imgH="419100" progId="Equation.DSMT4">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388" y="3675063"/>
                        <a:ext cx="2286000" cy="762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Rectangle 43"/>
          <p:cNvSpPr>
            <a:spLocks noChangeArrowheads="1"/>
          </p:cNvSpPr>
          <p:nvPr/>
        </p:nvSpPr>
        <p:spPr bwMode="auto">
          <a:xfrm>
            <a:off x="933450" y="4672013"/>
            <a:ext cx="4900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a:solidFill>
                  <a:srgbClr val="000000"/>
                </a:solidFill>
                <a:latin typeface="华文细黑" panose="02010600040101010101" pitchFamily="2" charset="-122"/>
                <a:ea typeface="华文细黑" panose="02010600040101010101" pitchFamily="2" charset="-122"/>
              </a:rPr>
              <a:t>在此情况下，在网内任何地方可保证有</a:t>
            </a:r>
            <a:r>
              <a:rPr lang="en-US" altLang="zh-CN" sz="2000">
                <a:solidFill>
                  <a:srgbClr val="000000"/>
                </a:solidFill>
                <a:latin typeface="华文细黑" panose="02010600040101010101" pitchFamily="2" charset="-122"/>
                <a:ea typeface="华文细黑" panose="02010600040101010101" pitchFamily="2" charset="-122"/>
              </a:rPr>
              <a:t>4~6</a:t>
            </a:r>
            <a:r>
              <a:rPr lang="zh-CN" altLang="en-US" sz="2000">
                <a:solidFill>
                  <a:srgbClr val="000000"/>
                </a:solidFill>
                <a:latin typeface="华文细黑" panose="02010600040101010101" pitchFamily="2" charset="-122"/>
                <a:ea typeface="华文细黑" panose="02010600040101010101" pitchFamily="2" charset="-122"/>
              </a:rPr>
              <a:t>个声标可供使用。</a:t>
            </a:r>
          </a:p>
        </p:txBody>
      </p:sp>
      <p:sp>
        <p:nvSpPr>
          <p:cNvPr id="39942" name="Rectangle 44"/>
          <p:cNvSpPr>
            <a:spLocks noChangeArrowheads="1"/>
          </p:cNvSpPr>
          <p:nvPr/>
        </p:nvSpPr>
        <p:spPr bwMode="auto">
          <a:xfrm>
            <a:off x="933450" y="5754688"/>
            <a:ext cx="5921375" cy="708025"/>
          </a:xfrm>
          <a:prstGeom prst="rect">
            <a:avLst/>
          </a:prstGeom>
          <a:solidFill>
            <a:schemeClr val="bg2"/>
          </a:solidFill>
          <a:ln>
            <a:noFill/>
          </a:ln>
          <a:effectLst/>
        </p:spPr>
        <p:txBody>
          <a:bodyPr anchor="ctr">
            <a:spAutoFit/>
          </a:bodyPr>
          <a:lstStyle>
            <a:lvl1pPr eaLnBrk="0" hangingPunct="0">
              <a:spcBef>
                <a:spcPct val="20000"/>
              </a:spcBef>
              <a:buClr>
                <a:srgbClr val="215968"/>
              </a:buClr>
              <a:buFont typeface="Wingdings" pitchFamily="2" charset="2"/>
              <a:buChar char="v"/>
              <a:defRPr sz="2800">
                <a:solidFill>
                  <a:srgbClr val="254061"/>
                </a:solidFill>
                <a:latin typeface="Calibri" pitchFamily="34" charset="0"/>
                <a:ea typeface="宋体" pitchFamily="2" charset="-122"/>
              </a:defRPr>
            </a:lvl1pPr>
            <a:lvl2pPr marL="742950" indent="-285750" eaLnBrk="0" hangingPunct="0">
              <a:spcBef>
                <a:spcPct val="20000"/>
              </a:spcBef>
              <a:buClr>
                <a:srgbClr val="31859C"/>
              </a:buClr>
              <a:buFont typeface="Wingdings 2" pitchFamily="18" charset="2"/>
              <a:buChar char=""/>
              <a:defRPr sz="2400">
                <a:solidFill>
                  <a:srgbClr val="254061"/>
                </a:solidFill>
                <a:latin typeface="Calibri" pitchFamily="34" charset="0"/>
                <a:ea typeface="宋体" pitchFamily="2" charset="-122"/>
              </a:defRPr>
            </a:lvl2pPr>
            <a:lvl3pPr marL="1143000" indent="-228600" eaLnBrk="0" hangingPunct="0">
              <a:spcBef>
                <a:spcPct val="20000"/>
              </a:spcBef>
              <a:buClr>
                <a:srgbClr val="31859C"/>
              </a:buClr>
              <a:buFont typeface="Wingdings" pitchFamily="2" charset="2"/>
              <a:buChar char="Ø"/>
              <a:defRPr sz="2000">
                <a:solidFill>
                  <a:schemeClr val="tx1"/>
                </a:solidFill>
                <a:latin typeface="Calibri" pitchFamily="34" charset="0"/>
                <a:ea typeface="宋体" pitchFamily="2" charset="-122"/>
              </a:defRPr>
            </a:lvl3pPr>
            <a:lvl4pPr marL="1600200" indent="-228600" eaLnBrk="0" hangingPunct="0">
              <a:spcBef>
                <a:spcPct val="20000"/>
              </a:spcBef>
              <a:buClr>
                <a:srgbClr val="215968"/>
              </a:buClr>
              <a:buFont typeface="Wingdings 2" pitchFamily="18" charset="2"/>
              <a:buChar char=""/>
              <a:defRPr sz="16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ClrTx/>
              <a:buFont typeface="Wingdings" pitchFamily="2" charset="2"/>
              <a:buNone/>
              <a:defRPr/>
            </a:pPr>
            <a:r>
              <a:rPr lang="zh-CN" altLang="en-US" sz="2000" dirty="0" smtClean="0">
                <a:solidFill>
                  <a:srgbClr val="000000"/>
                </a:solidFill>
                <a:latin typeface="华文细黑" pitchFamily="2" charset="-122"/>
                <a:ea typeface="华文细黑" pitchFamily="2" charset="-122"/>
              </a:rPr>
              <a:t>四个控制点的有效控制面积：</a:t>
            </a:r>
            <a:endParaRPr lang="en-US" altLang="zh-CN" sz="2000" dirty="0" smtClean="0">
              <a:solidFill>
                <a:srgbClr val="000000"/>
              </a:solidFill>
              <a:latin typeface="华文细黑" pitchFamily="2" charset="-122"/>
              <a:ea typeface="华文细黑" pitchFamily="2" charset="-122"/>
            </a:endParaRPr>
          </a:p>
          <a:p>
            <a:pPr marL="342900" indent="-342900" eaLnBrk="1" hangingPunct="1">
              <a:spcBef>
                <a:spcPct val="0"/>
              </a:spcBef>
              <a:buClrTx/>
              <a:buFont typeface="Wingdings" pitchFamily="2" charset="2"/>
              <a:buChar char="Ø"/>
              <a:defRPr/>
            </a:pPr>
            <a:r>
              <a:rPr lang="zh-CN" altLang="en-US" sz="2000" dirty="0" smtClean="0">
                <a:solidFill>
                  <a:srgbClr val="000000"/>
                </a:solidFill>
                <a:latin typeface="华文细黑" pitchFamily="2" charset="-122"/>
                <a:ea typeface="华文细黑" pitchFamily="2" charset="-122"/>
              </a:rPr>
              <a:t>正方形的面积</a:t>
            </a:r>
            <a:r>
              <a:rPr lang="en-US" altLang="zh-CN" sz="2000" dirty="0" smtClean="0">
                <a:solidFill>
                  <a:srgbClr val="000000"/>
                </a:solidFill>
                <a:latin typeface="华文细黑" pitchFamily="2" charset="-122"/>
                <a:ea typeface="华文细黑" pitchFamily="2" charset="-122"/>
              </a:rPr>
              <a:t>=0.799</a:t>
            </a:r>
            <a:r>
              <a:rPr lang="en-US" altLang="zh-CN" sz="2000" i="1" dirty="0" smtClean="0">
                <a:solidFill>
                  <a:srgbClr val="000000"/>
                </a:solidFill>
                <a:latin typeface="华文细黑" pitchFamily="2" charset="-122"/>
                <a:ea typeface="华文细黑" pitchFamily="2" charset="-122"/>
              </a:rPr>
              <a:t>D</a:t>
            </a:r>
            <a:r>
              <a:rPr lang="en-US" altLang="zh-CN" sz="2000" baseline="30000" dirty="0" smtClean="0">
                <a:solidFill>
                  <a:srgbClr val="000000"/>
                </a:solidFill>
                <a:latin typeface="华文细黑" pitchFamily="2" charset="-122"/>
                <a:ea typeface="华文细黑" pitchFamily="2" charset="-122"/>
              </a:rPr>
              <a:t>2</a:t>
            </a:r>
            <a:r>
              <a:rPr lang="en-US" altLang="zh-CN" sz="2000" dirty="0" smtClean="0">
                <a:solidFill>
                  <a:srgbClr val="000000"/>
                </a:solidFill>
                <a:latin typeface="华文细黑" pitchFamily="2" charset="-122"/>
                <a:ea typeface="华文细黑" pitchFamily="2" charset="-122"/>
              </a:rPr>
              <a:t> </a:t>
            </a:r>
          </a:p>
        </p:txBody>
      </p:sp>
      <p:sp>
        <p:nvSpPr>
          <p:cNvPr id="39943"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6134559-4C7F-4745-AE94-14127DABB12F}" type="slidenum">
              <a:rPr lang="en-US" altLang="zh-CN">
                <a:solidFill>
                  <a:srgbClr val="000000"/>
                </a:solidFill>
              </a:rPr>
              <a:pPr eaLnBrk="1" hangingPunct="1"/>
              <a:t>23</a:t>
            </a:fld>
            <a:endParaRPr lang="en-US" altLang="zh-CN">
              <a:solidFill>
                <a:srgbClr val="000000"/>
              </a:solidFill>
            </a:endParaRPr>
          </a:p>
        </p:txBody>
      </p:sp>
      <p:sp>
        <p:nvSpPr>
          <p:cNvPr id="39944" name="Rectangle 4"/>
          <p:cNvSpPr>
            <a:spLocks noChangeArrowheads="1"/>
          </p:cNvSpPr>
          <p:nvPr/>
        </p:nvSpPr>
        <p:spPr bwMode="auto">
          <a:xfrm>
            <a:off x="898525" y="342900"/>
            <a:ext cx="55705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a:solidFill>
                  <a:srgbClr val="0033CC"/>
                </a:solidFill>
                <a:latin typeface="华文新魏" panose="02010800040101010101" pitchFamily="2" charset="-122"/>
                <a:ea typeface="华文新魏" panose="02010800040101010101" pitchFamily="2" charset="-122"/>
              </a:rPr>
              <a:t>（二）以正方形构成的海底控制网</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4"/>
          <p:cNvSpPr>
            <a:spLocks noChangeArrowheads="1"/>
          </p:cNvSpPr>
          <p:nvPr/>
        </p:nvSpPr>
        <p:spPr bwMode="auto">
          <a:xfrm>
            <a:off x="1116013" y="1430338"/>
            <a:ext cx="7200900" cy="2862262"/>
          </a:xfrm>
          <a:prstGeom prst="rect">
            <a:avLst/>
          </a:prstGeom>
          <a:solidFill>
            <a:schemeClr val="bg2"/>
          </a:solidFill>
          <a:ln>
            <a:noFill/>
          </a:ln>
          <a:effectLst/>
        </p:spPr>
        <p:txBody>
          <a:bodyPr anchor="ctr">
            <a:spAutoFit/>
          </a:bodyPr>
          <a:lstStyle>
            <a:lvl1pPr eaLnBrk="0" hangingPunct="0">
              <a:spcBef>
                <a:spcPct val="20000"/>
              </a:spcBef>
              <a:buClr>
                <a:srgbClr val="215968"/>
              </a:buClr>
              <a:buFont typeface="Wingdings" pitchFamily="2" charset="2"/>
              <a:buChar char="v"/>
              <a:defRPr sz="2800">
                <a:solidFill>
                  <a:srgbClr val="254061"/>
                </a:solidFill>
                <a:latin typeface="Calibri" pitchFamily="34" charset="0"/>
                <a:ea typeface="宋体" pitchFamily="2" charset="-122"/>
              </a:defRPr>
            </a:lvl1pPr>
            <a:lvl2pPr marL="742950" indent="-285750" eaLnBrk="0" hangingPunct="0">
              <a:spcBef>
                <a:spcPct val="20000"/>
              </a:spcBef>
              <a:buClr>
                <a:srgbClr val="31859C"/>
              </a:buClr>
              <a:buFont typeface="Wingdings 2" pitchFamily="18" charset="2"/>
              <a:buChar char=""/>
              <a:defRPr sz="2400">
                <a:solidFill>
                  <a:srgbClr val="254061"/>
                </a:solidFill>
                <a:latin typeface="Calibri" pitchFamily="34" charset="0"/>
                <a:ea typeface="宋体" pitchFamily="2" charset="-122"/>
              </a:defRPr>
            </a:lvl2pPr>
            <a:lvl3pPr marL="1143000" indent="-228600" eaLnBrk="0" hangingPunct="0">
              <a:spcBef>
                <a:spcPct val="20000"/>
              </a:spcBef>
              <a:buClr>
                <a:srgbClr val="31859C"/>
              </a:buClr>
              <a:buFont typeface="Wingdings" pitchFamily="2" charset="2"/>
              <a:buChar char="Ø"/>
              <a:defRPr sz="2000">
                <a:solidFill>
                  <a:schemeClr val="tx1"/>
                </a:solidFill>
                <a:latin typeface="Calibri" pitchFamily="34" charset="0"/>
                <a:ea typeface="宋体" pitchFamily="2" charset="-122"/>
              </a:defRPr>
            </a:lvl3pPr>
            <a:lvl4pPr marL="1600200" indent="-228600" eaLnBrk="0" hangingPunct="0">
              <a:spcBef>
                <a:spcPct val="20000"/>
              </a:spcBef>
              <a:buClr>
                <a:srgbClr val="215968"/>
              </a:buClr>
              <a:buFont typeface="Wingdings 2" pitchFamily="18" charset="2"/>
              <a:buChar char=""/>
              <a:defRPr sz="16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457200" indent="-457200" eaLnBrk="1" hangingPunct="1">
              <a:lnSpc>
                <a:spcPct val="150000"/>
              </a:lnSpc>
              <a:spcBef>
                <a:spcPct val="0"/>
              </a:spcBef>
              <a:buClrTx/>
              <a:buFont typeface="Wingdings" pitchFamily="2" charset="2"/>
              <a:buChar char="Ø"/>
              <a:defRPr/>
            </a:pPr>
            <a:r>
              <a:rPr lang="zh-CN" altLang="en-US" sz="2400" dirty="0" smtClean="0">
                <a:solidFill>
                  <a:srgbClr val="000000"/>
                </a:solidFill>
                <a:latin typeface="Arial" charset="0"/>
              </a:rPr>
              <a:t>对于均匀覆盖的同一面积来说，三角形网所需设置的声标数目比正方形的要少。</a:t>
            </a:r>
            <a:endParaRPr lang="en-US" altLang="zh-CN" sz="2400" dirty="0" smtClean="0">
              <a:solidFill>
                <a:srgbClr val="000000"/>
              </a:solidFill>
              <a:latin typeface="Arial" charset="0"/>
            </a:endParaRPr>
          </a:p>
          <a:p>
            <a:pPr marL="457200" indent="-457200" eaLnBrk="1" hangingPunct="1">
              <a:lnSpc>
                <a:spcPct val="150000"/>
              </a:lnSpc>
              <a:spcBef>
                <a:spcPct val="0"/>
              </a:spcBef>
              <a:buClrTx/>
              <a:buFont typeface="Wingdings" pitchFamily="2" charset="2"/>
              <a:buChar char="Ø"/>
              <a:defRPr/>
            </a:pPr>
            <a:endParaRPr lang="en-US" altLang="zh-CN" sz="2400" dirty="0" smtClean="0">
              <a:solidFill>
                <a:srgbClr val="000000"/>
              </a:solidFill>
              <a:latin typeface="Arial" charset="0"/>
            </a:endParaRPr>
          </a:p>
          <a:p>
            <a:pPr marL="457200" indent="-457200" eaLnBrk="1" hangingPunct="1">
              <a:lnSpc>
                <a:spcPct val="150000"/>
              </a:lnSpc>
              <a:spcBef>
                <a:spcPct val="0"/>
              </a:spcBef>
              <a:buClrTx/>
              <a:buFont typeface="Wingdings" pitchFamily="2" charset="2"/>
              <a:buChar char="Ø"/>
              <a:defRPr/>
            </a:pPr>
            <a:r>
              <a:rPr lang="zh-CN" altLang="en-US" sz="2400" dirty="0" smtClean="0">
                <a:solidFill>
                  <a:srgbClr val="000000"/>
                </a:solidFill>
                <a:latin typeface="Arial" charset="0"/>
              </a:rPr>
              <a:t>一般以</a:t>
            </a:r>
            <a:r>
              <a:rPr lang="zh-CN" altLang="en-US" sz="2400" dirty="0" smtClean="0">
                <a:solidFill>
                  <a:srgbClr val="000000"/>
                </a:solidFill>
                <a:latin typeface="华文细黑" pitchFamily="2" charset="-122"/>
                <a:ea typeface="华文细黑" pitchFamily="2" charset="-122"/>
              </a:rPr>
              <a:t>等边三角形布设海底控制网点</a:t>
            </a:r>
            <a:endParaRPr lang="en-US" altLang="zh-CN" sz="2400" dirty="0" smtClean="0">
              <a:solidFill>
                <a:srgbClr val="000000"/>
              </a:solidFill>
              <a:latin typeface="Arial" charset="0"/>
            </a:endParaRPr>
          </a:p>
          <a:p>
            <a:pPr eaLnBrk="1" hangingPunct="1">
              <a:lnSpc>
                <a:spcPct val="150000"/>
              </a:lnSpc>
              <a:spcBef>
                <a:spcPct val="0"/>
              </a:spcBef>
              <a:buClrTx/>
              <a:buFontTx/>
              <a:buNone/>
              <a:defRPr/>
            </a:pPr>
            <a:endParaRPr lang="en-US" altLang="zh-CN" sz="2400" dirty="0" smtClean="0">
              <a:solidFill>
                <a:srgbClr val="000000"/>
              </a:solidFill>
              <a:latin typeface="Arial" charset="0"/>
            </a:endParaRPr>
          </a:p>
        </p:txBody>
      </p:sp>
      <p:sp>
        <p:nvSpPr>
          <p:cNvPr id="40963"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50C296A-2519-4055-B86B-D8FDFEB2FEB2}" type="slidenum">
              <a:rPr lang="en-US" altLang="zh-CN">
                <a:solidFill>
                  <a:srgbClr val="000000"/>
                </a:solidFill>
              </a:rPr>
              <a:pPr eaLnBrk="1" hangingPunct="1"/>
              <a:t>24</a:t>
            </a:fld>
            <a:endParaRPr lang="en-US" altLang="zh-CN">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ChangeArrowheads="1"/>
          </p:cNvSpPr>
          <p:nvPr/>
        </p:nvSpPr>
        <p:spPr bwMode="auto">
          <a:xfrm>
            <a:off x="900113" y="2203450"/>
            <a:ext cx="7923212"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100000"/>
              </a:spcBef>
            </a:pPr>
            <a:r>
              <a:rPr lang="zh-CN" altLang="en-US" sz="2400" dirty="0">
                <a:solidFill>
                  <a:srgbClr val="000000"/>
                </a:solidFill>
                <a:latin typeface="Arial" panose="020B0604020202020204" pitchFamily="34" charset="0"/>
              </a:rPr>
              <a:t>海底控制点（网）坐标的测定一般分两步进行：</a:t>
            </a:r>
          </a:p>
          <a:p>
            <a:pPr lvl="1" eaLnBrk="1" hangingPunct="1">
              <a:spcBef>
                <a:spcPct val="100000"/>
              </a:spcBef>
            </a:pPr>
            <a:r>
              <a:rPr lang="zh-CN" altLang="en-US" sz="2400" dirty="0">
                <a:solidFill>
                  <a:srgbClr val="000000"/>
                </a:solidFill>
                <a:latin typeface="Arial" panose="020B0604020202020204" pitchFamily="34" charset="0"/>
              </a:rPr>
              <a:t>（一）第一步是海底控制点的定标；</a:t>
            </a:r>
          </a:p>
          <a:p>
            <a:pPr lvl="1" eaLnBrk="1" hangingPunct="1">
              <a:spcBef>
                <a:spcPct val="100000"/>
              </a:spcBef>
            </a:pPr>
            <a:r>
              <a:rPr lang="zh-CN" altLang="en-US" sz="2400" dirty="0">
                <a:solidFill>
                  <a:srgbClr val="000000"/>
                </a:solidFill>
                <a:latin typeface="Arial" panose="020B0604020202020204" pitchFamily="34" charset="0"/>
              </a:rPr>
              <a:t>（二）第二步是海底控制点坐标的测定。</a:t>
            </a:r>
          </a:p>
        </p:txBody>
      </p:sp>
      <p:sp>
        <p:nvSpPr>
          <p:cNvPr id="41987" name="Rectangle 6"/>
          <p:cNvSpPr>
            <a:spLocks noGrp="1" noRot="1" noChangeArrowheads="1"/>
          </p:cNvSpPr>
          <p:nvPr>
            <p:ph type="title"/>
          </p:nvPr>
        </p:nvSpPr>
        <p:spPr>
          <a:xfrm>
            <a:off x="930275" y="188913"/>
            <a:ext cx="8105775" cy="576262"/>
          </a:xfrm>
        </p:spPr>
        <p:txBody>
          <a:bodyPr/>
          <a:lstStyle/>
          <a:p>
            <a:r>
              <a:rPr lang="zh-CN" altLang="en-US" b="1" smtClean="0">
                <a:solidFill>
                  <a:srgbClr val="0000FF"/>
                </a:solidFill>
                <a:latin typeface="华文新魏" panose="02010800040101010101" pitchFamily="2" charset="-122"/>
                <a:ea typeface="华文新魏" panose="02010800040101010101" pitchFamily="2" charset="-122"/>
              </a:rPr>
              <a:t>五、海底控制点（网）坐标的测定</a:t>
            </a:r>
          </a:p>
        </p:txBody>
      </p:sp>
      <p:sp>
        <p:nvSpPr>
          <p:cNvPr id="41988"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522636D-E69A-4FCB-A62B-1FD3EDB4C773}" type="slidenum">
              <a:rPr lang="en-US" altLang="zh-CN">
                <a:solidFill>
                  <a:srgbClr val="000000"/>
                </a:solidFill>
              </a:rPr>
              <a:pPr eaLnBrk="1" hangingPunct="1"/>
              <a:t>25</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971550" y="301625"/>
            <a:ext cx="41338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a:solidFill>
                  <a:srgbClr val="0033CC"/>
                </a:solidFill>
                <a:latin typeface="华文新魏" panose="02010800040101010101" pitchFamily="2" charset="-122"/>
                <a:ea typeface="华文新魏" panose="02010800040101010101" pitchFamily="2" charset="-122"/>
              </a:rPr>
              <a:t>（一）海底控制点的定标</a:t>
            </a:r>
          </a:p>
        </p:txBody>
      </p:sp>
      <p:sp>
        <p:nvSpPr>
          <p:cNvPr id="43011" name="Rectangle 5"/>
          <p:cNvSpPr>
            <a:spLocks noChangeArrowheads="1"/>
          </p:cNvSpPr>
          <p:nvPr/>
        </p:nvSpPr>
        <p:spPr bwMode="auto">
          <a:xfrm>
            <a:off x="1044575" y="1758950"/>
            <a:ext cx="7380288" cy="1685925"/>
          </a:xfrm>
          <a:prstGeom prst="rect">
            <a:avLst/>
          </a:prstGeom>
          <a:solidFill>
            <a:schemeClr val="accent1">
              <a:lumMod val="40000"/>
              <a:lumOff val="60000"/>
            </a:schemeClr>
          </a:solidFill>
          <a:ln>
            <a:noFill/>
          </a:ln>
          <a:effectLst/>
          <a:extLst/>
        </p:spPr>
        <p:txBody>
          <a:bodyPr anchor="ctr">
            <a:spAutoFit/>
          </a:bodyPr>
          <a:lstStyle>
            <a:lvl1pPr indent="5381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dirty="0">
                <a:solidFill>
                  <a:srgbClr val="000000"/>
                </a:solidFill>
                <a:latin typeface="华文细黑" panose="02010600040101010101" pitchFamily="2" charset="-122"/>
                <a:ea typeface="华文细黑" panose="02010600040101010101" pitchFamily="2" charset="-122"/>
              </a:rPr>
              <a:t>当水声声标按照布网设计方案投放到海底后，要对控制点的</a:t>
            </a:r>
            <a:r>
              <a:rPr lang="zh-CN" altLang="en-US" sz="2400" b="1" dirty="0">
                <a:solidFill>
                  <a:srgbClr val="FF0000"/>
                </a:solidFill>
                <a:latin typeface="华文细黑" panose="02010600040101010101" pitchFamily="2" charset="-122"/>
                <a:ea typeface="华文细黑" panose="02010600040101010101" pitchFamily="2" charset="-122"/>
              </a:rPr>
              <a:t>深度</a:t>
            </a:r>
            <a:r>
              <a:rPr lang="zh-CN" altLang="en-US" sz="2400" dirty="0">
                <a:solidFill>
                  <a:srgbClr val="000000"/>
                </a:solidFill>
                <a:latin typeface="华文细黑" panose="02010600040101010101" pitchFamily="2" charset="-122"/>
                <a:ea typeface="华文细黑" panose="02010600040101010101" pitchFamily="2" charset="-122"/>
              </a:rPr>
              <a:t>，相</a:t>
            </a:r>
            <a:r>
              <a:rPr lang="zh-CN" altLang="en-US" sz="2400" b="1" dirty="0">
                <a:solidFill>
                  <a:srgbClr val="FF0000"/>
                </a:solidFill>
                <a:latin typeface="华文细黑" panose="02010600040101010101" pitchFamily="2" charset="-122"/>
                <a:ea typeface="华文细黑" panose="02010600040101010101" pitchFamily="2" charset="-122"/>
              </a:rPr>
              <a:t>互间距离</a:t>
            </a:r>
            <a:r>
              <a:rPr lang="zh-CN" altLang="en-US" sz="2400" dirty="0">
                <a:solidFill>
                  <a:srgbClr val="000000"/>
                </a:solidFill>
                <a:latin typeface="华文细黑" panose="02010600040101010101" pitchFamily="2" charset="-122"/>
                <a:ea typeface="华文细黑" panose="02010600040101010101" pitchFamily="2" charset="-122"/>
              </a:rPr>
              <a:t>以及方位进行测定，这项工作称为海底控制点的定标。 </a:t>
            </a:r>
          </a:p>
        </p:txBody>
      </p:sp>
      <p:sp>
        <p:nvSpPr>
          <p:cNvPr id="43012" name="Text Box 6"/>
          <p:cNvSpPr txBox="1">
            <a:spLocks noChangeArrowheads="1"/>
          </p:cNvSpPr>
          <p:nvPr/>
        </p:nvSpPr>
        <p:spPr bwMode="auto">
          <a:xfrm>
            <a:off x="1044575" y="1201738"/>
            <a:ext cx="20875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lang="zh-CN" altLang="en-US" sz="2400">
                <a:solidFill>
                  <a:srgbClr val="000000"/>
                </a:solidFill>
                <a:latin typeface="华文细黑" panose="02010600040101010101" pitchFamily="2" charset="-122"/>
                <a:ea typeface="华文细黑" panose="02010600040101010101" pitchFamily="2" charset="-122"/>
              </a:rPr>
              <a:t>定义：</a:t>
            </a:r>
          </a:p>
        </p:txBody>
      </p:sp>
      <p:sp>
        <p:nvSpPr>
          <p:cNvPr id="43013" name="Text Box 7"/>
          <p:cNvSpPr txBox="1">
            <a:spLocks noChangeArrowheads="1"/>
          </p:cNvSpPr>
          <p:nvPr/>
        </p:nvSpPr>
        <p:spPr bwMode="auto">
          <a:xfrm>
            <a:off x="1116013" y="3573463"/>
            <a:ext cx="1655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pPr>
            <a:r>
              <a:rPr lang="zh-CN" altLang="en-US" sz="2400">
                <a:solidFill>
                  <a:srgbClr val="000000"/>
                </a:solidFill>
                <a:latin typeface="华文细黑" panose="02010600040101010101" pitchFamily="2" charset="-122"/>
                <a:ea typeface="华文细黑" panose="02010600040101010101" pitchFamily="2" charset="-122"/>
              </a:rPr>
              <a:t>作用：</a:t>
            </a:r>
          </a:p>
        </p:txBody>
      </p:sp>
      <p:sp>
        <p:nvSpPr>
          <p:cNvPr id="43014" name="Rectangle 8"/>
          <p:cNvSpPr>
            <a:spLocks noChangeArrowheads="1"/>
          </p:cNvSpPr>
          <p:nvPr/>
        </p:nvSpPr>
        <p:spPr bwMode="auto">
          <a:xfrm>
            <a:off x="1116013" y="4043363"/>
            <a:ext cx="741680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12788" indent="-5381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buClr>
                <a:srgbClr val="800080"/>
              </a:buClr>
              <a:buFont typeface="Wingdings" panose="05000000000000000000" pitchFamily="2" charset="2"/>
              <a:buChar char="n"/>
            </a:pPr>
            <a:r>
              <a:rPr lang="zh-CN" altLang="en-US" sz="2400" dirty="0">
                <a:solidFill>
                  <a:srgbClr val="000000"/>
                </a:solidFill>
                <a:latin typeface="华文细黑" panose="02010600040101010101" pitchFamily="2" charset="-122"/>
                <a:ea typeface="华文细黑" panose="02010600040101010101" pitchFamily="2" charset="-122"/>
              </a:rPr>
              <a:t>验证是否符合布网方案要求；</a:t>
            </a:r>
          </a:p>
          <a:p>
            <a:pPr eaLnBrk="1" hangingPunct="1">
              <a:lnSpc>
                <a:spcPct val="150000"/>
              </a:lnSpc>
              <a:spcBef>
                <a:spcPct val="50000"/>
              </a:spcBef>
              <a:buClr>
                <a:srgbClr val="800080"/>
              </a:buClr>
              <a:buFont typeface="Wingdings" panose="05000000000000000000" pitchFamily="2" charset="2"/>
              <a:buChar char="n"/>
            </a:pPr>
            <a:r>
              <a:rPr lang="zh-CN" altLang="en-US" sz="2400" dirty="0">
                <a:solidFill>
                  <a:srgbClr val="000000"/>
                </a:solidFill>
                <a:latin typeface="华文细黑" panose="02010600040101010101" pitchFamily="2" charset="-122"/>
                <a:ea typeface="华文细黑" panose="02010600040101010101" pitchFamily="2" charset="-122"/>
              </a:rPr>
              <a:t>得出控制点之间的相对位置 （或者说控制点在局 部坐标系中的位置）。</a:t>
            </a:r>
          </a:p>
        </p:txBody>
      </p:sp>
      <p:sp>
        <p:nvSpPr>
          <p:cNvPr id="43015"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6DA132A-99D6-4E42-90B4-D225B8D950D9}" type="slidenum">
              <a:rPr lang="en-US" altLang="zh-CN">
                <a:solidFill>
                  <a:srgbClr val="000000"/>
                </a:solidFill>
              </a:rPr>
              <a:pPr eaLnBrk="1" hangingPunct="1"/>
              <a:t>26</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1196975" y="1809750"/>
            <a:ext cx="4889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0033CC"/>
                </a:solidFill>
                <a:latin typeface="华文新魏" panose="02010800040101010101" pitchFamily="2" charset="-122"/>
                <a:ea typeface="华文新魏" panose="02010800040101010101" pitchFamily="2" charset="-122"/>
              </a:rPr>
              <a:t>1. </a:t>
            </a:r>
            <a:r>
              <a:rPr lang="zh-CN" altLang="en-US" sz="2800" dirty="0">
                <a:solidFill>
                  <a:srgbClr val="0033CC"/>
                </a:solidFill>
                <a:latin typeface="华文新魏" panose="02010800040101010101" pitchFamily="2" charset="-122"/>
                <a:ea typeface="华文新魏" panose="02010800040101010101" pitchFamily="2" charset="-122"/>
              </a:rPr>
              <a:t>海底控制点深度的测定</a:t>
            </a:r>
            <a:r>
              <a:rPr lang="zh-CN" altLang="en-US" sz="2800" dirty="0">
                <a:solidFill>
                  <a:srgbClr val="000000"/>
                </a:solidFill>
                <a:latin typeface="华文新魏" panose="02010800040101010101" pitchFamily="2" charset="-122"/>
                <a:ea typeface="华文新魏" panose="02010800040101010101" pitchFamily="2" charset="-122"/>
              </a:rPr>
              <a:t>	 </a:t>
            </a:r>
          </a:p>
        </p:txBody>
      </p:sp>
      <p:sp>
        <p:nvSpPr>
          <p:cNvPr id="44035" name="Rectangle 4"/>
          <p:cNvSpPr>
            <a:spLocks noChangeArrowheads="1"/>
          </p:cNvSpPr>
          <p:nvPr/>
        </p:nvSpPr>
        <p:spPr bwMode="auto">
          <a:xfrm>
            <a:off x="1196975" y="2670175"/>
            <a:ext cx="46339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0033CC"/>
                </a:solidFill>
                <a:latin typeface="华文新魏" panose="02010800040101010101" pitchFamily="2" charset="-122"/>
                <a:ea typeface="华文新魏" panose="02010800040101010101" pitchFamily="2" charset="-122"/>
              </a:rPr>
              <a:t>2. </a:t>
            </a:r>
            <a:r>
              <a:rPr lang="zh-CN" altLang="en-US" sz="2800" dirty="0">
                <a:solidFill>
                  <a:srgbClr val="0033CC"/>
                </a:solidFill>
                <a:latin typeface="华文新魏" panose="02010800040101010101" pitchFamily="2" charset="-122"/>
                <a:ea typeface="华文新魏" panose="02010800040101010101" pitchFamily="2" charset="-122"/>
              </a:rPr>
              <a:t>海底控制点间距离的测量 </a:t>
            </a:r>
          </a:p>
        </p:txBody>
      </p:sp>
      <p:sp>
        <p:nvSpPr>
          <p:cNvPr id="44036" name="Rectangle 4"/>
          <p:cNvSpPr>
            <a:spLocks noChangeArrowheads="1"/>
          </p:cNvSpPr>
          <p:nvPr/>
        </p:nvSpPr>
        <p:spPr bwMode="auto">
          <a:xfrm>
            <a:off x="1196975" y="3501008"/>
            <a:ext cx="52466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0033CC"/>
                </a:solidFill>
                <a:latin typeface="华文新魏" panose="02010800040101010101" pitchFamily="2" charset="-122"/>
                <a:ea typeface="华文新魏" panose="02010800040101010101" pitchFamily="2" charset="-122"/>
              </a:rPr>
              <a:t>3. </a:t>
            </a:r>
            <a:r>
              <a:rPr lang="zh-CN" altLang="en-US" sz="2800" dirty="0">
                <a:solidFill>
                  <a:srgbClr val="0033CC"/>
                </a:solidFill>
                <a:latin typeface="华文新魏" panose="02010800040101010101" pitchFamily="2" charset="-122"/>
                <a:ea typeface="华文新魏" panose="02010800040101010101" pitchFamily="2" charset="-122"/>
              </a:rPr>
              <a:t>海底控制点（网）方位的测定</a:t>
            </a:r>
          </a:p>
        </p:txBody>
      </p:sp>
      <p:sp>
        <p:nvSpPr>
          <p:cNvPr id="44037" name="Rectangle 4"/>
          <p:cNvSpPr>
            <a:spLocks noChangeArrowheads="1"/>
          </p:cNvSpPr>
          <p:nvPr/>
        </p:nvSpPr>
        <p:spPr bwMode="auto">
          <a:xfrm>
            <a:off x="971550" y="301625"/>
            <a:ext cx="41338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a:solidFill>
                  <a:srgbClr val="0033CC"/>
                </a:solidFill>
                <a:latin typeface="华文新魏" panose="02010800040101010101" pitchFamily="2" charset="-122"/>
                <a:ea typeface="华文新魏" panose="02010800040101010101" pitchFamily="2" charset="-122"/>
              </a:rPr>
              <a:t>（一）海底控制点的定标</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900113" y="1025525"/>
            <a:ext cx="48895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33CC"/>
                </a:solidFill>
                <a:latin typeface="华文新魏" panose="02010800040101010101" pitchFamily="2" charset="-122"/>
                <a:ea typeface="华文新魏" panose="02010800040101010101" pitchFamily="2" charset="-122"/>
              </a:rPr>
              <a:t>1. </a:t>
            </a:r>
            <a:r>
              <a:rPr lang="zh-CN" altLang="en-US" sz="2800">
                <a:solidFill>
                  <a:srgbClr val="0033CC"/>
                </a:solidFill>
                <a:latin typeface="华文新魏" panose="02010800040101010101" pitchFamily="2" charset="-122"/>
                <a:ea typeface="华文新魏" panose="02010800040101010101" pitchFamily="2" charset="-122"/>
              </a:rPr>
              <a:t>海底控制点深度的测定</a:t>
            </a:r>
            <a:r>
              <a:rPr lang="zh-CN" altLang="en-US" sz="2800">
                <a:solidFill>
                  <a:srgbClr val="000000"/>
                </a:solidFill>
                <a:latin typeface="华文新魏" panose="02010800040101010101" pitchFamily="2" charset="-122"/>
                <a:ea typeface="华文新魏" panose="02010800040101010101" pitchFamily="2" charset="-122"/>
              </a:rPr>
              <a:t>	 </a:t>
            </a:r>
          </a:p>
        </p:txBody>
      </p:sp>
      <p:sp>
        <p:nvSpPr>
          <p:cNvPr id="45059" name="Rectangle 5"/>
          <p:cNvSpPr>
            <a:spLocks noChangeArrowheads="1"/>
          </p:cNvSpPr>
          <p:nvPr/>
        </p:nvSpPr>
        <p:spPr bwMode="auto">
          <a:xfrm>
            <a:off x="1192213" y="2108200"/>
            <a:ext cx="7916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Arial" panose="020B0604020202020204" pitchFamily="34" charset="0"/>
              </a:rPr>
              <a:t>海底控制点的深度，指的是声标在平均海面下的深度。 </a:t>
            </a:r>
          </a:p>
        </p:txBody>
      </p:sp>
      <p:sp>
        <p:nvSpPr>
          <p:cNvPr id="45060" name="Rectangle 6"/>
          <p:cNvSpPr>
            <a:spLocks noChangeArrowheads="1"/>
          </p:cNvSpPr>
          <p:nvPr/>
        </p:nvSpPr>
        <p:spPr bwMode="auto">
          <a:xfrm>
            <a:off x="1187450" y="3187700"/>
            <a:ext cx="604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华文细黑" panose="02010600040101010101" pitchFamily="2" charset="-122"/>
                <a:ea typeface="华文细黑" panose="02010600040101010101" pitchFamily="2" charset="-122"/>
              </a:rPr>
              <a:t>深度测定一般采用回声测深仪。 </a:t>
            </a:r>
          </a:p>
        </p:txBody>
      </p:sp>
      <p:sp>
        <p:nvSpPr>
          <p:cNvPr id="45061"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D796C4A-2285-42AD-A1CB-B2732CFC802E}" type="slidenum">
              <a:rPr lang="en-US" altLang="zh-CN">
                <a:solidFill>
                  <a:srgbClr val="000000"/>
                </a:solidFill>
              </a:rPr>
              <a:pPr eaLnBrk="1" hangingPunct="1"/>
              <a:t>28</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971550" y="1079500"/>
            <a:ext cx="7272338"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6318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a:solidFill>
                  <a:srgbClr val="000000"/>
                </a:solidFill>
                <a:latin typeface="华文细黑" panose="02010600040101010101" pitchFamily="2" charset="-122"/>
                <a:ea typeface="华文细黑" panose="02010600040101010101" pitchFamily="2" charset="-122"/>
              </a:rPr>
              <a:t>通常采用所谓三叶法来测定海底控制点的深度。实际上“三叶法”，它指的是测量船在进行深度测定时的</a:t>
            </a:r>
            <a:r>
              <a:rPr lang="zh-CN" altLang="en-US" sz="2400" b="1">
                <a:solidFill>
                  <a:srgbClr val="FF0000"/>
                </a:solidFill>
                <a:latin typeface="华文细黑" panose="02010600040101010101" pitchFamily="2" charset="-122"/>
                <a:ea typeface="华文细黑" panose="02010600040101010101" pitchFamily="2" charset="-122"/>
              </a:rPr>
              <a:t>航行路线</a:t>
            </a:r>
            <a:r>
              <a:rPr lang="zh-CN" altLang="en-US" sz="2400">
                <a:solidFill>
                  <a:srgbClr val="000000"/>
                </a:solidFill>
                <a:latin typeface="华文细黑" panose="02010600040101010101" pitchFamily="2" charset="-122"/>
                <a:ea typeface="华文细黑" panose="02010600040101010101" pitchFamily="2" charset="-122"/>
              </a:rPr>
              <a:t>，如图所示船只按箭头指示方向航行。 </a:t>
            </a:r>
          </a:p>
        </p:txBody>
      </p:sp>
      <p:pic>
        <p:nvPicPr>
          <p:cNvPr id="46083" name="Picture 6"/>
          <p:cNvPicPr>
            <a:picLocks noChangeAspect="1" noChangeArrowheads="1"/>
          </p:cNvPicPr>
          <p:nvPr/>
        </p:nvPicPr>
        <p:blipFill>
          <a:blip r:embed="rId2">
            <a:lum bright="12000" contrast="6000"/>
            <a:extLst>
              <a:ext uri="{28A0092B-C50C-407E-A947-70E740481C1C}">
                <a14:useLocalDpi xmlns:a14="http://schemas.microsoft.com/office/drawing/2010/main" val="0"/>
              </a:ext>
            </a:extLst>
          </a:blip>
          <a:srcRect/>
          <a:stretch>
            <a:fillRect/>
          </a:stretch>
        </p:blipFill>
        <p:spPr bwMode="auto">
          <a:xfrm>
            <a:off x="2195513" y="2913063"/>
            <a:ext cx="255905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7"/>
          <p:cNvPicPr>
            <a:picLocks noChangeAspect="1" noChangeArrowheads="1"/>
          </p:cNvPicPr>
          <p:nvPr/>
        </p:nvPicPr>
        <p:blipFill>
          <a:blip r:embed="rId3">
            <a:lum bright="12000" contrast="12000"/>
            <a:extLst>
              <a:ext uri="{28A0092B-C50C-407E-A947-70E740481C1C}">
                <a14:useLocalDpi xmlns:a14="http://schemas.microsoft.com/office/drawing/2010/main" val="0"/>
              </a:ext>
            </a:extLst>
          </a:blip>
          <a:srcRect t="7909" r="4237" b="7881"/>
          <a:stretch>
            <a:fillRect/>
          </a:stretch>
        </p:blipFill>
        <p:spPr bwMode="auto">
          <a:xfrm>
            <a:off x="4857750" y="2944813"/>
            <a:ext cx="2378075"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8"/>
          <p:cNvSpPr>
            <a:spLocks noChangeArrowheads="1"/>
          </p:cNvSpPr>
          <p:nvPr/>
        </p:nvSpPr>
        <p:spPr bwMode="auto">
          <a:xfrm>
            <a:off x="2339975" y="5867400"/>
            <a:ext cx="49164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000000"/>
                </a:solidFill>
                <a:latin typeface="华文细黑" panose="02010600040101010101" pitchFamily="2" charset="-122"/>
                <a:ea typeface="华文细黑" panose="02010600040101010101" pitchFamily="2" charset="-122"/>
              </a:rPr>
              <a:t> </a:t>
            </a:r>
            <a:r>
              <a:rPr lang="zh-CN" altLang="en-US">
                <a:solidFill>
                  <a:srgbClr val="000000"/>
                </a:solidFill>
                <a:latin typeface="华文细黑" panose="02010600040101010101" pitchFamily="2" charset="-122"/>
                <a:ea typeface="华文细黑" panose="02010600040101010101" pitchFamily="2" charset="-122"/>
              </a:rPr>
              <a:t>针对三角形、四边形海底网的“三叶法”定深 </a:t>
            </a:r>
          </a:p>
        </p:txBody>
      </p:sp>
      <p:sp>
        <p:nvSpPr>
          <p:cNvPr id="46086"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558DB7F-7641-460A-BE8D-D88DDE6235B9}" type="slidenum">
              <a:rPr lang="en-US" altLang="zh-CN">
                <a:solidFill>
                  <a:srgbClr val="000000"/>
                </a:solidFill>
              </a:rPr>
              <a:pPr eaLnBrk="1" hangingPunct="1"/>
              <a:t>29</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4"/>
          <p:cNvSpPr>
            <a:spLocks noGrp="1" noRot="1" noChangeArrowheads="1"/>
          </p:cNvSpPr>
          <p:nvPr>
            <p:ph type="title"/>
          </p:nvPr>
        </p:nvSpPr>
        <p:spPr/>
        <p:txBody>
          <a:bodyPr/>
          <a:lstStyle/>
          <a:p>
            <a:r>
              <a:rPr lang="zh-CN" altLang="en-US" b="1" smtClean="0">
                <a:solidFill>
                  <a:srgbClr val="0000FF"/>
                </a:solidFill>
                <a:latin typeface="华文新魏" panose="02010800040101010101" pitchFamily="2" charset="-122"/>
                <a:ea typeface="华文新魏" panose="02010800040101010101" pitchFamily="2" charset="-122"/>
              </a:rPr>
              <a:t>一、概  述</a:t>
            </a:r>
          </a:p>
        </p:txBody>
      </p:sp>
      <p:sp>
        <p:nvSpPr>
          <p:cNvPr id="18435"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1D6C52E-0FE3-4B57-B7F2-EA3E32F99391}" type="slidenum">
              <a:rPr lang="en-US" altLang="zh-CN">
                <a:solidFill>
                  <a:srgbClr val="000000"/>
                </a:solidFill>
              </a:rPr>
              <a:pPr eaLnBrk="1" hangingPunct="1"/>
              <a:t>3</a:t>
            </a:fld>
            <a:endParaRPr lang="en-US" altLang="zh-CN">
              <a:solidFill>
                <a:srgbClr val="000000"/>
              </a:solidFill>
            </a:endParaRPr>
          </a:p>
        </p:txBody>
      </p:sp>
      <p:sp>
        <p:nvSpPr>
          <p:cNvPr id="7" name="Rectangle 5"/>
          <p:cNvSpPr>
            <a:spLocks noChangeArrowheads="1"/>
          </p:cNvSpPr>
          <p:nvPr/>
        </p:nvSpPr>
        <p:spPr bwMode="auto">
          <a:xfrm>
            <a:off x="973138" y="1697450"/>
            <a:ext cx="748665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2800" dirty="0">
                <a:solidFill>
                  <a:srgbClr val="000000"/>
                </a:solidFill>
                <a:latin typeface="华文细黑" panose="02010600040101010101" pitchFamily="2" charset="-122"/>
                <a:ea typeface="华文细黑" panose="02010600040101010101" pitchFamily="2" charset="-122"/>
              </a:rPr>
              <a:t>       </a:t>
            </a:r>
            <a:r>
              <a:rPr lang="zh-CN" altLang="en-US" sz="2800" dirty="0">
                <a:solidFill>
                  <a:srgbClr val="000000"/>
                </a:solidFill>
                <a:latin typeface="华文细黑" panose="02010600040101010101" pitchFamily="2" charset="-122"/>
                <a:ea typeface="华文细黑" panose="02010600040101010101" pitchFamily="2" charset="-122"/>
              </a:rPr>
              <a:t>海洋大地测量控制网是陆上大地网向海域的扩展。海洋大地测量控制网主要</a:t>
            </a:r>
            <a:r>
              <a:rPr lang="zh-CN" altLang="en-US" sz="2800" dirty="0" smtClean="0">
                <a:solidFill>
                  <a:srgbClr val="000000"/>
                </a:solidFill>
                <a:latin typeface="华文细黑" panose="02010600040101010101" pitchFamily="2" charset="-122"/>
                <a:ea typeface="华文细黑" panose="02010600040101010101" pitchFamily="2" charset="-122"/>
              </a:rPr>
              <a:t>由：</a:t>
            </a:r>
            <a:endParaRPr lang="en-US" altLang="zh-CN" sz="2800" dirty="0" smtClean="0">
              <a:solidFill>
                <a:srgbClr val="000000"/>
              </a:solidFill>
              <a:latin typeface="华文细黑" panose="02010600040101010101" pitchFamily="2" charset="-122"/>
              <a:ea typeface="华文细黑" panose="02010600040101010101" pitchFamily="2" charset="-122"/>
            </a:endParaRPr>
          </a:p>
          <a:p>
            <a:pPr lvl="1" eaLnBrk="1" hangingPunct="1">
              <a:lnSpc>
                <a:spcPct val="150000"/>
              </a:lnSpc>
            </a:pPr>
            <a:r>
              <a:rPr lang="zh-CN" altLang="en-US" sz="2800" b="1" dirty="0" smtClean="0">
                <a:solidFill>
                  <a:srgbClr val="FF0000"/>
                </a:solidFill>
                <a:latin typeface="华文细黑" panose="02010600040101010101" pitchFamily="2" charset="-122"/>
                <a:ea typeface="华文细黑" panose="02010600040101010101" pitchFamily="2" charset="-122"/>
              </a:rPr>
              <a:t>海底控制点</a:t>
            </a:r>
            <a:endParaRPr lang="en-US" altLang="zh-CN" sz="2800" dirty="0">
              <a:solidFill>
                <a:srgbClr val="000000"/>
              </a:solidFill>
              <a:latin typeface="华文细黑" panose="02010600040101010101" pitchFamily="2" charset="-122"/>
              <a:ea typeface="华文细黑" panose="02010600040101010101" pitchFamily="2" charset="-122"/>
            </a:endParaRPr>
          </a:p>
          <a:p>
            <a:pPr lvl="1" eaLnBrk="1" hangingPunct="1">
              <a:lnSpc>
                <a:spcPct val="150000"/>
              </a:lnSpc>
            </a:pPr>
            <a:r>
              <a:rPr lang="zh-CN" altLang="en-US" sz="2800" b="1" dirty="0" smtClean="0">
                <a:solidFill>
                  <a:srgbClr val="FF0000"/>
                </a:solidFill>
                <a:latin typeface="华文细黑" panose="02010600040101010101" pitchFamily="2" charset="-122"/>
                <a:ea typeface="华文细黑" panose="02010600040101010101" pitchFamily="2" charset="-122"/>
              </a:rPr>
              <a:t>海面</a:t>
            </a:r>
            <a:r>
              <a:rPr lang="zh-CN" altLang="en-US" sz="2800" b="1" dirty="0">
                <a:solidFill>
                  <a:srgbClr val="FF0000"/>
                </a:solidFill>
                <a:latin typeface="华文细黑" panose="02010600040101010101" pitchFamily="2" charset="-122"/>
                <a:ea typeface="华文细黑" panose="02010600040101010101" pitchFamily="2" charset="-122"/>
              </a:rPr>
              <a:t>控制点（如固定浮标</a:t>
            </a:r>
            <a:r>
              <a:rPr lang="zh-CN" altLang="en-US" sz="2800" b="1" dirty="0" smtClean="0">
                <a:solidFill>
                  <a:srgbClr val="FF0000"/>
                </a:solidFill>
                <a:latin typeface="华文细黑" panose="02010600040101010101" pitchFamily="2" charset="-122"/>
                <a:ea typeface="华文细黑" panose="02010600040101010101" pitchFamily="2" charset="-122"/>
              </a:rPr>
              <a:t>）</a:t>
            </a:r>
            <a:endParaRPr lang="en-US" altLang="zh-CN" sz="2800" dirty="0" smtClean="0">
              <a:solidFill>
                <a:srgbClr val="000000"/>
              </a:solidFill>
              <a:latin typeface="华文细黑" panose="02010600040101010101" pitchFamily="2" charset="-122"/>
              <a:ea typeface="华文细黑" panose="02010600040101010101" pitchFamily="2" charset="-122"/>
            </a:endParaRPr>
          </a:p>
          <a:p>
            <a:pPr lvl="1" eaLnBrk="1" hangingPunct="1">
              <a:lnSpc>
                <a:spcPct val="150000"/>
              </a:lnSpc>
            </a:pPr>
            <a:r>
              <a:rPr lang="zh-CN" altLang="en-US" sz="2800" b="1" dirty="0" smtClean="0">
                <a:solidFill>
                  <a:srgbClr val="FF0000"/>
                </a:solidFill>
                <a:latin typeface="华文细黑" panose="02010600040101010101" pitchFamily="2" charset="-122"/>
                <a:ea typeface="华文细黑" panose="02010600040101010101" pitchFamily="2" charset="-122"/>
              </a:rPr>
              <a:t>海岸</a:t>
            </a:r>
            <a:r>
              <a:rPr lang="zh-CN" altLang="en-US" sz="2800" b="1" dirty="0">
                <a:solidFill>
                  <a:srgbClr val="FF0000"/>
                </a:solidFill>
                <a:latin typeface="华文细黑" panose="02010600040101010101" pitchFamily="2" charset="-122"/>
                <a:ea typeface="华文细黑" panose="02010600040101010101" pitchFamily="2" charset="-122"/>
              </a:rPr>
              <a:t>或岛屿上的大地</a:t>
            </a:r>
            <a:r>
              <a:rPr lang="zh-CN" altLang="en-US" sz="2800" b="1" dirty="0" smtClean="0">
                <a:solidFill>
                  <a:srgbClr val="FF0000"/>
                </a:solidFill>
                <a:latin typeface="华文细黑" panose="02010600040101010101" pitchFamily="2" charset="-122"/>
                <a:ea typeface="华文细黑" panose="02010600040101010101" pitchFamily="2" charset="-122"/>
              </a:rPr>
              <a:t>控制点</a:t>
            </a:r>
            <a:endParaRPr lang="en-US" altLang="zh-CN" sz="2800" b="1" dirty="0" smtClean="0">
              <a:solidFill>
                <a:srgbClr val="FF0000"/>
              </a:solidFill>
              <a:latin typeface="华文细黑" panose="02010600040101010101" pitchFamily="2" charset="-122"/>
              <a:ea typeface="华文细黑" panose="02010600040101010101" pitchFamily="2" charset="-122"/>
            </a:endParaRPr>
          </a:p>
          <a:p>
            <a:pPr eaLnBrk="1" hangingPunct="1">
              <a:lnSpc>
                <a:spcPct val="150000"/>
              </a:lnSpc>
            </a:pPr>
            <a:r>
              <a:rPr lang="zh-CN" altLang="en-US" sz="2800" dirty="0" smtClean="0">
                <a:solidFill>
                  <a:srgbClr val="000000"/>
                </a:solidFill>
                <a:latin typeface="华文细黑" panose="02010600040101010101" pitchFamily="2" charset="-122"/>
                <a:ea typeface="华文细黑" panose="02010600040101010101" pitchFamily="2" charset="-122"/>
              </a:rPr>
              <a:t>相连</a:t>
            </a:r>
            <a:r>
              <a:rPr lang="zh-CN" altLang="en-US" sz="2800" dirty="0">
                <a:solidFill>
                  <a:srgbClr val="000000"/>
                </a:solidFill>
                <a:latin typeface="华文细黑" panose="02010600040101010101" pitchFamily="2" charset="-122"/>
                <a:ea typeface="华文细黑" panose="02010600040101010101" pitchFamily="2" charset="-122"/>
              </a:rPr>
              <a:t>而组成 。</a:t>
            </a:r>
          </a:p>
        </p:txBody>
      </p:sp>
      <p:sp>
        <p:nvSpPr>
          <p:cNvPr id="8" name="矩形 3"/>
          <p:cNvSpPr>
            <a:spLocks noChangeArrowheads="1"/>
          </p:cNvSpPr>
          <p:nvPr/>
        </p:nvSpPr>
        <p:spPr bwMode="auto">
          <a:xfrm>
            <a:off x="935038" y="1063625"/>
            <a:ext cx="305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a:solidFill>
                  <a:srgbClr val="FF0000"/>
                </a:solidFill>
                <a:latin typeface="华文细黑" panose="02010600040101010101" pitchFamily="2" charset="-122"/>
                <a:ea typeface="华文细黑" panose="02010600040101010101" pitchFamily="2" charset="-122"/>
              </a:rPr>
              <a:t>海洋大地控制网：</a:t>
            </a:r>
            <a:endParaRPr lang="zh-CN" altLang="en-US" sz="28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971550" y="1052513"/>
            <a:ext cx="50403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a:solidFill>
                  <a:srgbClr val="000000"/>
                </a:solidFill>
                <a:latin typeface="华文细黑" panose="02010600040101010101" pitchFamily="2" charset="-122"/>
                <a:ea typeface="华文细黑" panose="02010600040101010101" pitchFamily="2" charset="-122"/>
              </a:rPr>
              <a:t>针对三角形海底网的测深：</a:t>
            </a:r>
          </a:p>
        </p:txBody>
      </p:sp>
      <p:sp>
        <p:nvSpPr>
          <p:cNvPr id="47107" name="Rectangle 6"/>
          <p:cNvSpPr>
            <a:spLocks noChangeArrowheads="1"/>
          </p:cNvSpPr>
          <p:nvPr/>
        </p:nvSpPr>
        <p:spPr bwMode="auto">
          <a:xfrm>
            <a:off x="4643438" y="1195388"/>
            <a:ext cx="4321175"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Ø"/>
            </a:pPr>
            <a:r>
              <a:rPr lang="zh-CN" altLang="en-US" sz="2000" dirty="0">
                <a:solidFill>
                  <a:srgbClr val="000000"/>
                </a:solidFill>
                <a:latin typeface="华文细黑" panose="02010600040101010101" pitchFamily="2" charset="-122"/>
                <a:ea typeface="华文细黑" panose="02010600040101010101" pitchFamily="2" charset="-122"/>
              </a:rPr>
              <a:t>左图中的</a:t>
            </a:r>
            <a:r>
              <a:rPr lang="en-US" altLang="zh-CN" sz="2000" dirty="0">
                <a:solidFill>
                  <a:srgbClr val="000000"/>
                </a:solidFill>
                <a:latin typeface="华文细黑" panose="02010600040101010101" pitchFamily="2" charset="-122"/>
                <a:ea typeface="华文细黑" panose="02010600040101010101" pitchFamily="2" charset="-122"/>
              </a:rPr>
              <a:t>1</a:t>
            </a:r>
            <a:r>
              <a:rPr lang="zh-CN" altLang="en-US" sz="2000" dirty="0">
                <a:solidFill>
                  <a:srgbClr val="000000"/>
                </a:solidFill>
                <a:latin typeface="华文细黑" panose="02010600040101010101" pitchFamily="2" charset="-122"/>
                <a:ea typeface="华文细黑" panose="02010600040101010101" pitchFamily="2" charset="-122"/>
              </a:rPr>
              <a:t>、</a:t>
            </a:r>
            <a:r>
              <a:rPr lang="en-US" altLang="zh-CN" sz="2000" dirty="0">
                <a:solidFill>
                  <a:srgbClr val="000000"/>
                </a:solidFill>
                <a:latin typeface="华文细黑" panose="02010600040101010101" pitchFamily="2" charset="-122"/>
                <a:ea typeface="华文细黑" panose="02010600040101010101" pitchFamily="2" charset="-122"/>
              </a:rPr>
              <a:t>2</a:t>
            </a:r>
            <a:r>
              <a:rPr lang="zh-CN" altLang="en-US" sz="2000" dirty="0">
                <a:solidFill>
                  <a:srgbClr val="000000"/>
                </a:solidFill>
                <a:latin typeface="华文细黑" panose="02010600040101010101" pitchFamily="2" charset="-122"/>
                <a:ea typeface="华文细黑" panose="02010600040101010101" pitchFamily="2" charset="-122"/>
              </a:rPr>
              <a:t>和</a:t>
            </a:r>
            <a:r>
              <a:rPr lang="en-US" altLang="zh-CN" sz="2000" dirty="0">
                <a:solidFill>
                  <a:srgbClr val="000000"/>
                </a:solidFill>
                <a:latin typeface="华文细黑" panose="02010600040101010101" pitchFamily="2" charset="-122"/>
                <a:ea typeface="华文细黑" panose="02010600040101010101" pitchFamily="2" charset="-122"/>
              </a:rPr>
              <a:t>3</a:t>
            </a:r>
            <a:r>
              <a:rPr lang="zh-CN" altLang="en-US" sz="2000" dirty="0">
                <a:solidFill>
                  <a:srgbClr val="000000"/>
                </a:solidFill>
                <a:latin typeface="华文细黑" panose="02010600040101010101" pitchFamily="2" charset="-122"/>
                <a:ea typeface="华文细黑" panose="02010600040101010101" pitchFamily="2" charset="-122"/>
              </a:rPr>
              <a:t>表示海底控制点</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dirty="0">
                <a:solidFill>
                  <a:srgbClr val="000000"/>
                </a:solidFill>
                <a:latin typeface="华文细黑" panose="02010600040101010101" pitchFamily="2" charset="-122"/>
                <a:ea typeface="华文细黑" panose="02010600040101010101" pitchFamily="2" charset="-122"/>
              </a:rPr>
              <a:t>1</a:t>
            </a:r>
            <a:r>
              <a:rPr lang="zh-CN" altLang="en-US" sz="2000" dirty="0">
                <a:solidFill>
                  <a:srgbClr val="000000"/>
                </a:solidFill>
                <a:latin typeface="华文细黑" panose="02010600040101010101" pitchFamily="2" charset="-122"/>
                <a:ea typeface="华文细黑" panose="02010600040101010101" pitchFamily="2" charset="-122"/>
              </a:rPr>
              <a:t>、</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dirty="0">
                <a:solidFill>
                  <a:srgbClr val="000000"/>
                </a:solidFill>
                <a:latin typeface="华文细黑" panose="02010600040101010101" pitchFamily="2" charset="-122"/>
                <a:ea typeface="华文细黑" panose="02010600040101010101" pitchFamily="2" charset="-122"/>
              </a:rPr>
              <a:t>2</a:t>
            </a:r>
            <a:r>
              <a:rPr lang="zh-CN" altLang="en-US" sz="2000" dirty="0">
                <a:solidFill>
                  <a:srgbClr val="000000"/>
                </a:solidFill>
                <a:latin typeface="华文细黑" panose="02010600040101010101" pitchFamily="2" charset="-122"/>
                <a:ea typeface="华文细黑" panose="02010600040101010101" pitchFamily="2" charset="-122"/>
              </a:rPr>
              <a:t>和</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dirty="0">
                <a:solidFill>
                  <a:srgbClr val="000000"/>
                </a:solidFill>
                <a:latin typeface="华文细黑" panose="02010600040101010101" pitchFamily="2" charset="-122"/>
                <a:ea typeface="华文细黑" panose="02010600040101010101" pitchFamily="2" charset="-122"/>
              </a:rPr>
              <a:t>3</a:t>
            </a:r>
            <a:r>
              <a:rPr lang="zh-CN" altLang="en-US" sz="2000" dirty="0">
                <a:solidFill>
                  <a:srgbClr val="000000"/>
                </a:solidFill>
                <a:latin typeface="华文细黑" panose="02010600040101010101" pitchFamily="2" charset="-122"/>
                <a:ea typeface="华文细黑" panose="02010600040101010101" pitchFamily="2" charset="-122"/>
              </a:rPr>
              <a:t>投影到海面的位置。</a:t>
            </a:r>
            <a:endParaRPr lang="en-US" altLang="zh-CN" sz="2000" dirty="0">
              <a:solidFill>
                <a:srgbClr val="000000"/>
              </a:solidFill>
              <a:latin typeface="华文细黑" panose="02010600040101010101" pitchFamily="2" charset="-122"/>
              <a:ea typeface="华文细黑" panose="02010600040101010101" pitchFamily="2" charset="-122"/>
            </a:endParaRPr>
          </a:p>
          <a:p>
            <a:pPr eaLnBrk="1" hangingPunct="1">
              <a:lnSpc>
                <a:spcPct val="150000"/>
              </a:lnSpc>
              <a:buFont typeface="Wingdings" panose="05000000000000000000" pitchFamily="2" charset="2"/>
              <a:buChar char="Ø"/>
            </a:pPr>
            <a:r>
              <a:rPr lang="zh-CN" altLang="en-US" sz="2000" dirty="0">
                <a:solidFill>
                  <a:srgbClr val="000000"/>
                </a:solidFill>
                <a:latin typeface="华文细黑" panose="02010600040101010101" pitchFamily="2" charset="-122"/>
                <a:ea typeface="华文细黑" panose="02010600040101010101" pitchFamily="2" charset="-122"/>
              </a:rPr>
              <a:t>由于测量船航行上的偏差，不可能正好通过</a:t>
            </a:r>
            <a:r>
              <a:rPr lang="en-US" altLang="zh-CN" sz="2000" i="1" dirty="0">
                <a:solidFill>
                  <a:srgbClr val="000000"/>
                </a:solidFill>
                <a:latin typeface="华文细黑" panose="02010600040101010101" pitchFamily="2" charset="-122"/>
                <a:ea typeface="华文细黑" panose="02010600040101010101" pitchFamily="2" charset="-122"/>
              </a:rPr>
              <a:t>P</a:t>
            </a:r>
            <a:r>
              <a:rPr lang="en-US" altLang="zh-CN" sz="2000" dirty="0">
                <a:solidFill>
                  <a:srgbClr val="000000"/>
                </a:solidFill>
                <a:latin typeface="华文细黑" panose="02010600040101010101" pitchFamily="2" charset="-122"/>
                <a:ea typeface="华文细黑" panose="02010600040101010101" pitchFamily="2" charset="-122"/>
              </a:rPr>
              <a:t>1</a:t>
            </a:r>
            <a:r>
              <a:rPr lang="zh-CN" altLang="en-US" sz="2000" dirty="0">
                <a:solidFill>
                  <a:srgbClr val="000000"/>
                </a:solidFill>
                <a:latin typeface="华文细黑" panose="02010600040101010101" pitchFamily="2" charset="-122"/>
                <a:ea typeface="华文细黑" panose="02010600040101010101" pitchFamily="2" charset="-122"/>
              </a:rPr>
              <a:t>点的投影位置</a:t>
            </a:r>
            <a:r>
              <a:rPr lang="en-US" altLang="zh-CN" sz="2000" dirty="0">
                <a:solidFill>
                  <a:srgbClr val="000000"/>
                </a:solidFill>
                <a:latin typeface="华文细黑" panose="02010600040101010101" pitchFamily="2" charset="-122"/>
                <a:ea typeface="华文细黑" panose="02010600040101010101" pitchFamily="2" charset="-122"/>
              </a:rPr>
              <a:t>1</a:t>
            </a:r>
            <a:r>
              <a:rPr lang="zh-CN" altLang="en-US" sz="2000" dirty="0">
                <a:solidFill>
                  <a:srgbClr val="000000"/>
                </a:solidFill>
                <a:latin typeface="华文细黑" panose="02010600040101010101" pitchFamily="2" charset="-122"/>
                <a:ea typeface="华文细黑" panose="02010600040101010101" pitchFamily="2" charset="-122"/>
              </a:rPr>
              <a:t>，所以实际上就采用测量船越过控制点上方多次，取其几次测量值的平均值作为该点的最或然深度。</a:t>
            </a:r>
            <a:endParaRPr lang="en-US" altLang="zh-CN" sz="2000" dirty="0">
              <a:solidFill>
                <a:srgbClr val="000000"/>
              </a:solidFill>
              <a:latin typeface="华文细黑" panose="02010600040101010101" pitchFamily="2" charset="-122"/>
              <a:ea typeface="华文细黑" panose="02010600040101010101" pitchFamily="2" charset="-122"/>
            </a:endParaRPr>
          </a:p>
          <a:p>
            <a:pPr eaLnBrk="1" hangingPunct="1">
              <a:lnSpc>
                <a:spcPct val="150000"/>
              </a:lnSpc>
              <a:buFont typeface="Wingdings" panose="05000000000000000000" pitchFamily="2" charset="2"/>
              <a:buChar char="Ø"/>
            </a:pPr>
            <a:r>
              <a:rPr lang="zh-CN" altLang="en-US" sz="2000" dirty="0">
                <a:solidFill>
                  <a:srgbClr val="000000"/>
                </a:solidFill>
                <a:latin typeface="华文细黑" panose="02010600040101010101" pitchFamily="2" charset="-122"/>
                <a:ea typeface="华文细黑" panose="02010600040101010101" pitchFamily="2" charset="-122"/>
              </a:rPr>
              <a:t>一个航次通过控制点上方两次，为一测回。一般每个控制点需要测量三个测回，共计</a:t>
            </a:r>
            <a:r>
              <a:rPr lang="en-US" altLang="zh-CN" sz="2000" dirty="0">
                <a:solidFill>
                  <a:srgbClr val="000000"/>
                </a:solidFill>
                <a:latin typeface="华文细黑" panose="02010600040101010101" pitchFamily="2" charset="-122"/>
                <a:ea typeface="华文细黑" panose="02010600040101010101" pitchFamily="2" charset="-122"/>
              </a:rPr>
              <a:t>6</a:t>
            </a:r>
            <a:r>
              <a:rPr lang="zh-CN" altLang="en-US" sz="2000" dirty="0">
                <a:solidFill>
                  <a:srgbClr val="000000"/>
                </a:solidFill>
                <a:latin typeface="华文细黑" panose="02010600040101010101" pitchFamily="2" charset="-122"/>
                <a:ea typeface="华文细黑" panose="02010600040101010101" pitchFamily="2" charset="-122"/>
              </a:rPr>
              <a:t>个深度值。</a:t>
            </a:r>
            <a:endParaRPr lang="en-US" altLang="zh-CN" sz="2000" dirty="0">
              <a:solidFill>
                <a:srgbClr val="000000"/>
              </a:solidFill>
              <a:latin typeface="华文细黑" panose="02010600040101010101" pitchFamily="2" charset="-122"/>
              <a:ea typeface="华文细黑" panose="02010600040101010101" pitchFamily="2" charset="-122"/>
            </a:endParaRPr>
          </a:p>
          <a:p>
            <a:pPr eaLnBrk="1" hangingPunct="1">
              <a:lnSpc>
                <a:spcPct val="150000"/>
              </a:lnSpc>
              <a:buFont typeface="Wingdings" panose="05000000000000000000" pitchFamily="2" charset="2"/>
              <a:buChar char="Ø"/>
            </a:pPr>
            <a:r>
              <a:rPr lang="zh-CN" altLang="en-US" sz="2000" b="1" dirty="0">
                <a:solidFill>
                  <a:srgbClr val="FF0000"/>
                </a:solidFill>
                <a:latin typeface="华文细黑" panose="02010600040101010101" pitchFamily="2" charset="-122"/>
                <a:ea typeface="华文细黑" panose="02010600040101010101" pitchFamily="2" charset="-122"/>
              </a:rPr>
              <a:t>记录水深测量时刻，为了计算水位改正。 </a:t>
            </a:r>
          </a:p>
        </p:txBody>
      </p:sp>
      <p:sp>
        <p:nvSpPr>
          <p:cNvPr id="4710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pic>
        <p:nvPicPr>
          <p:cNvPr id="47109" name="Picture 10"/>
          <p:cNvPicPr>
            <a:picLocks noChangeAspect="1" noChangeArrowheads="1"/>
          </p:cNvPicPr>
          <p:nvPr/>
        </p:nvPicPr>
        <p:blipFill>
          <a:blip r:embed="rId2">
            <a:lum bright="12000" contrast="6000"/>
            <a:extLst>
              <a:ext uri="{28A0092B-C50C-407E-A947-70E740481C1C}">
                <a14:useLocalDpi xmlns:a14="http://schemas.microsoft.com/office/drawing/2010/main" val="0"/>
              </a:ext>
            </a:extLst>
          </a:blip>
          <a:srcRect/>
          <a:stretch>
            <a:fillRect/>
          </a:stretch>
        </p:blipFill>
        <p:spPr bwMode="auto">
          <a:xfrm>
            <a:off x="349250" y="2232025"/>
            <a:ext cx="400685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80BA167-DBF4-4BB2-A005-CA24039B615A}" type="slidenum">
              <a:rPr lang="en-US" altLang="zh-CN">
                <a:solidFill>
                  <a:srgbClr val="000000"/>
                </a:solidFill>
              </a:rPr>
              <a:pPr eaLnBrk="1" hangingPunct="1"/>
              <a:t>30</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1" name="Object 7"/>
          <p:cNvGraphicFramePr>
            <a:graphicFrameLocks noChangeAspect="1"/>
          </p:cNvGraphicFramePr>
          <p:nvPr/>
        </p:nvGraphicFramePr>
        <p:xfrm>
          <a:off x="2195513" y="5084763"/>
          <a:ext cx="2076450" cy="350837"/>
        </p:xfrm>
        <a:graphic>
          <a:graphicData uri="http://schemas.openxmlformats.org/presentationml/2006/ole">
            <mc:AlternateContent xmlns:mc="http://schemas.openxmlformats.org/markup-compatibility/2006">
              <mc:Choice xmlns:v="urn:schemas-microsoft-com:vml" Requires="v">
                <p:oleObj spid="_x0000_s48152" name="Equation" r:id="rId3" imgW="1524000" imgH="254000" progId="Equation.DSMT4">
                  <p:embed/>
                </p:oleObj>
              </mc:Choice>
              <mc:Fallback>
                <p:oleObj name="Equation" r:id="rId3" imgW="1524000" imgH="254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5084763"/>
                        <a:ext cx="20764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2"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B312F44-6E74-4457-820B-B3E0C168AA03}" type="slidenum">
              <a:rPr lang="en-US" altLang="zh-CN">
                <a:solidFill>
                  <a:srgbClr val="000000"/>
                </a:solidFill>
              </a:rPr>
              <a:pPr eaLnBrk="1" hangingPunct="1"/>
              <a:t>31</a:t>
            </a:fld>
            <a:endParaRPr lang="en-US" altLang="zh-CN">
              <a:solidFill>
                <a:srgbClr val="000000"/>
              </a:solidFill>
            </a:endParaRPr>
          </a:p>
        </p:txBody>
      </p:sp>
      <p:sp>
        <p:nvSpPr>
          <p:cNvPr id="48133" name="Rectangle 7"/>
          <p:cNvSpPr>
            <a:spLocks noChangeArrowheads="1"/>
          </p:cNvSpPr>
          <p:nvPr/>
        </p:nvSpPr>
        <p:spPr bwMode="auto">
          <a:xfrm>
            <a:off x="920750" y="1143000"/>
            <a:ext cx="3095625"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000">
                <a:solidFill>
                  <a:srgbClr val="000000"/>
                </a:solidFill>
                <a:latin typeface="华文细黑" panose="02010600040101010101" pitchFamily="2" charset="-122"/>
                <a:ea typeface="华文细黑" panose="02010600040101010101" pitchFamily="2" charset="-122"/>
              </a:rPr>
              <a:t>当海底控制点按正四边形布设时，测量船可按图右所示航线航行。</a:t>
            </a:r>
          </a:p>
        </p:txBody>
      </p:sp>
      <p:grpSp>
        <p:nvGrpSpPr>
          <p:cNvPr id="48134" name="Group 11"/>
          <p:cNvGrpSpPr>
            <a:grpSpLocks/>
          </p:cNvGrpSpPr>
          <p:nvPr/>
        </p:nvGrpSpPr>
        <p:grpSpPr bwMode="auto">
          <a:xfrm>
            <a:off x="4354513" y="906463"/>
            <a:ext cx="4321175" cy="2809875"/>
            <a:chOff x="5090" y="1808"/>
            <a:chExt cx="3061" cy="2402"/>
          </a:xfrm>
        </p:grpSpPr>
        <p:grpSp>
          <p:nvGrpSpPr>
            <p:cNvPr id="48136" name="Group 12"/>
            <p:cNvGrpSpPr>
              <a:grpSpLocks/>
            </p:cNvGrpSpPr>
            <p:nvPr/>
          </p:nvGrpSpPr>
          <p:grpSpPr bwMode="auto">
            <a:xfrm>
              <a:off x="5090" y="1808"/>
              <a:ext cx="3061" cy="2402"/>
              <a:chOff x="1799" y="4560"/>
              <a:chExt cx="3061" cy="2402"/>
            </a:xfrm>
          </p:grpSpPr>
          <p:pic>
            <p:nvPicPr>
              <p:cNvPr id="48138" name="Picture 1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2139" y="4241"/>
                <a:ext cx="23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39" name="Group 14"/>
              <p:cNvGrpSpPr>
                <a:grpSpLocks/>
              </p:cNvGrpSpPr>
              <p:nvPr/>
            </p:nvGrpSpPr>
            <p:grpSpPr bwMode="auto">
              <a:xfrm>
                <a:off x="2801" y="4560"/>
                <a:ext cx="1658" cy="2124"/>
                <a:chOff x="2801" y="4560"/>
                <a:chExt cx="1658" cy="2124"/>
              </a:xfrm>
            </p:grpSpPr>
            <p:sp>
              <p:nvSpPr>
                <p:cNvPr id="48140" name="Text Box 15"/>
                <p:cNvSpPr txBox="1">
                  <a:spLocks noChangeArrowheads="1"/>
                </p:cNvSpPr>
                <p:nvPr/>
              </p:nvSpPr>
              <p:spPr bwMode="auto">
                <a:xfrm>
                  <a:off x="3990" y="4560"/>
                  <a:ext cx="46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pPr>
                  <a:r>
                    <a:rPr lang="zh-CN" altLang="en-US" sz="900">
                      <a:solidFill>
                        <a:srgbClr val="000000"/>
                      </a:solidFill>
                      <a:latin typeface="Times New Roman" panose="02020603050405020304" pitchFamily="18" charset="0"/>
                    </a:rPr>
                    <a:t>出</a:t>
                  </a:r>
                  <a:endParaRPr lang="zh-CN" altLang="en-US">
                    <a:solidFill>
                      <a:srgbClr val="000000"/>
                    </a:solidFill>
                    <a:latin typeface="Times New Roman" panose="02020603050405020304" pitchFamily="18" charset="0"/>
                  </a:endParaRPr>
                </a:p>
              </p:txBody>
            </p:sp>
            <p:sp>
              <p:nvSpPr>
                <p:cNvPr id="48141" name="Text Box 16"/>
                <p:cNvSpPr txBox="1">
                  <a:spLocks noChangeArrowheads="1"/>
                </p:cNvSpPr>
                <p:nvPr/>
              </p:nvSpPr>
              <p:spPr bwMode="auto">
                <a:xfrm>
                  <a:off x="3975" y="5844"/>
                  <a:ext cx="46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pPr>
                  <a:r>
                    <a:rPr lang="zh-CN" altLang="en-US" sz="900">
                      <a:solidFill>
                        <a:srgbClr val="000000"/>
                      </a:solidFill>
                      <a:latin typeface="Times New Roman" panose="02020603050405020304" pitchFamily="18" charset="0"/>
                    </a:rPr>
                    <a:t>入</a:t>
                  </a:r>
                  <a:endParaRPr lang="zh-CN" altLang="en-US">
                    <a:solidFill>
                      <a:srgbClr val="000000"/>
                    </a:solidFill>
                    <a:latin typeface="Times New Roman" panose="02020603050405020304" pitchFamily="18" charset="0"/>
                  </a:endParaRPr>
                </a:p>
              </p:txBody>
            </p:sp>
            <p:sp>
              <p:nvSpPr>
                <p:cNvPr id="48142" name="Text Box 17"/>
                <p:cNvSpPr txBox="1">
                  <a:spLocks noChangeArrowheads="1"/>
                </p:cNvSpPr>
                <p:nvPr/>
              </p:nvSpPr>
              <p:spPr bwMode="auto">
                <a:xfrm>
                  <a:off x="3555" y="4899"/>
                  <a:ext cx="37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pPr>
                  <a:r>
                    <a:rPr lang="en-US" altLang="zh-CN" sz="900">
                      <a:solidFill>
                        <a:srgbClr val="000000"/>
                      </a:solidFill>
                      <a:latin typeface="Times New Roman" panose="02020603050405020304" pitchFamily="18" charset="0"/>
                    </a:rPr>
                    <a:t>2</a:t>
                  </a:r>
                  <a:endParaRPr lang="en-US" altLang="zh-CN">
                    <a:solidFill>
                      <a:srgbClr val="000000"/>
                    </a:solidFill>
                    <a:latin typeface="Times New Roman" panose="02020603050405020304" pitchFamily="18" charset="0"/>
                  </a:endParaRPr>
                </a:p>
              </p:txBody>
            </p:sp>
            <p:sp>
              <p:nvSpPr>
                <p:cNvPr id="48143" name="Text Box 18"/>
                <p:cNvSpPr txBox="1">
                  <a:spLocks noChangeArrowheads="1"/>
                </p:cNvSpPr>
                <p:nvPr/>
              </p:nvSpPr>
              <p:spPr bwMode="auto">
                <a:xfrm>
                  <a:off x="2831" y="4875"/>
                  <a:ext cx="37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pPr>
                  <a:r>
                    <a:rPr lang="en-US" altLang="zh-CN" sz="900">
                      <a:solidFill>
                        <a:srgbClr val="000000"/>
                      </a:solidFill>
                      <a:latin typeface="Times New Roman" panose="02020603050405020304" pitchFamily="18" charset="0"/>
                    </a:rPr>
                    <a:t>3</a:t>
                  </a:r>
                  <a:endParaRPr lang="en-US" altLang="zh-CN">
                    <a:solidFill>
                      <a:srgbClr val="000000"/>
                    </a:solidFill>
                    <a:latin typeface="Times New Roman" panose="02020603050405020304" pitchFamily="18" charset="0"/>
                  </a:endParaRPr>
                </a:p>
              </p:txBody>
            </p:sp>
            <p:sp>
              <p:nvSpPr>
                <p:cNvPr id="48144" name="Text Box 19"/>
                <p:cNvSpPr txBox="1">
                  <a:spLocks noChangeArrowheads="1"/>
                </p:cNvSpPr>
                <p:nvPr/>
              </p:nvSpPr>
              <p:spPr bwMode="auto">
                <a:xfrm>
                  <a:off x="2801" y="6228"/>
                  <a:ext cx="37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pPr>
                  <a:r>
                    <a:rPr lang="en-US" altLang="zh-CN" sz="900">
                      <a:solidFill>
                        <a:srgbClr val="000000"/>
                      </a:solidFill>
                      <a:latin typeface="Times New Roman" panose="02020603050405020304" pitchFamily="18" charset="0"/>
                    </a:rPr>
                    <a:t>4</a:t>
                  </a:r>
                  <a:endParaRPr lang="en-US" altLang="zh-CN">
                    <a:solidFill>
                      <a:srgbClr val="000000"/>
                    </a:solidFill>
                    <a:latin typeface="Times New Roman" panose="02020603050405020304" pitchFamily="18" charset="0"/>
                  </a:endParaRPr>
                </a:p>
              </p:txBody>
            </p:sp>
          </p:grpSp>
        </p:grpSp>
        <p:sp>
          <p:nvSpPr>
            <p:cNvPr id="48137" name="Text Box 20"/>
            <p:cNvSpPr txBox="1">
              <a:spLocks noChangeArrowheads="1"/>
            </p:cNvSpPr>
            <p:nvPr/>
          </p:nvSpPr>
          <p:spPr bwMode="auto">
            <a:xfrm>
              <a:off x="6840" y="3468"/>
              <a:ext cx="39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ct val="20000"/>
                </a:spcBef>
              </a:pPr>
              <a:r>
                <a:rPr lang="en-US" altLang="zh-CN" sz="1000">
                  <a:solidFill>
                    <a:srgbClr val="000000"/>
                  </a:solidFill>
                  <a:latin typeface="Times New Roman" panose="02020603050405020304" pitchFamily="18" charset="0"/>
                </a:rPr>
                <a:t>1</a:t>
              </a:r>
              <a:endParaRPr lang="en-US" altLang="zh-CN">
                <a:solidFill>
                  <a:srgbClr val="000000"/>
                </a:solidFill>
                <a:latin typeface="Times New Roman" panose="02020603050405020304" pitchFamily="18" charset="0"/>
              </a:endParaRPr>
            </a:p>
          </p:txBody>
        </p:sp>
      </p:grpSp>
      <p:sp>
        <p:nvSpPr>
          <p:cNvPr id="48135" name="矩形 1"/>
          <p:cNvSpPr>
            <a:spLocks noChangeArrowheads="1"/>
          </p:cNvSpPr>
          <p:nvPr/>
        </p:nvSpPr>
        <p:spPr bwMode="auto">
          <a:xfrm>
            <a:off x="1258888" y="4292600"/>
            <a:ext cx="1339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华文细黑" panose="02010600040101010101" pitchFamily="2" charset="-122"/>
                <a:ea typeface="华文细黑" panose="02010600040101010101" pitchFamily="2" charset="-122"/>
              </a:rPr>
              <a:t>检核条件：</a:t>
            </a:r>
          </a:p>
        </p:txBody>
      </p:sp>
      <p:pic>
        <p:nvPicPr>
          <p:cNvPr id="3" name="图片 2"/>
          <p:cNvPicPr>
            <a:picLocks noChangeAspect="1"/>
          </p:cNvPicPr>
          <p:nvPr/>
        </p:nvPicPr>
        <p:blipFill>
          <a:blip r:embed="rId6"/>
          <a:stretch>
            <a:fillRect/>
          </a:stretch>
        </p:blipFill>
        <p:spPr>
          <a:xfrm>
            <a:off x="4335390" y="3886750"/>
            <a:ext cx="3937328" cy="2396025"/>
          </a:xfrm>
          <a:prstGeom prst="rect">
            <a:avLst/>
          </a:prstGeom>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793750" y="1104900"/>
            <a:ext cx="4632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33CC"/>
                </a:solidFill>
                <a:latin typeface="华文新魏" panose="02010800040101010101" pitchFamily="2" charset="-122"/>
                <a:ea typeface="华文新魏" panose="02010800040101010101" pitchFamily="2" charset="-122"/>
              </a:rPr>
              <a:t>2. </a:t>
            </a:r>
            <a:r>
              <a:rPr lang="zh-CN" altLang="en-US" sz="2800">
                <a:solidFill>
                  <a:srgbClr val="0033CC"/>
                </a:solidFill>
                <a:latin typeface="华文新魏" panose="02010800040101010101" pitchFamily="2" charset="-122"/>
                <a:ea typeface="华文新魏" panose="02010800040101010101" pitchFamily="2" charset="-122"/>
              </a:rPr>
              <a:t>海底控制点间距离的测量 </a:t>
            </a:r>
          </a:p>
        </p:txBody>
      </p:sp>
      <p:sp>
        <p:nvSpPr>
          <p:cNvPr id="49155" name="Rectangle 5"/>
          <p:cNvSpPr>
            <a:spLocks noChangeArrowheads="1"/>
          </p:cNvSpPr>
          <p:nvPr/>
        </p:nvSpPr>
        <p:spPr bwMode="auto">
          <a:xfrm>
            <a:off x="900113" y="1696948"/>
            <a:ext cx="79930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539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dirty="0">
                <a:solidFill>
                  <a:srgbClr val="000000"/>
                </a:solidFill>
                <a:latin typeface="Arial" panose="020B0604020202020204" pitchFamily="34" charset="0"/>
              </a:rPr>
              <a:t>传统方法采用所谓</a:t>
            </a:r>
            <a:r>
              <a:rPr lang="zh-CN" altLang="en-US" sz="2400" b="1" dirty="0">
                <a:solidFill>
                  <a:srgbClr val="FF0000"/>
                </a:solidFill>
                <a:latin typeface="Arial" panose="020B0604020202020204" pitchFamily="34" charset="0"/>
              </a:rPr>
              <a:t>穿线法</a:t>
            </a:r>
            <a:r>
              <a:rPr lang="zh-CN" altLang="en-US" sz="2400" dirty="0">
                <a:solidFill>
                  <a:srgbClr val="000000"/>
                </a:solidFill>
                <a:latin typeface="Arial" panose="020B0604020202020204" pitchFamily="34" charset="0"/>
              </a:rPr>
              <a:t>来测定控制点间距离，它是使测量船的</a:t>
            </a:r>
            <a:r>
              <a:rPr lang="zh-CN" altLang="en-US" sz="2400" dirty="0" smtClean="0">
                <a:solidFill>
                  <a:srgbClr val="000000"/>
                </a:solidFill>
                <a:latin typeface="Arial" panose="020B0604020202020204" pitchFamily="34" charset="0"/>
              </a:rPr>
              <a:t>航向</a:t>
            </a:r>
            <a:r>
              <a:rPr lang="zh-CN" altLang="en-US" sz="2400" b="1" dirty="0">
                <a:solidFill>
                  <a:srgbClr val="FF0000"/>
                </a:solidFill>
                <a:latin typeface="Arial" panose="020B0604020202020204" pitchFamily="34" charset="0"/>
              </a:rPr>
              <a:t>垂直</a:t>
            </a:r>
            <a:r>
              <a:rPr lang="zh-CN" altLang="en-US" sz="2400" dirty="0" smtClean="0">
                <a:solidFill>
                  <a:srgbClr val="000000"/>
                </a:solidFill>
                <a:latin typeface="Arial" panose="020B0604020202020204" pitchFamily="34" charset="0"/>
              </a:rPr>
              <a:t>穿过</a:t>
            </a:r>
            <a:r>
              <a:rPr lang="zh-CN" altLang="en-US" sz="2400" dirty="0">
                <a:solidFill>
                  <a:srgbClr val="000000"/>
                </a:solidFill>
                <a:latin typeface="Arial" panose="020B0604020202020204" pitchFamily="34" charset="0"/>
              </a:rPr>
              <a:t>两控制点在海面上投影点的连线。 </a:t>
            </a:r>
          </a:p>
        </p:txBody>
      </p:sp>
      <p:sp>
        <p:nvSpPr>
          <p:cNvPr id="49156"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DAE2FD9-C3B2-44A2-A9BD-D41F8BC911D0}" type="slidenum">
              <a:rPr lang="en-US" altLang="zh-CN">
                <a:solidFill>
                  <a:srgbClr val="000000"/>
                </a:solidFill>
              </a:rPr>
              <a:pPr eaLnBrk="1" hangingPunct="1"/>
              <a:t>32</a:t>
            </a:fld>
            <a:endParaRPr lang="en-US" altLang="zh-CN">
              <a:solidFill>
                <a:srgbClr val="000000"/>
              </a:solidFill>
            </a:endParaRPr>
          </a:p>
        </p:txBody>
      </p:sp>
      <p:sp>
        <p:nvSpPr>
          <p:cNvPr id="49157" name="Rectangle 3"/>
          <p:cNvSpPr txBox="1">
            <a:spLocks noChangeArrowheads="1"/>
          </p:cNvSpPr>
          <p:nvPr/>
        </p:nvSpPr>
        <p:spPr bwMode="auto">
          <a:xfrm>
            <a:off x="1231900" y="2851150"/>
            <a:ext cx="7570788"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ct val="20000"/>
              </a:spcBef>
              <a:buClr>
                <a:srgbClr val="215968"/>
              </a:buClr>
            </a:pPr>
            <a:r>
              <a:rPr lang="en-US" altLang="zh-CN" sz="2400" b="1" dirty="0">
                <a:solidFill>
                  <a:srgbClr val="254061"/>
                </a:solidFill>
              </a:rPr>
              <a:t>M</a:t>
            </a:r>
            <a:r>
              <a:rPr lang="zh-CN" altLang="en-US" sz="2400" b="1" dirty="0">
                <a:solidFill>
                  <a:srgbClr val="254061"/>
                </a:solidFill>
              </a:rPr>
              <a:t>、</a:t>
            </a:r>
            <a:r>
              <a:rPr lang="en-US" altLang="zh-CN" sz="2400" b="1" dirty="0">
                <a:solidFill>
                  <a:srgbClr val="254061"/>
                </a:solidFill>
              </a:rPr>
              <a:t>P</a:t>
            </a:r>
            <a:r>
              <a:rPr lang="en-US" altLang="zh-CN" sz="2400" b="1" baseline="-25000" dirty="0">
                <a:solidFill>
                  <a:srgbClr val="254061"/>
                </a:solidFill>
              </a:rPr>
              <a:t>1</a:t>
            </a:r>
            <a:r>
              <a:rPr lang="zh-CN" altLang="en-US" sz="2400" b="1" dirty="0">
                <a:solidFill>
                  <a:srgbClr val="254061"/>
                </a:solidFill>
              </a:rPr>
              <a:t>、</a:t>
            </a:r>
            <a:r>
              <a:rPr lang="en-US" altLang="zh-CN" sz="2400" b="1" dirty="0">
                <a:solidFill>
                  <a:srgbClr val="254061"/>
                </a:solidFill>
              </a:rPr>
              <a:t>P</a:t>
            </a:r>
            <a:r>
              <a:rPr lang="en-US" altLang="zh-CN" sz="2400" b="1" baseline="-25000" dirty="0">
                <a:solidFill>
                  <a:srgbClr val="254061"/>
                </a:solidFill>
              </a:rPr>
              <a:t>2</a:t>
            </a:r>
            <a:r>
              <a:rPr lang="zh-CN" altLang="en-US" sz="2400" b="1" dirty="0">
                <a:solidFill>
                  <a:srgbClr val="254061"/>
                </a:solidFill>
              </a:rPr>
              <a:t>位于一竖直平面内，如图   </a:t>
            </a:r>
          </a:p>
        </p:txBody>
      </p:sp>
      <p:pic>
        <p:nvPicPr>
          <p:cNvPr id="49158" name="Picture 27"/>
          <p:cNvPicPr>
            <a:picLocks noChangeAspect="1" noChangeArrowheads="1"/>
          </p:cNvPicPr>
          <p:nvPr/>
        </p:nvPicPr>
        <p:blipFill>
          <a:blip r:embed="rId2">
            <a:extLst>
              <a:ext uri="{28A0092B-C50C-407E-A947-70E740481C1C}">
                <a14:useLocalDpi xmlns:a14="http://schemas.microsoft.com/office/drawing/2010/main" val="0"/>
              </a:ext>
            </a:extLst>
          </a:blip>
          <a:srcRect l="19479" t="54459" r="38776" b="34209"/>
          <a:stretch>
            <a:fillRect/>
          </a:stretch>
        </p:blipFill>
        <p:spPr bwMode="auto">
          <a:xfrm>
            <a:off x="1979613" y="5962650"/>
            <a:ext cx="48974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9" name="Group 30"/>
          <p:cNvGrpSpPr>
            <a:grpSpLocks/>
          </p:cNvGrpSpPr>
          <p:nvPr/>
        </p:nvGrpSpPr>
        <p:grpSpPr bwMode="auto">
          <a:xfrm>
            <a:off x="1979613" y="3284538"/>
            <a:ext cx="6180137" cy="2590800"/>
            <a:chOff x="1247" y="1344"/>
            <a:chExt cx="3893" cy="1632"/>
          </a:xfrm>
        </p:grpSpPr>
        <p:sp>
          <p:nvSpPr>
            <p:cNvPr id="49160" name="Line 6"/>
            <p:cNvSpPr>
              <a:spLocks noChangeShapeType="1"/>
            </p:cNvSpPr>
            <p:nvPr/>
          </p:nvSpPr>
          <p:spPr bwMode="auto">
            <a:xfrm>
              <a:off x="1973" y="2754"/>
              <a:ext cx="167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61" name="Line 7"/>
            <p:cNvSpPr>
              <a:spLocks noChangeShapeType="1"/>
            </p:cNvSpPr>
            <p:nvPr/>
          </p:nvSpPr>
          <p:spPr bwMode="auto">
            <a:xfrm flipV="1">
              <a:off x="1973" y="1439"/>
              <a:ext cx="0" cy="131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62" name="Line 9"/>
            <p:cNvSpPr>
              <a:spLocks noChangeShapeType="1"/>
            </p:cNvSpPr>
            <p:nvPr/>
          </p:nvSpPr>
          <p:spPr bwMode="auto">
            <a:xfrm flipH="1">
              <a:off x="2200" y="1801"/>
              <a:ext cx="544" cy="72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3" name="Line 10"/>
            <p:cNvSpPr>
              <a:spLocks noChangeShapeType="1"/>
            </p:cNvSpPr>
            <p:nvPr/>
          </p:nvSpPr>
          <p:spPr bwMode="auto">
            <a:xfrm>
              <a:off x="2744" y="1801"/>
              <a:ext cx="816" cy="8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4" name="Line 11"/>
            <p:cNvSpPr>
              <a:spLocks noChangeShapeType="1"/>
            </p:cNvSpPr>
            <p:nvPr/>
          </p:nvSpPr>
          <p:spPr bwMode="auto">
            <a:xfrm flipV="1">
              <a:off x="3560" y="1616"/>
              <a:ext cx="0" cy="99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5" name="Line 12"/>
            <p:cNvSpPr>
              <a:spLocks noChangeShapeType="1"/>
            </p:cNvSpPr>
            <p:nvPr/>
          </p:nvSpPr>
          <p:spPr bwMode="auto">
            <a:xfrm flipV="1">
              <a:off x="2744" y="1616"/>
              <a:ext cx="0" cy="18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6" name="Line 14"/>
            <p:cNvSpPr>
              <a:spLocks noChangeShapeType="1"/>
            </p:cNvSpPr>
            <p:nvPr/>
          </p:nvSpPr>
          <p:spPr bwMode="auto">
            <a:xfrm flipV="1">
              <a:off x="2200" y="1616"/>
              <a:ext cx="0" cy="907"/>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7" name="Text Box 15"/>
            <p:cNvSpPr txBox="1">
              <a:spLocks noChangeArrowheads="1"/>
            </p:cNvSpPr>
            <p:nvPr/>
          </p:nvSpPr>
          <p:spPr bwMode="auto">
            <a:xfrm>
              <a:off x="1792" y="1344"/>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b="1">
                  <a:latin typeface="Arial" panose="020B0604020202020204" pitchFamily="34" charset="0"/>
                </a:rPr>
                <a:t>z</a:t>
              </a:r>
            </a:p>
          </p:txBody>
        </p:sp>
        <p:sp>
          <p:nvSpPr>
            <p:cNvPr id="49168" name="Text Box 16"/>
            <p:cNvSpPr txBox="1">
              <a:spLocks noChangeArrowheads="1"/>
            </p:cNvSpPr>
            <p:nvPr/>
          </p:nvSpPr>
          <p:spPr bwMode="auto">
            <a:xfrm>
              <a:off x="1837" y="2704"/>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b="1">
                  <a:latin typeface="Arial" panose="020B0604020202020204" pitchFamily="34" charset="0"/>
                </a:rPr>
                <a:t>o</a:t>
              </a:r>
            </a:p>
          </p:txBody>
        </p:sp>
        <p:sp>
          <p:nvSpPr>
            <p:cNvPr id="49169" name="Text Box 17"/>
            <p:cNvSpPr txBox="1">
              <a:spLocks noChangeArrowheads="1"/>
            </p:cNvSpPr>
            <p:nvPr/>
          </p:nvSpPr>
          <p:spPr bwMode="auto">
            <a:xfrm>
              <a:off x="3560" y="2745"/>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b="1">
                  <a:latin typeface="Arial" panose="020B0604020202020204" pitchFamily="34" charset="0"/>
                </a:rPr>
                <a:t>y</a:t>
              </a:r>
            </a:p>
          </p:txBody>
        </p:sp>
        <p:sp>
          <p:nvSpPr>
            <p:cNvPr id="49170" name="Text Box 18"/>
            <p:cNvSpPr txBox="1">
              <a:spLocks noChangeArrowheads="1"/>
            </p:cNvSpPr>
            <p:nvPr/>
          </p:nvSpPr>
          <p:spPr bwMode="auto">
            <a:xfrm>
              <a:off x="2619" y="1842"/>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b="1">
                  <a:latin typeface="Arial" panose="020B0604020202020204" pitchFamily="34" charset="0"/>
                </a:rPr>
                <a:t>M</a:t>
              </a:r>
            </a:p>
          </p:txBody>
        </p:sp>
        <p:sp>
          <p:nvSpPr>
            <p:cNvPr id="49171" name="Text Box 19"/>
            <p:cNvSpPr txBox="1">
              <a:spLocks noChangeArrowheads="1"/>
            </p:cNvSpPr>
            <p:nvPr/>
          </p:nvSpPr>
          <p:spPr bwMode="auto">
            <a:xfrm>
              <a:off x="3560" y="2473"/>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b="1">
                  <a:latin typeface="Arial" panose="020B0604020202020204" pitchFamily="34" charset="0"/>
                </a:rPr>
                <a:t>P</a:t>
              </a:r>
              <a:r>
                <a:rPr lang="en-US" altLang="zh-CN" b="1" baseline="-25000">
                  <a:latin typeface="Arial" panose="020B0604020202020204" pitchFamily="34" charset="0"/>
                </a:rPr>
                <a:t>2</a:t>
              </a:r>
            </a:p>
          </p:txBody>
        </p:sp>
        <p:sp>
          <p:nvSpPr>
            <p:cNvPr id="49172" name="Text Box 20"/>
            <p:cNvSpPr txBox="1">
              <a:spLocks noChangeArrowheads="1"/>
            </p:cNvSpPr>
            <p:nvPr/>
          </p:nvSpPr>
          <p:spPr bwMode="auto">
            <a:xfrm>
              <a:off x="1973" y="2432"/>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b="1">
                  <a:latin typeface="Arial" panose="020B0604020202020204" pitchFamily="34" charset="0"/>
                </a:rPr>
                <a:t>P</a:t>
              </a:r>
              <a:r>
                <a:rPr lang="en-US" altLang="zh-CN" b="1" baseline="-25000">
                  <a:latin typeface="Arial" panose="020B0604020202020204" pitchFamily="34" charset="0"/>
                </a:rPr>
                <a:t>1</a:t>
              </a:r>
            </a:p>
          </p:txBody>
        </p:sp>
        <p:sp>
          <p:nvSpPr>
            <p:cNvPr id="49173" name="Text Box 21"/>
            <p:cNvSpPr txBox="1">
              <a:spLocks noChangeArrowheads="1"/>
            </p:cNvSpPr>
            <p:nvPr/>
          </p:nvSpPr>
          <p:spPr bwMode="auto">
            <a:xfrm>
              <a:off x="2290" y="2028"/>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b="1">
                  <a:latin typeface="Arial" panose="020B0604020202020204" pitchFamily="34" charset="0"/>
                </a:rPr>
                <a:t>S</a:t>
              </a:r>
              <a:r>
                <a:rPr lang="en-US" altLang="zh-CN" b="1" baseline="-25000">
                  <a:latin typeface="Arial" panose="020B0604020202020204" pitchFamily="34" charset="0"/>
                </a:rPr>
                <a:t>1</a:t>
              </a:r>
            </a:p>
          </p:txBody>
        </p:sp>
        <p:sp>
          <p:nvSpPr>
            <p:cNvPr id="49174" name="Text Box 22"/>
            <p:cNvSpPr txBox="1">
              <a:spLocks noChangeArrowheads="1"/>
            </p:cNvSpPr>
            <p:nvPr/>
          </p:nvSpPr>
          <p:spPr bwMode="auto">
            <a:xfrm>
              <a:off x="3062" y="1983"/>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b="1">
                  <a:latin typeface="Arial" panose="020B0604020202020204" pitchFamily="34" charset="0"/>
                </a:rPr>
                <a:t>S</a:t>
              </a:r>
              <a:r>
                <a:rPr lang="en-US" altLang="zh-CN" b="1" baseline="-25000">
                  <a:latin typeface="Arial" panose="020B0604020202020204" pitchFamily="34" charset="0"/>
                </a:rPr>
                <a:t>2</a:t>
              </a:r>
            </a:p>
          </p:txBody>
        </p:sp>
        <p:sp>
          <p:nvSpPr>
            <p:cNvPr id="49175" name="Text Box 23"/>
            <p:cNvSpPr txBox="1">
              <a:spLocks noChangeArrowheads="1"/>
            </p:cNvSpPr>
            <p:nvPr/>
          </p:nvSpPr>
          <p:spPr bwMode="auto">
            <a:xfrm>
              <a:off x="2721" y="1600"/>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b="1">
                  <a:latin typeface="Arial" panose="020B0604020202020204" pitchFamily="34" charset="0"/>
                </a:rPr>
                <a:t>z</a:t>
              </a:r>
              <a:r>
                <a:rPr lang="en-US" altLang="zh-CN" b="1" baseline="-25000">
                  <a:latin typeface="Arial" panose="020B0604020202020204" pitchFamily="34" charset="0"/>
                </a:rPr>
                <a:t>m</a:t>
              </a:r>
            </a:p>
          </p:txBody>
        </p:sp>
        <p:sp>
          <p:nvSpPr>
            <p:cNvPr id="49176" name="Text Box 24"/>
            <p:cNvSpPr txBox="1">
              <a:spLocks noChangeArrowheads="1"/>
            </p:cNvSpPr>
            <p:nvPr/>
          </p:nvSpPr>
          <p:spPr bwMode="auto">
            <a:xfrm>
              <a:off x="1985" y="2069"/>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b="1">
                  <a:latin typeface="Arial" panose="020B0604020202020204" pitchFamily="34" charset="0"/>
                </a:rPr>
                <a:t>z</a:t>
              </a:r>
              <a:r>
                <a:rPr lang="en-US" altLang="zh-CN" b="1" baseline="-25000">
                  <a:latin typeface="Arial" panose="020B0604020202020204" pitchFamily="34" charset="0"/>
                </a:rPr>
                <a:t>1</a:t>
              </a:r>
            </a:p>
          </p:txBody>
        </p:sp>
        <p:sp>
          <p:nvSpPr>
            <p:cNvPr id="49177" name="Text Box 25"/>
            <p:cNvSpPr txBox="1">
              <a:spLocks noChangeArrowheads="1"/>
            </p:cNvSpPr>
            <p:nvPr/>
          </p:nvSpPr>
          <p:spPr bwMode="auto">
            <a:xfrm>
              <a:off x="3560" y="1979"/>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b="1">
                  <a:latin typeface="Arial" panose="020B0604020202020204" pitchFamily="34" charset="0"/>
                </a:rPr>
                <a:t>z</a:t>
              </a:r>
              <a:r>
                <a:rPr lang="en-US" altLang="zh-CN" b="1" baseline="-25000">
                  <a:latin typeface="Arial" panose="020B0604020202020204" pitchFamily="34" charset="0"/>
                </a:rPr>
                <a:t>2</a:t>
              </a:r>
            </a:p>
          </p:txBody>
        </p:sp>
        <p:sp>
          <p:nvSpPr>
            <p:cNvPr id="49178" name="Line 28"/>
            <p:cNvSpPr>
              <a:spLocks noChangeShapeType="1"/>
            </p:cNvSpPr>
            <p:nvPr/>
          </p:nvSpPr>
          <p:spPr bwMode="auto">
            <a:xfrm>
              <a:off x="1247" y="1616"/>
              <a:ext cx="3039"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9" name="Text Box 29"/>
            <p:cNvSpPr txBox="1">
              <a:spLocks noChangeArrowheads="1"/>
            </p:cNvSpPr>
            <p:nvPr/>
          </p:nvSpPr>
          <p:spPr bwMode="auto">
            <a:xfrm>
              <a:off x="4278" y="1504"/>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b="1">
                  <a:latin typeface="Arial" panose="020B0604020202020204" pitchFamily="34" charset="0"/>
                </a:rPr>
                <a:t>深度基准面</a:t>
              </a:r>
            </a:p>
          </p:txBody>
        </p:sp>
      </p:gr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5"/>
          <p:cNvGrpSpPr>
            <a:grpSpLocks/>
          </p:cNvGrpSpPr>
          <p:nvPr/>
        </p:nvGrpSpPr>
        <p:grpSpPr bwMode="auto">
          <a:xfrm>
            <a:off x="6105525" y="1946275"/>
            <a:ext cx="2890838" cy="2586038"/>
            <a:chOff x="6389" y="9864"/>
            <a:chExt cx="3537" cy="2513"/>
          </a:xfrm>
        </p:grpSpPr>
        <p:grpSp>
          <p:nvGrpSpPr>
            <p:cNvPr id="50187" name="Group 6"/>
            <p:cNvGrpSpPr>
              <a:grpSpLocks/>
            </p:cNvGrpSpPr>
            <p:nvPr/>
          </p:nvGrpSpPr>
          <p:grpSpPr bwMode="auto">
            <a:xfrm>
              <a:off x="6765" y="9864"/>
              <a:ext cx="3120" cy="2325"/>
              <a:chOff x="6765" y="9864"/>
              <a:chExt cx="3120" cy="2325"/>
            </a:xfrm>
          </p:grpSpPr>
          <p:grpSp>
            <p:nvGrpSpPr>
              <p:cNvPr id="50189" name="Group 7"/>
              <p:cNvGrpSpPr>
                <a:grpSpLocks/>
              </p:cNvGrpSpPr>
              <p:nvPr/>
            </p:nvGrpSpPr>
            <p:grpSpPr bwMode="auto">
              <a:xfrm>
                <a:off x="6995" y="10184"/>
                <a:ext cx="2459" cy="1671"/>
                <a:chOff x="2280" y="1701"/>
                <a:chExt cx="3420" cy="1983"/>
              </a:xfrm>
            </p:grpSpPr>
            <p:sp>
              <p:nvSpPr>
                <p:cNvPr id="50203" name="Arc 8"/>
                <p:cNvSpPr>
                  <a:spLocks/>
                </p:cNvSpPr>
                <p:nvPr/>
              </p:nvSpPr>
              <p:spPr bwMode="auto">
                <a:xfrm rot="20588757" flipV="1">
                  <a:off x="2548" y="2884"/>
                  <a:ext cx="841" cy="759"/>
                </a:xfrm>
                <a:custGeom>
                  <a:avLst/>
                  <a:gdLst>
                    <a:gd name="T0" fmla="*/ 0 w 21600"/>
                    <a:gd name="T1" fmla="*/ 0 h 32126"/>
                    <a:gd name="T2" fmla="*/ 0 w 21600"/>
                    <a:gd name="T3" fmla="*/ 0 h 32126"/>
                    <a:gd name="T4" fmla="*/ 0 w 21600"/>
                    <a:gd name="T5" fmla="*/ 0 h 32126"/>
                    <a:gd name="T6" fmla="*/ 0 60000 65536"/>
                    <a:gd name="T7" fmla="*/ 0 60000 65536"/>
                    <a:gd name="T8" fmla="*/ 0 60000 65536"/>
                  </a:gdLst>
                  <a:ahLst/>
                  <a:cxnLst>
                    <a:cxn ang="T6">
                      <a:pos x="T0" y="T1"/>
                    </a:cxn>
                    <a:cxn ang="T7">
                      <a:pos x="T2" y="T3"/>
                    </a:cxn>
                    <a:cxn ang="T8">
                      <a:pos x="T4" y="T5"/>
                    </a:cxn>
                  </a:cxnLst>
                  <a:rect l="0" t="0" r="r" b="b"/>
                  <a:pathLst>
                    <a:path w="21600" h="32126" fill="none" extrusionOk="0">
                      <a:moveTo>
                        <a:pt x="18541" y="-1"/>
                      </a:moveTo>
                      <a:cubicBezTo>
                        <a:pt x="20542" y="3349"/>
                        <a:pt x="21600" y="7178"/>
                        <a:pt x="21600" y="11081"/>
                      </a:cubicBezTo>
                      <a:cubicBezTo>
                        <a:pt x="21600" y="21136"/>
                        <a:pt x="14661" y="29861"/>
                        <a:pt x="4864" y="32126"/>
                      </a:cubicBezTo>
                    </a:path>
                    <a:path w="21600" h="32126" stroke="0" extrusionOk="0">
                      <a:moveTo>
                        <a:pt x="18541" y="-1"/>
                      </a:moveTo>
                      <a:cubicBezTo>
                        <a:pt x="20542" y="3349"/>
                        <a:pt x="21600" y="7178"/>
                        <a:pt x="21600" y="11081"/>
                      </a:cubicBezTo>
                      <a:cubicBezTo>
                        <a:pt x="21600" y="21136"/>
                        <a:pt x="14661" y="29861"/>
                        <a:pt x="4864" y="32126"/>
                      </a:cubicBezTo>
                      <a:lnTo>
                        <a:pt x="0" y="11081"/>
                      </a:lnTo>
                      <a:lnTo>
                        <a:pt x="18541" y="-1"/>
                      </a:lnTo>
                      <a:close/>
                    </a:path>
                  </a:pathLst>
                </a:custGeom>
                <a:noFill/>
                <a:ln w="9525">
                  <a:solidFill>
                    <a:srgbClr val="000000"/>
                  </a:solidFill>
                  <a:round/>
                  <a:headEnd type="stealth" w="sm" len="lg"/>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04" name="Arc 9"/>
                <p:cNvSpPr>
                  <a:spLocks/>
                </p:cNvSpPr>
                <p:nvPr/>
              </p:nvSpPr>
              <p:spPr bwMode="auto">
                <a:xfrm flipV="1">
                  <a:off x="2445" y="3193"/>
                  <a:ext cx="350" cy="299"/>
                </a:xfrm>
                <a:custGeom>
                  <a:avLst/>
                  <a:gdLst>
                    <a:gd name="T0" fmla="*/ 0 w 21026"/>
                    <a:gd name="T1" fmla="*/ 0 h 21045"/>
                    <a:gd name="T2" fmla="*/ 0 w 21026"/>
                    <a:gd name="T3" fmla="*/ 0 h 21045"/>
                    <a:gd name="T4" fmla="*/ 0 w 21026"/>
                    <a:gd name="T5" fmla="*/ 0 h 21045"/>
                    <a:gd name="T6" fmla="*/ 0 60000 65536"/>
                    <a:gd name="T7" fmla="*/ 0 60000 65536"/>
                    <a:gd name="T8" fmla="*/ 0 60000 65536"/>
                  </a:gdLst>
                  <a:ahLst/>
                  <a:cxnLst>
                    <a:cxn ang="T6">
                      <a:pos x="T0" y="T1"/>
                    </a:cxn>
                    <a:cxn ang="T7">
                      <a:pos x="T2" y="T3"/>
                    </a:cxn>
                    <a:cxn ang="T8">
                      <a:pos x="T4" y="T5"/>
                    </a:cxn>
                  </a:cxnLst>
                  <a:rect l="0" t="0" r="r" b="b"/>
                  <a:pathLst>
                    <a:path w="21026" h="21045" fill="none" extrusionOk="0">
                      <a:moveTo>
                        <a:pt x="21025" y="4946"/>
                      </a:moveTo>
                      <a:cubicBezTo>
                        <a:pt x="19142" y="12952"/>
                        <a:pt x="12876" y="19193"/>
                        <a:pt x="4864" y="21045"/>
                      </a:cubicBezTo>
                    </a:path>
                    <a:path w="21026" h="21045" stroke="0" extrusionOk="0">
                      <a:moveTo>
                        <a:pt x="21025" y="4946"/>
                      </a:moveTo>
                      <a:cubicBezTo>
                        <a:pt x="19142" y="12952"/>
                        <a:pt x="12876" y="19193"/>
                        <a:pt x="4864" y="21045"/>
                      </a:cubicBezTo>
                      <a:lnTo>
                        <a:pt x="0" y="0"/>
                      </a:lnTo>
                      <a:lnTo>
                        <a:pt x="21025" y="4946"/>
                      </a:lnTo>
                      <a:close/>
                    </a:path>
                  </a:pathLst>
                </a:custGeom>
                <a:noFill/>
                <a:ln w="9525">
                  <a:solidFill>
                    <a:srgbClr val="000000"/>
                  </a:solidFill>
                  <a:round/>
                  <a:headEnd type="stealth" w="sm" len="sm"/>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0205" name="Group 10"/>
                <p:cNvGrpSpPr>
                  <a:grpSpLocks/>
                </p:cNvGrpSpPr>
                <p:nvPr/>
              </p:nvGrpSpPr>
              <p:grpSpPr bwMode="auto">
                <a:xfrm>
                  <a:off x="2280" y="1701"/>
                  <a:ext cx="3420" cy="1983"/>
                  <a:chOff x="2280" y="1701"/>
                  <a:chExt cx="3420" cy="1983"/>
                </a:xfrm>
              </p:grpSpPr>
              <p:sp>
                <p:nvSpPr>
                  <p:cNvPr id="50206" name="Freeform 11"/>
                  <p:cNvSpPr>
                    <a:spLocks/>
                  </p:cNvSpPr>
                  <p:nvPr/>
                </p:nvSpPr>
                <p:spPr bwMode="auto">
                  <a:xfrm>
                    <a:off x="2520" y="2715"/>
                    <a:ext cx="1" cy="753"/>
                  </a:xfrm>
                  <a:custGeom>
                    <a:avLst/>
                    <a:gdLst>
                      <a:gd name="T0" fmla="*/ 0 w 1"/>
                      <a:gd name="T1" fmla="*/ 0 h 753"/>
                      <a:gd name="T2" fmla="*/ 1 w 1"/>
                      <a:gd name="T3" fmla="*/ 753 h 753"/>
                      <a:gd name="T4" fmla="*/ 0 60000 65536"/>
                      <a:gd name="T5" fmla="*/ 0 60000 65536"/>
                    </a:gdLst>
                    <a:ahLst/>
                    <a:cxnLst>
                      <a:cxn ang="T4">
                        <a:pos x="T0" y="T1"/>
                      </a:cxn>
                      <a:cxn ang="T5">
                        <a:pos x="T2" y="T3"/>
                      </a:cxn>
                    </a:cxnLst>
                    <a:rect l="0" t="0" r="r" b="b"/>
                    <a:pathLst>
                      <a:path w="1" h="753">
                        <a:moveTo>
                          <a:pt x="0" y="0"/>
                        </a:moveTo>
                        <a:lnTo>
                          <a:pt x="1" y="753"/>
                        </a:lnTo>
                      </a:path>
                    </a:pathLst>
                  </a:custGeom>
                  <a:noFill/>
                  <a:ln w="9525" cap="flat">
                    <a:solidFill>
                      <a:srgbClr val="00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0207" name="Group 12"/>
                  <p:cNvGrpSpPr>
                    <a:grpSpLocks/>
                  </p:cNvGrpSpPr>
                  <p:nvPr/>
                </p:nvGrpSpPr>
                <p:grpSpPr bwMode="auto">
                  <a:xfrm>
                    <a:off x="2280" y="1701"/>
                    <a:ext cx="3420" cy="1983"/>
                    <a:chOff x="2280" y="1701"/>
                    <a:chExt cx="3420" cy="1983"/>
                  </a:xfrm>
                </p:grpSpPr>
                <p:sp>
                  <p:nvSpPr>
                    <p:cNvPr id="50208" name="Freeform 13"/>
                    <p:cNvSpPr>
                      <a:spLocks/>
                    </p:cNvSpPr>
                    <p:nvPr/>
                  </p:nvSpPr>
                  <p:spPr bwMode="auto">
                    <a:xfrm>
                      <a:off x="2280" y="1785"/>
                      <a:ext cx="3420" cy="993"/>
                    </a:xfrm>
                    <a:custGeom>
                      <a:avLst/>
                      <a:gdLst>
                        <a:gd name="T0" fmla="*/ 0 w 3420"/>
                        <a:gd name="T1" fmla="*/ 993 h 993"/>
                        <a:gd name="T2" fmla="*/ 3420 w 3420"/>
                        <a:gd name="T3" fmla="*/ 0 h 993"/>
                        <a:gd name="T4" fmla="*/ 0 60000 65536"/>
                        <a:gd name="T5" fmla="*/ 0 60000 65536"/>
                      </a:gdLst>
                      <a:ahLst/>
                      <a:cxnLst>
                        <a:cxn ang="T4">
                          <a:pos x="T0" y="T1"/>
                        </a:cxn>
                        <a:cxn ang="T5">
                          <a:pos x="T2" y="T3"/>
                        </a:cxn>
                      </a:cxnLst>
                      <a:rect l="0" t="0" r="r" b="b"/>
                      <a:pathLst>
                        <a:path w="3420" h="993">
                          <a:moveTo>
                            <a:pt x="0" y="993"/>
                          </a:moveTo>
                          <a:lnTo>
                            <a:pt x="3420" y="0"/>
                          </a:lnTo>
                        </a:path>
                      </a:pathLst>
                    </a:custGeom>
                    <a:noFill/>
                    <a:ln w="9525" cap="flat">
                      <a:solidFill>
                        <a:srgbClr val="000000"/>
                      </a:solidFill>
                      <a:prstDash val="dash"/>
                      <a:round/>
                      <a:headEnd type="none" w="med" len="me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09" name="Line 14"/>
                    <p:cNvSpPr>
                      <a:spLocks noChangeShapeType="1"/>
                    </p:cNvSpPr>
                    <p:nvPr/>
                  </p:nvSpPr>
                  <p:spPr bwMode="auto">
                    <a:xfrm flipV="1">
                      <a:off x="2280" y="1701"/>
                      <a:ext cx="0" cy="1092"/>
                    </a:xfrm>
                    <a:prstGeom prst="line">
                      <a:avLst/>
                    </a:prstGeom>
                    <a:noFill/>
                    <a:ln w="9525">
                      <a:solidFill>
                        <a:srgbClr val="000000"/>
                      </a:solidFill>
                      <a:round/>
                      <a:headEnd/>
                      <a:tailEnd type="arrow" w="sm" len="lg"/>
                    </a:ln>
                    <a:extLst>
                      <a:ext uri="{909E8E84-426E-40DD-AFC4-6F175D3DCCD1}">
                        <a14:hiddenFill xmlns:a14="http://schemas.microsoft.com/office/drawing/2010/main">
                          <a:noFill/>
                        </a14:hiddenFill>
                      </a:ext>
                    </a:extLst>
                  </p:spPr>
                  <p:txBody>
                    <a:bodyPr/>
                    <a:lstStyle/>
                    <a:p>
                      <a:endParaRPr lang="zh-CN" altLang="en-US"/>
                    </a:p>
                  </p:txBody>
                </p:sp>
                <p:sp>
                  <p:nvSpPr>
                    <p:cNvPr id="50210" name="Freeform 15"/>
                    <p:cNvSpPr>
                      <a:spLocks/>
                    </p:cNvSpPr>
                    <p:nvPr/>
                  </p:nvSpPr>
                  <p:spPr bwMode="auto">
                    <a:xfrm>
                      <a:off x="2280" y="2775"/>
                      <a:ext cx="240" cy="693"/>
                    </a:xfrm>
                    <a:custGeom>
                      <a:avLst/>
                      <a:gdLst>
                        <a:gd name="T0" fmla="*/ 0 w 240"/>
                        <a:gd name="T1" fmla="*/ 0 h 693"/>
                        <a:gd name="T2" fmla="*/ 240 w 240"/>
                        <a:gd name="T3" fmla="*/ 693 h 693"/>
                        <a:gd name="T4" fmla="*/ 0 60000 65536"/>
                        <a:gd name="T5" fmla="*/ 0 60000 65536"/>
                      </a:gdLst>
                      <a:ahLst/>
                      <a:cxnLst>
                        <a:cxn ang="T4">
                          <a:pos x="T0" y="T1"/>
                        </a:cxn>
                        <a:cxn ang="T5">
                          <a:pos x="T2" y="T3"/>
                        </a:cxn>
                      </a:cxnLst>
                      <a:rect l="0" t="0" r="r" b="b"/>
                      <a:pathLst>
                        <a:path w="240" h="693">
                          <a:moveTo>
                            <a:pt x="0" y="0"/>
                          </a:moveTo>
                          <a:lnTo>
                            <a:pt x="240" y="693"/>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1" name="Freeform 16"/>
                    <p:cNvSpPr>
                      <a:spLocks/>
                    </p:cNvSpPr>
                    <p:nvPr/>
                  </p:nvSpPr>
                  <p:spPr bwMode="auto">
                    <a:xfrm>
                      <a:off x="2520" y="3468"/>
                      <a:ext cx="3030" cy="147"/>
                    </a:xfrm>
                    <a:custGeom>
                      <a:avLst/>
                      <a:gdLst>
                        <a:gd name="T0" fmla="*/ 0 w 3030"/>
                        <a:gd name="T1" fmla="*/ 0 h 147"/>
                        <a:gd name="T2" fmla="*/ 3030 w 3030"/>
                        <a:gd name="T3" fmla="*/ 147 h 147"/>
                        <a:gd name="T4" fmla="*/ 0 60000 65536"/>
                        <a:gd name="T5" fmla="*/ 0 60000 65536"/>
                      </a:gdLst>
                      <a:ahLst/>
                      <a:cxnLst>
                        <a:cxn ang="T4">
                          <a:pos x="T0" y="T1"/>
                        </a:cxn>
                        <a:cxn ang="T5">
                          <a:pos x="T2" y="T3"/>
                        </a:cxn>
                      </a:cxnLst>
                      <a:rect l="0" t="0" r="r" b="b"/>
                      <a:pathLst>
                        <a:path w="3030" h="147">
                          <a:moveTo>
                            <a:pt x="0" y="0"/>
                          </a:moveTo>
                          <a:lnTo>
                            <a:pt x="3030" y="147"/>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2" name="Freeform 17"/>
                    <p:cNvSpPr>
                      <a:spLocks/>
                    </p:cNvSpPr>
                    <p:nvPr/>
                  </p:nvSpPr>
                  <p:spPr bwMode="auto">
                    <a:xfrm>
                      <a:off x="2520" y="2704"/>
                      <a:ext cx="2609" cy="764"/>
                    </a:xfrm>
                    <a:custGeom>
                      <a:avLst/>
                      <a:gdLst>
                        <a:gd name="T0" fmla="*/ 0 w 2775"/>
                        <a:gd name="T1" fmla="*/ 17592 h 453"/>
                        <a:gd name="T2" fmla="*/ 1801 w 2775"/>
                        <a:gd name="T3" fmla="*/ 0 h 453"/>
                        <a:gd name="T4" fmla="*/ 0 60000 65536"/>
                        <a:gd name="T5" fmla="*/ 0 60000 65536"/>
                      </a:gdLst>
                      <a:ahLst/>
                      <a:cxnLst>
                        <a:cxn ang="T4">
                          <a:pos x="T0" y="T1"/>
                        </a:cxn>
                        <a:cxn ang="T5">
                          <a:pos x="T2" y="T3"/>
                        </a:cxn>
                      </a:cxnLst>
                      <a:rect l="0" t="0" r="r" b="b"/>
                      <a:pathLst>
                        <a:path w="2775" h="453">
                          <a:moveTo>
                            <a:pt x="0" y="453"/>
                          </a:moveTo>
                          <a:lnTo>
                            <a:pt x="2775" y="0"/>
                          </a:lnTo>
                        </a:path>
                      </a:pathLst>
                    </a:custGeom>
                    <a:noFill/>
                    <a:ln w="9525" cap="flat">
                      <a:solidFill>
                        <a:srgbClr val="00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3" name="Line 18"/>
                    <p:cNvSpPr>
                      <a:spLocks noChangeShapeType="1"/>
                    </p:cNvSpPr>
                    <p:nvPr/>
                  </p:nvSpPr>
                  <p:spPr bwMode="auto">
                    <a:xfrm>
                      <a:off x="4860" y="2064"/>
                      <a:ext cx="72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4" name="Arc 19"/>
                    <p:cNvSpPr>
                      <a:spLocks/>
                    </p:cNvSpPr>
                    <p:nvPr/>
                  </p:nvSpPr>
                  <p:spPr bwMode="auto">
                    <a:xfrm flipV="1">
                      <a:off x="3070" y="3372"/>
                      <a:ext cx="179" cy="312"/>
                    </a:xfrm>
                    <a:custGeom>
                      <a:avLst/>
                      <a:gdLst>
                        <a:gd name="T0" fmla="*/ 0 w 17426"/>
                        <a:gd name="T1" fmla="*/ 0 h 21045"/>
                        <a:gd name="T2" fmla="*/ 0 w 17426"/>
                        <a:gd name="T3" fmla="*/ 0 h 21045"/>
                        <a:gd name="T4" fmla="*/ 0 w 17426"/>
                        <a:gd name="T5" fmla="*/ 0 h 21045"/>
                        <a:gd name="T6" fmla="*/ 0 60000 65536"/>
                        <a:gd name="T7" fmla="*/ 0 60000 65536"/>
                        <a:gd name="T8" fmla="*/ 0 60000 65536"/>
                      </a:gdLst>
                      <a:ahLst/>
                      <a:cxnLst>
                        <a:cxn ang="T6">
                          <a:pos x="T0" y="T1"/>
                        </a:cxn>
                        <a:cxn ang="T7">
                          <a:pos x="T2" y="T3"/>
                        </a:cxn>
                        <a:cxn ang="T8">
                          <a:pos x="T4" y="T5"/>
                        </a:cxn>
                      </a:cxnLst>
                      <a:rect l="0" t="0" r="r" b="b"/>
                      <a:pathLst>
                        <a:path w="17426" h="21045" fill="none" extrusionOk="0">
                          <a:moveTo>
                            <a:pt x="17426" y="12763"/>
                          </a:moveTo>
                          <a:cubicBezTo>
                            <a:pt x="14366" y="16940"/>
                            <a:pt x="9908" y="19879"/>
                            <a:pt x="4864" y="21045"/>
                          </a:cubicBezTo>
                        </a:path>
                        <a:path w="17426" h="21045" stroke="0" extrusionOk="0">
                          <a:moveTo>
                            <a:pt x="17426" y="12763"/>
                          </a:moveTo>
                          <a:cubicBezTo>
                            <a:pt x="14366" y="16940"/>
                            <a:pt x="9908" y="19879"/>
                            <a:pt x="4864" y="21045"/>
                          </a:cubicBezTo>
                          <a:lnTo>
                            <a:pt x="0" y="0"/>
                          </a:lnTo>
                          <a:lnTo>
                            <a:pt x="17426" y="12763"/>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5" name="Arc 20"/>
                    <p:cNvSpPr>
                      <a:spLocks/>
                    </p:cNvSpPr>
                    <p:nvPr/>
                  </p:nvSpPr>
                  <p:spPr bwMode="auto">
                    <a:xfrm flipV="1">
                      <a:off x="3135" y="3357"/>
                      <a:ext cx="179" cy="312"/>
                    </a:xfrm>
                    <a:custGeom>
                      <a:avLst/>
                      <a:gdLst>
                        <a:gd name="T0" fmla="*/ 0 w 17426"/>
                        <a:gd name="T1" fmla="*/ 0 h 21045"/>
                        <a:gd name="T2" fmla="*/ 0 w 17426"/>
                        <a:gd name="T3" fmla="*/ 0 h 21045"/>
                        <a:gd name="T4" fmla="*/ 0 w 17426"/>
                        <a:gd name="T5" fmla="*/ 0 h 21045"/>
                        <a:gd name="T6" fmla="*/ 0 60000 65536"/>
                        <a:gd name="T7" fmla="*/ 0 60000 65536"/>
                        <a:gd name="T8" fmla="*/ 0 60000 65536"/>
                      </a:gdLst>
                      <a:ahLst/>
                      <a:cxnLst>
                        <a:cxn ang="T6">
                          <a:pos x="T0" y="T1"/>
                        </a:cxn>
                        <a:cxn ang="T7">
                          <a:pos x="T2" y="T3"/>
                        </a:cxn>
                        <a:cxn ang="T8">
                          <a:pos x="T4" y="T5"/>
                        </a:cxn>
                      </a:cxnLst>
                      <a:rect l="0" t="0" r="r" b="b"/>
                      <a:pathLst>
                        <a:path w="17426" h="21045" fill="none" extrusionOk="0">
                          <a:moveTo>
                            <a:pt x="17426" y="12763"/>
                          </a:moveTo>
                          <a:cubicBezTo>
                            <a:pt x="14366" y="16940"/>
                            <a:pt x="9908" y="19879"/>
                            <a:pt x="4864" y="21045"/>
                          </a:cubicBezTo>
                        </a:path>
                        <a:path w="17426" h="21045" stroke="0" extrusionOk="0">
                          <a:moveTo>
                            <a:pt x="17426" y="12763"/>
                          </a:moveTo>
                          <a:cubicBezTo>
                            <a:pt x="14366" y="16940"/>
                            <a:pt x="9908" y="19879"/>
                            <a:pt x="4864" y="21045"/>
                          </a:cubicBezTo>
                          <a:lnTo>
                            <a:pt x="0" y="0"/>
                          </a:lnTo>
                          <a:lnTo>
                            <a:pt x="17426" y="12763"/>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50190" name="Text Box 21"/>
              <p:cNvSpPr txBox="1">
                <a:spLocks noChangeArrowheads="1"/>
              </p:cNvSpPr>
              <p:nvPr/>
            </p:nvSpPr>
            <p:spPr bwMode="auto">
              <a:xfrm>
                <a:off x="6930" y="9864"/>
                <a:ext cx="647"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400">
                    <a:solidFill>
                      <a:srgbClr val="000000"/>
                    </a:solidFill>
                    <a:latin typeface="华文细黑" panose="02010600040101010101" pitchFamily="2" charset="-122"/>
                    <a:ea typeface="华文细黑" panose="02010600040101010101" pitchFamily="2" charset="-122"/>
                  </a:rPr>
                  <a:t>北</a:t>
                </a:r>
                <a:endParaRPr lang="zh-CN" altLang="en-US" sz="4000">
                  <a:solidFill>
                    <a:srgbClr val="000000"/>
                  </a:solidFill>
                  <a:latin typeface="华文细黑" panose="02010600040101010101" pitchFamily="2" charset="-122"/>
                  <a:ea typeface="华文细黑" panose="02010600040101010101" pitchFamily="2" charset="-122"/>
                </a:endParaRPr>
              </a:p>
            </p:txBody>
          </p:sp>
          <p:sp>
            <p:nvSpPr>
              <p:cNvPr id="50191" name="Text Box 22"/>
              <p:cNvSpPr txBox="1">
                <a:spLocks noChangeArrowheads="1"/>
              </p:cNvSpPr>
              <p:nvPr/>
            </p:nvSpPr>
            <p:spPr bwMode="auto">
              <a:xfrm>
                <a:off x="9139" y="9991"/>
                <a:ext cx="647"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1400">
                    <a:solidFill>
                      <a:srgbClr val="000000"/>
                    </a:solidFill>
                    <a:latin typeface="华文细黑" panose="02010600040101010101" pitchFamily="2" charset="-122"/>
                    <a:ea typeface="华文细黑" panose="02010600040101010101" pitchFamily="2" charset="-122"/>
                  </a:rPr>
                  <a:t>航迹</a:t>
                </a:r>
                <a:endParaRPr lang="zh-CN" altLang="en-US" sz="4000">
                  <a:solidFill>
                    <a:srgbClr val="000000"/>
                  </a:solidFill>
                  <a:latin typeface="华文细黑" panose="02010600040101010101" pitchFamily="2" charset="-122"/>
                  <a:ea typeface="华文细黑" panose="02010600040101010101" pitchFamily="2" charset="-122"/>
                </a:endParaRPr>
              </a:p>
            </p:txBody>
          </p:sp>
          <p:sp>
            <p:nvSpPr>
              <p:cNvPr id="50192" name="Text Box 23"/>
              <p:cNvSpPr txBox="1">
                <a:spLocks noChangeArrowheads="1"/>
              </p:cNvSpPr>
              <p:nvPr/>
            </p:nvSpPr>
            <p:spPr bwMode="auto">
              <a:xfrm>
                <a:off x="7038" y="10766"/>
                <a:ext cx="647"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400" i="1">
                    <a:solidFill>
                      <a:srgbClr val="000000"/>
                    </a:solidFill>
                    <a:latin typeface="华文细黑" panose="02010600040101010101" pitchFamily="2" charset="-122"/>
                    <a:ea typeface="华文细黑" panose="02010600040101010101" pitchFamily="2" charset="-122"/>
                  </a:rPr>
                  <a:t>K</a:t>
                </a:r>
                <a:endParaRPr lang="en-US" altLang="zh-CN" sz="4000">
                  <a:solidFill>
                    <a:srgbClr val="000000"/>
                  </a:solidFill>
                  <a:latin typeface="华文细黑" panose="02010600040101010101" pitchFamily="2" charset="-122"/>
                  <a:ea typeface="华文细黑" panose="02010600040101010101" pitchFamily="2" charset="-122"/>
                </a:endParaRPr>
              </a:p>
            </p:txBody>
          </p:sp>
          <p:sp>
            <p:nvSpPr>
              <p:cNvPr id="50193" name="Text Box 24"/>
              <p:cNvSpPr txBox="1">
                <a:spLocks noChangeArrowheads="1"/>
              </p:cNvSpPr>
              <p:nvPr/>
            </p:nvSpPr>
            <p:spPr bwMode="auto">
              <a:xfrm>
                <a:off x="6765" y="10941"/>
                <a:ext cx="647"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400" i="1">
                    <a:solidFill>
                      <a:srgbClr val="000000"/>
                    </a:solidFill>
                    <a:latin typeface="华文细黑" panose="02010600040101010101" pitchFamily="2" charset="-122"/>
                    <a:ea typeface="华文细黑" panose="02010600040101010101" pitchFamily="2" charset="-122"/>
                  </a:rPr>
                  <a:t>B</a:t>
                </a:r>
                <a:r>
                  <a:rPr lang="en-US" altLang="zh-CN" sz="1400" baseline="-25000">
                    <a:solidFill>
                      <a:srgbClr val="000000"/>
                    </a:solidFill>
                    <a:latin typeface="华文细黑" panose="02010600040101010101" pitchFamily="2" charset="-122"/>
                    <a:ea typeface="华文细黑" panose="02010600040101010101" pitchFamily="2" charset="-122"/>
                  </a:rPr>
                  <a:t>1</a:t>
                </a:r>
                <a:endParaRPr lang="en-US" altLang="zh-CN" sz="4000">
                  <a:solidFill>
                    <a:srgbClr val="000000"/>
                  </a:solidFill>
                  <a:latin typeface="华文细黑" panose="02010600040101010101" pitchFamily="2" charset="-122"/>
                  <a:ea typeface="华文细黑" panose="02010600040101010101" pitchFamily="2" charset="-122"/>
                </a:endParaRPr>
              </a:p>
            </p:txBody>
          </p:sp>
          <p:sp>
            <p:nvSpPr>
              <p:cNvPr id="50194" name="Text Box 25"/>
              <p:cNvSpPr txBox="1">
                <a:spLocks noChangeArrowheads="1"/>
              </p:cNvSpPr>
              <p:nvPr/>
            </p:nvSpPr>
            <p:spPr bwMode="auto">
              <a:xfrm>
                <a:off x="6793" y="11304"/>
                <a:ext cx="56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400" i="1">
                    <a:solidFill>
                      <a:srgbClr val="000000"/>
                    </a:solidFill>
                    <a:latin typeface="华文细黑" panose="02010600040101010101" pitchFamily="2" charset="-122"/>
                    <a:ea typeface="华文细黑" panose="02010600040101010101" pitchFamily="2" charset="-122"/>
                  </a:rPr>
                  <a:t>D</a:t>
                </a:r>
                <a:r>
                  <a:rPr lang="en-US" altLang="zh-CN" sz="1400" i="1" baseline="-25000">
                    <a:solidFill>
                      <a:srgbClr val="000000"/>
                    </a:solidFill>
                    <a:latin typeface="华文细黑" panose="02010600040101010101" pitchFamily="2" charset="-122"/>
                    <a:ea typeface="华文细黑" panose="02010600040101010101" pitchFamily="2" charset="-122"/>
                  </a:rPr>
                  <a:t>B</a:t>
                </a:r>
                <a:r>
                  <a:rPr lang="en-US" altLang="zh-CN" sz="1400" baseline="-25000">
                    <a:solidFill>
                      <a:srgbClr val="000000"/>
                    </a:solidFill>
                    <a:latin typeface="华文细黑" panose="02010600040101010101" pitchFamily="2" charset="-122"/>
                    <a:ea typeface="华文细黑" panose="02010600040101010101" pitchFamily="2" charset="-122"/>
                  </a:rPr>
                  <a:t>1</a:t>
                </a:r>
                <a:endParaRPr lang="en-US" altLang="zh-CN" sz="4000">
                  <a:solidFill>
                    <a:srgbClr val="000000"/>
                  </a:solidFill>
                  <a:latin typeface="华文细黑" panose="02010600040101010101" pitchFamily="2" charset="-122"/>
                  <a:ea typeface="华文细黑" panose="02010600040101010101" pitchFamily="2" charset="-122"/>
                </a:endParaRPr>
              </a:p>
            </p:txBody>
          </p:sp>
          <p:sp>
            <p:nvSpPr>
              <p:cNvPr id="50195" name="Text Box 26"/>
              <p:cNvSpPr txBox="1">
                <a:spLocks noChangeArrowheads="1"/>
              </p:cNvSpPr>
              <p:nvPr/>
            </p:nvSpPr>
            <p:spPr bwMode="auto">
              <a:xfrm>
                <a:off x="7038" y="11663"/>
                <a:ext cx="647"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400" i="1">
                    <a:solidFill>
                      <a:srgbClr val="000000"/>
                    </a:solidFill>
                    <a:latin typeface="华文细黑" panose="02010600040101010101" pitchFamily="2" charset="-122"/>
                    <a:ea typeface="华文细黑" panose="02010600040101010101" pitchFamily="2" charset="-122"/>
                  </a:rPr>
                  <a:t>P</a:t>
                </a:r>
                <a:r>
                  <a:rPr lang="en-US" altLang="zh-CN" sz="1400" baseline="-25000">
                    <a:solidFill>
                      <a:srgbClr val="000000"/>
                    </a:solidFill>
                    <a:latin typeface="华文细黑" panose="02010600040101010101" pitchFamily="2" charset="-122"/>
                    <a:ea typeface="华文细黑" panose="02010600040101010101" pitchFamily="2" charset="-122"/>
                  </a:rPr>
                  <a:t>1</a:t>
                </a:r>
                <a:endParaRPr lang="en-US" altLang="zh-CN" sz="4000">
                  <a:solidFill>
                    <a:srgbClr val="000000"/>
                  </a:solidFill>
                  <a:latin typeface="华文细黑" panose="02010600040101010101" pitchFamily="2" charset="-122"/>
                  <a:ea typeface="华文细黑" panose="02010600040101010101" pitchFamily="2" charset="-122"/>
                </a:endParaRPr>
              </a:p>
            </p:txBody>
          </p:sp>
          <p:sp>
            <p:nvSpPr>
              <p:cNvPr id="50196" name="Text Box 27"/>
              <p:cNvSpPr txBox="1">
                <a:spLocks noChangeArrowheads="1"/>
              </p:cNvSpPr>
              <p:nvPr/>
            </p:nvSpPr>
            <p:spPr bwMode="auto">
              <a:xfrm>
                <a:off x="8268" y="11737"/>
                <a:ext cx="45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400" i="1">
                    <a:solidFill>
                      <a:srgbClr val="000000"/>
                    </a:solidFill>
                    <a:latin typeface="华文细黑" panose="02010600040101010101" pitchFamily="2" charset="-122"/>
                    <a:ea typeface="华文细黑" panose="02010600040101010101" pitchFamily="2" charset="-122"/>
                  </a:rPr>
                  <a:t>D</a:t>
                </a:r>
                <a:endParaRPr lang="en-US" altLang="zh-CN" sz="4000">
                  <a:solidFill>
                    <a:srgbClr val="000000"/>
                  </a:solidFill>
                  <a:latin typeface="华文细黑" panose="02010600040101010101" pitchFamily="2" charset="-122"/>
                  <a:ea typeface="华文细黑" panose="02010600040101010101" pitchFamily="2" charset="-122"/>
                </a:endParaRPr>
              </a:p>
            </p:txBody>
          </p:sp>
          <p:sp>
            <p:nvSpPr>
              <p:cNvPr id="50197" name="Text Box 28"/>
              <p:cNvSpPr txBox="1">
                <a:spLocks noChangeArrowheads="1"/>
              </p:cNvSpPr>
              <p:nvPr/>
            </p:nvSpPr>
            <p:spPr bwMode="auto">
              <a:xfrm>
                <a:off x="8927" y="11673"/>
                <a:ext cx="647"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00" i="1">
                    <a:solidFill>
                      <a:srgbClr val="000000"/>
                    </a:solidFill>
                    <a:latin typeface="华文细黑" panose="02010600040101010101" pitchFamily="2" charset="-122"/>
                    <a:ea typeface="华文细黑" panose="02010600040101010101" pitchFamily="2" charset="-122"/>
                  </a:rPr>
                  <a:t>P</a:t>
                </a:r>
                <a:r>
                  <a:rPr lang="en-US" altLang="zh-CN" sz="1400" baseline="-25000">
                    <a:solidFill>
                      <a:srgbClr val="000000"/>
                    </a:solidFill>
                    <a:latin typeface="华文细黑" panose="02010600040101010101" pitchFamily="2" charset="-122"/>
                    <a:ea typeface="华文细黑" panose="02010600040101010101" pitchFamily="2" charset="-122"/>
                  </a:rPr>
                  <a:t>2</a:t>
                </a:r>
                <a:endParaRPr lang="en-US" altLang="zh-CN" sz="4000">
                  <a:solidFill>
                    <a:srgbClr val="000000"/>
                  </a:solidFill>
                  <a:latin typeface="华文细黑" panose="02010600040101010101" pitchFamily="2" charset="-122"/>
                  <a:ea typeface="华文细黑" panose="02010600040101010101" pitchFamily="2" charset="-122"/>
                </a:endParaRPr>
              </a:p>
            </p:txBody>
          </p:sp>
          <p:sp>
            <p:nvSpPr>
              <p:cNvPr id="50198" name="Text Box 29"/>
              <p:cNvSpPr txBox="1">
                <a:spLocks noChangeArrowheads="1"/>
              </p:cNvSpPr>
              <p:nvPr/>
            </p:nvSpPr>
            <p:spPr bwMode="auto">
              <a:xfrm>
                <a:off x="9238" y="11110"/>
                <a:ext cx="647"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400" i="1">
                    <a:solidFill>
                      <a:srgbClr val="000000"/>
                    </a:solidFill>
                    <a:latin typeface="华文细黑" panose="02010600040101010101" pitchFamily="2" charset="-122"/>
                    <a:ea typeface="华文细黑" panose="02010600040101010101" pitchFamily="2" charset="-122"/>
                  </a:rPr>
                  <a:t>D</a:t>
                </a:r>
                <a:r>
                  <a:rPr lang="en-US" altLang="zh-CN" sz="1400" i="1" baseline="-25000">
                    <a:solidFill>
                      <a:srgbClr val="000000"/>
                    </a:solidFill>
                    <a:latin typeface="华文细黑" panose="02010600040101010101" pitchFamily="2" charset="-122"/>
                    <a:ea typeface="华文细黑" panose="02010600040101010101" pitchFamily="2" charset="-122"/>
                  </a:rPr>
                  <a:t>B</a:t>
                </a:r>
                <a:r>
                  <a:rPr lang="en-US" altLang="zh-CN" sz="1400" baseline="-25000">
                    <a:solidFill>
                      <a:srgbClr val="000000"/>
                    </a:solidFill>
                    <a:latin typeface="华文细黑" panose="02010600040101010101" pitchFamily="2" charset="-122"/>
                    <a:ea typeface="华文细黑" panose="02010600040101010101" pitchFamily="2" charset="-122"/>
                  </a:rPr>
                  <a:t>2</a:t>
                </a:r>
                <a:endParaRPr lang="en-US" altLang="zh-CN" sz="4000">
                  <a:solidFill>
                    <a:srgbClr val="000000"/>
                  </a:solidFill>
                  <a:latin typeface="华文细黑" panose="02010600040101010101" pitchFamily="2" charset="-122"/>
                  <a:ea typeface="华文细黑" panose="02010600040101010101" pitchFamily="2" charset="-122"/>
                </a:endParaRPr>
              </a:p>
            </p:txBody>
          </p:sp>
          <p:sp>
            <p:nvSpPr>
              <p:cNvPr id="50199" name="Text Box 30"/>
              <p:cNvSpPr txBox="1">
                <a:spLocks noChangeArrowheads="1"/>
              </p:cNvSpPr>
              <p:nvPr/>
            </p:nvSpPr>
            <p:spPr bwMode="auto">
              <a:xfrm>
                <a:off x="8720" y="10152"/>
                <a:ext cx="647"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400" i="1">
                    <a:solidFill>
                      <a:srgbClr val="000000"/>
                    </a:solidFill>
                    <a:latin typeface="华文细黑" panose="02010600040101010101" pitchFamily="2" charset="-122"/>
                    <a:ea typeface="华文细黑" panose="02010600040101010101" pitchFamily="2" charset="-122"/>
                  </a:rPr>
                  <a:t>B</a:t>
                </a:r>
                <a:r>
                  <a:rPr lang="en-US" altLang="zh-CN" sz="1400" baseline="-25000">
                    <a:solidFill>
                      <a:srgbClr val="000000"/>
                    </a:solidFill>
                    <a:latin typeface="华文细黑" panose="02010600040101010101" pitchFamily="2" charset="-122"/>
                    <a:ea typeface="华文细黑" panose="02010600040101010101" pitchFamily="2" charset="-122"/>
                  </a:rPr>
                  <a:t>2</a:t>
                </a:r>
                <a:endParaRPr lang="en-US" altLang="zh-CN" sz="4000">
                  <a:solidFill>
                    <a:srgbClr val="000000"/>
                  </a:solidFill>
                  <a:latin typeface="华文细黑" panose="02010600040101010101" pitchFamily="2" charset="-122"/>
                  <a:ea typeface="华文细黑" panose="02010600040101010101" pitchFamily="2" charset="-122"/>
                </a:endParaRPr>
              </a:p>
            </p:txBody>
          </p:sp>
          <p:sp>
            <p:nvSpPr>
              <p:cNvPr id="50200" name="Text Box 31"/>
              <p:cNvSpPr txBox="1">
                <a:spLocks noChangeArrowheads="1"/>
              </p:cNvSpPr>
              <p:nvPr/>
            </p:nvSpPr>
            <p:spPr bwMode="auto">
              <a:xfrm>
                <a:off x="7294" y="11344"/>
                <a:ext cx="3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400" i="1">
                    <a:solidFill>
                      <a:srgbClr val="000000"/>
                    </a:solidFill>
                    <a:latin typeface="华文细黑" panose="02010600040101010101" pitchFamily="2" charset="-122"/>
                    <a:ea typeface="华文细黑" panose="02010600040101010101" pitchFamily="2" charset="-122"/>
                  </a:rPr>
                  <a:t>K</a:t>
                </a:r>
                <a:endParaRPr lang="en-US" altLang="zh-CN" sz="4000">
                  <a:solidFill>
                    <a:srgbClr val="000000"/>
                  </a:solidFill>
                  <a:latin typeface="华文细黑" panose="02010600040101010101" pitchFamily="2" charset="-122"/>
                  <a:ea typeface="华文细黑" panose="02010600040101010101" pitchFamily="2" charset="-122"/>
                </a:endParaRPr>
              </a:p>
            </p:txBody>
          </p:sp>
          <p:sp>
            <p:nvSpPr>
              <p:cNvPr id="50201" name="Text Box 32"/>
              <p:cNvSpPr txBox="1">
                <a:spLocks noChangeArrowheads="1"/>
              </p:cNvSpPr>
              <p:nvPr/>
            </p:nvSpPr>
            <p:spPr bwMode="auto">
              <a:xfrm>
                <a:off x="7685" y="11029"/>
                <a:ext cx="421"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2400" i="1">
                    <a:solidFill>
                      <a:srgbClr val="000000"/>
                    </a:solidFill>
                    <a:latin typeface="华文细黑" panose="02010600040101010101" pitchFamily="2" charset="-122"/>
                    <a:ea typeface="华文细黑" panose="02010600040101010101" pitchFamily="2" charset="-122"/>
                  </a:rPr>
                  <a:t>a</a:t>
                </a:r>
                <a:endParaRPr lang="en-US" altLang="zh-CN" sz="2400">
                  <a:solidFill>
                    <a:srgbClr val="000000"/>
                  </a:solidFill>
                  <a:latin typeface="华文细黑" panose="02010600040101010101" pitchFamily="2" charset="-122"/>
                  <a:ea typeface="华文细黑" panose="02010600040101010101" pitchFamily="2" charset="-122"/>
                </a:endParaRPr>
              </a:p>
            </p:txBody>
          </p:sp>
          <p:sp>
            <p:nvSpPr>
              <p:cNvPr id="50202" name="Text Box 33"/>
              <p:cNvSpPr txBox="1">
                <a:spLocks noChangeArrowheads="1"/>
              </p:cNvSpPr>
              <p:nvPr/>
            </p:nvSpPr>
            <p:spPr bwMode="auto">
              <a:xfrm>
                <a:off x="7896" y="11446"/>
                <a:ext cx="647"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400" i="1">
                    <a:solidFill>
                      <a:srgbClr val="000000"/>
                    </a:solidFill>
                    <a:latin typeface="华文细黑" panose="02010600040101010101" pitchFamily="2" charset="-122"/>
                    <a:ea typeface="华文细黑" panose="02010600040101010101" pitchFamily="2" charset="-122"/>
                    <a:sym typeface="Symbol" panose="05050102010706020507" pitchFamily="18" charset="2"/>
                  </a:rPr>
                  <a:t></a:t>
                </a:r>
                <a:endParaRPr lang="en-US" altLang="zh-CN" sz="4000">
                  <a:solidFill>
                    <a:srgbClr val="000000"/>
                  </a:solidFill>
                  <a:latin typeface="华文细黑" panose="02010600040101010101" pitchFamily="2" charset="-122"/>
                  <a:ea typeface="华文细黑" panose="02010600040101010101" pitchFamily="2" charset="-122"/>
                </a:endParaRPr>
              </a:p>
            </p:txBody>
          </p:sp>
        </p:grpSp>
        <p:sp>
          <p:nvSpPr>
            <p:cNvPr id="50188" name="Text Box 34"/>
            <p:cNvSpPr txBox="1">
              <a:spLocks noChangeArrowheads="1"/>
            </p:cNvSpPr>
            <p:nvPr/>
          </p:nvSpPr>
          <p:spPr bwMode="auto">
            <a:xfrm>
              <a:off x="6389" y="12048"/>
              <a:ext cx="353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latin typeface="华文细黑" panose="02010600040101010101" pitchFamily="2" charset="-122"/>
                  <a:ea typeface="华文细黑" panose="02010600040101010101" pitchFamily="2" charset="-122"/>
                </a:rPr>
                <a:t>图</a:t>
              </a:r>
              <a:r>
                <a:rPr lang="en-US" altLang="zh-CN" sz="1600">
                  <a:solidFill>
                    <a:srgbClr val="000000"/>
                  </a:solidFill>
                  <a:latin typeface="华文细黑" panose="02010600040101010101" pitchFamily="2" charset="-122"/>
                  <a:ea typeface="华文细黑" panose="02010600040101010101" pitchFamily="2" charset="-122"/>
                </a:rPr>
                <a:t>2.17 </a:t>
              </a:r>
              <a:r>
                <a:rPr lang="zh-CN" altLang="en-US" sz="1600">
                  <a:solidFill>
                    <a:srgbClr val="000000"/>
                  </a:solidFill>
                  <a:latin typeface="华文细黑" panose="02010600040101010101" pitchFamily="2" charset="-122"/>
                  <a:ea typeface="华文细黑" panose="02010600040101010101" pitchFamily="2" charset="-122"/>
                </a:rPr>
                <a:t>海底控制网方位的确定</a:t>
              </a:r>
              <a:endParaRPr lang="zh-CN" altLang="en-US" sz="4000">
                <a:solidFill>
                  <a:srgbClr val="000000"/>
                </a:solidFill>
                <a:latin typeface="华文细黑" panose="02010600040101010101" pitchFamily="2" charset="-122"/>
                <a:ea typeface="华文细黑" panose="02010600040101010101" pitchFamily="2" charset="-122"/>
              </a:endParaRPr>
            </a:p>
          </p:txBody>
        </p:sp>
      </p:grpSp>
      <p:graphicFrame>
        <p:nvGraphicFramePr>
          <p:cNvPr id="50179" name="Object 38"/>
          <p:cNvGraphicFramePr>
            <a:graphicFrameLocks noChangeAspect="1"/>
          </p:cNvGraphicFramePr>
          <p:nvPr/>
        </p:nvGraphicFramePr>
        <p:xfrm>
          <a:off x="3563938" y="2346325"/>
          <a:ext cx="574675" cy="434975"/>
        </p:xfrm>
        <a:graphic>
          <a:graphicData uri="http://schemas.openxmlformats.org/presentationml/2006/ole">
            <mc:AlternateContent xmlns:mc="http://schemas.openxmlformats.org/markup-compatibility/2006">
              <mc:Choice xmlns:v="urn:schemas-microsoft-com:vml" Requires="v">
                <p:oleObj spid="_x0000_s50234" name="Equation" r:id="rId3" imgW="317225" imgH="241091" progId="Equation.DSMT4">
                  <p:embed/>
                </p:oleObj>
              </mc:Choice>
              <mc:Fallback>
                <p:oleObj name="Equation" r:id="rId3" imgW="317225" imgH="241091"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346325"/>
                        <a:ext cx="5746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Rectangle 41"/>
          <p:cNvSpPr>
            <a:spLocks noChangeArrowheads="1"/>
          </p:cNvSpPr>
          <p:nvPr/>
        </p:nvSpPr>
        <p:spPr bwMode="auto">
          <a:xfrm>
            <a:off x="1042988" y="2173288"/>
            <a:ext cx="4646612" cy="168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dirty="0">
                <a:solidFill>
                  <a:srgbClr val="000000"/>
                </a:solidFill>
                <a:latin typeface="华文细黑" panose="02010600040101010101" pitchFamily="2" charset="-122"/>
                <a:ea typeface="华文细黑" panose="02010600040101010101" pitchFamily="2" charset="-122"/>
              </a:rPr>
              <a:t>使船沿与声标连线       不相交切的航线航行，航向</a:t>
            </a:r>
            <a:r>
              <a:rPr lang="en-US" altLang="zh-CN" sz="2400" i="1" dirty="0">
                <a:solidFill>
                  <a:srgbClr val="000000"/>
                </a:solidFill>
                <a:latin typeface="华文细黑" panose="02010600040101010101" pitchFamily="2" charset="-122"/>
                <a:ea typeface="华文细黑" panose="02010600040101010101" pitchFamily="2" charset="-122"/>
              </a:rPr>
              <a:t>K</a:t>
            </a:r>
            <a:r>
              <a:rPr lang="zh-CN" altLang="en-US" sz="2400" dirty="0">
                <a:solidFill>
                  <a:srgbClr val="000000"/>
                </a:solidFill>
                <a:latin typeface="华文细黑" panose="02010600040101010101" pitchFamily="2" charset="-122"/>
                <a:ea typeface="华文细黑" panose="02010600040101010101" pitchFamily="2" charset="-122"/>
              </a:rPr>
              <a:t>已知。在航行过程中不断地对</a:t>
            </a:r>
            <a:r>
              <a:rPr lang="en-US" altLang="zh-CN" sz="2400" i="1" dirty="0">
                <a:solidFill>
                  <a:srgbClr val="000000"/>
                </a:solidFill>
                <a:latin typeface="华文细黑" panose="02010600040101010101" pitchFamily="2" charset="-122"/>
                <a:ea typeface="华文细黑" panose="02010600040101010101" pitchFamily="2" charset="-122"/>
              </a:rPr>
              <a:t>P</a:t>
            </a:r>
            <a:r>
              <a:rPr lang="en-US" altLang="zh-CN" sz="2400" baseline="-25000" dirty="0">
                <a:solidFill>
                  <a:srgbClr val="000000"/>
                </a:solidFill>
                <a:latin typeface="华文细黑" panose="02010600040101010101" pitchFamily="2" charset="-122"/>
                <a:ea typeface="华文细黑" panose="02010600040101010101" pitchFamily="2" charset="-122"/>
              </a:rPr>
              <a:t>l</a:t>
            </a:r>
            <a:r>
              <a:rPr lang="zh-CN" altLang="en-US" sz="2400" dirty="0">
                <a:solidFill>
                  <a:srgbClr val="000000"/>
                </a:solidFill>
                <a:latin typeface="华文细黑" panose="02010600040101010101" pitchFamily="2" charset="-122"/>
                <a:ea typeface="华文细黑" panose="02010600040101010101" pitchFamily="2" charset="-122"/>
              </a:rPr>
              <a:t>和</a:t>
            </a:r>
            <a:r>
              <a:rPr lang="en-US" altLang="zh-CN" sz="2400" i="1" dirty="0">
                <a:solidFill>
                  <a:srgbClr val="000000"/>
                </a:solidFill>
                <a:latin typeface="华文细黑" panose="02010600040101010101" pitchFamily="2" charset="-122"/>
                <a:ea typeface="华文细黑" panose="02010600040101010101" pitchFamily="2" charset="-122"/>
              </a:rPr>
              <a:t>P</a:t>
            </a:r>
            <a:r>
              <a:rPr lang="en-US" altLang="zh-CN" sz="2400" baseline="-25000" dirty="0">
                <a:solidFill>
                  <a:srgbClr val="000000"/>
                </a:solidFill>
                <a:latin typeface="华文细黑" panose="02010600040101010101" pitchFamily="2" charset="-122"/>
                <a:ea typeface="华文细黑" panose="02010600040101010101" pitchFamily="2" charset="-122"/>
              </a:rPr>
              <a:t>2</a:t>
            </a:r>
            <a:r>
              <a:rPr lang="zh-CN" altLang="en-US" sz="2400" dirty="0">
                <a:solidFill>
                  <a:srgbClr val="000000"/>
                </a:solidFill>
                <a:latin typeface="华文细黑" panose="02010600040101010101" pitchFamily="2" charset="-122"/>
                <a:ea typeface="华文细黑" panose="02010600040101010101" pitchFamily="2" charset="-122"/>
              </a:rPr>
              <a:t>进行测距， </a:t>
            </a:r>
          </a:p>
        </p:txBody>
      </p:sp>
      <p:sp>
        <p:nvSpPr>
          <p:cNvPr id="50181" name="Text Box 42"/>
          <p:cNvSpPr txBox="1">
            <a:spLocks noChangeArrowheads="1"/>
          </p:cNvSpPr>
          <p:nvPr/>
        </p:nvSpPr>
        <p:spPr bwMode="auto">
          <a:xfrm>
            <a:off x="898525" y="1671638"/>
            <a:ext cx="15843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a:solidFill>
                  <a:srgbClr val="000000"/>
                </a:solidFill>
                <a:latin typeface="华文细黑" panose="02010600040101010101" pitchFamily="2" charset="-122"/>
                <a:ea typeface="华文细黑" panose="02010600040101010101" pitchFamily="2" charset="-122"/>
              </a:rPr>
              <a:t>方法：</a:t>
            </a:r>
          </a:p>
        </p:txBody>
      </p:sp>
      <p:graphicFrame>
        <p:nvGraphicFramePr>
          <p:cNvPr id="50182" name="Object 43"/>
          <p:cNvGraphicFramePr>
            <a:graphicFrameLocks noChangeAspect="1"/>
          </p:cNvGraphicFramePr>
          <p:nvPr/>
        </p:nvGraphicFramePr>
        <p:xfrm>
          <a:off x="2195513" y="4186238"/>
          <a:ext cx="2592387" cy="898525"/>
        </p:xfrm>
        <a:graphic>
          <a:graphicData uri="http://schemas.openxmlformats.org/presentationml/2006/ole">
            <mc:AlternateContent xmlns:mc="http://schemas.openxmlformats.org/markup-compatibility/2006">
              <mc:Choice xmlns:v="urn:schemas-microsoft-com:vml" Requires="v">
                <p:oleObj spid="_x0000_s50235" name="Equation" r:id="rId5" imgW="1206500" imgH="419100" progId="Equation.DSMT4">
                  <p:embed/>
                </p:oleObj>
              </mc:Choice>
              <mc:Fallback>
                <p:oleObj name="Equation" r:id="rId5" imgW="1206500" imgH="419100" progId="Equation.DSMT4">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186238"/>
                        <a:ext cx="2592387"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3" name="Rectangle 45"/>
          <p:cNvSpPr>
            <a:spLocks noChangeArrowheads="1"/>
          </p:cNvSpPr>
          <p:nvPr/>
        </p:nvSpPr>
        <p:spPr bwMode="auto">
          <a:xfrm>
            <a:off x="1042988" y="5576888"/>
            <a:ext cx="3925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华文细黑" panose="02010600040101010101" pitchFamily="2" charset="-122"/>
                <a:ea typeface="华文细黑" panose="02010600040101010101" pitchFamily="2" charset="-122"/>
              </a:rPr>
              <a:t>两个声标连线的方位为	 </a:t>
            </a:r>
          </a:p>
        </p:txBody>
      </p:sp>
      <p:graphicFrame>
        <p:nvGraphicFramePr>
          <p:cNvPr id="50184" name="Object 46"/>
          <p:cNvGraphicFramePr>
            <a:graphicFrameLocks noChangeAspect="1"/>
          </p:cNvGraphicFramePr>
          <p:nvPr/>
        </p:nvGraphicFramePr>
        <p:xfrm>
          <a:off x="5003800" y="5546725"/>
          <a:ext cx="1873250" cy="546100"/>
        </p:xfrm>
        <a:graphic>
          <a:graphicData uri="http://schemas.openxmlformats.org/presentationml/2006/ole">
            <mc:AlternateContent xmlns:mc="http://schemas.openxmlformats.org/markup-compatibility/2006">
              <mc:Choice xmlns:v="urn:schemas-microsoft-com:vml" Requires="v">
                <p:oleObj spid="_x0000_s50236" name="Equation" r:id="rId7" imgW="685800" imgH="203200" progId="Equation.DSMT4">
                  <p:embed/>
                </p:oleObj>
              </mc:Choice>
              <mc:Fallback>
                <p:oleObj name="Equation" r:id="rId7" imgW="685800" imgH="203200" progId="Equation.DSMT4">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5546725"/>
                        <a:ext cx="18732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5"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B8BD1FF-DADB-4B24-8586-2C8EA5343543}" type="slidenum">
              <a:rPr lang="en-US" altLang="zh-CN">
                <a:solidFill>
                  <a:srgbClr val="000000"/>
                </a:solidFill>
              </a:rPr>
              <a:pPr eaLnBrk="1" hangingPunct="1"/>
              <a:t>33</a:t>
            </a:fld>
            <a:endParaRPr lang="en-US" altLang="zh-CN">
              <a:solidFill>
                <a:srgbClr val="000000"/>
              </a:solidFill>
            </a:endParaRPr>
          </a:p>
        </p:txBody>
      </p:sp>
      <p:sp>
        <p:nvSpPr>
          <p:cNvPr id="50186" name="Rectangle 4"/>
          <p:cNvSpPr>
            <a:spLocks noChangeArrowheads="1"/>
          </p:cNvSpPr>
          <p:nvPr/>
        </p:nvSpPr>
        <p:spPr bwMode="auto">
          <a:xfrm>
            <a:off x="793750" y="1104900"/>
            <a:ext cx="5246688"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33CC"/>
                </a:solidFill>
                <a:latin typeface="华文新魏" panose="02010800040101010101" pitchFamily="2" charset="-122"/>
                <a:ea typeface="华文新魏" panose="02010800040101010101" pitchFamily="2" charset="-122"/>
              </a:rPr>
              <a:t>3. </a:t>
            </a:r>
            <a:r>
              <a:rPr lang="zh-CN" altLang="en-US" sz="2800">
                <a:solidFill>
                  <a:srgbClr val="0033CC"/>
                </a:solidFill>
                <a:latin typeface="华文新魏" panose="02010800040101010101" pitchFamily="2" charset="-122"/>
                <a:ea typeface="华文新魏" panose="02010800040101010101" pitchFamily="2" charset="-122"/>
              </a:rPr>
              <a:t>海底控制点（网）方位的测定</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ChangeArrowheads="1"/>
          </p:cNvSpPr>
          <p:nvPr/>
        </p:nvSpPr>
        <p:spPr bwMode="auto">
          <a:xfrm>
            <a:off x="900113" y="328613"/>
            <a:ext cx="4852987"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a:solidFill>
                  <a:srgbClr val="0033CC"/>
                </a:solidFill>
                <a:latin typeface="华文新魏" panose="02010800040101010101" pitchFamily="2" charset="-122"/>
                <a:ea typeface="华文新魏" panose="02010800040101010101" pitchFamily="2" charset="-122"/>
              </a:rPr>
              <a:t>（二）海底控制点坐标的测定</a:t>
            </a:r>
          </a:p>
        </p:txBody>
      </p:sp>
      <p:sp>
        <p:nvSpPr>
          <p:cNvPr id="51203" name="Rectangle 8"/>
          <p:cNvSpPr>
            <a:spLocks noChangeArrowheads="1"/>
          </p:cNvSpPr>
          <p:nvPr/>
        </p:nvSpPr>
        <p:spPr bwMode="auto">
          <a:xfrm>
            <a:off x="1042988" y="1266825"/>
            <a:ext cx="4827587"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0000"/>
                </a:solidFill>
                <a:latin typeface="华文新魏" panose="02010800040101010101" pitchFamily="2" charset="-122"/>
                <a:ea typeface="华文新魏" panose="02010800040101010101" pitchFamily="2" charset="-122"/>
              </a:rPr>
              <a:t>1. </a:t>
            </a:r>
            <a:r>
              <a:rPr lang="zh-CN" altLang="en-US" sz="2800">
                <a:solidFill>
                  <a:srgbClr val="000000"/>
                </a:solidFill>
                <a:latin typeface="华文新魏" panose="02010800040101010101" pitchFamily="2" charset="-122"/>
                <a:ea typeface="华文新魏" panose="02010800040101010101" pitchFamily="2" charset="-122"/>
              </a:rPr>
              <a:t>单个海底控制点坐标的测定</a:t>
            </a:r>
          </a:p>
        </p:txBody>
      </p:sp>
      <p:sp>
        <p:nvSpPr>
          <p:cNvPr id="51204" name="Rectangle 13"/>
          <p:cNvSpPr>
            <a:spLocks noChangeArrowheads="1"/>
          </p:cNvSpPr>
          <p:nvPr/>
        </p:nvSpPr>
        <p:spPr bwMode="auto">
          <a:xfrm>
            <a:off x="1042988" y="4941888"/>
            <a:ext cx="282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000000"/>
                </a:solidFill>
                <a:latin typeface="Arial" panose="020B0604020202020204" pitchFamily="34" charset="0"/>
              </a:rPr>
              <a:t> </a:t>
            </a:r>
          </a:p>
        </p:txBody>
      </p:sp>
      <p:sp>
        <p:nvSpPr>
          <p:cNvPr id="51205"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3779044-B2EE-44DF-9B3B-6DBF1248E742}" type="slidenum">
              <a:rPr lang="en-US" altLang="zh-CN">
                <a:solidFill>
                  <a:srgbClr val="000000"/>
                </a:solidFill>
              </a:rPr>
              <a:pPr eaLnBrk="1" hangingPunct="1"/>
              <a:t>34</a:t>
            </a:fld>
            <a:endParaRPr lang="en-US" altLang="zh-CN">
              <a:solidFill>
                <a:srgbClr val="000000"/>
              </a:solidFill>
            </a:endParaRPr>
          </a:p>
        </p:txBody>
      </p:sp>
      <p:sp>
        <p:nvSpPr>
          <p:cNvPr id="51206" name="Rectangle 4"/>
          <p:cNvSpPr>
            <a:spLocks noChangeArrowheads="1"/>
          </p:cNvSpPr>
          <p:nvPr/>
        </p:nvSpPr>
        <p:spPr bwMode="auto">
          <a:xfrm>
            <a:off x="1042988" y="2185988"/>
            <a:ext cx="52482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0000"/>
                </a:solidFill>
                <a:latin typeface="华文新魏" panose="02010800040101010101" pitchFamily="2" charset="-122"/>
                <a:ea typeface="华文新魏" panose="02010800040101010101" pitchFamily="2" charset="-122"/>
              </a:rPr>
              <a:t>2. </a:t>
            </a:r>
            <a:r>
              <a:rPr lang="zh-CN" altLang="en-US" sz="2800">
                <a:solidFill>
                  <a:srgbClr val="000000"/>
                </a:solidFill>
                <a:latin typeface="华文新魏" panose="02010800040101010101" pitchFamily="2" charset="-122"/>
                <a:ea typeface="华文新魏" panose="02010800040101010101" pitchFamily="2" charset="-122"/>
              </a:rPr>
              <a:t>海底控制点（网）坐标的联测</a:t>
            </a: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ChangeArrowheads="1"/>
          </p:cNvSpPr>
          <p:nvPr/>
        </p:nvSpPr>
        <p:spPr bwMode="auto">
          <a:xfrm>
            <a:off x="900113" y="328613"/>
            <a:ext cx="4852987"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a:solidFill>
                  <a:srgbClr val="0033CC"/>
                </a:solidFill>
                <a:latin typeface="华文新魏" panose="02010800040101010101" pitchFamily="2" charset="-122"/>
                <a:ea typeface="华文新魏" panose="02010800040101010101" pitchFamily="2" charset="-122"/>
              </a:rPr>
              <a:t>（二）海底控制点坐标的测定</a:t>
            </a:r>
          </a:p>
        </p:txBody>
      </p:sp>
      <p:sp>
        <p:nvSpPr>
          <p:cNvPr id="52227" name="Rectangle 8"/>
          <p:cNvSpPr>
            <a:spLocks noChangeArrowheads="1"/>
          </p:cNvSpPr>
          <p:nvPr/>
        </p:nvSpPr>
        <p:spPr bwMode="auto">
          <a:xfrm>
            <a:off x="900113" y="1266825"/>
            <a:ext cx="4827587"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0000"/>
                </a:solidFill>
                <a:latin typeface="华文新魏" panose="02010800040101010101" pitchFamily="2" charset="-122"/>
                <a:ea typeface="华文新魏" panose="02010800040101010101" pitchFamily="2" charset="-122"/>
              </a:rPr>
              <a:t>1. </a:t>
            </a:r>
            <a:r>
              <a:rPr lang="zh-CN" altLang="en-US" sz="2800">
                <a:solidFill>
                  <a:srgbClr val="000000"/>
                </a:solidFill>
                <a:latin typeface="华文新魏" panose="02010800040101010101" pitchFamily="2" charset="-122"/>
                <a:ea typeface="华文新魏" panose="02010800040101010101" pitchFamily="2" charset="-122"/>
              </a:rPr>
              <a:t>单个海底控制点坐标的测定</a:t>
            </a:r>
          </a:p>
        </p:txBody>
      </p:sp>
      <p:sp>
        <p:nvSpPr>
          <p:cNvPr id="52228" name="Rectangle 13"/>
          <p:cNvSpPr>
            <a:spLocks noChangeArrowheads="1"/>
          </p:cNvSpPr>
          <p:nvPr/>
        </p:nvSpPr>
        <p:spPr bwMode="auto">
          <a:xfrm>
            <a:off x="1042988" y="4941888"/>
            <a:ext cx="282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000000"/>
                </a:solidFill>
                <a:latin typeface="Arial" panose="020B0604020202020204" pitchFamily="34" charset="0"/>
              </a:rPr>
              <a:t> </a:t>
            </a:r>
          </a:p>
        </p:txBody>
      </p:sp>
      <p:sp>
        <p:nvSpPr>
          <p:cNvPr id="57350" name="Rectangle 15"/>
          <p:cNvSpPr>
            <a:spLocks noGrp="1" noRot="1" noChangeArrowheads="1"/>
          </p:cNvSpPr>
          <p:nvPr>
            <p:ph type="body" idx="1"/>
          </p:nvPr>
        </p:nvSpPr>
        <p:spPr>
          <a:xfrm>
            <a:off x="1258888" y="2133600"/>
            <a:ext cx="4702175" cy="3673475"/>
          </a:xfrm>
        </p:spPr>
        <p:txBody>
          <a:bodyPr/>
          <a:lstStyle/>
          <a:p>
            <a:pPr>
              <a:lnSpc>
                <a:spcPct val="150000"/>
              </a:lnSpc>
              <a:defRPr/>
            </a:pPr>
            <a:r>
              <a:rPr lang="zh-CN" altLang="en-US" sz="2400" dirty="0" smtClean="0"/>
              <a:t>两点交会法；</a:t>
            </a:r>
          </a:p>
          <a:p>
            <a:pPr>
              <a:lnSpc>
                <a:spcPct val="150000"/>
              </a:lnSpc>
              <a:defRPr/>
            </a:pPr>
            <a:r>
              <a:rPr lang="zh-CN" altLang="en-US" sz="2400" dirty="0" smtClean="0"/>
              <a:t>最近路径点测定法；</a:t>
            </a:r>
          </a:p>
          <a:p>
            <a:pPr>
              <a:lnSpc>
                <a:spcPct val="150000"/>
              </a:lnSpc>
              <a:defRPr/>
            </a:pPr>
            <a:r>
              <a:rPr lang="zh-CN" altLang="en-US" sz="2400" dirty="0" smtClean="0"/>
              <a:t>三点空间交会法；</a:t>
            </a:r>
          </a:p>
          <a:p>
            <a:pPr marL="0" indent="0">
              <a:buFont typeface="Wingdings" panose="05000000000000000000" pitchFamily="2" charset="2"/>
              <a:buNone/>
              <a:defRPr/>
            </a:pPr>
            <a:endParaRPr lang="en-US" altLang="zh-CN" sz="2400" dirty="0" smtClean="0"/>
          </a:p>
        </p:txBody>
      </p:sp>
      <p:sp>
        <p:nvSpPr>
          <p:cNvPr id="52230"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5D484AD-30A5-40BB-BDC5-FA4EBE43E538}" type="slidenum">
              <a:rPr lang="en-US" altLang="zh-CN">
                <a:solidFill>
                  <a:srgbClr val="000000"/>
                </a:solidFill>
              </a:rPr>
              <a:pPr eaLnBrk="1" hangingPunct="1"/>
              <a:t>35</a:t>
            </a:fld>
            <a:endParaRPr lang="en-US" altLang="zh-CN">
              <a:solidFill>
                <a:srgbClr val="000000"/>
              </a:solidFill>
            </a:endParaRP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2"/>
          <p:cNvSpPr>
            <a:spLocks noChangeArrowheads="1"/>
          </p:cNvSpPr>
          <p:nvPr/>
        </p:nvSpPr>
        <p:spPr bwMode="auto">
          <a:xfrm>
            <a:off x="1085850" y="2587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3251" name="Rectangle 50"/>
          <p:cNvSpPr>
            <a:spLocks noChangeArrowheads="1"/>
          </p:cNvSpPr>
          <p:nvPr/>
        </p:nvSpPr>
        <p:spPr bwMode="auto">
          <a:xfrm>
            <a:off x="1085850" y="2587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3252" name="Rectangle 78"/>
          <p:cNvSpPr>
            <a:spLocks noChangeArrowheads="1"/>
          </p:cNvSpPr>
          <p:nvPr/>
        </p:nvSpPr>
        <p:spPr bwMode="auto">
          <a:xfrm>
            <a:off x="1403350" y="256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3253" name="Rectangle 88"/>
          <p:cNvSpPr>
            <a:spLocks noChangeArrowheads="1"/>
          </p:cNvSpPr>
          <p:nvPr/>
        </p:nvSpPr>
        <p:spPr bwMode="auto">
          <a:xfrm>
            <a:off x="647700" y="1087438"/>
            <a:ext cx="25368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华文新魏" panose="02010800040101010101" pitchFamily="2" charset="-122"/>
                <a:ea typeface="华文新魏" panose="02010800040101010101" pitchFamily="2" charset="-122"/>
              </a:rPr>
              <a:t>（</a:t>
            </a:r>
            <a:r>
              <a:rPr lang="en-US" altLang="zh-CN" sz="2400">
                <a:solidFill>
                  <a:srgbClr val="000000"/>
                </a:solidFill>
                <a:latin typeface="华文新魏" panose="02010800040101010101" pitchFamily="2" charset="-122"/>
                <a:ea typeface="华文新魏" panose="02010800040101010101" pitchFamily="2" charset="-122"/>
              </a:rPr>
              <a:t>1</a:t>
            </a:r>
            <a:r>
              <a:rPr lang="zh-CN" altLang="en-US" sz="2400">
                <a:solidFill>
                  <a:srgbClr val="000000"/>
                </a:solidFill>
                <a:latin typeface="华文新魏" panose="02010800040101010101" pitchFamily="2" charset="-122"/>
                <a:ea typeface="华文新魏" panose="02010800040101010101" pitchFamily="2" charset="-122"/>
              </a:rPr>
              <a:t>）两点交会法 </a:t>
            </a:r>
          </a:p>
        </p:txBody>
      </p:sp>
      <p:sp>
        <p:nvSpPr>
          <p:cNvPr id="53254" name="Rectangle 89"/>
          <p:cNvSpPr>
            <a:spLocks noChangeArrowheads="1"/>
          </p:cNvSpPr>
          <p:nvPr/>
        </p:nvSpPr>
        <p:spPr bwMode="auto">
          <a:xfrm>
            <a:off x="863600" y="1601788"/>
            <a:ext cx="44640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100000"/>
              </a:spcBef>
            </a:pPr>
            <a:r>
              <a:rPr lang="en-US" altLang="zh-CN" sz="2400" i="1">
                <a:solidFill>
                  <a:srgbClr val="000000"/>
                </a:solidFill>
                <a:latin typeface="华文细黑" panose="02010600040101010101" pitchFamily="2" charset="-122"/>
                <a:ea typeface="华文细黑" panose="02010600040101010101" pitchFamily="2" charset="-122"/>
              </a:rPr>
              <a:t>B</a:t>
            </a:r>
            <a:r>
              <a:rPr lang="en-US" altLang="zh-CN" sz="2400" baseline="-25000">
                <a:solidFill>
                  <a:srgbClr val="000000"/>
                </a:solidFill>
                <a:latin typeface="华文细黑" panose="02010600040101010101" pitchFamily="2" charset="-122"/>
                <a:ea typeface="华文细黑" panose="02010600040101010101" pitchFamily="2" charset="-122"/>
              </a:rPr>
              <a:t>1</a:t>
            </a:r>
            <a:r>
              <a:rPr lang="zh-CN" altLang="en-US" sz="2400">
                <a:solidFill>
                  <a:srgbClr val="000000"/>
                </a:solidFill>
                <a:latin typeface="华文细黑" panose="02010600040101010101" pitchFamily="2" charset="-122"/>
                <a:ea typeface="华文细黑" panose="02010600040101010101" pitchFamily="2" charset="-122"/>
              </a:rPr>
              <a:t>和</a:t>
            </a:r>
            <a:r>
              <a:rPr lang="en-US" altLang="zh-CN" sz="2400" i="1">
                <a:solidFill>
                  <a:srgbClr val="000000"/>
                </a:solidFill>
                <a:latin typeface="华文细黑" panose="02010600040101010101" pitchFamily="2" charset="-122"/>
                <a:ea typeface="华文细黑" panose="02010600040101010101" pitchFamily="2" charset="-122"/>
              </a:rPr>
              <a:t>B</a:t>
            </a:r>
            <a:r>
              <a:rPr lang="en-US" altLang="zh-CN" sz="2400" baseline="-25000">
                <a:solidFill>
                  <a:srgbClr val="000000"/>
                </a:solidFill>
                <a:latin typeface="华文细黑" panose="02010600040101010101" pitchFamily="2" charset="-122"/>
                <a:ea typeface="华文细黑" panose="02010600040101010101" pitchFamily="2" charset="-122"/>
              </a:rPr>
              <a:t>2</a:t>
            </a:r>
            <a:r>
              <a:rPr lang="zh-CN" altLang="en-US" sz="2400">
                <a:solidFill>
                  <a:srgbClr val="000000"/>
                </a:solidFill>
                <a:latin typeface="华文细黑" panose="02010600040101010101" pitchFamily="2" charset="-122"/>
                <a:ea typeface="华文细黑" panose="02010600040101010101" pitchFamily="2" charset="-122"/>
              </a:rPr>
              <a:t>为</a:t>
            </a:r>
            <a:r>
              <a:rPr lang="zh-CN" altLang="en-US" sz="2400">
                <a:solidFill>
                  <a:srgbClr val="FF0000"/>
                </a:solidFill>
                <a:latin typeface="华文细黑" panose="02010600040101010101" pitchFamily="2" charset="-122"/>
                <a:ea typeface="华文细黑" panose="02010600040101010101" pitchFamily="2" charset="-122"/>
              </a:rPr>
              <a:t>坐标已知的两个船位</a:t>
            </a:r>
            <a:r>
              <a:rPr lang="zh-CN" altLang="en-US" sz="2400">
                <a:solidFill>
                  <a:srgbClr val="000000"/>
                </a:solidFill>
                <a:latin typeface="华文细黑" panose="02010600040101010101" pitchFamily="2" charset="-122"/>
                <a:ea typeface="华文细黑" panose="02010600040101010101" pitchFamily="2" charset="-122"/>
              </a:rPr>
              <a:t>，</a:t>
            </a:r>
            <a:r>
              <a:rPr lang="en-US" altLang="zh-CN" sz="2400" i="1">
                <a:solidFill>
                  <a:srgbClr val="000000"/>
                </a:solidFill>
                <a:latin typeface="华文细黑" panose="02010600040101010101" pitchFamily="2" charset="-122"/>
                <a:ea typeface="华文细黑" panose="02010600040101010101" pitchFamily="2" charset="-122"/>
              </a:rPr>
              <a:t>S</a:t>
            </a:r>
            <a:r>
              <a:rPr lang="en-US" altLang="zh-CN" sz="2400" baseline="-25000">
                <a:solidFill>
                  <a:srgbClr val="000000"/>
                </a:solidFill>
                <a:latin typeface="华文细黑" panose="02010600040101010101" pitchFamily="2" charset="-122"/>
                <a:ea typeface="华文细黑" panose="02010600040101010101" pitchFamily="2" charset="-122"/>
              </a:rPr>
              <a:t>1</a:t>
            </a:r>
            <a:r>
              <a:rPr lang="zh-CN" altLang="en-US" sz="2400">
                <a:solidFill>
                  <a:srgbClr val="000000"/>
                </a:solidFill>
                <a:latin typeface="华文细黑" panose="02010600040101010101" pitchFamily="2" charset="-122"/>
                <a:ea typeface="华文细黑" panose="02010600040101010101" pitchFamily="2" charset="-122"/>
              </a:rPr>
              <a:t>和</a:t>
            </a:r>
            <a:r>
              <a:rPr lang="en-US" altLang="zh-CN" sz="2400" i="1">
                <a:solidFill>
                  <a:srgbClr val="000000"/>
                </a:solidFill>
                <a:latin typeface="华文细黑" panose="02010600040101010101" pitchFamily="2" charset="-122"/>
                <a:ea typeface="华文细黑" panose="02010600040101010101" pitchFamily="2" charset="-122"/>
              </a:rPr>
              <a:t>S</a:t>
            </a:r>
            <a:r>
              <a:rPr lang="en-US" altLang="zh-CN" sz="2400" baseline="-25000">
                <a:solidFill>
                  <a:srgbClr val="000000"/>
                </a:solidFill>
                <a:latin typeface="华文细黑" panose="02010600040101010101" pitchFamily="2" charset="-122"/>
                <a:ea typeface="华文细黑" panose="02010600040101010101" pitchFamily="2" charset="-122"/>
              </a:rPr>
              <a:t>2</a:t>
            </a:r>
            <a:r>
              <a:rPr lang="zh-CN" altLang="en-US" sz="2400">
                <a:solidFill>
                  <a:srgbClr val="000000"/>
                </a:solidFill>
                <a:latin typeface="华文细黑" panose="02010600040101010101" pitchFamily="2" charset="-122"/>
                <a:ea typeface="华文细黑" panose="02010600040101010101" pitchFamily="2" charset="-122"/>
              </a:rPr>
              <a:t>为在</a:t>
            </a:r>
            <a:r>
              <a:rPr lang="en-US" altLang="zh-CN" sz="2400" i="1">
                <a:solidFill>
                  <a:srgbClr val="000000"/>
                </a:solidFill>
                <a:latin typeface="华文细黑" panose="02010600040101010101" pitchFamily="2" charset="-122"/>
                <a:ea typeface="华文细黑" panose="02010600040101010101" pitchFamily="2" charset="-122"/>
              </a:rPr>
              <a:t>B</a:t>
            </a:r>
            <a:r>
              <a:rPr lang="en-US" altLang="zh-CN" sz="2400" baseline="-25000">
                <a:solidFill>
                  <a:srgbClr val="000000"/>
                </a:solidFill>
                <a:latin typeface="华文细黑" panose="02010600040101010101" pitchFamily="2" charset="-122"/>
                <a:ea typeface="华文细黑" panose="02010600040101010101" pitchFamily="2" charset="-122"/>
              </a:rPr>
              <a:t>1</a:t>
            </a:r>
            <a:r>
              <a:rPr lang="zh-CN" altLang="en-US" sz="2400">
                <a:solidFill>
                  <a:srgbClr val="000000"/>
                </a:solidFill>
                <a:latin typeface="华文细黑" panose="02010600040101010101" pitchFamily="2" charset="-122"/>
                <a:ea typeface="华文细黑" panose="02010600040101010101" pitchFamily="2" charset="-122"/>
              </a:rPr>
              <a:t>和</a:t>
            </a:r>
            <a:r>
              <a:rPr lang="en-US" altLang="zh-CN" sz="2400" i="1">
                <a:solidFill>
                  <a:srgbClr val="000000"/>
                </a:solidFill>
                <a:latin typeface="华文细黑" panose="02010600040101010101" pitchFamily="2" charset="-122"/>
                <a:ea typeface="华文细黑" panose="02010600040101010101" pitchFamily="2" charset="-122"/>
              </a:rPr>
              <a:t>B</a:t>
            </a:r>
            <a:r>
              <a:rPr lang="en-US" altLang="zh-CN" sz="2400" baseline="-25000">
                <a:solidFill>
                  <a:srgbClr val="000000"/>
                </a:solidFill>
                <a:latin typeface="华文细黑" panose="02010600040101010101" pitchFamily="2" charset="-122"/>
                <a:ea typeface="华文细黑" panose="02010600040101010101" pitchFamily="2" charset="-122"/>
              </a:rPr>
              <a:t>2</a:t>
            </a:r>
            <a:r>
              <a:rPr lang="zh-CN" altLang="en-US" sz="2400">
                <a:solidFill>
                  <a:srgbClr val="000000"/>
                </a:solidFill>
                <a:latin typeface="华文细黑" panose="02010600040101010101" pitchFamily="2" charset="-122"/>
                <a:ea typeface="华文细黑" panose="02010600040101010101" pitchFamily="2" charset="-122"/>
              </a:rPr>
              <a:t>处对声标</a:t>
            </a:r>
            <a:r>
              <a:rPr lang="en-US" altLang="zh-CN" sz="2400" i="1">
                <a:solidFill>
                  <a:srgbClr val="000000"/>
                </a:solidFill>
                <a:latin typeface="华文细黑" panose="02010600040101010101" pitchFamily="2" charset="-122"/>
                <a:ea typeface="华文细黑" panose="02010600040101010101" pitchFamily="2" charset="-122"/>
              </a:rPr>
              <a:t>P</a:t>
            </a:r>
            <a:r>
              <a:rPr lang="zh-CN" altLang="en-US" sz="2400">
                <a:solidFill>
                  <a:srgbClr val="000000"/>
                </a:solidFill>
                <a:latin typeface="华文细黑" panose="02010600040101010101" pitchFamily="2" charset="-122"/>
                <a:ea typeface="华文细黑" panose="02010600040101010101" pitchFamily="2" charset="-122"/>
              </a:rPr>
              <a:t>的斜距，声标深度</a:t>
            </a:r>
            <a:r>
              <a:rPr lang="en-US" altLang="zh-CN" sz="2400" i="1">
                <a:solidFill>
                  <a:srgbClr val="000000"/>
                </a:solidFill>
                <a:latin typeface="华文细黑" panose="02010600040101010101" pitchFamily="2" charset="-122"/>
                <a:ea typeface="华文细黑" panose="02010600040101010101" pitchFamily="2" charset="-122"/>
              </a:rPr>
              <a:t>Z</a:t>
            </a:r>
            <a:r>
              <a:rPr lang="zh-CN" altLang="en-US" sz="2400">
                <a:solidFill>
                  <a:srgbClr val="000000"/>
                </a:solidFill>
                <a:latin typeface="华文细黑" panose="02010600040101010101" pitchFamily="2" charset="-122"/>
                <a:ea typeface="华文细黑" panose="02010600040101010101" pitchFamily="2" charset="-122"/>
              </a:rPr>
              <a:t>亦已知。 </a:t>
            </a:r>
          </a:p>
        </p:txBody>
      </p:sp>
      <p:grpSp>
        <p:nvGrpSpPr>
          <p:cNvPr id="53255" name="Group 123"/>
          <p:cNvGrpSpPr>
            <a:grpSpLocks/>
          </p:cNvGrpSpPr>
          <p:nvPr/>
        </p:nvGrpSpPr>
        <p:grpSpPr bwMode="auto">
          <a:xfrm>
            <a:off x="5688013" y="2209800"/>
            <a:ext cx="3311525" cy="2808288"/>
            <a:chOff x="6840" y="3468"/>
            <a:chExt cx="3420" cy="2496"/>
          </a:xfrm>
        </p:grpSpPr>
        <p:grpSp>
          <p:nvGrpSpPr>
            <p:cNvPr id="53258" name="Group 124"/>
            <p:cNvGrpSpPr>
              <a:grpSpLocks/>
            </p:cNvGrpSpPr>
            <p:nvPr/>
          </p:nvGrpSpPr>
          <p:grpSpPr bwMode="auto">
            <a:xfrm>
              <a:off x="6840" y="3468"/>
              <a:ext cx="3420" cy="2058"/>
              <a:chOff x="4680" y="2724"/>
              <a:chExt cx="3907" cy="2526"/>
            </a:xfrm>
          </p:grpSpPr>
          <p:grpSp>
            <p:nvGrpSpPr>
              <p:cNvPr id="53260" name="Group 125"/>
              <p:cNvGrpSpPr>
                <a:grpSpLocks/>
              </p:cNvGrpSpPr>
              <p:nvPr/>
            </p:nvGrpSpPr>
            <p:grpSpPr bwMode="auto">
              <a:xfrm>
                <a:off x="5220" y="3000"/>
                <a:ext cx="2880" cy="1872"/>
                <a:chOff x="5220" y="3000"/>
                <a:chExt cx="2880" cy="1872"/>
              </a:xfrm>
            </p:grpSpPr>
            <p:sp>
              <p:nvSpPr>
                <p:cNvPr id="53269" name="Freeform 126"/>
                <p:cNvSpPr>
                  <a:spLocks/>
                </p:cNvSpPr>
                <p:nvPr/>
              </p:nvSpPr>
              <p:spPr bwMode="auto">
                <a:xfrm>
                  <a:off x="5235" y="3000"/>
                  <a:ext cx="1605" cy="1872"/>
                </a:xfrm>
                <a:custGeom>
                  <a:avLst/>
                  <a:gdLst>
                    <a:gd name="T0" fmla="*/ 0 w 1605"/>
                    <a:gd name="T1" fmla="*/ 0 h 1872"/>
                    <a:gd name="T2" fmla="*/ 1605 w 1605"/>
                    <a:gd name="T3" fmla="*/ 1872 h 1872"/>
                    <a:gd name="T4" fmla="*/ 0 60000 65536"/>
                    <a:gd name="T5" fmla="*/ 0 60000 65536"/>
                  </a:gdLst>
                  <a:ahLst/>
                  <a:cxnLst>
                    <a:cxn ang="T4">
                      <a:pos x="T0" y="T1"/>
                    </a:cxn>
                    <a:cxn ang="T5">
                      <a:pos x="T2" y="T3"/>
                    </a:cxn>
                  </a:cxnLst>
                  <a:rect l="0" t="0" r="r" b="b"/>
                  <a:pathLst>
                    <a:path w="1605" h="1872">
                      <a:moveTo>
                        <a:pt x="0" y="0"/>
                      </a:moveTo>
                      <a:lnTo>
                        <a:pt x="1605" y="1872"/>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0" name="Line 127"/>
                <p:cNvSpPr>
                  <a:spLocks noChangeShapeType="1"/>
                </p:cNvSpPr>
                <p:nvPr/>
              </p:nvSpPr>
              <p:spPr bwMode="auto">
                <a:xfrm flipH="1">
                  <a:off x="6840" y="3000"/>
                  <a:ext cx="1260" cy="1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Line 128"/>
                <p:cNvSpPr>
                  <a:spLocks noChangeShapeType="1"/>
                </p:cNvSpPr>
                <p:nvPr/>
              </p:nvSpPr>
              <p:spPr bwMode="auto">
                <a:xfrm>
                  <a:off x="5220" y="3000"/>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Line 129"/>
                <p:cNvSpPr>
                  <a:spLocks noChangeShapeType="1"/>
                </p:cNvSpPr>
                <p:nvPr/>
              </p:nvSpPr>
              <p:spPr bwMode="auto">
                <a:xfrm>
                  <a:off x="6840" y="3000"/>
                  <a:ext cx="0" cy="1872"/>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3261" name="Group 130"/>
              <p:cNvGrpSpPr>
                <a:grpSpLocks/>
              </p:cNvGrpSpPr>
              <p:nvPr/>
            </p:nvGrpSpPr>
            <p:grpSpPr bwMode="auto">
              <a:xfrm>
                <a:off x="4680" y="2724"/>
                <a:ext cx="3907" cy="2526"/>
                <a:chOff x="4680" y="2724"/>
                <a:chExt cx="3907" cy="2526"/>
              </a:xfrm>
            </p:grpSpPr>
            <p:sp>
              <p:nvSpPr>
                <p:cNvPr id="53262" name="Text Box 131"/>
                <p:cNvSpPr txBox="1">
                  <a:spLocks noChangeArrowheads="1"/>
                </p:cNvSpPr>
                <p:nvPr/>
              </p:nvSpPr>
              <p:spPr bwMode="auto">
                <a:xfrm>
                  <a:off x="8100" y="2844"/>
                  <a:ext cx="48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i="1">
                      <a:solidFill>
                        <a:srgbClr val="000000"/>
                      </a:solidFill>
                    </a:rPr>
                    <a:t>B</a:t>
                  </a:r>
                  <a:r>
                    <a:rPr lang="en-US" altLang="zh-CN" baseline="-25000">
                      <a:solidFill>
                        <a:srgbClr val="000000"/>
                      </a:solidFill>
                    </a:rPr>
                    <a:t>2</a:t>
                  </a:r>
                  <a:endParaRPr lang="en-US" altLang="zh-CN">
                    <a:solidFill>
                      <a:srgbClr val="000000"/>
                    </a:solidFill>
                    <a:latin typeface="Arial" panose="020B0604020202020204" pitchFamily="34" charset="0"/>
                  </a:endParaRPr>
                </a:p>
              </p:txBody>
            </p:sp>
            <p:sp>
              <p:nvSpPr>
                <p:cNvPr id="53263" name="Text Box 132"/>
                <p:cNvSpPr txBox="1">
                  <a:spLocks noChangeArrowheads="1"/>
                </p:cNvSpPr>
                <p:nvPr/>
              </p:nvSpPr>
              <p:spPr bwMode="auto">
                <a:xfrm>
                  <a:off x="5940" y="2724"/>
                  <a:ext cx="82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i="1">
                      <a:solidFill>
                        <a:srgbClr val="000000"/>
                      </a:solidFill>
                    </a:rPr>
                    <a:t>m</a:t>
                  </a:r>
                  <a:r>
                    <a:rPr lang="en-US" altLang="zh-CN" baseline="-25000">
                      <a:solidFill>
                        <a:srgbClr val="000000"/>
                      </a:solidFill>
                    </a:rPr>
                    <a:t>1</a:t>
                  </a:r>
                  <a:endParaRPr lang="en-US" altLang="zh-CN">
                    <a:solidFill>
                      <a:srgbClr val="000000"/>
                    </a:solidFill>
                    <a:latin typeface="Arial" panose="020B0604020202020204" pitchFamily="34" charset="0"/>
                  </a:endParaRPr>
                </a:p>
              </p:txBody>
            </p:sp>
            <p:sp>
              <p:nvSpPr>
                <p:cNvPr id="53264" name="Text Box 133"/>
                <p:cNvSpPr txBox="1">
                  <a:spLocks noChangeArrowheads="1"/>
                </p:cNvSpPr>
                <p:nvPr/>
              </p:nvSpPr>
              <p:spPr bwMode="auto">
                <a:xfrm>
                  <a:off x="5580" y="3780"/>
                  <a:ext cx="47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a:solidFill>
                        <a:srgbClr val="000000"/>
                      </a:solidFill>
                    </a:rPr>
                    <a:t>S</a:t>
                  </a:r>
                  <a:r>
                    <a:rPr lang="en-US" altLang="zh-CN" baseline="-25000">
                      <a:solidFill>
                        <a:srgbClr val="000000"/>
                      </a:solidFill>
                    </a:rPr>
                    <a:t>1</a:t>
                  </a:r>
                  <a:endParaRPr lang="en-US" altLang="zh-CN">
                    <a:solidFill>
                      <a:srgbClr val="000000"/>
                    </a:solidFill>
                    <a:latin typeface="Arial" panose="020B0604020202020204" pitchFamily="34" charset="0"/>
                  </a:endParaRPr>
                </a:p>
              </p:txBody>
            </p:sp>
            <p:sp>
              <p:nvSpPr>
                <p:cNvPr id="53265" name="Text Box 134"/>
                <p:cNvSpPr txBox="1">
                  <a:spLocks noChangeArrowheads="1"/>
                </p:cNvSpPr>
                <p:nvPr/>
              </p:nvSpPr>
              <p:spPr bwMode="auto">
                <a:xfrm>
                  <a:off x="7470" y="3699"/>
                  <a:ext cx="47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a:solidFill>
                        <a:srgbClr val="000000"/>
                      </a:solidFill>
                    </a:rPr>
                    <a:t>S</a:t>
                  </a:r>
                  <a:r>
                    <a:rPr lang="en-US" altLang="zh-CN" baseline="-25000">
                      <a:solidFill>
                        <a:srgbClr val="000000"/>
                      </a:solidFill>
                    </a:rPr>
                    <a:t>2</a:t>
                  </a:r>
                  <a:endParaRPr lang="en-US" altLang="zh-CN">
                    <a:solidFill>
                      <a:srgbClr val="000000"/>
                    </a:solidFill>
                    <a:latin typeface="Arial" panose="020B0604020202020204" pitchFamily="34" charset="0"/>
                  </a:endParaRPr>
                </a:p>
              </p:txBody>
            </p:sp>
            <p:sp>
              <p:nvSpPr>
                <p:cNvPr id="53266" name="Text Box 135"/>
                <p:cNvSpPr txBox="1">
                  <a:spLocks noChangeArrowheads="1"/>
                </p:cNvSpPr>
                <p:nvPr/>
              </p:nvSpPr>
              <p:spPr bwMode="auto">
                <a:xfrm>
                  <a:off x="4680" y="2799"/>
                  <a:ext cx="48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i="1">
                      <a:solidFill>
                        <a:srgbClr val="000000"/>
                      </a:solidFill>
                    </a:rPr>
                    <a:t>B</a:t>
                  </a:r>
                  <a:r>
                    <a:rPr lang="en-US" altLang="zh-CN" baseline="-25000">
                      <a:solidFill>
                        <a:srgbClr val="000000"/>
                      </a:solidFill>
                    </a:rPr>
                    <a:t>1</a:t>
                  </a:r>
                  <a:endParaRPr lang="en-US" altLang="zh-CN">
                    <a:solidFill>
                      <a:srgbClr val="000000"/>
                    </a:solidFill>
                    <a:latin typeface="Arial" panose="020B0604020202020204" pitchFamily="34" charset="0"/>
                  </a:endParaRPr>
                </a:p>
              </p:txBody>
            </p:sp>
            <p:sp>
              <p:nvSpPr>
                <p:cNvPr id="53267" name="Text Box 136"/>
                <p:cNvSpPr txBox="1">
                  <a:spLocks noChangeArrowheads="1"/>
                </p:cNvSpPr>
                <p:nvPr/>
              </p:nvSpPr>
              <p:spPr bwMode="auto">
                <a:xfrm>
                  <a:off x="7200" y="2739"/>
                  <a:ext cx="74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i="1">
                      <a:solidFill>
                        <a:srgbClr val="000000"/>
                      </a:solidFill>
                    </a:rPr>
                    <a:t>m</a:t>
                  </a:r>
                  <a:r>
                    <a:rPr lang="en-US" altLang="zh-CN" i="1" baseline="-25000">
                      <a:solidFill>
                        <a:srgbClr val="000000"/>
                      </a:solidFill>
                    </a:rPr>
                    <a:t>2</a:t>
                  </a:r>
                  <a:endParaRPr lang="en-US" altLang="zh-CN" baseline="-25000">
                    <a:solidFill>
                      <a:srgbClr val="000000"/>
                    </a:solidFill>
                    <a:latin typeface="Arial" panose="020B0604020202020204" pitchFamily="34" charset="0"/>
                  </a:endParaRPr>
                </a:p>
              </p:txBody>
            </p:sp>
            <p:sp>
              <p:nvSpPr>
                <p:cNvPr id="53268" name="Text Box 137"/>
                <p:cNvSpPr txBox="1">
                  <a:spLocks noChangeArrowheads="1"/>
                </p:cNvSpPr>
                <p:nvPr/>
              </p:nvSpPr>
              <p:spPr bwMode="auto">
                <a:xfrm>
                  <a:off x="6615" y="4782"/>
                  <a:ext cx="4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i="1">
                      <a:solidFill>
                        <a:srgbClr val="000000"/>
                      </a:solidFill>
                    </a:rPr>
                    <a:t>P</a:t>
                  </a:r>
                  <a:endParaRPr lang="en-US" altLang="zh-CN">
                    <a:solidFill>
                      <a:srgbClr val="000000"/>
                    </a:solidFill>
                    <a:latin typeface="Arial" panose="020B0604020202020204" pitchFamily="34" charset="0"/>
                  </a:endParaRPr>
                </a:p>
              </p:txBody>
            </p:sp>
          </p:grpSp>
        </p:grpSp>
        <p:sp>
          <p:nvSpPr>
            <p:cNvPr id="53259" name="Text Box 138"/>
            <p:cNvSpPr txBox="1">
              <a:spLocks noChangeArrowheads="1"/>
            </p:cNvSpPr>
            <p:nvPr/>
          </p:nvSpPr>
          <p:spPr bwMode="auto">
            <a:xfrm>
              <a:off x="7560" y="5499"/>
              <a:ext cx="2213"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00000"/>
                  </a:solidFill>
                  <a:latin typeface="华文细黑" panose="02010600040101010101" pitchFamily="2" charset="-122"/>
                  <a:ea typeface="华文细黑" panose="02010600040101010101" pitchFamily="2" charset="-122"/>
                </a:rPr>
                <a:t>图</a:t>
              </a:r>
              <a:r>
                <a:rPr lang="en-US" altLang="zh-CN">
                  <a:solidFill>
                    <a:srgbClr val="000000"/>
                  </a:solidFill>
                  <a:latin typeface="华文细黑" panose="02010600040101010101" pitchFamily="2" charset="-122"/>
                  <a:ea typeface="华文细黑" panose="02010600040101010101" pitchFamily="2" charset="-122"/>
                </a:rPr>
                <a:t>2-18</a:t>
              </a:r>
              <a:r>
                <a:rPr lang="zh-CN" altLang="en-US">
                  <a:solidFill>
                    <a:srgbClr val="000000"/>
                  </a:solidFill>
                  <a:latin typeface="华文细黑" panose="02010600040101010101" pitchFamily="2" charset="-122"/>
                  <a:ea typeface="华文细黑" panose="02010600040101010101" pitchFamily="2" charset="-122"/>
                </a:rPr>
                <a:t>两点交会法</a:t>
              </a:r>
            </a:p>
          </p:txBody>
        </p:sp>
      </p:grpSp>
      <p:graphicFrame>
        <p:nvGraphicFramePr>
          <p:cNvPr id="53256" name="Object 139"/>
          <p:cNvGraphicFramePr>
            <a:graphicFrameLocks noChangeAspect="1"/>
          </p:cNvGraphicFramePr>
          <p:nvPr/>
        </p:nvGraphicFramePr>
        <p:xfrm>
          <a:off x="935038" y="3938588"/>
          <a:ext cx="5040312" cy="1146175"/>
        </p:xfrm>
        <a:graphic>
          <a:graphicData uri="http://schemas.openxmlformats.org/presentationml/2006/ole">
            <mc:AlternateContent xmlns:mc="http://schemas.openxmlformats.org/markup-compatibility/2006">
              <mc:Choice xmlns:v="urn:schemas-microsoft-com:vml" Requires="v">
                <p:oleObj spid="_x0000_s53279" name="Equation" r:id="rId3" imgW="2222500" imgH="508000" progId="Equation.DSMT4">
                  <p:embed/>
                </p:oleObj>
              </mc:Choice>
              <mc:Fallback>
                <p:oleObj name="Equation" r:id="rId3" imgW="2222500" imgH="508000" progId="Equation.DSMT4">
                  <p:embed/>
                  <p:pic>
                    <p:nvPicPr>
                      <p:cNvPr id="0" name="Object 1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3938588"/>
                        <a:ext cx="5040312"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7"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CB181B5-ADBD-4047-A7DA-71D1A7831857}" type="slidenum">
              <a:rPr lang="en-US" altLang="zh-CN">
                <a:solidFill>
                  <a:srgbClr val="000000"/>
                </a:solidFill>
              </a:rPr>
              <a:pPr eaLnBrk="1" hangingPunct="1"/>
              <a:t>36</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5"/>
          <p:cNvGrpSpPr>
            <a:grpSpLocks/>
          </p:cNvGrpSpPr>
          <p:nvPr/>
        </p:nvGrpSpPr>
        <p:grpSpPr bwMode="auto">
          <a:xfrm>
            <a:off x="3708400" y="476250"/>
            <a:ext cx="5111750" cy="3443288"/>
            <a:chOff x="1800" y="9393"/>
            <a:chExt cx="3210" cy="2425"/>
          </a:xfrm>
        </p:grpSpPr>
        <p:sp>
          <p:nvSpPr>
            <p:cNvPr id="54280" name="Text Box 6"/>
            <p:cNvSpPr txBox="1">
              <a:spLocks noChangeArrowheads="1"/>
            </p:cNvSpPr>
            <p:nvPr/>
          </p:nvSpPr>
          <p:spPr bwMode="auto">
            <a:xfrm>
              <a:off x="2588" y="11580"/>
              <a:ext cx="151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rPr>
                <a:t>图</a:t>
              </a:r>
              <a:r>
                <a:rPr lang="en-US" altLang="zh-CN" sz="1600">
                  <a:solidFill>
                    <a:srgbClr val="000000"/>
                  </a:solidFill>
                </a:rPr>
                <a:t>2-19</a:t>
              </a:r>
              <a:r>
                <a:rPr lang="zh-CN" altLang="en-US" sz="1600">
                  <a:solidFill>
                    <a:srgbClr val="000000"/>
                  </a:solidFill>
                </a:rPr>
                <a:t>最近路径点测定法</a:t>
              </a:r>
              <a:endParaRPr lang="zh-CN" altLang="en-US" sz="3600">
                <a:solidFill>
                  <a:srgbClr val="000000"/>
                </a:solidFill>
                <a:latin typeface="Arial" panose="020B0604020202020204" pitchFamily="34" charset="0"/>
              </a:endParaRPr>
            </a:p>
          </p:txBody>
        </p:sp>
        <p:pic>
          <p:nvPicPr>
            <p:cNvPr id="54281" name="Picture 7"/>
            <p:cNvPicPr>
              <a:picLocks noChangeAspect="1" noChangeArrowheads="1"/>
            </p:cNvPicPr>
            <p:nvPr/>
          </p:nvPicPr>
          <p:blipFill>
            <a:blip r:embed="rId4">
              <a:extLst>
                <a:ext uri="{28A0092B-C50C-407E-A947-70E740481C1C}">
                  <a14:useLocalDpi xmlns:a14="http://schemas.microsoft.com/office/drawing/2010/main" val="0"/>
                </a:ext>
              </a:extLst>
            </a:blip>
            <a:srcRect l="6352" t="12979" r="10039" b="3217"/>
            <a:stretch>
              <a:fillRect/>
            </a:stretch>
          </p:blipFill>
          <p:spPr bwMode="auto">
            <a:xfrm>
              <a:off x="1800" y="9393"/>
              <a:ext cx="3210" cy="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275" name="Rectangle 8"/>
          <p:cNvSpPr>
            <a:spLocks noChangeArrowheads="1"/>
          </p:cNvSpPr>
          <p:nvPr/>
        </p:nvSpPr>
        <p:spPr bwMode="auto">
          <a:xfrm>
            <a:off x="782638" y="2205038"/>
            <a:ext cx="3168650" cy="387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Ø"/>
            </a:pPr>
            <a:r>
              <a:rPr lang="zh-CN" altLang="en-US" sz="2000">
                <a:solidFill>
                  <a:srgbClr val="000000"/>
                </a:solidFill>
                <a:latin typeface="华文细黑" panose="02010600040101010101" pitchFamily="2" charset="-122"/>
                <a:ea typeface="华文细黑" panose="02010600040101010101" pitchFamily="2" charset="-122"/>
              </a:rPr>
              <a:t>这种测定方法要求船只应始终沿海底控制点上方或附近的两条尽可能</a:t>
            </a:r>
            <a:r>
              <a:rPr lang="zh-CN" altLang="en-US" sz="2000">
                <a:solidFill>
                  <a:srgbClr val="FF0000"/>
                </a:solidFill>
                <a:latin typeface="华文细黑" panose="02010600040101010101" pitchFamily="2" charset="-122"/>
                <a:ea typeface="华文细黑" panose="02010600040101010101" pitchFamily="2" charset="-122"/>
              </a:rPr>
              <a:t>相互垂直的航线航行</a:t>
            </a:r>
            <a:r>
              <a:rPr lang="zh-CN" altLang="en-US" sz="2000">
                <a:solidFill>
                  <a:srgbClr val="000000"/>
                </a:solidFill>
                <a:latin typeface="华文细黑" panose="02010600040101010101" pitchFamily="2" charset="-122"/>
                <a:ea typeface="华文细黑" panose="02010600040101010101" pitchFamily="2" charset="-122"/>
              </a:rPr>
              <a:t>。</a:t>
            </a:r>
            <a:endParaRPr lang="en-US" altLang="zh-CN" sz="2000">
              <a:solidFill>
                <a:srgbClr val="000000"/>
              </a:solidFill>
              <a:latin typeface="华文细黑" panose="02010600040101010101" pitchFamily="2" charset="-122"/>
              <a:ea typeface="华文细黑" panose="02010600040101010101" pitchFamily="2" charset="-122"/>
            </a:endParaRPr>
          </a:p>
          <a:p>
            <a:pPr eaLnBrk="1" hangingPunct="1">
              <a:lnSpc>
                <a:spcPct val="150000"/>
              </a:lnSpc>
              <a:buFont typeface="Wingdings" panose="05000000000000000000" pitchFamily="2" charset="2"/>
              <a:buChar char="Ø"/>
            </a:pPr>
            <a:r>
              <a:rPr lang="zh-CN" altLang="en-US" sz="2000">
                <a:solidFill>
                  <a:srgbClr val="000000"/>
                </a:solidFill>
                <a:latin typeface="华文细黑" panose="02010600040101010101" pitchFamily="2" charset="-122"/>
                <a:ea typeface="华文细黑" panose="02010600040101010101" pitchFamily="2" charset="-122"/>
              </a:rPr>
              <a:t>图中</a:t>
            </a:r>
            <a:r>
              <a:rPr lang="en-US" altLang="zh-CN" sz="2000">
                <a:solidFill>
                  <a:srgbClr val="000000"/>
                </a:solidFill>
                <a:latin typeface="华文细黑" panose="02010600040101010101" pitchFamily="2" charset="-122"/>
                <a:ea typeface="华文细黑" panose="02010600040101010101" pitchFamily="2" charset="-122"/>
              </a:rPr>
              <a:t>B</a:t>
            </a:r>
            <a:r>
              <a:rPr lang="en-US" altLang="zh-CN" sz="2000" baseline="-25000">
                <a:solidFill>
                  <a:srgbClr val="000000"/>
                </a:solidFill>
                <a:latin typeface="华文细黑" panose="02010600040101010101" pitchFamily="2" charset="-122"/>
                <a:ea typeface="华文细黑" panose="02010600040101010101" pitchFamily="2" charset="-122"/>
              </a:rPr>
              <a:t>1</a:t>
            </a:r>
            <a:r>
              <a:rPr lang="en-US" altLang="zh-CN" sz="2000">
                <a:solidFill>
                  <a:srgbClr val="000000"/>
                </a:solidFill>
                <a:latin typeface="华文细黑" panose="02010600040101010101" pitchFamily="2" charset="-122"/>
                <a:ea typeface="华文细黑" panose="02010600040101010101" pitchFamily="2" charset="-122"/>
              </a:rPr>
              <a:t> </a:t>
            </a:r>
            <a:r>
              <a:rPr lang="zh-CN" altLang="en-US" sz="2000">
                <a:solidFill>
                  <a:srgbClr val="000000"/>
                </a:solidFill>
                <a:latin typeface="华文细黑" panose="02010600040101010101" pitchFamily="2" charset="-122"/>
                <a:ea typeface="华文细黑" panose="02010600040101010101" pitchFamily="2" charset="-122"/>
              </a:rPr>
              <a:t>、</a:t>
            </a:r>
            <a:r>
              <a:rPr lang="en-US" altLang="zh-CN" sz="2000">
                <a:solidFill>
                  <a:srgbClr val="000000"/>
                </a:solidFill>
                <a:latin typeface="华文细黑" panose="02010600040101010101" pitchFamily="2" charset="-122"/>
                <a:ea typeface="华文细黑" panose="02010600040101010101" pitchFamily="2" charset="-122"/>
              </a:rPr>
              <a:t>B</a:t>
            </a:r>
            <a:r>
              <a:rPr lang="en-US" altLang="zh-CN" sz="2000" baseline="-25000">
                <a:solidFill>
                  <a:srgbClr val="000000"/>
                </a:solidFill>
                <a:latin typeface="华文细黑" panose="02010600040101010101" pitchFamily="2" charset="-122"/>
                <a:ea typeface="华文细黑" panose="02010600040101010101" pitchFamily="2" charset="-122"/>
              </a:rPr>
              <a:t>2</a:t>
            </a:r>
            <a:r>
              <a:rPr lang="zh-CN" altLang="en-US" sz="2000">
                <a:solidFill>
                  <a:srgbClr val="000000"/>
                </a:solidFill>
                <a:latin typeface="华文细黑" panose="02010600040101010101" pitchFamily="2" charset="-122"/>
                <a:ea typeface="华文细黑" panose="02010600040101010101" pitchFamily="2" charset="-122"/>
              </a:rPr>
              <a:t>为最近路径点船位，</a:t>
            </a:r>
            <a:r>
              <a:rPr lang="en-US" altLang="zh-CN" sz="2000" i="1">
                <a:solidFill>
                  <a:srgbClr val="000000"/>
                </a:solidFill>
                <a:latin typeface="华文细黑" panose="02010600040101010101" pitchFamily="2" charset="-122"/>
                <a:ea typeface="华文细黑" panose="02010600040101010101" pitchFamily="2" charset="-122"/>
              </a:rPr>
              <a:t>K</a:t>
            </a:r>
            <a:r>
              <a:rPr lang="en-US" altLang="zh-CN" sz="2000" baseline="-25000">
                <a:solidFill>
                  <a:srgbClr val="000000"/>
                </a:solidFill>
                <a:latin typeface="华文细黑" panose="02010600040101010101" pitchFamily="2" charset="-122"/>
                <a:ea typeface="华文细黑" panose="02010600040101010101" pitchFamily="2" charset="-122"/>
              </a:rPr>
              <a:t>1</a:t>
            </a:r>
            <a:r>
              <a:rPr lang="zh-CN" altLang="en-US" sz="2000">
                <a:solidFill>
                  <a:srgbClr val="000000"/>
                </a:solidFill>
                <a:latin typeface="华文细黑" panose="02010600040101010101" pitchFamily="2" charset="-122"/>
                <a:ea typeface="华文细黑" panose="02010600040101010101" pitchFamily="2" charset="-122"/>
              </a:rPr>
              <a:t>和</a:t>
            </a:r>
            <a:r>
              <a:rPr lang="en-US" altLang="zh-CN" sz="2000" i="1">
                <a:solidFill>
                  <a:srgbClr val="000000"/>
                </a:solidFill>
                <a:latin typeface="华文细黑" panose="02010600040101010101" pitchFamily="2" charset="-122"/>
                <a:ea typeface="华文细黑" panose="02010600040101010101" pitchFamily="2" charset="-122"/>
              </a:rPr>
              <a:t>K</a:t>
            </a:r>
            <a:r>
              <a:rPr lang="en-US" altLang="zh-CN" sz="2000">
                <a:solidFill>
                  <a:srgbClr val="000000"/>
                </a:solidFill>
                <a:latin typeface="华文细黑" panose="02010600040101010101" pitchFamily="2" charset="-122"/>
                <a:ea typeface="华文细黑" panose="02010600040101010101" pitchFamily="2" charset="-122"/>
              </a:rPr>
              <a:t> </a:t>
            </a:r>
            <a:r>
              <a:rPr lang="en-US" altLang="zh-CN" sz="2000" baseline="-25000">
                <a:solidFill>
                  <a:srgbClr val="000000"/>
                </a:solidFill>
                <a:latin typeface="华文细黑" panose="02010600040101010101" pitchFamily="2" charset="-122"/>
                <a:ea typeface="华文细黑" panose="02010600040101010101" pitchFamily="2" charset="-122"/>
              </a:rPr>
              <a:t>2</a:t>
            </a:r>
            <a:r>
              <a:rPr lang="zh-CN" altLang="en-US" sz="2000">
                <a:solidFill>
                  <a:srgbClr val="000000"/>
                </a:solidFill>
                <a:latin typeface="华文细黑" panose="02010600040101010101" pitchFamily="2" charset="-122"/>
                <a:ea typeface="华文细黑" panose="02010600040101010101" pitchFamily="2" charset="-122"/>
              </a:rPr>
              <a:t>为相应船位处的方位角（航向）。</a:t>
            </a:r>
            <a:r>
              <a:rPr lang="zh-CN" altLang="en-US" sz="2400">
                <a:solidFill>
                  <a:srgbClr val="000000"/>
                </a:solidFill>
                <a:latin typeface="华文细黑" panose="02010600040101010101" pitchFamily="2" charset="-122"/>
                <a:ea typeface="华文细黑" panose="02010600040101010101" pitchFamily="2" charset="-122"/>
              </a:rPr>
              <a:t>  </a:t>
            </a:r>
          </a:p>
        </p:txBody>
      </p:sp>
      <p:sp>
        <p:nvSpPr>
          <p:cNvPr id="54276" name="Rectangle 10"/>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54277" name="Object 9"/>
          <p:cNvGraphicFramePr>
            <a:graphicFrameLocks noChangeAspect="1"/>
          </p:cNvGraphicFramePr>
          <p:nvPr/>
        </p:nvGraphicFramePr>
        <p:xfrm>
          <a:off x="5364163" y="4408488"/>
          <a:ext cx="2087562" cy="1684337"/>
        </p:xfrm>
        <a:graphic>
          <a:graphicData uri="http://schemas.openxmlformats.org/presentationml/2006/ole">
            <mc:AlternateContent xmlns:mc="http://schemas.openxmlformats.org/markup-compatibility/2006">
              <mc:Choice xmlns:v="urn:schemas-microsoft-com:vml" Requires="v">
                <p:oleObj spid="_x0000_s54288" name="Equation" r:id="rId5" imgW="1130300" imgH="914400" progId="Equation.DSMT4">
                  <p:embed/>
                </p:oleObj>
              </mc:Choice>
              <mc:Fallback>
                <p:oleObj name="Equation" r:id="rId5" imgW="1130300" imgH="9144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4408488"/>
                        <a:ext cx="2087562"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8"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91706BD-B715-4727-B049-BCADE9AFC0B3}" type="slidenum">
              <a:rPr lang="en-US" altLang="zh-CN">
                <a:solidFill>
                  <a:srgbClr val="000000"/>
                </a:solidFill>
              </a:rPr>
              <a:pPr eaLnBrk="1" hangingPunct="1"/>
              <a:t>37</a:t>
            </a:fld>
            <a:endParaRPr lang="en-US" altLang="zh-CN">
              <a:solidFill>
                <a:srgbClr val="000000"/>
              </a:solidFill>
            </a:endParaRPr>
          </a:p>
        </p:txBody>
      </p:sp>
      <p:sp>
        <p:nvSpPr>
          <p:cNvPr id="54279" name="Rectangle 88"/>
          <p:cNvSpPr>
            <a:spLocks noChangeArrowheads="1"/>
          </p:cNvSpPr>
          <p:nvPr/>
        </p:nvSpPr>
        <p:spPr bwMode="auto">
          <a:xfrm>
            <a:off x="647700" y="1087438"/>
            <a:ext cx="34369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华文新魏" panose="02010800040101010101" pitchFamily="2" charset="-122"/>
                <a:ea typeface="华文新魏" panose="02010800040101010101" pitchFamily="2" charset="-122"/>
              </a:rPr>
              <a:t>（</a:t>
            </a:r>
            <a:r>
              <a:rPr lang="en-US" altLang="zh-CN" sz="2400">
                <a:solidFill>
                  <a:srgbClr val="000000"/>
                </a:solidFill>
                <a:latin typeface="华文新魏" panose="02010800040101010101" pitchFamily="2" charset="-122"/>
                <a:ea typeface="华文新魏" panose="02010800040101010101" pitchFamily="2" charset="-122"/>
              </a:rPr>
              <a:t>2</a:t>
            </a:r>
            <a:r>
              <a:rPr lang="zh-CN" altLang="en-US" sz="2400">
                <a:solidFill>
                  <a:srgbClr val="000000"/>
                </a:solidFill>
                <a:latin typeface="华文新魏" panose="02010800040101010101" pitchFamily="2" charset="-122"/>
                <a:ea typeface="华文新魏" panose="02010800040101010101" pitchFamily="2" charset="-122"/>
              </a:rPr>
              <a:t>）最近路径点测定法</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ChangeArrowheads="1"/>
          </p:cNvSpPr>
          <p:nvPr/>
        </p:nvSpPr>
        <p:spPr bwMode="auto">
          <a:xfrm>
            <a:off x="971550" y="1784350"/>
            <a:ext cx="7848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6318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000">
                <a:solidFill>
                  <a:srgbClr val="000000"/>
                </a:solidFill>
                <a:latin typeface="华文细黑" panose="02010600040101010101" pitchFamily="2" charset="-122"/>
                <a:ea typeface="华文细黑" panose="02010600040101010101" pitchFamily="2" charset="-122"/>
              </a:rPr>
              <a:t>由于三个船位的坐标为已知，因此，当测得海底控制点的三个斜距</a:t>
            </a:r>
            <a:r>
              <a:rPr lang="en-US" altLang="zh-CN" sz="2000" i="1">
                <a:solidFill>
                  <a:srgbClr val="000000"/>
                </a:solidFill>
                <a:latin typeface="华文细黑" panose="02010600040101010101" pitchFamily="2" charset="-122"/>
                <a:ea typeface="华文细黑" panose="02010600040101010101" pitchFamily="2" charset="-122"/>
              </a:rPr>
              <a:t>S</a:t>
            </a:r>
            <a:r>
              <a:rPr lang="en-US" altLang="zh-CN" sz="2000" baseline="-25000">
                <a:solidFill>
                  <a:srgbClr val="000000"/>
                </a:solidFill>
                <a:latin typeface="华文细黑" panose="02010600040101010101" pitchFamily="2" charset="-122"/>
                <a:ea typeface="华文细黑" panose="02010600040101010101" pitchFamily="2" charset="-122"/>
              </a:rPr>
              <a:t>1</a:t>
            </a:r>
            <a:r>
              <a:rPr lang="zh-CN" altLang="en-US" sz="2000">
                <a:solidFill>
                  <a:srgbClr val="000000"/>
                </a:solidFill>
                <a:latin typeface="华文细黑" panose="02010600040101010101" pitchFamily="2" charset="-122"/>
                <a:ea typeface="华文细黑" panose="02010600040101010101" pitchFamily="2" charset="-122"/>
              </a:rPr>
              <a:t>、</a:t>
            </a:r>
            <a:r>
              <a:rPr lang="en-US" altLang="zh-CN" sz="2000" i="1">
                <a:solidFill>
                  <a:srgbClr val="000000"/>
                </a:solidFill>
                <a:latin typeface="华文细黑" panose="02010600040101010101" pitchFamily="2" charset="-122"/>
                <a:ea typeface="华文细黑" panose="02010600040101010101" pitchFamily="2" charset="-122"/>
              </a:rPr>
              <a:t>S</a:t>
            </a:r>
            <a:r>
              <a:rPr lang="en-US" altLang="zh-CN" sz="2000" baseline="-25000">
                <a:solidFill>
                  <a:srgbClr val="000000"/>
                </a:solidFill>
                <a:latin typeface="华文细黑" panose="02010600040101010101" pitchFamily="2" charset="-122"/>
                <a:ea typeface="华文细黑" panose="02010600040101010101" pitchFamily="2" charset="-122"/>
              </a:rPr>
              <a:t>2</a:t>
            </a:r>
            <a:r>
              <a:rPr lang="zh-CN" altLang="en-US" sz="2000">
                <a:solidFill>
                  <a:srgbClr val="000000"/>
                </a:solidFill>
                <a:latin typeface="华文细黑" panose="02010600040101010101" pitchFamily="2" charset="-122"/>
                <a:ea typeface="华文细黑" panose="02010600040101010101" pitchFamily="2" charset="-122"/>
              </a:rPr>
              <a:t>、</a:t>
            </a:r>
            <a:r>
              <a:rPr lang="en-US" altLang="zh-CN" sz="2000" i="1">
                <a:solidFill>
                  <a:srgbClr val="000000"/>
                </a:solidFill>
                <a:latin typeface="华文细黑" panose="02010600040101010101" pitchFamily="2" charset="-122"/>
                <a:ea typeface="华文细黑" panose="02010600040101010101" pitchFamily="2" charset="-122"/>
              </a:rPr>
              <a:t>S</a:t>
            </a:r>
            <a:r>
              <a:rPr lang="en-US" altLang="zh-CN" sz="2000" baseline="-25000">
                <a:solidFill>
                  <a:srgbClr val="000000"/>
                </a:solidFill>
                <a:latin typeface="华文细黑" panose="02010600040101010101" pitchFamily="2" charset="-122"/>
                <a:ea typeface="华文细黑" panose="02010600040101010101" pitchFamily="2" charset="-122"/>
              </a:rPr>
              <a:t>3</a:t>
            </a:r>
            <a:r>
              <a:rPr lang="zh-CN" altLang="en-US" sz="2000">
                <a:solidFill>
                  <a:srgbClr val="000000"/>
                </a:solidFill>
                <a:latin typeface="华文细黑" panose="02010600040101010101" pitchFamily="2" charset="-122"/>
                <a:ea typeface="华文细黑" panose="02010600040101010101" pitchFamily="2" charset="-122"/>
              </a:rPr>
              <a:t>后，可按下式计算声标位置（</a:t>
            </a:r>
            <a:r>
              <a:rPr lang="en-US" altLang="zh-CN" sz="2000">
                <a:solidFill>
                  <a:srgbClr val="000000"/>
                </a:solidFill>
                <a:latin typeface="华文细黑" panose="02010600040101010101" pitchFamily="2" charset="-122"/>
                <a:ea typeface="华文细黑" panose="02010600040101010101" pitchFamily="2" charset="-122"/>
              </a:rPr>
              <a:t>x, y, z</a:t>
            </a:r>
            <a:r>
              <a:rPr lang="zh-CN" altLang="en-US" sz="2000">
                <a:solidFill>
                  <a:srgbClr val="000000"/>
                </a:solidFill>
                <a:latin typeface="华文细黑" panose="02010600040101010101" pitchFamily="2" charset="-122"/>
                <a:ea typeface="华文细黑" panose="02010600040101010101" pitchFamily="2" charset="-122"/>
              </a:rPr>
              <a:t>） </a:t>
            </a:r>
          </a:p>
        </p:txBody>
      </p:sp>
      <p:sp>
        <p:nvSpPr>
          <p:cNvPr id="55299" name="Rectangle 7"/>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55300" name="Object 6"/>
          <p:cNvGraphicFramePr>
            <a:graphicFrameLocks noChangeAspect="1"/>
          </p:cNvGraphicFramePr>
          <p:nvPr/>
        </p:nvGraphicFramePr>
        <p:xfrm>
          <a:off x="2051050" y="3189288"/>
          <a:ext cx="5751513" cy="1968500"/>
        </p:xfrm>
        <a:graphic>
          <a:graphicData uri="http://schemas.openxmlformats.org/presentationml/2006/ole">
            <mc:AlternateContent xmlns:mc="http://schemas.openxmlformats.org/markup-compatibility/2006">
              <mc:Choice xmlns:v="urn:schemas-microsoft-com:vml" Requires="v">
                <p:oleObj spid="_x0000_s55309" name="Equation" r:id="rId3" imgW="2286000" imgH="787400" progId="Equation.DSMT4">
                  <p:embed/>
                </p:oleObj>
              </mc:Choice>
              <mc:Fallback>
                <p:oleObj name="Equation" r:id="rId3" imgW="2286000" imgH="787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189288"/>
                        <a:ext cx="5751513"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1"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E83984C-5480-4799-87A8-BA71E1A42DA7}" type="slidenum">
              <a:rPr lang="en-US" altLang="zh-CN">
                <a:solidFill>
                  <a:srgbClr val="000000"/>
                </a:solidFill>
              </a:rPr>
              <a:pPr eaLnBrk="1" hangingPunct="1"/>
              <a:t>38</a:t>
            </a:fld>
            <a:endParaRPr lang="en-US" altLang="zh-CN">
              <a:solidFill>
                <a:srgbClr val="000000"/>
              </a:solidFill>
            </a:endParaRPr>
          </a:p>
        </p:txBody>
      </p:sp>
      <p:sp>
        <p:nvSpPr>
          <p:cNvPr id="55302" name="Rectangle 88"/>
          <p:cNvSpPr>
            <a:spLocks noChangeArrowheads="1"/>
          </p:cNvSpPr>
          <p:nvPr/>
        </p:nvSpPr>
        <p:spPr bwMode="auto">
          <a:xfrm>
            <a:off x="647700" y="1087438"/>
            <a:ext cx="31289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华文新魏" panose="02010800040101010101" pitchFamily="2" charset="-122"/>
                <a:ea typeface="华文新魏" panose="02010800040101010101" pitchFamily="2" charset="-122"/>
              </a:rPr>
              <a:t>（</a:t>
            </a:r>
            <a:r>
              <a:rPr lang="en-US" altLang="zh-CN" sz="2400">
                <a:solidFill>
                  <a:srgbClr val="000000"/>
                </a:solidFill>
                <a:latin typeface="华文新魏" panose="02010800040101010101" pitchFamily="2" charset="-122"/>
                <a:ea typeface="华文新魏" panose="02010800040101010101" pitchFamily="2" charset="-122"/>
              </a:rPr>
              <a:t>3</a:t>
            </a:r>
            <a:r>
              <a:rPr lang="zh-CN" altLang="en-US" sz="2400">
                <a:solidFill>
                  <a:srgbClr val="000000"/>
                </a:solidFill>
                <a:latin typeface="华文新魏" panose="02010800040101010101" pitchFamily="2" charset="-122"/>
                <a:ea typeface="华文新魏" panose="02010800040101010101" pitchFamily="2" charset="-122"/>
              </a:rPr>
              <a:t>）三点空间交会法</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5"/>
          <p:cNvGrpSpPr>
            <a:grpSpLocks/>
          </p:cNvGrpSpPr>
          <p:nvPr/>
        </p:nvGrpSpPr>
        <p:grpSpPr bwMode="auto">
          <a:xfrm>
            <a:off x="5148263" y="1339850"/>
            <a:ext cx="3744912" cy="5116513"/>
            <a:chOff x="6827" y="7308"/>
            <a:chExt cx="3253" cy="5445"/>
          </a:xfrm>
        </p:grpSpPr>
        <p:grpSp>
          <p:nvGrpSpPr>
            <p:cNvPr id="56326" name="Group 6"/>
            <p:cNvGrpSpPr>
              <a:grpSpLocks/>
            </p:cNvGrpSpPr>
            <p:nvPr/>
          </p:nvGrpSpPr>
          <p:grpSpPr bwMode="auto">
            <a:xfrm>
              <a:off x="7262" y="7308"/>
              <a:ext cx="2157" cy="2324"/>
              <a:chOff x="1807" y="1611"/>
              <a:chExt cx="2538" cy="3430"/>
            </a:xfrm>
          </p:grpSpPr>
          <p:sp>
            <p:nvSpPr>
              <p:cNvPr id="56407" name="AutoShape 7"/>
              <p:cNvSpPr>
                <a:spLocks noChangeAspect="1" noChangeArrowheads="1"/>
              </p:cNvSpPr>
              <p:nvPr/>
            </p:nvSpPr>
            <p:spPr bwMode="auto">
              <a:xfrm>
                <a:off x="2658" y="1725"/>
                <a:ext cx="114" cy="114"/>
              </a:xfrm>
              <a:prstGeom prst="star4">
                <a:avLst>
                  <a:gd name="adj" fmla="val 12500"/>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08" name="AutoShape 8"/>
              <p:cNvSpPr>
                <a:spLocks noChangeAspect="1" noChangeArrowheads="1"/>
              </p:cNvSpPr>
              <p:nvPr/>
            </p:nvSpPr>
            <p:spPr bwMode="auto">
              <a:xfrm>
                <a:off x="2601" y="2177"/>
                <a:ext cx="114" cy="114"/>
              </a:xfrm>
              <a:prstGeom prst="star4">
                <a:avLst>
                  <a:gd name="adj" fmla="val 12500"/>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09" name="AutoShape 9"/>
              <p:cNvSpPr>
                <a:spLocks noChangeAspect="1" noChangeArrowheads="1"/>
              </p:cNvSpPr>
              <p:nvPr/>
            </p:nvSpPr>
            <p:spPr bwMode="auto">
              <a:xfrm>
                <a:off x="3168" y="2405"/>
                <a:ext cx="114" cy="114"/>
              </a:xfrm>
              <a:prstGeom prst="star4">
                <a:avLst>
                  <a:gd name="adj" fmla="val 12500"/>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10" name="AutoShape 10"/>
              <p:cNvSpPr>
                <a:spLocks noChangeAspect="1" noChangeArrowheads="1"/>
              </p:cNvSpPr>
              <p:nvPr/>
            </p:nvSpPr>
            <p:spPr bwMode="auto">
              <a:xfrm>
                <a:off x="3736" y="2405"/>
                <a:ext cx="114" cy="114"/>
              </a:xfrm>
              <a:prstGeom prst="star4">
                <a:avLst>
                  <a:gd name="adj" fmla="val 12500"/>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11" name="AutoShape 11"/>
              <p:cNvSpPr>
                <a:spLocks noChangeAspect="1" noChangeArrowheads="1"/>
              </p:cNvSpPr>
              <p:nvPr/>
            </p:nvSpPr>
            <p:spPr bwMode="auto">
              <a:xfrm>
                <a:off x="3848" y="1781"/>
                <a:ext cx="114" cy="114"/>
              </a:xfrm>
              <a:prstGeom prst="star4">
                <a:avLst>
                  <a:gd name="adj" fmla="val 12500"/>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12" name="AutoShape 12"/>
              <p:cNvSpPr>
                <a:spLocks noChangeAspect="1" noChangeArrowheads="1"/>
              </p:cNvSpPr>
              <p:nvPr/>
            </p:nvSpPr>
            <p:spPr bwMode="auto">
              <a:xfrm>
                <a:off x="3225" y="1611"/>
                <a:ext cx="113" cy="114"/>
              </a:xfrm>
              <a:prstGeom prst="star4">
                <a:avLst>
                  <a:gd name="adj" fmla="val 12500"/>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13" name="Freeform 13"/>
              <p:cNvSpPr>
                <a:spLocks noChangeAspect="1"/>
              </p:cNvSpPr>
              <p:nvPr/>
            </p:nvSpPr>
            <p:spPr bwMode="auto">
              <a:xfrm>
                <a:off x="2205" y="3190"/>
                <a:ext cx="2097" cy="75"/>
              </a:xfrm>
              <a:custGeom>
                <a:avLst/>
                <a:gdLst>
                  <a:gd name="T0" fmla="*/ 0 w 1678"/>
                  <a:gd name="T1" fmla="*/ 42100 h 60"/>
                  <a:gd name="T2" fmla="*/ 144739 w 1678"/>
                  <a:gd name="T3" fmla="*/ 6161 h 60"/>
                  <a:gd name="T4" fmla="*/ 218535 w 1678"/>
                  <a:gd name="T5" fmla="*/ 42100 h 60"/>
                  <a:gd name="T6" fmla="*/ 436238 w 1678"/>
                  <a:gd name="T7" fmla="*/ 42100 h 60"/>
                  <a:gd name="T8" fmla="*/ 545168 w 1678"/>
                  <a:gd name="T9" fmla="*/ 6161 h 60"/>
                  <a:gd name="T10" fmla="*/ 800062 w 1678"/>
                  <a:gd name="T11" fmla="*/ 42100 h 60"/>
                  <a:gd name="T12" fmla="*/ 982489 w 1678"/>
                  <a:gd name="T13" fmla="*/ 42100 h 60"/>
                  <a:gd name="T14" fmla="*/ 1236324 w 1678"/>
                  <a:gd name="T15" fmla="*/ 6161 h 60"/>
                  <a:gd name="T16" fmla="*/ 1345830 w 1678"/>
                  <a:gd name="T17" fmla="*/ 616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78" h="60">
                    <a:moveTo>
                      <a:pt x="0" y="52"/>
                    </a:moveTo>
                    <a:cubicBezTo>
                      <a:pt x="68" y="29"/>
                      <a:pt x="136" y="7"/>
                      <a:pt x="181" y="7"/>
                    </a:cubicBezTo>
                    <a:cubicBezTo>
                      <a:pt x="226" y="7"/>
                      <a:pt x="211" y="45"/>
                      <a:pt x="272" y="52"/>
                    </a:cubicBezTo>
                    <a:cubicBezTo>
                      <a:pt x="333" y="59"/>
                      <a:pt x="476" y="59"/>
                      <a:pt x="544" y="52"/>
                    </a:cubicBezTo>
                    <a:cubicBezTo>
                      <a:pt x="612" y="45"/>
                      <a:pt x="604" y="7"/>
                      <a:pt x="680" y="7"/>
                    </a:cubicBezTo>
                    <a:cubicBezTo>
                      <a:pt x="756" y="7"/>
                      <a:pt x="907" y="45"/>
                      <a:pt x="998" y="52"/>
                    </a:cubicBezTo>
                    <a:cubicBezTo>
                      <a:pt x="1089" y="59"/>
                      <a:pt x="1134" y="60"/>
                      <a:pt x="1225" y="52"/>
                    </a:cubicBezTo>
                    <a:cubicBezTo>
                      <a:pt x="1316" y="44"/>
                      <a:pt x="1467" y="14"/>
                      <a:pt x="1542" y="7"/>
                    </a:cubicBezTo>
                    <a:cubicBezTo>
                      <a:pt x="1617" y="0"/>
                      <a:pt x="1648" y="7"/>
                      <a:pt x="1678" y="7"/>
                    </a:cubicBez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14" name="AutoShape 14"/>
              <p:cNvSpPr>
                <a:spLocks noChangeAspect="1" noChangeArrowheads="1"/>
              </p:cNvSpPr>
              <p:nvPr/>
            </p:nvSpPr>
            <p:spPr bwMode="auto">
              <a:xfrm>
                <a:off x="3180" y="3096"/>
                <a:ext cx="227" cy="170"/>
              </a:xfrm>
              <a:prstGeom prst="octagon">
                <a:avLst>
                  <a:gd name="adj" fmla="val 29287"/>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56415" name="Group 15"/>
              <p:cNvGrpSpPr>
                <a:grpSpLocks noChangeAspect="1"/>
              </p:cNvGrpSpPr>
              <p:nvPr/>
            </p:nvGrpSpPr>
            <p:grpSpPr bwMode="auto">
              <a:xfrm>
                <a:off x="2318" y="4842"/>
                <a:ext cx="284" cy="199"/>
                <a:chOff x="930" y="3294"/>
                <a:chExt cx="227" cy="318"/>
              </a:xfrm>
            </p:grpSpPr>
            <p:sp>
              <p:nvSpPr>
                <p:cNvPr id="56451" name="Oval 16"/>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52" name="Line 17"/>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53" name="Line 18"/>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54" name="AutoShape 19"/>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grpSp>
            <p:nvGrpSpPr>
              <p:cNvPr id="56416" name="Group 20"/>
              <p:cNvGrpSpPr>
                <a:grpSpLocks noChangeAspect="1"/>
              </p:cNvGrpSpPr>
              <p:nvPr/>
            </p:nvGrpSpPr>
            <p:grpSpPr bwMode="auto">
              <a:xfrm>
                <a:off x="1807" y="4106"/>
                <a:ext cx="284" cy="199"/>
                <a:chOff x="930" y="3294"/>
                <a:chExt cx="227" cy="318"/>
              </a:xfrm>
            </p:grpSpPr>
            <p:sp>
              <p:nvSpPr>
                <p:cNvPr id="56447" name="Oval 21"/>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48" name="Line 22"/>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49" name="Line 23"/>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50" name="AutoShape 24"/>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grpSp>
            <p:nvGrpSpPr>
              <p:cNvPr id="56417" name="Group 25"/>
              <p:cNvGrpSpPr>
                <a:grpSpLocks noChangeAspect="1"/>
              </p:cNvGrpSpPr>
              <p:nvPr/>
            </p:nvGrpSpPr>
            <p:grpSpPr bwMode="auto">
              <a:xfrm>
                <a:off x="3395" y="4842"/>
                <a:ext cx="283" cy="199"/>
                <a:chOff x="930" y="3294"/>
                <a:chExt cx="227" cy="318"/>
              </a:xfrm>
            </p:grpSpPr>
            <p:sp>
              <p:nvSpPr>
                <p:cNvPr id="56443" name="Oval 26"/>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44" name="Line 27"/>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45" name="Line 28"/>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46" name="AutoShape 29"/>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grpSp>
            <p:nvGrpSpPr>
              <p:cNvPr id="56418" name="Group 30"/>
              <p:cNvGrpSpPr>
                <a:grpSpLocks noChangeAspect="1"/>
              </p:cNvGrpSpPr>
              <p:nvPr/>
            </p:nvGrpSpPr>
            <p:grpSpPr bwMode="auto">
              <a:xfrm>
                <a:off x="3702" y="4049"/>
                <a:ext cx="284" cy="198"/>
                <a:chOff x="930" y="3294"/>
                <a:chExt cx="227" cy="318"/>
              </a:xfrm>
            </p:grpSpPr>
            <p:sp>
              <p:nvSpPr>
                <p:cNvPr id="56439" name="Oval 31"/>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40" name="Line 32"/>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41" name="Line 33"/>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42" name="AutoShape 34"/>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56419" name="Line 35"/>
              <p:cNvSpPr>
                <a:spLocks noChangeAspect="1" noChangeShapeType="1"/>
              </p:cNvSpPr>
              <p:nvPr/>
            </p:nvSpPr>
            <p:spPr bwMode="auto">
              <a:xfrm flipH="1">
                <a:off x="1921" y="3199"/>
                <a:ext cx="1361" cy="90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20" name="Freeform 36"/>
              <p:cNvSpPr>
                <a:spLocks noChangeAspect="1"/>
              </p:cNvSpPr>
              <p:nvPr/>
            </p:nvSpPr>
            <p:spPr bwMode="auto">
              <a:xfrm>
                <a:off x="2448" y="3199"/>
                <a:ext cx="835" cy="1676"/>
              </a:xfrm>
              <a:custGeom>
                <a:avLst/>
                <a:gdLst>
                  <a:gd name="T0" fmla="*/ 539873 w 668"/>
                  <a:gd name="T1" fmla="*/ 0 h 1341"/>
                  <a:gd name="T2" fmla="*/ 0 w 668"/>
                  <a:gd name="T3" fmla="*/ 1078297 h 1341"/>
                  <a:gd name="T4" fmla="*/ 0 60000 65536"/>
                  <a:gd name="T5" fmla="*/ 0 60000 65536"/>
                </a:gdLst>
                <a:ahLst/>
                <a:cxnLst>
                  <a:cxn ang="T4">
                    <a:pos x="T0" y="T1"/>
                  </a:cxn>
                  <a:cxn ang="T5">
                    <a:pos x="T2" y="T3"/>
                  </a:cxn>
                </a:cxnLst>
                <a:rect l="0" t="0" r="r" b="b"/>
                <a:pathLst>
                  <a:path w="668" h="1341">
                    <a:moveTo>
                      <a:pt x="668" y="0"/>
                    </a:moveTo>
                    <a:lnTo>
                      <a:pt x="0" y="1341"/>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21" name="Line 37"/>
              <p:cNvSpPr>
                <a:spLocks noChangeAspect="1" noChangeShapeType="1"/>
              </p:cNvSpPr>
              <p:nvPr/>
            </p:nvSpPr>
            <p:spPr bwMode="auto">
              <a:xfrm>
                <a:off x="3282" y="3199"/>
                <a:ext cx="226" cy="164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22" name="Line 38"/>
              <p:cNvSpPr>
                <a:spLocks noChangeAspect="1" noChangeShapeType="1"/>
              </p:cNvSpPr>
              <p:nvPr/>
            </p:nvSpPr>
            <p:spPr bwMode="auto">
              <a:xfrm>
                <a:off x="3282" y="3199"/>
                <a:ext cx="566" cy="90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23" name="Line 39"/>
              <p:cNvSpPr>
                <a:spLocks noChangeAspect="1" noChangeShapeType="1"/>
              </p:cNvSpPr>
              <p:nvPr/>
            </p:nvSpPr>
            <p:spPr bwMode="auto">
              <a:xfrm>
                <a:off x="2658" y="2235"/>
                <a:ext cx="624" cy="96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24" name="Line 40"/>
              <p:cNvSpPr>
                <a:spLocks noChangeAspect="1" noChangeShapeType="1"/>
              </p:cNvSpPr>
              <p:nvPr/>
            </p:nvSpPr>
            <p:spPr bwMode="auto">
              <a:xfrm flipV="1">
                <a:off x="2658" y="1781"/>
                <a:ext cx="57" cy="45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25" name="Freeform 41"/>
              <p:cNvSpPr>
                <a:spLocks noChangeAspect="1"/>
              </p:cNvSpPr>
              <p:nvPr/>
            </p:nvSpPr>
            <p:spPr bwMode="auto">
              <a:xfrm>
                <a:off x="3248" y="1662"/>
                <a:ext cx="664" cy="173"/>
              </a:xfrm>
              <a:custGeom>
                <a:avLst/>
                <a:gdLst>
                  <a:gd name="T0" fmla="*/ 433730 w 531"/>
                  <a:gd name="T1" fmla="*/ 121445 h 138"/>
                  <a:gd name="T2" fmla="*/ 0 w 531"/>
                  <a:gd name="T3" fmla="*/ 0 h 138"/>
                  <a:gd name="T4" fmla="*/ 0 60000 65536"/>
                  <a:gd name="T5" fmla="*/ 0 60000 65536"/>
                </a:gdLst>
                <a:ahLst/>
                <a:cxnLst>
                  <a:cxn ang="T4">
                    <a:pos x="T0" y="T1"/>
                  </a:cxn>
                  <a:cxn ang="T5">
                    <a:pos x="T2" y="T3"/>
                  </a:cxn>
                </a:cxnLst>
                <a:rect l="0" t="0" r="r" b="b"/>
                <a:pathLst>
                  <a:path w="531" h="138">
                    <a:moveTo>
                      <a:pt x="531" y="138"/>
                    </a:moveTo>
                    <a:lnTo>
                      <a:pt x="0"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26" name="Freeform 42"/>
              <p:cNvSpPr>
                <a:spLocks noChangeAspect="1"/>
              </p:cNvSpPr>
              <p:nvPr/>
            </p:nvSpPr>
            <p:spPr bwMode="auto">
              <a:xfrm>
                <a:off x="2655" y="2257"/>
                <a:ext cx="560" cy="205"/>
              </a:xfrm>
              <a:custGeom>
                <a:avLst/>
                <a:gdLst>
                  <a:gd name="T0" fmla="*/ 0 w 448"/>
                  <a:gd name="T1" fmla="*/ 0 h 164"/>
                  <a:gd name="T2" fmla="*/ 362224 w 448"/>
                  <a:gd name="T3" fmla="*/ 132325 h 164"/>
                  <a:gd name="T4" fmla="*/ 0 60000 65536"/>
                  <a:gd name="T5" fmla="*/ 0 60000 65536"/>
                </a:gdLst>
                <a:ahLst/>
                <a:cxnLst>
                  <a:cxn ang="T4">
                    <a:pos x="T0" y="T1"/>
                  </a:cxn>
                  <a:cxn ang="T5">
                    <a:pos x="T2" y="T3"/>
                  </a:cxn>
                </a:cxnLst>
                <a:rect l="0" t="0" r="r" b="b"/>
                <a:pathLst>
                  <a:path w="448" h="164">
                    <a:moveTo>
                      <a:pt x="0" y="0"/>
                    </a:moveTo>
                    <a:lnTo>
                      <a:pt x="448" y="164"/>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27" name="Freeform 43"/>
              <p:cNvSpPr>
                <a:spLocks noChangeAspect="1"/>
              </p:cNvSpPr>
              <p:nvPr/>
            </p:nvSpPr>
            <p:spPr bwMode="auto">
              <a:xfrm>
                <a:off x="3226" y="2451"/>
                <a:ext cx="549" cy="24"/>
              </a:xfrm>
              <a:custGeom>
                <a:avLst/>
                <a:gdLst>
                  <a:gd name="T0" fmla="*/ 0 w 439"/>
                  <a:gd name="T1" fmla="*/ 0 h 19"/>
                  <a:gd name="T2" fmla="*/ 359534 w 439"/>
                  <a:gd name="T3" fmla="*/ 20942 h 19"/>
                  <a:gd name="T4" fmla="*/ 0 60000 65536"/>
                  <a:gd name="T5" fmla="*/ 0 60000 65536"/>
                </a:gdLst>
                <a:ahLst/>
                <a:cxnLst>
                  <a:cxn ang="T4">
                    <a:pos x="T0" y="T1"/>
                  </a:cxn>
                  <a:cxn ang="T5">
                    <a:pos x="T2" y="T3"/>
                  </a:cxn>
                </a:cxnLst>
                <a:rect l="0" t="0" r="r" b="b"/>
                <a:pathLst>
                  <a:path w="439" h="19">
                    <a:moveTo>
                      <a:pt x="0" y="0"/>
                    </a:moveTo>
                    <a:lnTo>
                      <a:pt x="439" y="19"/>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28" name="Freeform 44"/>
              <p:cNvSpPr>
                <a:spLocks noChangeAspect="1"/>
              </p:cNvSpPr>
              <p:nvPr/>
            </p:nvSpPr>
            <p:spPr bwMode="auto">
              <a:xfrm>
                <a:off x="3763" y="1835"/>
                <a:ext cx="114" cy="627"/>
              </a:xfrm>
              <a:custGeom>
                <a:avLst/>
                <a:gdLst>
                  <a:gd name="T0" fmla="*/ 0 w 91"/>
                  <a:gd name="T1" fmla="*/ 396062 h 502"/>
                  <a:gd name="T2" fmla="*/ 78571 w 91"/>
                  <a:gd name="T3" fmla="*/ 0 h 502"/>
                  <a:gd name="T4" fmla="*/ 0 60000 65536"/>
                  <a:gd name="T5" fmla="*/ 0 60000 65536"/>
                </a:gdLst>
                <a:ahLst/>
                <a:cxnLst>
                  <a:cxn ang="T4">
                    <a:pos x="T0" y="T1"/>
                  </a:cxn>
                  <a:cxn ang="T5">
                    <a:pos x="T2" y="T3"/>
                  </a:cxn>
                </a:cxnLst>
                <a:rect l="0" t="0" r="r" b="b"/>
                <a:pathLst>
                  <a:path w="91" h="502">
                    <a:moveTo>
                      <a:pt x="0" y="502"/>
                    </a:moveTo>
                    <a:lnTo>
                      <a:pt x="91"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29" name="Freeform 45"/>
              <p:cNvSpPr>
                <a:spLocks noChangeAspect="1"/>
              </p:cNvSpPr>
              <p:nvPr/>
            </p:nvSpPr>
            <p:spPr bwMode="auto">
              <a:xfrm>
                <a:off x="2716" y="1651"/>
                <a:ext cx="567" cy="131"/>
              </a:xfrm>
              <a:custGeom>
                <a:avLst/>
                <a:gdLst>
                  <a:gd name="T0" fmla="*/ 357075 w 454"/>
                  <a:gd name="T1" fmla="*/ 0 h 105"/>
                  <a:gd name="T2" fmla="*/ 0 w 454"/>
                  <a:gd name="T3" fmla="*/ 79775 h 105"/>
                  <a:gd name="T4" fmla="*/ 0 60000 65536"/>
                  <a:gd name="T5" fmla="*/ 0 60000 65536"/>
                </a:gdLst>
                <a:ahLst/>
                <a:cxnLst>
                  <a:cxn ang="T4">
                    <a:pos x="T0" y="T1"/>
                  </a:cxn>
                  <a:cxn ang="T5">
                    <a:pos x="T2" y="T3"/>
                  </a:cxn>
                </a:cxnLst>
                <a:rect l="0" t="0" r="r" b="b"/>
                <a:pathLst>
                  <a:path w="454" h="105">
                    <a:moveTo>
                      <a:pt x="454" y="0"/>
                    </a:moveTo>
                    <a:lnTo>
                      <a:pt x="0" y="10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30" name="Freeform 46"/>
              <p:cNvSpPr>
                <a:spLocks noChangeAspect="1"/>
              </p:cNvSpPr>
              <p:nvPr/>
            </p:nvSpPr>
            <p:spPr bwMode="auto">
              <a:xfrm>
                <a:off x="3260" y="1846"/>
                <a:ext cx="617" cy="1371"/>
              </a:xfrm>
              <a:custGeom>
                <a:avLst/>
                <a:gdLst>
                  <a:gd name="T0" fmla="*/ 0 w 494"/>
                  <a:gd name="T1" fmla="*/ 881237 h 1097"/>
                  <a:gd name="T2" fmla="*/ 389807 w 494"/>
                  <a:gd name="T3" fmla="*/ 0 h 1097"/>
                  <a:gd name="T4" fmla="*/ 0 60000 65536"/>
                  <a:gd name="T5" fmla="*/ 0 60000 65536"/>
                </a:gdLst>
                <a:ahLst/>
                <a:cxnLst>
                  <a:cxn ang="T4">
                    <a:pos x="T0" y="T1"/>
                  </a:cxn>
                  <a:cxn ang="T5">
                    <a:pos x="T2" y="T3"/>
                  </a:cxn>
                </a:cxnLst>
                <a:rect l="0" t="0" r="r" b="b"/>
                <a:pathLst>
                  <a:path w="494" h="1097">
                    <a:moveTo>
                      <a:pt x="0" y="1097"/>
                    </a:moveTo>
                    <a:lnTo>
                      <a:pt x="494"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31" name="Freeform 47"/>
              <p:cNvSpPr>
                <a:spLocks noChangeAspect="1"/>
              </p:cNvSpPr>
              <p:nvPr/>
            </p:nvSpPr>
            <p:spPr bwMode="auto">
              <a:xfrm>
                <a:off x="3272" y="2451"/>
                <a:ext cx="514" cy="731"/>
              </a:xfrm>
              <a:custGeom>
                <a:avLst/>
                <a:gdLst>
                  <a:gd name="T0" fmla="*/ 336801 w 411"/>
                  <a:gd name="T1" fmla="*/ 0 h 585"/>
                  <a:gd name="T2" fmla="*/ 0 w 411"/>
                  <a:gd name="T3" fmla="*/ 467799 h 585"/>
                  <a:gd name="T4" fmla="*/ 0 60000 65536"/>
                  <a:gd name="T5" fmla="*/ 0 60000 65536"/>
                </a:gdLst>
                <a:ahLst/>
                <a:cxnLst>
                  <a:cxn ang="T4">
                    <a:pos x="T0" y="T1"/>
                  </a:cxn>
                  <a:cxn ang="T5">
                    <a:pos x="T2" y="T3"/>
                  </a:cxn>
                </a:cxnLst>
                <a:rect l="0" t="0" r="r" b="b"/>
                <a:pathLst>
                  <a:path w="411" h="585">
                    <a:moveTo>
                      <a:pt x="411" y="0"/>
                    </a:moveTo>
                    <a:lnTo>
                      <a:pt x="0" y="58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32" name="Freeform 48"/>
              <p:cNvSpPr>
                <a:spLocks noChangeAspect="1"/>
              </p:cNvSpPr>
              <p:nvPr/>
            </p:nvSpPr>
            <p:spPr bwMode="auto">
              <a:xfrm>
                <a:off x="3215" y="2429"/>
                <a:ext cx="45" cy="766"/>
              </a:xfrm>
              <a:custGeom>
                <a:avLst/>
                <a:gdLst>
                  <a:gd name="T0" fmla="*/ 0 w 36"/>
                  <a:gd name="T1" fmla="*/ 0 h 613"/>
                  <a:gd name="T2" fmla="*/ 29376 w 36"/>
                  <a:gd name="T3" fmla="*/ 490492 h 613"/>
                  <a:gd name="T4" fmla="*/ 0 60000 65536"/>
                  <a:gd name="T5" fmla="*/ 0 60000 65536"/>
                </a:gdLst>
                <a:ahLst/>
                <a:cxnLst>
                  <a:cxn ang="T4">
                    <a:pos x="T0" y="T1"/>
                  </a:cxn>
                  <a:cxn ang="T5">
                    <a:pos x="T2" y="T3"/>
                  </a:cxn>
                </a:cxnLst>
                <a:rect l="0" t="0" r="r" b="b"/>
                <a:pathLst>
                  <a:path w="36" h="613">
                    <a:moveTo>
                      <a:pt x="0" y="0"/>
                    </a:moveTo>
                    <a:lnTo>
                      <a:pt x="36" y="613"/>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33" name="Freeform 49"/>
              <p:cNvSpPr>
                <a:spLocks noChangeAspect="1"/>
              </p:cNvSpPr>
              <p:nvPr/>
            </p:nvSpPr>
            <p:spPr bwMode="auto">
              <a:xfrm>
                <a:off x="3283" y="1686"/>
                <a:ext cx="2" cy="1531"/>
              </a:xfrm>
              <a:custGeom>
                <a:avLst/>
                <a:gdLst>
                  <a:gd name="T0" fmla="*/ 0 w 1"/>
                  <a:gd name="T1" fmla="*/ 984438 h 1225"/>
                  <a:gd name="T2" fmla="*/ 0 w 1"/>
                  <a:gd name="T3" fmla="*/ 0 h 1225"/>
                  <a:gd name="T4" fmla="*/ 0 60000 65536"/>
                  <a:gd name="T5" fmla="*/ 0 60000 65536"/>
                </a:gdLst>
                <a:ahLst/>
                <a:cxnLst>
                  <a:cxn ang="T4">
                    <a:pos x="T0" y="T1"/>
                  </a:cxn>
                  <a:cxn ang="T5">
                    <a:pos x="T2" y="T3"/>
                  </a:cxn>
                </a:cxnLst>
                <a:rect l="0" t="0" r="r" b="b"/>
                <a:pathLst>
                  <a:path w="1" h="1225">
                    <a:moveTo>
                      <a:pt x="0" y="1225"/>
                    </a:moveTo>
                    <a:lnTo>
                      <a:pt x="0"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34" name="Freeform 50"/>
              <p:cNvSpPr>
                <a:spLocks noChangeAspect="1"/>
              </p:cNvSpPr>
              <p:nvPr/>
            </p:nvSpPr>
            <p:spPr bwMode="auto">
              <a:xfrm>
                <a:off x="1935" y="4097"/>
                <a:ext cx="1897" cy="58"/>
              </a:xfrm>
              <a:custGeom>
                <a:avLst/>
                <a:gdLst>
                  <a:gd name="T0" fmla="*/ 0 w 1518"/>
                  <a:gd name="T1" fmla="*/ 47974 h 46"/>
                  <a:gd name="T2" fmla="*/ 1216858 w 1518"/>
                  <a:gd name="T3" fmla="*/ 0 h 46"/>
                  <a:gd name="T4" fmla="*/ 0 60000 65536"/>
                  <a:gd name="T5" fmla="*/ 0 60000 65536"/>
                </a:gdLst>
                <a:ahLst/>
                <a:cxnLst>
                  <a:cxn ang="T4">
                    <a:pos x="T0" y="T1"/>
                  </a:cxn>
                  <a:cxn ang="T5">
                    <a:pos x="T2" y="T3"/>
                  </a:cxn>
                </a:cxnLst>
                <a:rect l="0" t="0" r="r" b="b"/>
                <a:pathLst>
                  <a:path w="1518" h="46">
                    <a:moveTo>
                      <a:pt x="0" y="46"/>
                    </a:moveTo>
                    <a:lnTo>
                      <a:pt x="1518"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35" name="Freeform 51"/>
              <p:cNvSpPr>
                <a:spLocks noChangeAspect="1"/>
              </p:cNvSpPr>
              <p:nvPr/>
            </p:nvSpPr>
            <p:spPr bwMode="auto">
              <a:xfrm>
                <a:off x="3500" y="4097"/>
                <a:ext cx="320" cy="765"/>
              </a:xfrm>
              <a:custGeom>
                <a:avLst/>
                <a:gdLst>
                  <a:gd name="T0" fmla="*/ 206758 w 256"/>
                  <a:gd name="T1" fmla="*/ 0 h 612"/>
                  <a:gd name="T2" fmla="*/ 0 w 256"/>
                  <a:gd name="T3" fmla="*/ 494531 h 612"/>
                  <a:gd name="T4" fmla="*/ 0 60000 65536"/>
                  <a:gd name="T5" fmla="*/ 0 60000 65536"/>
                </a:gdLst>
                <a:ahLst/>
                <a:cxnLst>
                  <a:cxn ang="T4">
                    <a:pos x="T0" y="T1"/>
                  </a:cxn>
                  <a:cxn ang="T5">
                    <a:pos x="T2" y="T3"/>
                  </a:cxn>
                </a:cxnLst>
                <a:rect l="0" t="0" r="r" b="b"/>
                <a:pathLst>
                  <a:path w="256" h="612">
                    <a:moveTo>
                      <a:pt x="256" y="0"/>
                    </a:moveTo>
                    <a:lnTo>
                      <a:pt x="0" y="612"/>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36" name="Freeform 52"/>
              <p:cNvSpPr>
                <a:spLocks noChangeAspect="1"/>
              </p:cNvSpPr>
              <p:nvPr/>
            </p:nvSpPr>
            <p:spPr bwMode="auto">
              <a:xfrm>
                <a:off x="2448" y="4886"/>
                <a:ext cx="1064" cy="23"/>
              </a:xfrm>
              <a:custGeom>
                <a:avLst/>
                <a:gdLst>
                  <a:gd name="T0" fmla="*/ 692026 w 851"/>
                  <a:gd name="T1" fmla="*/ 0 h 18"/>
                  <a:gd name="T2" fmla="*/ 0 w 851"/>
                  <a:gd name="T3" fmla="*/ 27603 h 18"/>
                  <a:gd name="T4" fmla="*/ 0 60000 65536"/>
                  <a:gd name="T5" fmla="*/ 0 60000 65536"/>
                </a:gdLst>
                <a:ahLst/>
                <a:cxnLst>
                  <a:cxn ang="T4">
                    <a:pos x="T0" y="T1"/>
                  </a:cxn>
                  <a:cxn ang="T5">
                    <a:pos x="T2" y="T3"/>
                  </a:cxn>
                </a:cxnLst>
                <a:rect l="0" t="0" r="r" b="b"/>
                <a:pathLst>
                  <a:path w="851" h="18">
                    <a:moveTo>
                      <a:pt x="851" y="0"/>
                    </a:moveTo>
                    <a:lnTo>
                      <a:pt x="0" y="18"/>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37" name="Freeform 53"/>
              <p:cNvSpPr>
                <a:spLocks noChangeAspect="1"/>
              </p:cNvSpPr>
              <p:nvPr/>
            </p:nvSpPr>
            <p:spPr bwMode="auto">
              <a:xfrm>
                <a:off x="1935" y="4142"/>
                <a:ext cx="513" cy="767"/>
              </a:xfrm>
              <a:custGeom>
                <a:avLst/>
                <a:gdLst>
                  <a:gd name="T0" fmla="*/ 0 w 411"/>
                  <a:gd name="T1" fmla="*/ 0 h 613"/>
                  <a:gd name="T2" fmla="*/ 317412 w 411"/>
                  <a:gd name="T3" fmla="*/ 510241 h 613"/>
                  <a:gd name="T4" fmla="*/ 0 60000 65536"/>
                  <a:gd name="T5" fmla="*/ 0 60000 65536"/>
                </a:gdLst>
                <a:ahLst/>
                <a:cxnLst>
                  <a:cxn ang="T4">
                    <a:pos x="T0" y="T1"/>
                  </a:cxn>
                  <a:cxn ang="T5">
                    <a:pos x="T2" y="T3"/>
                  </a:cxn>
                </a:cxnLst>
                <a:rect l="0" t="0" r="r" b="b"/>
                <a:pathLst>
                  <a:path w="411" h="613">
                    <a:moveTo>
                      <a:pt x="0" y="0"/>
                    </a:moveTo>
                    <a:lnTo>
                      <a:pt x="411" y="613"/>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38" name="Text Box 54"/>
              <p:cNvSpPr txBox="1">
                <a:spLocks noChangeAspect="1" noChangeArrowheads="1"/>
              </p:cNvSpPr>
              <p:nvPr/>
            </p:nvSpPr>
            <p:spPr bwMode="auto">
              <a:xfrm>
                <a:off x="3420" y="2844"/>
                <a:ext cx="925"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a:solidFill>
                      <a:srgbClr val="000000"/>
                    </a:solidFill>
                    <a:latin typeface="Arial" panose="020B0604020202020204" pitchFamily="34" charset="0"/>
                  </a:rPr>
                  <a:t>浮标</a:t>
                </a:r>
                <a:r>
                  <a:rPr lang="en-US" altLang="zh-CN">
                    <a:solidFill>
                      <a:srgbClr val="000000"/>
                    </a:solidFill>
                    <a:latin typeface="Arial" panose="020B0604020202020204" pitchFamily="34" charset="0"/>
                  </a:rPr>
                  <a:t>/</a:t>
                </a:r>
                <a:r>
                  <a:rPr lang="zh-CN" altLang="en-US">
                    <a:solidFill>
                      <a:srgbClr val="000000"/>
                    </a:solidFill>
                    <a:latin typeface="Arial" panose="020B0604020202020204" pitchFamily="34" charset="0"/>
                  </a:rPr>
                  <a:t>船</a:t>
                </a:r>
              </a:p>
            </p:txBody>
          </p:sp>
        </p:grpSp>
        <p:grpSp>
          <p:nvGrpSpPr>
            <p:cNvPr id="56327" name="Group 55"/>
            <p:cNvGrpSpPr>
              <a:grpSpLocks/>
            </p:cNvGrpSpPr>
            <p:nvPr/>
          </p:nvGrpSpPr>
          <p:grpSpPr bwMode="auto">
            <a:xfrm>
              <a:off x="6827" y="9787"/>
              <a:ext cx="3253" cy="2966"/>
              <a:chOff x="6827" y="9787"/>
              <a:chExt cx="3253" cy="2966"/>
            </a:xfrm>
          </p:grpSpPr>
          <p:grpSp>
            <p:nvGrpSpPr>
              <p:cNvPr id="56328" name="Group 56"/>
              <p:cNvGrpSpPr>
                <a:grpSpLocks/>
              </p:cNvGrpSpPr>
              <p:nvPr/>
            </p:nvGrpSpPr>
            <p:grpSpPr bwMode="auto">
              <a:xfrm>
                <a:off x="6827" y="9787"/>
                <a:ext cx="3253" cy="2885"/>
                <a:chOff x="5718" y="9315"/>
                <a:chExt cx="3835" cy="3923"/>
              </a:xfrm>
            </p:grpSpPr>
            <p:grpSp>
              <p:nvGrpSpPr>
                <p:cNvPr id="56330" name="Group 57"/>
                <p:cNvGrpSpPr>
                  <a:grpSpLocks noChangeAspect="1"/>
                </p:cNvGrpSpPr>
                <p:nvPr/>
              </p:nvGrpSpPr>
              <p:grpSpPr bwMode="auto">
                <a:xfrm>
                  <a:off x="5718" y="9576"/>
                  <a:ext cx="3629" cy="3203"/>
                  <a:chOff x="2517" y="1117"/>
                  <a:chExt cx="2903" cy="2563"/>
                </a:xfrm>
              </p:grpSpPr>
              <p:sp>
                <p:nvSpPr>
                  <p:cNvPr id="56338" name="Freeform 58"/>
                  <p:cNvSpPr>
                    <a:spLocks noChangeAspect="1"/>
                  </p:cNvSpPr>
                  <p:nvPr/>
                </p:nvSpPr>
                <p:spPr bwMode="auto">
                  <a:xfrm>
                    <a:off x="3016" y="1154"/>
                    <a:ext cx="2404" cy="326"/>
                  </a:xfrm>
                  <a:custGeom>
                    <a:avLst/>
                    <a:gdLst>
                      <a:gd name="T0" fmla="*/ 0 w 2404"/>
                      <a:gd name="T1" fmla="*/ 326 h 326"/>
                      <a:gd name="T2" fmla="*/ 136 w 2404"/>
                      <a:gd name="T3" fmla="*/ 280 h 326"/>
                      <a:gd name="T4" fmla="*/ 635 w 2404"/>
                      <a:gd name="T5" fmla="*/ 144 h 326"/>
                      <a:gd name="T6" fmla="*/ 907 w 2404"/>
                      <a:gd name="T7" fmla="*/ 190 h 326"/>
                      <a:gd name="T8" fmla="*/ 1497 w 2404"/>
                      <a:gd name="T9" fmla="*/ 99 h 326"/>
                      <a:gd name="T10" fmla="*/ 2041 w 2404"/>
                      <a:gd name="T11" fmla="*/ 8 h 326"/>
                      <a:gd name="T12" fmla="*/ 2313 w 2404"/>
                      <a:gd name="T13" fmla="*/ 53 h 326"/>
                      <a:gd name="T14" fmla="*/ 2404 w 2404"/>
                      <a:gd name="T15" fmla="*/ 53 h 3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04" h="326">
                        <a:moveTo>
                          <a:pt x="0" y="326"/>
                        </a:moveTo>
                        <a:cubicBezTo>
                          <a:pt x="15" y="318"/>
                          <a:pt x="30" y="310"/>
                          <a:pt x="136" y="280"/>
                        </a:cubicBezTo>
                        <a:cubicBezTo>
                          <a:pt x="242" y="250"/>
                          <a:pt x="507" y="159"/>
                          <a:pt x="635" y="144"/>
                        </a:cubicBezTo>
                        <a:cubicBezTo>
                          <a:pt x="763" y="129"/>
                          <a:pt x="763" y="197"/>
                          <a:pt x="907" y="190"/>
                        </a:cubicBezTo>
                        <a:cubicBezTo>
                          <a:pt x="1051" y="183"/>
                          <a:pt x="1308" y="129"/>
                          <a:pt x="1497" y="99"/>
                        </a:cubicBezTo>
                        <a:cubicBezTo>
                          <a:pt x="1686" y="69"/>
                          <a:pt x="1905" y="16"/>
                          <a:pt x="2041" y="8"/>
                        </a:cubicBezTo>
                        <a:cubicBezTo>
                          <a:pt x="2177" y="0"/>
                          <a:pt x="2252" y="46"/>
                          <a:pt x="2313" y="53"/>
                        </a:cubicBezTo>
                        <a:cubicBezTo>
                          <a:pt x="2374" y="60"/>
                          <a:pt x="2389" y="56"/>
                          <a:pt x="2404" y="53"/>
                        </a:cubicBez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39" name="AutoShape 59"/>
                  <p:cNvSpPr>
                    <a:spLocks noChangeAspect="1" noChangeArrowheads="1"/>
                  </p:cNvSpPr>
                  <p:nvPr/>
                </p:nvSpPr>
                <p:spPr bwMode="auto">
                  <a:xfrm>
                    <a:off x="4694" y="1117"/>
                    <a:ext cx="182" cy="136"/>
                  </a:xfrm>
                  <a:prstGeom prst="octagon">
                    <a:avLst>
                      <a:gd name="adj" fmla="val 29287"/>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340" name="AutoShape 60"/>
                  <p:cNvSpPr>
                    <a:spLocks noChangeAspect="1" noChangeArrowheads="1"/>
                  </p:cNvSpPr>
                  <p:nvPr/>
                </p:nvSpPr>
                <p:spPr bwMode="auto">
                  <a:xfrm>
                    <a:off x="3969" y="1253"/>
                    <a:ext cx="182" cy="136"/>
                  </a:xfrm>
                  <a:prstGeom prst="octagon">
                    <a:avLst>
                      <a:gd name="adj" fmla="val 29287"/>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341" name="AutoShape 61"/>
                  <p:cNvSpPr>
                    <a:spLocks noChangeAspect="1" noChangeArrowheads="1"/>
                  </p:cNvSpPr>
                  <p:nvPr/>
                </p:nvSpPr>
                <p:spPr bwMode="auto">
                  <a:xfrm>
                    <a:off x="3288" y="1298"/>
                    <a:ext cx="182" cy="136"/>
                  </a:xfrm>
                  <a:prstGeom prst="octagon">
                    <a:avLst>
                      <a:gd name="adj" fmla="val 29287"/>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56342" name="Group 62"/>
                  <p:cNvGrpSpPr>
                    <a:grpSpLocks noChangeAspect="1"/>
                  </p:cNvGrpSpPr>
                  <p:nvPr/>
                </p:nvGrpSpPr>
                <p:grpSpPr bwMode="auto">
                  <a:xfrm>
                    <a:off x="4966" y="2976"/>
                    <a:ext cx="227" cy="159"/>
                    <a:chOff x="930" y="3294"/>
                    <a:chExt cx="227" cy="318"/>
                  </a:xfrm>
                </p:grpSpPr>
                <p:sp>
                  <p:nvSpPr>
                    <p:cNvPr id="56403" name="Oval 63"/>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04" name="Line 64"/>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05" name="Line 65"/>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06" name="AutoShape 66"/>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grpSp>
                <p:nvGrpSpPr>
                  <p:cNvPr id="56343" name="Group 67"/>
                  <p:cNvGrpSpPr>
                    <a:grpSpLocks noChangeAspect="1"/>
                  </p:cNvGrpSpPr>
                  <p:nvPr/>
                </p:nvGrpSpPr>
                <p:grpSpPr bwMode="auto">
                  <a:xfrm>
                    <a:off x="4921" y="3521"/>
                    <a:ext cx="227" cy="159"/>
                    <a:chOff x="930" y="3294"/>
                    <a:chExt cx="227" cy="318"/>
                  </a:xfrm>
                </p:grpSpPr>
                <p:sp>
                  <p:nvSpPr>
                    <p:cNvPr id="56399" name="Oval 68"/>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400" name="Line 69"/>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01" name="Line 70"/>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402" name="AutoShape 71"/>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grpSp>
                <p:nvGrpSpPr>
                  <p:cNvPr id="56344" name="Group 72"/>
                  <p:cNvGrpSpPr>
                    <a:grpSpLocks noChangeAspect="1"/>
                  </p:cNvGrpSpPr>
                  <p:nvPr/>
                </p:nvGrpSpPr>
                <p:grpSpPr bwMode="auto">
                  <a:xfrm>
                    <a:off x="4241" y="2931"/>
                    <a:ext cx="227" cy="159"/>
                    <a:chOff x="930" y="3294"/>
                    <a:chExt cx="227" cy="318"/>
                  </a:xfrm>
                </p:grpSpPr>
                <p:sp>
                  <p:nvSpPr>
                    <p:cNvPr id="56395" name="Oval 73"/>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396" name="Line 74"/>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97" name="Line 75"/>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98" name="AutoShape 76"/>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grpSp>
                <p:nvGrpSpPr>
                  <p:cNvPr id="56345" name="Group 77"/>
                  <p:cNvGrpSpPr>
                    <a:grpSpLocks noChangeAspect="1"/>
                  </p:cNvGrpSpPr>
                  <p:nvPr/>
                </p:nvGrpSpPr>
                <p:grpSpPr bwMode="auto">
                  <a:xfrm>
                    <a:off x="4150" y="3521"/>
                    <a:ext cx="227" cy="159"/>
                    <a:chOff x="930" y="3294"/>
                    <a:chExt cx="227" cy="318"/>
                  </a:xfrm>
                </p:grpSpPr>
                <p:sp>
                  <p:nvSpPr>
                    <p:cNvPr id="56391" name="Oval 78"/>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392" name="Line 79"/>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93" name="Line 80"/>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94" name="AutoShape 81"/>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grpSp>
                <p:nvGrpSpPr>
                  <p:cNvPr id="56346" name="Group 82"/>
                  <p:cNvGrpSpPr>
                    <a:grpSpLocks noChangeAspect="1"/>
                  </p:cNvGrpSpPr>
                  <p:nvPr/>
                </p:nvGrpSpPr>
                <p:grpSpPr bwMode="auto">
                  <a:xfrm>
                    <a:off x="3605" y="2931"/>
                    <a:ext cx="227" cy="159"/>
                    <a:chOff x="930" y="3294"/>
                    <a:chExt cx="227" cy="318"/>
                  </a:xfrm>
                </p:grpSpPr>
                <p:sp>
                  <p:nvSpPr>
                    <p:cNvPr id="56387" name="Oval 83"/>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388" name="Line 84"/>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89" name="Line 85"/>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90" name="AutoShape 86"/>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grpSp>
                <p:nvGrpSpPr>
                  <p:cNvPr id="56347" name="Group 87"/>
                  <p:cNvGrpSpPr>
                    <a:grpSpLocks noChangeAspect="1"/>
                  </p:cNvGrpSpPr>
                  <p:nvPr/>
                </p:nvGrpSpPr>
                <p:grpSpPr bwMode="auto">
                  <a:xfrm>
                    <a:off x="3560" y="3476"/>
                    <a:ext cx="227" cy="159"/>
                    <a:chOff x="930" y="3294"/>
                    <a:chExt cx="227" cy="318"/>
                  </a:xfrm>
                </p:grpSpPr>
                <p:sp>
                  <p:nvSpPr>
                    <p:cNvPr id="56383" name="Oval 88"/>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384" name="Line 89"/>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85" name="Line 90"/>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86" name="AutoShape 91"/>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grpSp>
                <p:nvGrpSpPr>
                  <p:cNvPr id="56348" name="Group 92"/>
                  <p:cNvGrpSpPr>
                    <a:grpSpLocks noChangeAspect="1"/>
                  </p:cNvGrpSpPr>
                  <p:nvPr/>
                </p:nvGrpSpPr>
                <p:grpSpPr bwMode="auto">
                  <a:xfrm>
                    <a:off x="2925" y="2954"/>
                    <a:ext cx="227" cy="159"/>
                    <a:chOff x="930" y="3294"/>
                    <a:chExt cx="227" cy="318"/>
                  </a:xfrm>
                </p:grpSpPr>
                <p:sp>
                  <p:nvSpPr>
                    <p:cNvPr id="56379" name="Oval 93"/>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380" name="Line 94"/>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81" name="Line 95"/>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82" name="AutoShape 96"/>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grpSp>
                <p:nvGrpSpPr>
                  <p:cNvPr id="56349" name="Group 97"/>
                  <p:cNvGrpSpPr>
                    <a:grpSpLocks noChangeAspect="1"/>
                  </p:cNvGrpSpPr>
                  <p:nvPr/>
                </p:nvGrpSpPr>
                <p:grpSpPr bwMode="auto">
                  <a:xfrm>
                    <a:off x="2517" y="3294"/>
                    <a:ext cx="227" cy="159"/>
                    <a:chOff x="930" y="3294"/>
                    <a:chExt cx="227" cy="318"/>
                  </a:xfrm>
                </p:grpSpPr>
                <p:sp>
                  <p:nvSpPr>
                    <p:cNvPr id="56375" name="Oval 98"/>
                    <p:cNvSpPr>
                      <a:spLocks noChangeAspect="1" noChangeArrowheads="1"/>
                    </p:cNvSpPr>
                    <p:nvPr/>
                  </p:nvSpPr>
                  <p:spPr bwMode="auto">
                    <a:xfrm>
                      <a:off x="975" y="3294"/>
                      <a:ext cx="136" cy="136"/>
                    </a:xfrm>
                    <a:prstGeom prst="ellipse">
                      <a:avLst/>
                    </a:prstGeom>
                    <a:solidFill>
                      <a:srgbClr val="BBE0E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56376" name="Line 99"/>
                    <p:cNvSpPr>
                      <a:spLocks noChangeAspect="1" noChangeShapeType="1"/>
                    </p:cNvSpPr>
                    <p:nvPr/>
                  </p:nvSpPr>
                  <p:spPr bwMode="auto">
                    <a:xfrm>
                      <a:off x="1038" y="3367"/>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77" name="Line 100"/>
                    <p:cNvSpPr>
                      <a:spLocks noChangeAspect="1" noChangeShapeType="1"/>
                    </p:cNvSpPr>
                    <p:nvPr/>
                  </p:nvSpPr>
                  <p:spPr bwMode="auto">
                    <a:xfrm>
                      <a:off x="993" y="3593"/>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78" name="AutoShape 101"/>
                    <p:cNvSpPr>
                      <a:spLocks noChangeAspect="1" noChangeArrowheads="1"/>
                    </p:cNvSpPr>
                    <p:nvPr/>
                  </p:nvSpPr>
                  <p:spPr bwMode="auto">
                    <a:xfrm rot="618883" flipV="1">
                      <a:off x="930" y="3566"/>
                      <a:ext cx="227" cy="46"/>
                    </a:xfrm>
                    <a:prstGeom prst="lightningBolt">
                      <a:avLst/>
                    </a:prstGeom>
                    <a:solidFill>
                      <a:srgbClr val="BBE0E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56350" name="Line 102"/>
                  <p:cNvSpPr>
                    <a:spLocks noChangeAspect="1" noChangeShapeType="1"/>
                  </p:cNvSpPr>
                  <p:nvPr/>
                </p:nvSpPr>
                <p:spPr bwMode="auto">
                  <a:xfrm flipH="1">
                    <a:off x="4332" y="1162"/>
                    <a:ext cx="453" cy="181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1" name="Freeform 103"/>
                  <p:cNvSpPr>
                    <a:spLocks noChangeAspect="1"/>
                  </p:cNvSpPr>
                  <p:nvPr/>
                </p:nvSpPr>
                <p:spPr bwMode="auto">
                  <a:xfrm>
                    <a:off x="4059" y="1307"/>
                    <a:ext cx="284" cy="1664"/>
                  </a:xfrm>
                  <a:custGeom>
                    <a:avLst/>
                    <a:gdLst>
                      <a:gd name="T0" fmla="*/ 0 w 284"/>
                      <a:gd name="T1" fmla="*/ 0 h 1664"/>
                      <a:gd name="T2" fmla="*/ 284 w 284"/>
                      <a:gd name="T3" fmla="*/ 1664 h 1664"/>
                      <a:gd name="T4" fmla="*/ 0 60000 65536"/>
                      <a:gd name="T5" fmla="*/ 0 60000 65536"/>
                    </a:gdLst>
                    <a:ahLst/>
                    <a:cxnLst>
                      <a:cxn ang="T4">
                        <a:pos x="T0" y="T1"/>
                      </a:cxn>
                      <a:cxn ang="T5">
                        <a:pos x="T2" y="T3"/>
                      </a:cxn>
                    </a:cxnLst>
                    <a:rect l="0" t="0" r="r" b="b"/>
                    <a:pathLst>
                      <a:path w="284" h="1664">
                        <a:moveTo>
                          <a:pt x="0" y="0"/>
                        </a:moveTo>
                        <a:lnTo>
                          <a:pt x="284" y="1664"/>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2" name="Freeform 104"/>
                  <p:cNvSpPr>
                    <a:spLocks noChangeAspect="1"/>
                  </p:cNvSpPr>
                  <p:nvPr/>
                </p:nvSpPr>
                <p:spPr bwMode="auto">
                  <a:xfrm>
                    <a:off x="4251" y="1179"/>
                    <a:ext cx="522" cy="2378"/>
                  </a:xfrm>
                  <a:custGeom>
                    <a:avLst/>
                    <a:gdLst>
                      <a:gd name="T0" fmla="*/ 522 w 522"/>
                      <a:gd name="T1" fmla="*/ 0 h 2378"/>
                      <a:gd name="T2" fmla="*/ 0 w 522"/>
                      <a:gd name="T3" fmla="*/ 2378 h 2378"/>
                      <a:gd name="T4" fmla="*/ 0 60000 65536"/>
                      <a:gd name="T5" fmla="*/ 0 60000 65536"/>
                    </a:gdLst>
                    <a:ahLst/>
                    <a:cxnLst>
                      <a:cxn ang="T4">
                        <a:pos x="T0" y="T1"/>
                      </a:cxn>
                      <a:cxn ang="T5">
                        <a:pos x="T2" y="T3"/>
                      </a:cxn>
                    </a:cxnLst>
                    <a:rect l="0" t="0" r="r" b="b"/>
                    <a:pathLst>
                      <a:path w="522" h="2378">
                        <a:moveTo>
                          <a:pt x="522" y="0"/>
                        </a:moveTo>
                        <a:lnTo>
                          <a:pt x="0" y="2378"/>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3" name="Freeform 105"/>
                  <p:cNvSpPr>
                    <a:spLocks noChangeAspect="1"/>
                  </p:cNvSpPr>
                  <p:nvPr/>
                </p:nvSpPr>
                <p:spPr bwMode="auto">
                  <a:xfrm>
                    <a:off x="4782" y="1198"/>
                    <a:ext cx="237" cy="2359"/>
                  </a:xfrm>
                  <a:custGeom>
                    <a:avLst/>
                    <a:gdLst>
                      <a:gd name="T0" fmla="*/ 0 w 237"/>
                      <a:gd name="T1" fmla="*/ 0 h 2359"/>
                      <a:gd name="T2" fmla="*/ 237 w 237"/>
                      <a:gd name="T3" fmla="*/ 2359 h 2359"/>
                      <a:gd name="T4" fmla="*/ 0 60000 65536"/>
                      <a:gd name="T5" fmla="*/ 0 60000 65536"/>
                    </a:gdLst>
                    <a:ahLst/>
                    <a:cxnLst>
                      <a:cxn ang="T4">
                        <a:pos x="T0" y="T1"/>
                      </a:cxn>
                      <a:cxn ang="T5">
                        <a:pos x="T2" y="T3"/>
                      </a:cxn>
                    </a:cxnLst>
                    <a:rect l="0" t="0" r="r" b="b"/>
                    <a:pathLst>
                      <a:path w="237" h="2359">
                        <a:moveTo>
                          <a:pt x="0" y="0"/>
                        </a:moveTo>
                        <a:lnTo>
                          <a:pt x="237" y="2359"/>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4" name="Freeform 106"/>
                  <p:cNvSpPr>
                    <a:spLocks noChangeAspect="1"/>
                  </p:cNvSpPr>
                  <p:nvPr/>
                </p:nvSpPr>
                <p:spPr bwMode="auto">
                  <a:xfrm>
                    <a:off x="4782" y="1170"/>
                    <a:ext cx="301" cy="1856"/>
                  </a:xfrm>
                  <a:custGeom>
                    <a:avLst/>
                    <a:gdLst>
                      <a:gd name="T0" fmla="*/ 0 w 301"/>
                      <a:gd name="T1" fmla="*/ 0 h 1856"/>
                      <a:gd name="T2" fmla="*/ 301 w 301"/>
                      <a:gd name="T3" fmla="*/ 1856 h 1856"/>
                      <a:gd name="T4" fmla="*/ 0 60000 65536"/>
                      <a:gd name="T5" fmla="*/ 0 60000 65536"/>
                    </a:gdLst>
                    <a:ahLst/>
                    <a:cxnLst>
                      <a:cxn ang="T4">
                        <a:pos x="T0" y="T1"/>
                      </a:cxn>
                      <a:cxn ang="T5">
                        <a:pos x="T2" y="T3"/>
                      </a:cxn>
                    </a:cxnLst>
                    <a:rect l="0" t="0" r="r" b="b"/>
                    <a:pathLst>
                      <a:path w="301" h="1856">
                        <a:moveTo>
                          <a:pt x="0" y="0"/>
                        </a:moveTo>
                        <a:lnTo>
                          <a:pt x="301" y="1856"/>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5" name="Freeform 107"/>
                  <p:cNvSpPr>
                    <a:spLocks noChangeAspect="1"/>
                  </p:cNvSpPr>
                  <p:nvPr/>
                </p:nvSpPr>
                <p:spPr bwMode="auto">
                  <a:xfrm>
                    <a:off x="3703" y="1298"/>
                    <a:ext cx="356" cy="1664"/>
                  </a:xfrm>
                  <a:custGeom>
                    <a:avLst/>
                    <a:gdLst>
                      <a:gd name="T0" fmla="*/ 356 w 356"/>
                      <a:gd name="T1" fmla="*/ 0 h 1664"/>
                      <a:gd name="T2" fmla="*/ 0 w 356"/>
                      <a:gd name="T3" fmla="*/ 1664 h 1664"/>
                      <a:gd name="T4" fmla="*/ 0 60000 65536"/>
                      <a:gd name="T5" fmla="*/ 0 60000 65536"/>
                    </a:gdLst>
                    <a:ahLst/>
                    <a:cxnLst>
                      <a:cxn ang="T4">
                        <a:pos x="T0" y="T1"/>
                      </a:cxn>
                      <a:cxn ang="T5">
                        <a:pos x="T2" y="T3"/>
                      </a:cxn>
                    </a:cxnLst>
                    <a:rect l="0" t="0" r="r" b="b"/>
                    <a:pathLst>
                      <a:path w="356" h="1664">
                        <a:moveTo>
                          <a:pt x="356" y="0"/>
                        </a:moveTo>
                        <a:lnTo>
                          <a:pt x="0" y="1664"/>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6" name="Freeform 108"/>
                  <p:cNvSpPr>
                    <a:spLocks noChangeAspect="1"/>
                  </p:cNvSpPr>
                  <p:nvPr/>
                </p:nvSpPr>
                <p:spPr bwMode="auto">
                  <a:xfrm>
                    <a:off x="4078" y="1335"/>
                    <a:ext cx="173" cy="2194"/>
                  </a:xfrm>
                  <a:custGeom>
                    <a:avLst/>
                    <a:gdLst>
                      <a:gd name="T0" fmla="*/ 0 w 173"/>
                      <a:gd name="T1" fmla="*/ 0 h 2194"/>
                      <a:gd name="T2" fmla="*/ 173 w 173"/>
                      <a:gd name="T3" fmla="*/ 2194 h 2194"/>
                      <a:gd name="T4" fmla="*/ 0 60000 65536"/>
                      <a:gd name="T5" fmla="*/ 0 60000 65536"/>
                    </a:gdLst>
                    <a:ahLst/>
                    <a:cxnLst>
                      <a:cxn ang="T4">
                        <a:pos x="T0" y="T1"/>
                      </a:cxn>
                      <a:cxn ang="T5">
                        <a:pos x="T2" y="T3"/>
                      </a:cxn>
                    </a:cxnLst>
                    <a:rect l="0" t="0" r="r" b="b"/>
                    <a:pathLst>
                      <a:path w="173" h="2194">
                        <a:moveTo>
                          <a:pt x="0" y="0"/>
                        </a:moveTo>
                        <a:lnTo>
                          <a:pt x="173" y="2194"/>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7" name="Freeform 109"/>
                  <p:cNvSpPr>
                    <a:spLocks noChangeAspect="1"/>
                  </p:cNvSpPr>
                  <p:nvPr/>
                </p:nvSpPr>
                <p:spPr bwMode="auto">
                  <a:xfrm>
                    <a:off x="3657" y="1326"/>
                    <a:ext cx="393" cy="2157"/>
                  </a:xfrm>
                  <a:custGeom>
                    <a:avLst/>
                    <a:gdLst>
                      <a:gd name="T0" fmla="*/ 393 w 393"/>
                      <a:gd name="T1" fmla="*/ 0 h 2157"/>
                      <a:gd name="T2" fmla="*/ 0 w 393"/>
                      <a:gd name="T3" fmla="*/ 2157 h 2157"/>
                      <a:gd name="T4" fmla="*/ 0 60000 65536"/>
                      <a:gd name="T5" fmla="*/ 0 60000 65536"/>
                    </a:gdLst>
                    <a:ahLst/>
                    <a:cxnLst>
                      <a:cxn ang="T4">
                        <a:pos x="T0" y="T1"/>
                      </a:cxn>
                      <a:cxn ang="T5">
                        <a:pos x="T2" y="T3"/>
                      </a:cxn>
                    </a:cxnLst>
                    <a:rect l="0" t="0" r="r" b="b"/>
                    <a:pathLst>
                      <a:path w="393" h="2157">
                        <a:moveTo>
                          <a:pt x="393" y="0"/>
                        </a:moveTo>
                        <a:lnTo>
                          <a:pt x="0" y="2157"/>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8" name="Freeform 110"/>
                  <p:cNvSpPr>
                    <a:spLocks noChangeAspect="1"/>
                  </p:cNvSpPr>
                  <p:nvPr/>
                </p:nvSpPr>
                <p:spPr bwMode="auto">
                  <a:xfrm>
                    <a:off x="3372" y="1353"/>
                    <a:ext cx="331" cy="1600"/>
                  </a:xfrm>
                  <a:custGeom>
                    <a:avLst/>
                    <a:gdLst>
                      <a:gd name="T0" fmla="*/ 0 w 331"/>
                      <a:gd name="T1" fmla="*/ 0 h 1600"/>
                      <a:gd name="T2" fmla="*/ 331 w 331"/>
                      <a:gd name="T3" fmla="*/ 1600 h 1600"/>
                      <a:gd name="T4" fmla="*/ 0 60000 65536"/>
                      <a:gd name="T5" fmla="*/ 0 60000 65536"/>
                    </a:gdLst>
                    <a:ahLst/>
                    <a:cxnLst>
                      <a:cxn ang="T4">
                        <a:pos x="T0" y="T1"/>
                      </a:cxn>
                      <a:cxn ang="T5">
                        <a:pos x="T2" y="T3"/>
                      </a:cxn>
                    </a:cxnLst>
                    <a:rect l="0" t="0" r="r" b="b"/>
                    <a:pathLst>
                      <a:path w="331" h="1600">
                        <a:moveTo>
                          <a:pt x="0" y="0"/>
                        </a:moveTo>
                        <a:lnTo>
                          <a:pt x="331" y="160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9" name="Freeform 111"/>
                  <p:cNvSpPr>
                    <a:spLocks noChangeAspect="1"/>
                  </p:cNvSpPr>
                  <p:nvPr/>
                </p:nvSpPr>
                <p:spPr bwMode="auto">
                  <a:xfrm>
                    <a:off x="3016" y="1344"/>
                    <a:ext cx="356" cy="1664"/>
                  </a:xfrm>
                  <a:custGeom>
                    <a:avLst/>
                    <a:gdLst>
                      <a:gd name="T0" fmla="*/ 356 w 356"/>
                      <a:gd name="T1" fmla="*/ 0 h 1664"/>
                      <a:gd name="T2" fmla="*/ 0 w 356"/>
                      <a:gd name="T3" fmla="*/ 1664 h 1664"/>
                      <a:gd name="T4" fmla="*/ 0 60000 65536"/>
                      <a:gd name="T5" fmla="*/ 0 60000 65536"/>
                    </a:gdLst>
                    <a:ahLst/>
                    <a:cxnLst>
                      <a:cxn ang="T4">
                        <a:pos x="T0" y="T1"/>
                      </a:cxn>
                      <a:cxn ang="T5">
                        <a:pos x="T2" y="T3"/>
                      </a:cxn>
                    </a:cxnLst>
                    <a:rect l="0" t="0" r="r" b="b"/>
                    <a:pathLst>
                      <a:path w="356" h="1664">
                        <a:moveTo>
                          <a:pt x="356" y="0"/>
                        </a:moveTo>
                        <a:lnTo>
                          <a:pt x="0" y="1664"/>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0" name="Freeform 112"/>
                  <p:cNvSpPr>
                    <a:spLocks noChangeAspect="1"/>
                  </p:cNvSpPr>
                  <p:nvPr/>
                </p:nvSpPr>
                <p:spPr bwMode="auto">
                  <a:xfrm>
                    <a:off x="3365" y="1353"/>
                    <a:ext cx="283" cy="2167"/>
                  </a:xfrm>
                  <a:custGeom>
                    <a:avLst/>
                    <a:gdLst>
                      <a:gd name="T0" fmla="*/ 0 w 283"/>
                      <a:gd name="T1" fmla="*/ 0 h 2167"/>
                      <a:gd name="T2" fmla="*/ 283 w 283"/>
                      <a:gd name="T3" fmla="*/ 2167 h 2167"/>
                      <a:gd name="T4" fmla="*/ 0 60000 65536"/>
                      <a:gd name="T5" fmla="*/ 0 60000 65536"/>
                    </a:gdLst>
                    <a:ahLst/>
                    <a:cxnLst>
                      <a:cxn ang="T4">
                        <a:pos x="T0" y="T1"/>
                      </a:cxn>
                      <a:cxn ang="T5">
                        <a:pos x="T2" y="T3"/>
                      </a:cxn>
                    </a:cxnLst>
                    <a:rect l="0" t="0" r="r" b="b"/>
                    <a:pathLst>
                      <a:path w="283" h="2167">
                        <a:moveTo>
                          <a:pt x="0" y="0"/>
                        </a:moveTo>
                        <a:lnTo>
                          <a:pt x="283" y="2167"/>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1" name="Freeform 113"/>
                  <p:cNvSpPr>
                    <a:spLocks noChangeAspect="1"/>
                  </p:cNvSpPr>
                  <p:nvPr/>
                </p:nvSpPr>
                <p:spPr bwMode="auto">
                  <a:xfrm>
                    <a:off x="2606" y="1362"/>
                    <a:ext cx="759" cy="1975"/>
                  </a:xfrm>
                  <a:custGeom>
                    <a:avLst/>
                    <a:gdLst>
                      <a:gd name="T0" fmla="*/ 759 w 759"/>
                      <a:gd name="T1" fmla="*/ 0 h 1975"/>
                      <a:gd name="T2" fmla="*/ 0 w 759"/>
                      <a:gd name="T3" fmla="*/ 1975 h 1975"/>
                      <a:gd name="T4" fmla="*/ 0 60000 65536"/>
                      <a:gd name="T5" fmla="*/ 0 60000 65536"/>
                    </a:gdLst>
                    <a:ahLst/>
                    <a:cxnLst>
                      <a:cxn ang="T4">
                        <a:pos x="T0" y="T1"/>
                      </a:cxn>
                      <a:cxn ang="T5">
                        <a:pos x="T2" y="T3"/>
                      </a:cxn>
                    </a:cxnLst>
                    <a:rect l="0" t="0" r="r" b="b"/>
                    <a:pathLst>
                      <a:path w="759" h="1975">
                        <a:moveTo>
                          <a:pt x="759" y="0"/>
                        </a:moveTo>
                        <a:lnTo>
                          <a:pt x="0" y="197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2" name="Line 114"/>
                  <p:cNvSpPr>
                    <a:spLocks noChangeAspect="1" noChangeShapeType="1"/>
                  </p:cNvSpPr>
                  <p:nvPr/>
                </p:nvSpPr>
                <p:spPr bwMode="auto">
                  <a:xfrm>
                    <a:off x="3016" y="2976"/>
                    <a:ext cx="6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3" name="Freeform 115"/>
                  <p:cNvSpPr>
                    <a:spLocks noChangeAspect="1"/>
                  </p:cNvSpPr>
                  <p:nvPr/>
                </p:nvSpPr>
                <p:spPr bwMode="auto">
                  <a:xfrm>
                    <a:off x="2615" y="2990"/>
                    <a:ext cx="402" cy="356"/>
                  </a:xfrm>
                  <a:custGeom>
                    <a:avLst/>
                    <a:gdLst>
                      <a:gd name="T0" fmla="*/ 402 w 402"/>
                      <a:gd name="T1" fmla="*/ 0 h 356"/>
                      <a:gd name="T2" fmla="*/ 0 w 402"/>
                      <a:gd name="T3" fmla="*/ 356 h 356"/>
                      <a:gd name="T4" fmla="*/ 0 60000 65536"/>
                      <a:gd name="T5" fmla="*/ 0 60000 65536"/>
                    </a:gdLst>
                    <a:ahLst/>
                    <a:cxnLst>
                      <a:cxn ang="T4">
                        <a:pos x="T0" y="T1"/>
                      </a:cxn>
                      <a:cxn ang="T5">
                        <a:pos x="T2" y="T3"/>
                      </a:cxn>
                    </a:cxnLst>
                    <a:rect l="0" t="0" r="r" b="b"/>
                    <a:pathLst>
                      <a:path w="402" h="356">
                        <a:moveTo>
                          <a:pt x="402" y="0"/>
                        </a:moveTo>
                        <a:lnTo>
                          <a:pt x="0" y="356"/>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4" name="Freeform 116"/>
                  <p:cNvSpPr>
                    <a:spLocks noChangeAspect="1"/>
                  </p:cNvSpPr>
                  <p:nvPr/>
                </p:nvSpPr>
                <p:spPr bwMode="auto">
                  <a:xfrm>
                    <a:off x="3712" y="2953"/>
                    <a:ext cx="631" cy="18"/>
                  </a:xfrm>
                  <a:custGeom>
                    <a:avLst/>
                    <a:gdLst>
                      <a:gd name="T0" fmla="*/ 0 w 631"/>
                      <a:gd name="T1" fmla="*/ 18 h 18"/>
                      <a:gd name="T2" fmla="*/ 631 w 631"/>
                      <a:gd name="T3" fmla="*/ 0 h 18"/>
                      <a:gd name="T4" fmla="*/ 0 60000 65536"/>
                      <a:gd name="T5" fmla="*/ 0 60000 65536"/>
                    </a:gdLst>
                    <a:ahLst/>
                    <a:cxnLst>
                      <a:cxn ang="T4">
                        <a:pos x="T0" y="T1"/>
                      </a:cxn>
                      <a:cxn ang="T5">
                        <a:pos x="T2" y="T3"/>
                      </a:cxn>
                    </a:cxnLst>
                    <a:rect l="0" t="0" r="r" b="b"/>
                    <a:pathLst>
                      <a:path w="631" h="18">
                        <a:moveTo>
                          <a:pt x="0" y="18"/>
                        </a:moveTo>
                        <a:lnTo>
                          <a:pt x="631"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5" name="Freeform 117"/>
                  <p:cNvSpPr>
                    <a:spLocks noChangeAspect="1"/>
                  </p:cNvSpPr>
                  <p:nvPr/>
                </p:nvSpPr>
                <p:spPr bwMode="auto">
                  <a:xfrm>
                    <a:off x="4334" y="2953"/>
                    <a:ext cx="768" cy="55"/>
                  </a:xfrm>
                  <a:custGeom>
                    <a:avLst/>
                    <a:gdLst>
                      <a:gd name="T0" fmla="*/ 768 w 768"/>
                      <a:gd name="T1" fmla="*/ 55 h 55"/>
                      <a:gd name="T2" fmla="*/ 0 w 768"/>
                      <a:gd name="T3" fmla="*/ 0 h 55"/>
                      <a:gd name="T4" fmla="*/ 0 60000 65536"/>
                      <a:gd name="T5" fmla="*/ 0 60000 65536"/>
                    </a:gdLst>
                    <a:ahLst/>
                    <a:cxnLst>
                      <a:cxn ang="T4">
                        <a:pos x="T0" y="T1"/>
                      </a:cxn>
                      <a:cxn ang="T5">
                        <a:pos x="T2" y="T3"/>
                      </a:cxn>
                    </a:cxnLst>
                    <a:rect l="0" t="0" r="r" b="b"/>
                    <a:pathLst>
                      <a:path w="768" h="55">
                        <a:moveTo>
                          <a:pt x="768" y="55"/>
                        </a:moveTo>
                        <a:lnTo>
                          <a:pt x="0"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6" name="Freeform 118"/>
                  <p:cNvSpPr>
                    <a:spLocks noChangeAspect="1"/>
                  </p:cNvSpPr>
                  <p:nvPr/>
                </p:nvSpPr>
                <p:spPr bwMode="auto">
                  <a:xfrm>
                    <a:off x="5029" y="3008"/>
                    <a:ext cx="64" cy="567"/>
                  </a:xfrm>
                  <a:custGeom>
                    <a:avLst/>
                    <a:gdLst>
                      <a:gd name="T0" fmla="*/ 0 w 64"/>
                      <a:gd name="T1" fmla="*/ 567 h 567"/>
                      <a:gd name="T2" fmla="*/ 64 w 64"/>
                      <a:gd name="T3" fmla="*/ 0 h 567"/>
                      <a:gd name="T4" fmla="*/ 0 60000 65536"/>
                      <a:gd name="T5" fmla="*/ 0 60000 65536"/>
                    </a:gdLst>
                    <a:ahLst/>
                    <a:cxnLst>
                      <a:cxn ang="T4">
                        <a:pos x="T0" y="T1"/>
                      </a:cxn>
                      <a:cxn ang="T5">
                        <a:pos x="T2" y="T3"/>
                      </a:cxn>
                    </a:cxnLst>
                    <a:rect l="0" t="0" r="r" b="b"/>
                    <a:pathLst>
                      <a:path w="64" h="567">
                        <a:moveTo>
                          <a:pt x="0" y="567"/>
                        </a:moveTo>
                        <a:lnTo>
                          <a:pt x="64"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7" name="Freeform 119"/>
                  <p:cNvSpPr>
                    <a:spLocks noChangeAspect="1"/>
                  </p:cNvSpPr>
                  <p:nvPr/>
                </p:nvSpPr>
                <p:spPr bwMode="auto">
                  <a:xfrm>
                    <a:off x="2615" y="3319"/>
                    <a:ext cx="1636" cy="238"/>
                  </a:xfrm>
                  <a:custGeom>
                    <a:avLst/>
                    <a:gdLst>
                      <a:gd name="T0" fmla="*/ 0 w 1636"/>
                      <a:gd name="T1" fmla="*/ 0 h 238"/>
                      <a:gd name="T2" fmla="*/ 1033 w 1636"/>
                      <a:gd name="T3" fmla="*/ 192 h 238"/>
                      <a:gd name="T4" fmla="*/ 1636 w 1636"/>
                      <a:gd name="T5" fmla="*/ 238 h 238"/>
                      <a:gd name="T6" fmla="*/ 0 60000 65536"/>
                      <a:gd name="T7" fmla="*/ 0 60000 65536"/>
                      <a:gd name="T8" fmla="*/ 0 60000 65536"/>
                    </a:gdLst>
                    <a:ahLst/>
                    <a:cxnLst>
                      <a:cxn ang="T6">
                        <a:pos x="T0" y="T1"/>
                      </a:cxn>
                      <a:cxn ang="T7">
                        <a:pos x="T2" y="T3"/>
                      </a:cxn>
                      <a:cxn ang="T8">
                        <a:pos x="T4" y="T5"/>
                      </a:cxn>
                    </a:cxnLst>
                    <a:rect l="0" t="0" r="r" b="b"/>
                    <a:pathLst>
                      <a:path w="1636" h="238">
                        <a:moveTo>
                          <a:pt x="0" y="0"/>
                        </a:moveTo>
                        <a:lnTo>
                          <a:pt x="1033" y="192"/>
                        </a:lnTo>
                        <a:lnTo>
                          <a:pt x="1636" y="238"/>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8" name="Freeform 120"/>
                  <p:cNvSpPr>
                    <a:spLocks noChangeAspect="1"/>
                  </p:cNvSpPr>
                  <p:nvPr/>
                </p:nvSpPr>
                <p:spPr bwMode="auto">
                  <a:xfrm>
                    <a:off x="4261" y="3557"/>
                    <a:ext cx="749" cy="18"/>
                  </a:xfrm>
                  <a:custGeom>
                    <a:avLst/>
                    <a:gdLst>
                      <a:gd name="T0" fmla="*/ 0 w 749"/>
                      <a:gd name="T1" fmla="*/ 0 h 18"/>
                      <a:gd name="T2" fmla="*/ 749 w 749"/>
                      <a:gd name="T3" fmla="*/ 18 h 18"/>
                      <a:gd name="T4" fmla="*/ 0 60000 65536"/>
                      <a:gd name="T5" fmla="*/ 0 60000 65536"/>
                    </a:gdLst>
                    <a:ahLst/>
                    <a:cxnLst>
                      <a:cxn ang="T4">
                        <a:pos x="T0" y="T1"/>
                      </a:cxn>
                      <a:cxn ang="T5">
                        <a:pos x="T2" y="T3"/>
                      </a:cxn>
                    </a:cxnLst>
                    <a:rect l="0" t="0" r="r" b="b"/>
                    <a:pathLst>
                      <a:path w="749" h="18">
                        <a:moveTo>
                          <a:pt x="0" y="0"/>
                        </a:moveTo>
                        <a:lnTo>
                          <a:pt x="749" y="18"/>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9" name="Freeform 121"/>
                  <p:cNvSpPr>
                    <a:spLocks noChangeAspect="1"/>
                  </p:cNvSpPr>
                  <p:nvPr/>
                </p:nvSpPr>
                <p:spPr bwMode="auto">
                  <a:xfrm>
                    <a:off x="3035" y="2990"/>
                    <a:ext cx="622" cy="466"/>
                  </a:xfrm>
                  <a:custGeom>
                    <a:avLst/>
                    <a:gdLst>
                      <a:gd name="T0" fmla="*/ 0 w 622"/>
                      <a:gd name="T1" fmla="*/ 0 h 466"/>
                      <a:gd name="T2" fmla="*/ 622 w 622"/>
                      <a:gd name="T3" fmla="*/ 466 h 466"/>
                      <a:gd name="T4" fmla="*/ 0 60000 65536"/>
                      <a:gd name="T5" fmla="*/ 0 60000 65536"/>
                    </a:gdLst>
                    <a:ahLst/>
                    <a:cxnLst>
                      <a:cxn ang="T4">
                        <a:pos x="T0" y="T1"/>
                      </a:cxn>
                      <a:cxn ang="T5">
                        <a:pos x="T2" y="T3"/>
                      </a:cxn>
                    </a:cxnLst>
                    <a:rect l="0" t="0" r="r" b="b"/>
                    <a:pathLst>
                      <a:path w="622" h="466">
                        <a:moveTo>
                          <a:pt x="0" y="0"/>
                        </a:moveTo>
                        <a:lnTo>
                          <a:pt x="622" y="466"/>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70" name="Freeform 122"/>
                  <p:cNvSpPr>
                    <a:spLocks noChangeAspect="1"/>
                  </p:cNvSpPr>
                  <p:nvPr/>
                </p:nvSpPr>
                <p:spPr bwMode="auto">
                  <a:xfrm>
                    <a:off x="2615" y="2971"/>
                    <a:ext cx="1106" cy="339"/>
                  </a:xfrm>
                  <a:custGeom>
                    <a:avLst/>
                    <a:gdLst>
                      <a:gd name="T0" fmla="*/ 0 w 1106"/>
                      <a:gd name="T1" fmla="*/ 339 h 339"/>
                      <a:gd name="T2" fmla="*/ 1106 w 1106"/>
                      <a:gd name="T3" fmla="*/ 0 h 339"/>
                      <a:gd name="T4" fmla="*/ 0 60000 65536"/>
                      <a:gd name="T5" fmla="*/ 0 60000 65536"/>
                    </a:gdLst>
                    <a:ahLst/>
                    <a:cxnLst>
                      <a:cxn ang="T4">
                        <a:pos x="T0" y="T1"/>
                      </a:cxn>
                      <a:cxn ang="T5">
                        <a:pos x="T2" y="T3"/>
                      </a:cxn>
                    </a:cxnLst>
                    <a:rect l="0" t="0" r="r" b="b"/>
                    <a:pathLst>
                      <a:path w="1106" h="339">
                        <a:moveTo>
                          <a:pt x="0" y="339"/>
                        </a:moveTo>
                        <a:lnTo>
                          <a:pt x="1106"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71" name="Freeform 123"/>
                  <p:cNvSpPr>
                    <a:spLocks noChangeAspect="1"/>
                  </p:cNvSpPr>
                  <p:nvPr/>
                </p:nvSpPr>
                <p:spPr bwMode="auto">
                  <a:xfrm>
                    <a:off x="3712" y="2953"/>
                    <a:ext cx="549" cy="585"/>
                  </a:xfrm>
                  <a:custGeom>
                    <a:avLst/>
                    <a:gdLst>
                      <a:gd name="T0" fmla="*/ 0 w 549"/>
                      <a:gd name="T1" fmla="*/ 0 h 585"/>
                      <a:gd name="T2" fmla="*/ 549 w 549"/>
                      <a:gd name="T3" fmla="*/ 585 h 585"/>
                      <a:gd name="T4" fmla="*/ 0 60000 65536"/>
                      <a:gd name="T5" fmla="*/ 0 60000 65536"/>
                    </a:gdLst>
                    <a:ahLst/>
                    <a:cxnLst>
                      <a:cxn ang="T4">
                        <a:pos x="T0" y="T1"/>
                      </a:cxn>
                      <a:cxn ang="T5">
                        <a:pos x="T2" y="T3"/>
                      </a:cxn>
                    </a:cxnLst>
                    <a:rect l="0" t="0" r="r" b="b"/>
                    <a:pathLst>
                      <a:path w="549" h="585">
                        <a:moveTo>
                          <a:pt x="0" y="0"/>
                        </a:moveTo>
                        <a:lnTo>
                          <a:pt x="549" y="58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72" name="Freeform 124"/>
                  <p:cNvSpPr>
                    <a:spLocks noChangeAspect="1"/>
                  </p:cNvSpPr>
                  <p:nvPr/>
                </p:nvSpPr>
                <p:spPr bwMode="auto">
                  <a:xfrm>
                    <a:off x="3639" y="2971"/>
                    <a:ext cx="704" cy="512"/>
                  </a:xfrm>
                  <a:custGeom>
                    <a:avLst/>
                    <a:gdLst>
                      <a:gd name="T0" fmla="*/ 0 w 704"/>
                      <a:gd name="T1" fmla="*/ 512 h 512"/>
                      <a:gd name="T2" fmla="*/ 704 w 704"/>
                      <a:gd name="T3" fmla="*/ 0 h 512"/>
                      <a:gd name="T4" fmla="*/ 0 60000 65536"/>
                      <a:gd name="T5" fmla="*/ 0 60000 65536"/>
                    </a:gdLst>
                    <a:ahLst/>
                    <a:cxnLst>
                      <a:cxn ang="T4">
                        <a:pos x="T0" y="T1"/>
                      </a:cxn>
                      <a:cxn ang="T5">
                        <a:pos x="T2" y="T3"/>
                      </a:cxn>
                    </a:cxnLst>
                    <a:rect l="0" t="0" r="r" b="b"/>
                    <a:pathLst>
                      <a:path w="704" h="512">
                        <a:moveTo>
                          <a:pt x="0" y="512"/>
                        </a:moveTo>
                        <a:lnTo>
                          <a:pt x="704"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73" name="Freeform 125"/>
                  <p:cNvSpPr>
                    <a:spLocks noChangeAspect="1"/>
                  </p:cNvSpPr>
                  <p:nvPr/>
                </p:nvSpPr>
                <p:spPr bwMode="auto">
                  <a:xfrm>
                    <a:off x="4341" y="2945"/>
                    <a:ext cx="669" cy="602"/>
                  </a:xfrm>
                  <a:custGeom>
                    <a:avLst/>
                    <a:gdLst>
                      <a:gd name="T0" fmla="*/ 0 w 669"/>
                      <a:gd name="T1" fmla="*/ 0 h 602"/>
                      <a:gd name="T2" fmla="*/ 669 w 669"/>
                      <a:gd name="T3" fmla="*/ 602 h 602"/>
                      <a:gd name="T4" fmla="*/ 0 60000 65536"/>
                      <a:gd name="T5" fmla="*/ 0 60000 65536"/>
                    </a:gdLst>
                    <a:ahLst/>
                    <a:cxnLst>
                      <a:cxn ang="T4">
                        <a:pos x="T0" y="T1"/>
                      </a:cxn>
                      <a:cxn ang="T5">
                        <a:pos x="T2" y="T3"/>
                      </a:cxn>
                    </a:cxnLst>
                    <a:rect l="0" t="0" r="r" b="b"/>
                    <a:pathLst>
                      <a:path w="669" h="602">
                        <a:moveTo>
                          <a:pt x="0" y="0"/>
                        </a:moveTo>
                        <a:lnTo>
                          <a:pt x="669" y="602"/>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74" name="Freeform 126"/>
                  <p:cNvSpPr>
                    <a:spLocks noChangeAspect="1"/>
                  </p:cNvSpPr>
                  <p:nvPr/>
                </p:nvSpPr>
                <p:spPr bwMode="auto">
                  <a:xfrm>
                    <a:off x="4251" y="3026"/>
                    <a:ext cx="832" cy="512"/>
                  </a:xfrm>
                  <a:custGeom>
                    <a:avLst/>
                    <a:gdLst>
                      <a:gd name="T0" fmla="*/ 832 w 832"/>
                      <a:gd name="T1" fmla="*/ 0 h 512"/>
                      <a:gd name="T2" fmla="*/ 0 w 832"/>
                      <a:gd name="T3" fmla="*/ 512 h 512"/>
                      <a:gd name="T4" fmla="*/ 0 60000 65536"/>
                      <a:gd name="T5" fmla="*/ 0 60000 65536"/>
                    </a:gdLst>
                    <a:ahLst/>
                    <a:cxnLst>
                      <a:cxn ang="T4">
                        <a:pos x="T0" y="T1"/>
                      </a:cxn>
                      <a:cxn ang="T5">
                        <a:pos x="T2" y="T3"/>
                      </a:cxn>
                    </a:cxnLst>
                    <a:rect l="0" t="0" r="r" b="b"/>
                    <a:pathLst>
                      <a:path w="832" h="512">
                        <a:moveTo>
                          <a:pt x="832" y="0"/>
                        </a:moveTo>
                        <a:lnTo>
                          <a:pt x="0" y="512"/>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6331" name="Text Box 127"/>
                <p:cNvSpPr txBox="1">
                  <a:spLocks noChangeAspect="1" noChangeArrowheads="1"/>
                </p:cNvSpPr>
                <p:nvPr/>
              </p:nvSpPr>
              <p:spPr bwMode="auto">
                <a:xfrm>
                  <a:off x="6549" y="9525"/>
                  <a:ext cx="846" cy="32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a:solidFill>
                        <a:srgbClr val="000000"/>
                      </a:solidFill>
                      <a:latin typeface="Arial" panose="020B0604020202020204" pitchFamily="34" charset="0"/>
                    </a:rPr>
                    <a:t>测次</a:t>
                  </a:r>
                  <a:r>
                    <a:rPr lang="en-US" altLang="zh-CN" i="1">
                      <a:solidFill>
                        <a:srgbClr val="000000"/>
                      </a:solidFill>
                    </a:rPr>
                    <a:t>k</a:t>
                  </a:r>
                  <a:endParaRPr lang="en-US" altLang="zh-CN">
                    <a:solidFill>
                      <a:srgbClr val="000000"/>
                    </a:solidFill>
                    <a:latin typeface="Arial" panose="020B0604020202020204" pitchFamily="34" charset="0"/>
                  </a:endParaRPr>
                </a:p>
              </p:txBody>
            </p:sp>
            <p:sp>
              <p:nvSpPr>
                <p:cNvPr id="56332" name="Text Box 128"/>
                <p:cNvSpPr txBox="1">
                  <a:spLocks noChangeAspect="1" noChangeArrowheads="1"/>
                </p:cNvSpPr>
                <p:nvPr/>
              </p:nvSpPr>
              <p:spPr bwMode="auto">
                <a:xfrm>
                  <a:off x="7418" y="9482"/>
                  <a:ext cx="967" cy="28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a:solidFill>
                        <a:srgbClr val="000000"/>
                      </a:solidFill>
                      <a:latin typeface="Arial" panose="020B0604020202020204" pitchFamily="34" charset="0"/>
                    </a:rPr>
                    <a:t>测次</a:t>
                  </a:r>
                  <a:r>
                    <a:rPr lang="en-US" altLang="zh-CN" i="1">
                      <a:solidFill>
                        <a:srgbClr val="000000"/>
                      </a:solidFill>
                    </a:rPr>
                    <a:t>k</a:t>
                  </a:r>
                  <a:r>
                    <a:rPr lang="en-US" altLang="zh-CN">
                      <a:solidFill>
                        <a:srgbClr val="000000"/>
                      </a:solidFill>
                      <a:latin typeface="Arial" panose="020B0604020202020204" pitchFamily="34" charset="0"/>
                    </a:rPr>
                    <a:t>+1</a:t>
                  </a:r>
                </a:p>
              </p:txBody>
            </p:sp>
            <p:sp>
              <p:nvSpPr>
                <p:cNvPr id="56333" name="Text Box 129"/>
                <p:cNvSpPr txBox="1">
                  <a:spLocks noChangeAspect="1" noChangeArrowheads="1"/>
                </p:cNvSpPr>
                <p:nvPr/>
              </p:nvSpPr>
              <p:spPr bwMode="auto">
                <a:xfrm>
                  <a:off x="8355" y="9315"/>
                  <a:ext cx="783" cy="24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a:solidFill>
                        <a:srgbClr val="000000"/>
                      </a:solidFill>
                      <a:latin typeface="Arial" panose="020B0604020202020204" pitchFamily="34" charset="0"/>
                    </a:rPr>
                    <a:t>测次</a:t>
                  </a:r>
                  <a:r>
                    <a:rPr lang="en-US" altLang="zh-CN" i="1">
                      <a:solidFill>
                        <a:srgbClr val="000000"/>
                      </a:solidFill>
                    </a:rPr>
                    <a:t>k</a:t>
                  </a:r>
                  <a:r>
                    <a:rPr lang="en-US" altLang="zh-CN">
                      <a:solidFill>
                        <a:srgbClr val="000000"/>
                      </a:solidFill>
                      <a:latin typeface="Arial" panose="020B0604020202020204" pitchFamily="34" charset="0"/>
                    </a:rPr>
                    <a:t>+2</a:t>
                  </a:r>
                </a:p>
              </p:txBody>
            </p:sp>
            <p:sp>
              <p:nvSpPr>
                <p:cNvPr id="56334" name="Text Box 130"/>
                <p:cNvSpPr txBox="1">
                  <a:spLocks noChangeAspect="1" noChangeArrowheads="1"/>
                </p:cNvSpPr>
                <p:nvPr/>
              </p:nvSpPr>
              <p:spPr bwMode="auto">
                <a:xfrm>
                  <a:off x="7079" y="13022"/>
                  <a:ext cx="1360" cy="21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solidFill>
                      <a:srgbClr val="000000"/>
                    </a:solidFill>
                    <a:latin typeface="Arial" panose="020B0604020202020204" pitchFamily="34" charset="0"/>
                  </a:endParaRPr>
                </a:p>
              </p:txBody>
            </p:sp>
            <p:sp>
              <p:nvSpPr>
                <p:cNvPr id="56335" name="Text Box 131"/>
                <p:cNvSpPr txBox="1">
                  <a:spLocks noChangeAspect="1" noChangeArrowheads="1"/>
                </p:cNvSpPr>
                <p:nvPr/>
              </p:nvSpPr>
              <p:spPr bwMode="auto">
                <a:xfrm>
                  <a:off x="6796" y="9972"/>
                  <a:ext cx="777" cy="44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i="1">
                      <a:solidFill>
                        <a:srgbClr val="000000"/>
                      </a:solidFill>
                    </a:rPr>
                    <a:t>Q</a:t>
                  </a:r>
                  <a:r>
                    <a:rPr lang="en-US" altLang="zh-CN" i="1" baseline="-25000">
                      <a:solidFill>
                        <a:srgbClr val="000000"/>
                      </a:solidFill>
                    </a:rPr>
                    <a:t>j</a:t>
                  </a:r>
                  <a:endParaRPr lang="en-US" altLang="zh-CN">
                    <a:solidFill>
                      <a:srgbClr val="000000"/>
                    </a:solidFill>
                    <a:latin typeface="Arial" panose="020B0604020202020204" pitchFamily="34" charset="0"/>
                  </a:endParaRPr>
                </a:p>
              </p:txBody>
            </p:sp>
            <p:sp>
              <p:nvSpPr>
                <p:cNvPr id="56336" name="Text Box 132"/>
                <p:cNvSpPr txBox="1">
                  <a:spLocks noChangeAspect="1" noChangeArrowheads="1"/>
                </p:cNvSpPr>
                <p:nvPr/>
              </p:nvSpPr>
              <p:spPr bwMode="auto">
                <a:xfrm>
                  <a:off x="7703" y="9916"/>
                  <a:ext cx="885" cy="5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i="1">
                      <a:solidFill>
                        <a:srgbClr val="000000"/>
                      </a:solidFill>
                    </a:rPr>
                    <a:t>Q</a:t>
                  </a:r>
                  <a:r>
                    <a:rPr lang="en-US" altLang="zh-CN" i="1" baseline="-25000">
                      <a:solidFill>
                        <a:srgbClr val="000000"/>
                      </a:solidFill>
                    </a:rPr>
                    <a:t>j</a:t>
                  </a:r>
                  <a:r>
                    <a:rPr lang="en-US" altLang="zh-CN" baseline="-25000">
                      <a:solidFill>
                        <a:srgbClr val="000000"/>
                      </a:solidFill>
                      <a:latin typeface="Arial" panose="020B0604020202020204" pitchFamily="34" charset="0"/>
                    </a:rPr>
                    <a:t>+1</a:t>
                  </a:r>
                  <a:endParaRPr lang="en-US" altLang="zh-CN">
                    <a:solidFill>
                      <a:srgbClr val="000000"/>
                    </a:solidFill>
                    <a:latin typeface="Arial" panose="020B0604020202020204" pitchFamily="34" charset="0"/>
                  </a:endParaRPr>
                </a:p>
              </p:txBody>
            </p:sp>
            <p:sp>
              <p:nvSpPr>
                <p:cNvPr id="56337" name="Text Box 133"/>
                <p:cNvSpPr txBox="1">
                  <a:spLocks noChangeAspect="1" noChangeArrowheads="1"/>
                </p:cNvSpPr>
                <p:nvPr/>
              </p:nvSpPr>
              <p:spPr bwMode="auto">
                <a:xfrm>
                  <a:off x="8667" y="9859"/>
                  <a:ext cx="886" cy="50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i="1">
                      <a:solidFill>
                        <a:srgbClr val="000000"/>
                      </a:solidFill>
                    </a:rPr>
                    <a:t>Q</a:t>
                  </a:r>
                  <a:r>
                    <a:rPr lang="en-US" altLang="zh-CN" i="1" baseline="-25000">
                      <a:solidFill>
                        <a:srgbClr val="000000"/>
                      </a:solidFill>
                    </a:rPr>
                    <a:t>j</a:t>
                  </a:r>
                  <a:r>
                    <a:rPr lang="en-US" altLang="zh-CN" baseline="-25000">
                      <a:solidFill>
                        <a:srgbClr val="000000"/>
                      </a:solidFill>
                      <a:latin typeface="Arial" panose="020B0604020202020204" pitchFamily="34" charset="0"/>
                    </a:rPr>
                    <a:t>+2</a:t>
                  </a:r>
                  <a:endParaRPr lang="en-US" altLang="zh-CN">
                    <a:solidFill>
                      <a:srgbClr val="000000"/>
                    </a:solidFill>
                    <a:latin typeface="Arial" panose="020B0604020202020204" pitchFamily="34" charset="0"/>
                  </a:endParaRPr>
                </a:p>
              </p:txBody>
            </p:sp>
          </p:grpSp>
          <p:sp>
            <p:nvSpPr>
              <p:cNvPr id="56329" name="Text Box 134"/>
              <p:cNvSpPr txBox="1">
                <a:spLocks noChangeArrowheads="1"/>
              </p:cNvSpPr>
              <p:nvPr/>
            </p:nvSpPr>
            <p:spPr bwMode="auto">
              <a:xfrm>
                <a:off x="7208" y="12360"/>
                <a:ext cx="2086"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00000"/>
                    </a:solidFill>
                  </a:rPr>
                  <a:t>双三角锥水下</a:t>
                </a:r>
                <a:r>
                  <a:rPr lang="en-US" altLang="zh-CN">
                    <a:solidFill>
                      <a:srgbClr val="000000"/>
                    </a:solidFill>
                  </a:rPr>
                  <a:t>GPS</a:t>
                </a:r>
                <a:r>
                  <a:rPr lang="zh-CN" altLang="en-US">
                    <a:solidFill>
                      <a:srgbClr val="000000"/>
                    </a:solidFill>
                  </a:rPr>
                  <a:t>定位</a:t>
                </a:r>
                <a:endParaRPr lang="zh-CN" altLang="en-US">
                  <a:solidFill>
                    <a:srgbClr val="000000"/>
                  </a:solidFill>
                  <a:latin typeface="Arial" panose="020B0604020202020204" pitchFamily="34" charset="0"/>
                </a:endParaRPr>
              </a:p>
            </p:txBody>
          </p:sp>
        </p:grpSp>
      </p:grpSp>
      <p:sp>
        <p:nvSpPr>
          <p:cNvPr id="56323" name="Rectangle 135"/>
          <p:cNvSpPr>
            <a:spLocks noChangeArrowheads="1"/>
          </p:cNvSpPr>
          <p:nvPr/>
        </p:nvSpPr>
        <p:spPr bwMode="auto">
          <a:xfrm>
            <a:off x="909638" y="2243138"/>
            <a:ext cx="4105275"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6318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2875"/>
              </a:lnSpc>
              <a:spcBef>
                <a:spcPct val="100000"/>
              </a:spcBef>
              <a:buFont typeface="Wingdings" panose="05000000000000000000" pitchFamily="2" charset="2"/>
              <a:buChar char="Ø"/>
            </a:pPr>
            <a:r>
              <a:rPr lang="zh-CN" altLang="en-US" sz="2400" dirty="0">
                <a:solidFill>
                  <a:srgbClr val="000000"/>
                </a:solidFill>
                <a:latin typeface="华文细黑" panose="02010600040101010101" pitchFamily="2" charset="-122"/>
                <a:ea typeface="华文细黑" panose="02010600040101010101" pitchFamily="2" charset="-122"/>
              </a:rPr>
              <a:t>一般采用双三角锥法 ，即采用卫星定位方法测定船位，同时通过船上的水声仪器对海底控制点进行同步观测（测距）</a:t>
            </a:r>
            <a:endParaRPr lang="en-US" altLang="zh-CN" sz="2400" dirty="0">
              <a:solidFill>
                <a:srgbClr val="000000"/>
              </a:solidFill>
              <a:latin typeface="华文细黑" panose="02010600040101010101" pitchFamily="2" charset="-122"/>
              <a:ea typeface="华文细黑" panose="02010600040101010101" pitchFamily="2" charset="-122"/>
            </a:endParaRPr>
          </a:p>
          <a:p>
            <a:pPr eaLnBrk="1" hangingPunct="1">
              <a:lnSpc>
                <a:spcPts val="2875"/>
              </a:lnSpc>
              <a:spcBef>
                <a:spcPct val="100000"/>
              </a:spcBef>
              <a:buFont typeface="Wingdings" panose="05000000000000000000" pitchFamily="2" charset="2"/>
              <a:buChar char="Ø"/>
            </a:pPr>
            <a:r>
              <a:rPr lang="zh-CN" altLang="en-US" sz="2400" dirty="0">
                <a:solidFill>
                  <a:srgbClr val="000000"/>
                </a:solidFill>
                <a:latin typeface="华文细黑" panose="02010600040101010101" pitchFamily="2" charset="-122"/>
                <a:ea typeface="华文细黑" panose="02010600040101010101" pitchFamily="2" charset="-122"/>
              </a:rPr>
              <a:t>这样的观测可以通过船的移动而进行多次，然后用最小二乘方法求解船和海底控制点在统一的坐标系统中的坐标最或然值。 </a:t>
            </a:r>
          </a:p>
        </p:txBody>
      </p:sp>
      <p:sp>
        <p:nvSpPr>
          <p:cNvPr id="56324"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8EF00EC-DBBF-4DAA-9970-B729E56B8C63}" type="slidenum">
              <a:rPr lang="en-US" altLang="zh-CN">
                <a:solidFill>
                  <a:srgbClr val="000000"/>
                </a:solidFill>
              </a:rPr>
              <a:pPr eaLnBrk="1" hangingPunct="1"/>
              <a:t>39</a:t>
            </a:fld>
            <a:endParaRPr lang="en-US" altLang="zh-CN">
              <a:solidFill>
                <a:srgbClr val="000000"/>
              </a:solidFill>
            </a:endParaRPr>
          </a:p>
        </p:txBody>
      </p:sp>
      <p:sp>
        <p:nvSpPr>
          <p:cNvPr id="56325" name="Rectangle 8"/>
          <p:cNvSpPr>
            <a:spLocks noChangeArrowheads="1"/>
          </p:cNvSpPr>
          <p:nvPr/>
        </p:nvSpPr>
        <p:spPr bwMode="auto">
          <a:xfrm>
            <a:off x="900113" y="1266825"/>
            <a:ext cx="488791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000000"/>
                </a:solidFill>
                <a:latin typeface="华文新魏" panose="02010800040101010101" pitchFamily="2" charset="-122"/>
                <a:ea typeface="华文新魏" panose="02010800040101010101" pitchFamily="2" charset="-122"/>
              </a:rPr>
              <a:t>2. </a:t>
            </a:r>
            <a:r>
              <a:rPr lang="zh-CN" altLang="en-US" sz="2800" dirty="0">
                <a:solidFill>
                  <a:srgbClr val="000000"/>
                </a:solidFill>
                <a:latin typeface="华文新魏" panose="02010800040101010101" pitchFamily="2" charset="-122"/>
                <a:ea typeface="华文新魏" panose="02010800040101010101" pitchFamily="2" charset="-122"/>
              </a:rPr>
              <a:t>海底控制点（网）坐标联测</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973138" y="2032968"/>
            <a:ext cx="7829550"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ts val="1800"/>
              </a:spcBef>
              <a:buFont typeface="Wingdings" panose="05000000000000000000" pitchFamily="2" charset="2"/>
              <a:buChar char="Ø"/>
            </a:pPr>
            <a:r>
              <a:rPr lang="zh-CN" altLang="en-US" sz="2800" dirty="0">
                <a:solidFill>
                  <a:srgbClr val="000000"/>
                </a:solidFill>
                <a:latin typeface="华文细黑" panose="02010600040101010101" pitchFamily="2" charset="-122"/>
                <a:ea typeface="华文细黑" panose="02010600040101010101" pitchFamily="2" charset="-122"/>
              </a:rPr>
              <a:t>海洋大地控制网是大比例尺海底地形测量，尤其是大洋区域基本海图绘制的控制基础。</a:t>
            </a:r>
            <a:endParaRPr lang="en-US" altLang="zh-CN" sz="2800" dirty="0">
              <a:solidFill>
                <a:srgbClr val="000000"/>
              </a:solidFill>
              <a:latin typeface="华文细黑" panose="02010600040101010101" pitchFamily="2" charset="-122"/>
              <a:ea typeface="华文细黑" panose="02010600040101010101" pitchFamily="2" charset="-122"/>
            </a:endParaRPr>
          </a:p>
          <a:p>
            <a:pPr eaLnBrk="1" hangingPunct="1">
              <a:spcBef>
                <a:spcPts val="1800"/>
              </a:spcBef>
              <a:buFont typeface="Wingdings" panose="05000000000000000000" pitchFamily="2" charset="2"/>
              <a:buChar char="Ø"/>
            </a:pPr>
            <a:r>
              <a:rPr lang="zh-CN" altLang="en-US" sz="2800" dirty="0">
                <a:solidFill>
                  <a:srgbClr val="000000"/>
                </a:solidFill>
                <a:latin typeface="华文细黑" panose="02010600040101010101" pitchFamily="2" charset="-122"/>
                <a:ea typeface="华文细黑" panose="02010600040101010101" pitchFamily="2" charset="-122"/>
              </a:rPr>
              <a:t>高精度定位（钻井平台定位、海底管道铺设、水下探测器安置）。</a:t>
            </a:r>
            <a:endParaRPr lang="en-US" altLang="zh-CN" sz="2800" dirty="0">
              <a:solidFill>
                <a:srgbClr val="000000"/>
              </a:solidFill>
              <a:latin typeface="华文细黑" panose="02010600040101010101" pitchFamily="2" charset="-122"/>
              <a:ea typeface="华文细黑" panose="02010600040101010101" pitchFamily="2" charset="-122"/>
            </a:endParaRPr>
          </a:p>
          <a:p>
            <a:pPr eaLnBrk="1" hangingPunct="1">
              <a:spcBef>
                <a:spcPts val="1800"/>
              </a:spcBef>
              <a:buFont typeface="Wingdings" panose="05000000000000000000" pitchFamily="2" charset="2"/>
              <a:buChar char="Ø"/>
            </a:pPr>
            <a:r>
              <a:rPr lang="zh-CN" altLang="en-US" sz="2800" dirty="0">
                <a:solidFill>
                  <a:srgbClr val="000000"/>
                </a:solidFill>
                <a:latin typeface="华文细黑" panose="02010600040101010101" pitchFamily="2" charset="-122"/>
                <a:ea typeface="华文细黑" panose="02010600040101010101" pitchFamily="2" charset="-122"/>
              </a:rPr>
              <a:t>对大地构造运动、地壳升降、地震火山进行动态监测。</a:t>
            </a:r>
            <a:endParaRPr lang="en-US" altLang="zh-CN" sz="2800" dirty="0">
              <a:solidFill>
                <a:srgbClr val="000000"/>
              </a:solidFill>
              <a:latin typeface="华文细黑" panose="02010600040101010101" pitchFamily="2" charset="-122"/>
              <a:ea typeface="华文细黑" panose="02010600040101010101" pitchFamily="2" charset="-122"/>
            </a:endParaRPr>
          </a:p>
          <a:p>
            <a:pPr eaLnBrk="1" hangingPunct="1">
              <a:spcBef>
                <a:spcPts val="1800"/>
              </a:spcBef>
              <a:buFont typeface="Wingdings" panose="05000000000000000000" pitchFamily="2" charset="2"/>
              <a:buChar char="Ø"/>
            </a:pPr>
            <a:r>
              <a:rPr lang="zh-CN" altLang="en-US" sz="2800" dirty="0">
                <a:solidFill>
                  <a:srgbClr val="000000"/>
                </a:solidFill>
                <a:latin typeface="华文细黑" panose="02010600040101010101" pitchFamily="2" charset="-122"/>
                <a:ea typeface="华文细黑" panose="02010600040101010101" pitchFamily="2" charset="-122"/>
              </a:rPr>
              <a:t>海洋大地控制网为确定地球的形状和大小提供科学依据。</a:t>
            </a:r>
            <a:endParaRPr lang="en-US" altLang="zh-CN" sz="2800" dirty="0">
              <a:solidFill>
                <a:srgbClr val="000000"/>
              </a:solidFill>
              <a:latin typeface="华文细黑" panose="02010600040101010101" pitchFamily="2" charset="-122"/>
              <a:ea typeface="华文细黑" panose="02010600040101010101" pitchFamily="2" charset="-122"/>
            </a:endParaRPr>
          </a:p>
        </p:txBody>
      </p:sp>
      <p:sp>
        <p:nvSpPr>
          <p:cNvPr id="20483" name="矩形 1"/>
          <p:cNvSpPr>
            <a:spLocks noChangeArrowheads="1"/>
          </p:cNvSpPr>
          <p:nvPr/>
        </p:nvSpPr>
        <p:spPr bwMode="auto">
          <a:xfrm>
            <a:off x="935038" y="1063625"/>
            <a:ext cx="3875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rgbClr val="FF0000"/>
                </a:solidFill>
                <a:latin typeface="华文细黑" panose="02010600040101010101" pitchFamily="2" charset="-122"/>
                <a:ea typeface="华文细黑" panose="02010600040101010101" pitchFamily="2" charset="-122"/>
              </a:rPr>
              <a:t>海洋大地控制网的作用</a:t>
            </a:r>
            <a:r>
              <a:rPr lang="en-US" altLang="zh-CN" sz="2800" b="1" dirty="0">
                <a:solidFill>
                  <a:srgbClr val="FF0000"/>
                </a:solidFill>
                <a:latin typeface="华文细黑" panose="02010600040101010101" pitchFamily="2" charset="-122"/>
                <a:ea typeface="华文细黑" panose="02010600040101010101" pitchFamily="2" charset="-122"/>
              </a:rPr>
              <a:t>:</a:t>
            </a:r>
            <a:endParaRPr lang="zh-CN" altLang="en-US" sz="2800" dirty="0">
              <a:solidFill>
                <a:srgbClr val="FF0000"/>
              </a:solidFill>
              <a:latin typeface="华文细黑" panose="02010600040101010101" pitchFamily="2" charset="-122"/>
              <a:ea typeface="华文细黑" panose="02010600040101010101" pitchFamily="2" charset="-122"/>
            </a:endParaRPr>
          </a:p>
        </p:txBody>
      </p:sp>
      <p:sp>
        <p:nvSpPr>
          <p:cNvPr id="20484"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92A6549-3FC8-4B15-A5D3-CF532E7EE542}" type="slidenum">
              <a:rPr lang="en-US" altLang="zh-CN">
                <a:solidFill>
                  <a:srgbClr val="000000"/>
                </a:solidFill>
                <a:latin typeface="华文细黑" panose="02010600040101010101" pitchFamily="2" charset="-122"/>
                <a:ea typeface="华文细黑" panose="02010600040101010101" pitchFamily="2" charset="-122"/>
              </a:rPr>
              <a:pPr eaLnBrk="1" hangingPunct="1"/>
              <a:t>4</a:t>
            </a:fld>
            <a:endParaRPr lang="en-US" altLang="zh-CN">
              <a:solidFill>
                <a:srgbClr val="00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Rot="1" noChangeArrowheads="1"/>
          </p:cNvSpPr>
          <p:nvPr>
            <p:ph type="title"/>
          </p:nvPr>
        </p:nvSpPr>
        <p:spPr>
          <a:xfrm>
            <a:off x="784225" y="701675"/>
            <a:ext cx="8540750" cy="1143000"/>
          </a:xfrm>
        </p:spPr>
        <p:txBody>
          <a:bodyPr/>
          <a:lstStyle/>
          <a:p>
            <a:r>
              <a:rPr lang="zh-CN" altLang="en-US" sz="3600" b="1" smtClean="0">
                <a:solidFill>
                  <a:srgbClr val="0000FF"/>
                </a:solidFill>
                <a:latin typeface="华文新魏" panose="02010800040101010101" pitchFamily="2" charset="-122"/>
                <a:ea typeface="华文新魏" panose="02010800040101010101" pitchFamily="2" charset="-122"/>
              </a:rPr>
              <a:t>要点：</a:t>
            </a:r>
          </a:p>
        </p:txBody>
      </p:sp>
      <p:sp>
        <p:nvSpPr>
          <p:cNvPr id="57347" name="Rectangle 7"/>
          <p:cNvSpPr>
            <a:spLocks noGrp="1" noRot="1" noChangeArrowheads="1"/>
          </p:cNvSpPr>
          <p:nvPr>
            <p:ph type="body" idx="1"/>
          </p:nvPr>
        </p:nvSpPr>
        <p:spPr>
          <a:xfrm>
            <a:off x="1382713" y="1773238"/>
            <a:ext cx="7272337" cy="3384550"/>
          </a:xfrm>
        </p:spPr>
        <p:txBody>
          <a:bodyPr/>
          <a:lstStyle/>
          <a:p>
            <a:pPr marL="609600" indent="-609600">
              <a:spcBef>
                <a:spcPct val="50000"/>
              </a:spcBef>
              <a:buFont typeface="Wingdings" panose="05000000000000000000" pitchFamily="2" charset="2"/>
              <a:buChar char="n"/>
            </a:pPr>
            <a:r>
              <a:rPr lang="zh-CN" altLang="en-US" sz="2400" dirty="0" smtClean="0">
                <a:latin typeface="华文细黑" panose="02010600040101010101" pitchFamily="2" charset="-122"/>
                <a:ea typeface="华文细黑" panose="02010600040101010101" pitchFamily="2" charset="-122"/>
              </a:rPr>
              <a:t>海洋大地测量定义。</a:t>
            </a:r>
          </a:p>
          <a:p>
            <a:pPr marL="609600" indent="-609600">
              <a:spcBef>
                <a:spcPct val="50000"/>
              </a:spcBef>
              <a:buFont typeface="Wingdings" panose="05000000000000000000" pitchFamily="2" charset="2"/>
              <a:buChar char="n"/>
            </a:pPr>
            <a:r>
              <a:rPr lang="zh-CN" altLang="en-US" sz="2400" dirty="0" smtClean="0">
                <a:latin typeface="华文细黑" panose="02010600040101010101" pitchFamily="2" charset="-122"/>
                <a:ea typeface="华文细黑" panose="02010600040101010101" pitchFamily="2" charset="-122"/>
              </a:rPr>
              <a:t>海洋大地控制网的组成。</a:t>
            </a:r>
          </a:p>
          <a:p>
            <a:pPr marL="609600" indent="-609600">
              <a:spcBef>
                <a:spcPct val="50000"/>
              </a:spcBef>
              <a:buFont typeface="Wingdings" panose="05000000000000000000" pitchFamily="2" charset="2"/>
              <a:buChar char="n"/>
            </a:pPr>
            <a:r>
              <a:rPr lang="zh-CN" altLang="en-US" sz="2400" dirty="0" smtClean="0">
                <a:latin typeface="华文细黑" panose="02010600040101010101" pitchFamily="2" charset="-122"/>
                <a:ea typeface="华文细黑" panose="02010600040101010101" pitchFamily="2" charset="-122"/>
              </a:rPr>
              <a:t>海底控制网的网形结构。</a:t>
            </a:r>
            <a:endParaRPr lang="en-US" altLang="zh-CN" sz="2400" dirty="0" smtClean="0">
              <a:latin typeface="华文细黑" panose="02010600040101010101" pitchFamily="2" charset="-122"/>
              <a:ea typeface="华文细黑" panose="02010600040101010101" pitchFamily="2" charset="-122"/>
            </a:endParaRPr>
          </a:p>
          <a:p>
            <a:pPr marL="609600" indent="-609600">
              <a:spcBef>
                <a:spcPct val="50000"/>
              </a:spcBef>
              <a:buFont typeface="Wingdings" panose="05000000000000000000" pitchFamily="2" charset="2"/>
              <a:buChar char="n"/>
            </a:pPr>
            <a:r>
              <a:rPr lang="zh-CN" altLang="en-US" sz="2400" dirty="0" smtClean="0">
                <a:latin typeface="华文细黑" panose="02010600040101010101" pitchFamily="2" charset="-122"/>
                <a:ea typeface="华文细黑" panose="02010600040101010101" pitchFamily="2" charset="-122"/>
              </a:rPr>
              <a:t>海底控制点的构成，海底照准标志的类型。</a:t>
            </a:r>
          </a:p>
          <a:p>
            <a:pPr marL="609600" indent="-609600">
              <a:spcBef>
                <a:spcPct val="50000"/>
              </a:spcBef>
              <a:buFont typeface="Wingdings" panose="05000000000000000000" pitchFamily="2" charset="2"/>
              <a:buChar char="n"/>
            </a:pPr>
            <a:r>
              <a:rPr lang="zh-CN" altLang="en-US" sz="2400" dirty="0" smtClean="0">
                <a:latin typeface="华文细黑" panose="02010600040101010101" pitchFamily="2" charset="-122"/>
                <a:ea typeface="华文细黑" panose="02010600040101010101" pitchFamily="2" charset="-122"/>
              </a:rPr>
              <a:t>简述海底控制点定标的作用及内容。</a:t>
            </a:r>
            <a:endParaRPr lang="en-US" altLang="zh-CN" sz="2400" dirty="0" smtClean="0">
              <a:latin typeface="华文细黑" panose="02010600040101010101" pitchFamily="2" charset="-122"/>
              <a:ea typeface="华文细黑" panose="02010600040101010101" pitchFamily="2" charset="-122"/>
            </a:endParaRPr>
          </a:p>
          <a:p>
            <a:pPr marL="609600" indent="-609600">
              <a:spcBef>
                <a:spcPct val="50000"/>
              </a:spcBef>
              <a:buFont typeface="Wingdings" panose="05000000000000000000" pitchFamily="2" charset="2"/>
              <a:buChar char="n"/>
            </a:pPr>
            <a:r>
              <a:rPr lang="zh-CN" altLang="en-US" sz="2400" dirty="0" smtClean="0">
                <a:latin typeface="华文细黑" panose="02010600040101010101" pitchFamily="2" charset="-122"/>
                <a:ea typeface="华文细黑" panose="02010600040101010101" pitchFamily="2" charset="-122"/>
              </a:rPr>
              <a:t>海底控制点坐标的测定方法。</a:t>
            </a:r>
          </a:p>
        </p:txBody>
      </p:sp>
      <p:sp>
        <p:nvSpPr>
          <p:cNvPr id="57348"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8798015-5CD0-4DFA-ACF3-FAA29EA7D440}" type="slidenum">
              <a:rPr lang="en-US" altLang="zh-CN">
                <a:solidFill>
                  <a:srgbClr val="000000"/>
                </a:solidFill>
              </a:rPr>
              <a:pPr eaLnBrk="1" hangingPunct="1"/>
              <a:t>40</a:t>
            </a:fld>
            <a:endParaRPr lang="en-US" altLang="zh-CN">
              <a:solidFill>
                <a:srgbClr val="000000"/>
              </a:solidFill>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973138" y="1546225"/>
            <a:ext cx="748665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3200" dirty="0">
                <a:solidFill>
                  <a:srgbClr val="000000"/>
                </a:solidFill>
                <a:latin typeface="华文细黑" panose="02010600040101010101" pitchFamily="2" charset="-122"/>
                <a:ea typeface="华文细黑" panose="02010600040101010101" pitchFamily="2" charset="-122"/>
              </a:rPr>
              <a:t>     </a:t>
            </a:r>
            <a:r>
              <a:rPr lang="zh-CN" altLang="en-US" sz="3200" dirty="0">
                <a:solidFill>
                  <a:srgbClr val="000000"/>
                </a:solidFill>
                <a:latin typeface="华文细黑" panose="02010600040101010101" pitchFamily="2" charset="-122"/>
                <a:ea typeface="华文细黑" panose="02010600040101010101" pitchFamily="2" charset="-122"/>
              </a:rPr>
              <a:t>海面控制网主要包括</a:t>
            </a:r>
            <a:r>
              <a:rPr lang="zh-CN" altLang="en-US" sz="3200" b="1" dirty="0">
                <a:solidFill>
                  <a:srgbClr val="FF0000"/>
                </a:solidFill>
                <a:latin typeface="华文细黑" panose="02010600040101010101" pitchFamily="2" charset="-122"/>
                <a:ea typeface="华文细黑" panose="02010600040101010101" pitchFamily="2" charset="-122"/>
              </a:rPr>
              <a:t>以固定浮标为控制点的控制网</a:t>
            </a:r>
            <a:r>
              <a:rPr lang="zh-CN" altLang="en-US" sz="3200" dirty="0">
                <a:solidFill>
                  <a:srgbClr val="000000"/>
                </a:solidFill>
                <a:latin typeface="华文细黑" panose="02010600040101010101" pitchFamily="2" charset="-122"/>
                <a:ea typeface="华文细黑" panose="02010600040101010101" pitchFamily="2" charset="-122"/>
              </a:rPr>
              <a:t>、</a:t>
            </a:r>
            <a:r>
              <a:rPr lang="zh-CN" altLang="en-US" sz="3200" b="1" dirty="0">
                <a:solidFill>
                  <a:srgbClr val="FF0000"/>
                </a:solidFill>
                <a:latin typeface="华文细黑" panose="02010600040101010101" pitchFamily="2" charset="-122"/>
                <a:ea typeface="华文细黑" panose="02010600040101010101" pitchFamily="2" charset="-122"/>
              </a:rPr>
              <a:t>海岸控制网</a:t>
            </a:r>
            <a:r>
              <a:rPr lang="zh-CN" altLang="en-US" sz="3200" dirty="0">
                <a:solidFill>
                  <a:srgbClr val="000000"/>
                </a:solidFill>
                <a:latin typeface="华文细黑" panose="02010600040101010101" pitchFamily="2" charset="-122"/>
                <a:ea typeface="华文细黑" panose="02010600040101010101" pitchFamily="2" charset="-122"/>
              </a:rPr>
              <a:t>、</a:t>
            </a:r>
            <a:r>
              <a:rPr lang="zh-CN" altLang="en-US" sz="3200" b="1" dirty="0">
                <a:solidFill>
                  <a:srgbClr val="FF0000"/>
                </a:solidFill>
                <a:latin typeface="华文细黑" panose="02010600040101010101" pitchFamily="2" charset="-122"/>
                <a:ea typeface="华文细黑" panose="02010600040101010101" pitchFamily="2" charset="-122"/>
              </a:rPr>
              <a:t>岛屿控制网</a:t>
            </a:r>
            <a:r>
              <a:rPr lang="zh-CN" altLang="en-US" sz="3200" dirty="0">
                <a:solidFill>
                  <a:srgbClr val="000000"/>
                </a:solidFill>
                <a:latin typeface="华文细黑" panose="02010600040101010101" pitchFamily="2" charset="-122"/>
                <a:ea typeface="华文细黑" panose="02010600040101010101" pitchFamily="2" charset="-122"/>
              </a:rPr>
              <a:t>以及</a:t>
            </a:r>
            <a:r>
              <a:rPr lang="zh-CN" altLang="en-US" sz="3200" b="1" dirty="0">
                <a:solidFill>
                  <a:srgbClr val="FF0000"/>
                </a:solidFill>
                <a:latin typeface="华文细黑" panose="02010600040101010101" pitchFamily="2" charset="-122"/>
                <a:ea typeface="华文细黑" panose="02010600040101010101" pitchFamily="2" charset="-122"/>
              </a:rPr>
              <a:t>岛屿</a:t>
            </a:r>
            <a:r>
              <a:rPr lang="en-US" altLang="zh-CN" sz="3200" b="1" dirty="0">
                <a:solidFill>
                  <a:srgbClr val="FF0000"/>
                </a:solidFill>
                <a:latin typeface="华文细黑" panose="02010600040101010101" pitchFamily="2" charset="-122"/>
                <a:ea typeface="华文细黑" panose="02010600040101010101" pitchFamily="2" charset="-122"/>
              </a:rPr>
              <a:t>—</a:t>
            </a:r>
            <a:r>
              <a:rPr lang="zh-CN" altLang="en-US" sz="3200" b="1" dirty="0">
                <a:solidFill>
                  <a:srgbClr val="FF0000"/>
                </a:solidFill>
                <a:latin typeface="华文细黑" panose="02010600040101010101" pitchFamily="2" charset="-122"/>
                <a:ea typeface="华文细黑" panose="02010600040101010101" pitchFamily="2" charset="-122"/>
              </a:rPr>
              <a:t>陆地控制网 </a:t>
            </a:r>
            <a:r>
              <a:rPr lang="zh-CN" altLang="en-US" sz="3200" dirty="0">
                <a:solidFill>
                  <a:srgbClr val="000000"/>
                </a:solidFill>
                <a:latin typeface="华文细黑" panose="02010600040101010101" pitchFamily="2" charset="-122"/>
                <a:ea typeface="华文细黑" panose="02010600040101010101" pitchFamily="2" charset="-122"/>
              </a:rPr>
              <a:t>。</a:t>
            </a:r>
          </a:p>
        </p:txBody>
      </p:sp>
      <p:sp>
        <p:nvSpPr>
          <p:cNvPr id="21507" name="Rectangle 7"/>
          <p:cNvSpPr>
            <a:spLocks noGrp="1" noRot="1" noChangeArrowheads="1"/>
          </p:cNvSpPr>
          <p:nvPr>
            <p:ph type="title"/>
          </p:nvPr>
        </p:nvSpPr>
        <p:spPr/>
        <p:txBody>
          <a:bodyPr/>
          <a:lstStyle/>
          <a:p>
            <a:r>
              <a:rPr lang="zh-CN" altLang="en-US" b="1" smtClean="0">
                <a:solidFill>
                  <a:srgbClr val="0000FF"/>
                </a:solidFill>
                <a:latin typeface="华文新魏" panose="02010800040101010101" pitchFamily="2" charset="-122"/>
                <a:ea typeface="华文新魏" panose="02010800040101010101" pitchFamily="2" charset="-122"/>
              </a:rPr>
              <a:t>二、海面控制网</a:t>
            </a:r>
          </a:p>
        </p:txBody>
      </p:sp>
      <p:sp>
        <p:nvSpPr>
          <p:cNvPr id="21508"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3E375EE-B901-40F8-810C-699BFEE44579}" type="slidenum">
              <a:rPr lang="en-US" altLang="zh-CN">
                <a:solidFill>
                  <a:srgbClr val="000000"/>
                </a:solidFill>
              </a:rPr>
              <a:pPr eaLnBrk="1" hangingPunct="1"/>
              <a:t>5</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2"/>
          <p:cNvSpPr>
            <a:spLocks noGrp="1" noRot="1" noChangeArrowheads="1"/>
          </p:cNvSpPr>
          <p:nvPr>
            <p:ph type="body" idx="1"/>
          </p:nvPr>
        </p:nvSpPr>
        <p:spPr>
          <a:xfrm>
            <a:off x="639763" y="1822450"/>
            <a:ext cx="8324850" cy="4270375"/>
          </a:xfrm>
        </p:spPr>
        <p:txBody>
          <a:bodyPr/>
          <a:lstStyle/>
          <a:p>
            <a:pPr>
              <a:spcBef>
                <a:spcPct val="0"/>
              </a:spcBef>
              <a:buClrTx/>
              <a:buFontTx/>
              <a:buNone/>
            </a:pPr>
            <a:r>
              <a:rPr lang="en-US" altLang="zh-CN" dirty="0" smtClean="0">
                <a:latin typeface="华文细黑" panose="02010600040101010101" pitchFamily="2" charset="-122"/>
                <a:ea typeface="华文细黑" panose="02010600040101010101" pitchFamily="2" charset="-122"/>
              </a:rPr>
              <a:t>		</a:t>
            </a:r>
            <a:r>
              <a:rPr lang="zh-CN" altLang="en-US" sz="2400" dirty="0" smtClean="0">
                <a:latin typeface="华文细黑" panose="02010600040101010101" pitchFamily="2" charset="-122"/>
                <a:ea typeface="华文细黑" panose="02010600040101010101" pitchFamily="2" charset="-122"/>
              </a:rPr>
              <a:t>采用的几何图形与陆上大地网基本相同，如三角形、四边形、中点多边形 。</a:t>
            </a:r>
          </a:p>
          <a:p>
            <a:pPr>
              <a:spcBef>
                <a:spcPct val="0"/>
              </a:spcBef>
              <a:buClrTx/>
              <a:buFontTx/>
              <a:buNone/>
            </a:pPr>
            <a:endParaRPr lang="zh-CN" altLang="en-US" sz="2400" dirty="0" smtClean="0">
              <a:latin typeface="华文细黑" panose="02010600040101010101" pitchFamily="2" charset="-122"/>
              <a:ea typeface="华文细黑" panose="02010600040101010101" pitchFamily="2" charset="-122"/>
            </a:endParaRPr>
          </a:p>
          <a:p>
            <a:pPr lvl="1">
              <a:buClr>
                <a:schemeClr val="folHlink"/>
              </a:buClr>
              <a:buFont typeface="Wingdings" panose="05000000000000000000" pitchFamily="2" charset="2"/>
              <a:buChar char="Ø"/>
            </a:pPr>
            <a:r>
              <a:rPr lang="zh-CN" altLang="en-US" dirty="0" smtClean="0">
                <a:latin typeface="华文细黑" panose="02010600040101010101" pitchFamily="2" charset="-122"/>
                <a:ea typeface="华文细黑" panose="02010600040101010101" pitchFamily="2" charset="-122"/>
              </a:rPr>
              <a:t> 采取逐级控制的方法；</a:t>
            </a:r>
          </a:p>
          <a:p>
            <a:pPr lvl="1">
              <a:buClr>
                <a:schemeClr val="folHlink"/>
              </a:buClr>
              <a:buFont typeface="Wingdings" panose="05000000000000000000" pitchFamily="2" charset="2"/>
              <a:buChar char="Ø"/>
            </a:pPr>
            <a:endParaRPr lang="zh-CN" altLang="en-US" dirty="0" smtClean="0">
              <a:latin typeface="华文细黑" panose="02010600040101010101" pitchFamily="2" charset="-122"/>
              <a:ea typeface="华文细黑" panose="02010600040101010101" pitchFamily="2" charset="-122"/>
            </a:endParaRPr>
          </a:p>
          <a:p>
            <a:pPr lvl="1">
              <a:buClr>
                <a:schemeClr val="folHlink"/>
              </a:buClr>
              <a:buFont typeface="Wingdings" panose="05000000000000000000" pitchFamily="2" charset="2"/>
              <a:buChar char="Ø"/>
            </a:pPr>
            <a:r>
              <a:rPr lang="zh-CN" altLang="en-US" dirty="0" smtClean="0">
                <a:latin typeface="华文细黑" panose="02010600040101010101" pitchFamily="2" charset="-122"/>
                <a:ea typeface="华文细黑" panose="02010600040101010101" pitchFamily="2" charset="-122"/>
              </a:rPr>
              <a:t> 按片形或锁形两种方式布设；</a:t>
            </a:r>
          </a:p>
        </p:txBody>
      </p:sp>
      <p:sp>
        <p:nvSpPr>
          <p:cNvPr id="22531" name="Text Box 16"/>
          <p:cNvSpPr txBox="1">
            <a:spLocks noChangeArrowheads="1"/>
          </p:cNvSpPr>
          <p:nvPr/>
        </p:nvSpPr>
        <p:spPr bwMode="auto">
          <a:xfrm>
            <a:off x="3168650" y="692150"/>
            <a:ext cx="61118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endParaRPr lang="zh-CN" altLang="zh-CN">
              <a:solidFill>
                <a:srgbClr val="000000"/>
              </a:solidFill>
              <a:latin typeface="Times New Roman" panose="02020603050405020304" pitchFamily="18" charset="0"/>
            </a:endParaRPr>
          </a:p>
        </p:txBody>
      </p:sp>
      <p:sp>
        <p:nvSpPr>
          <p:cNvPr id="22532" name="Rectangle 18"/>
          <p:cNvSpPr>
            <a:spLocks noRot="1" noChangeArrowheads="1"/>
          </p:cNvSpPr>
          <p:nvPr/>
        </p:nvSpPr>
        <p:spPr bwMode="auto">
          <a:xfrm>
            <a:off x="971550" y="1089025"/>
            <a:ext cx="598487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Clr>
                <a:srgbClr val="FF3300"/>
              </a:buClr>
              <a:buFont typeface="Wingdings" panose="05000000000000000000" pitchFamily="2" charset="2"/>
              <a:buNone/>
            </a:pPr>
            <a:r>
              <a:rPr lang="zh-CN" altLang="en-US" sz="3200" dirty="0">
                <a:solidFill>
                  <a:srgbClr val="000000"/>
                </a:solidFill>
                <a:latin typeface="华文细黑" panose="02010600040101010101" pitchFamily="2" charset="-122"/>
                <a:ea typeface="华文细黑" panose="02010600040101010101" pitchFamily="2" charset="-122"/>
              </a:rPr>
              <a:t>海面大地测量控制网布设特点：</a:t>
            </a:r>
            <a:endParaRPr lang="zh-CN" altLang="en-US" sz="2800" dirty="0">
              <a:solidFill>
                <a:srgbClr val="000000"/>
              </a:solidFill>
              <a:latin typeface="华文细黑" panose="02010600040101010101" pitchFamily="2" charset="-122"/>
              <a:ea typeface="华文细黑" panose="02010600040101010101" pitchFamily="2" charset="-122"/>
            </a:endParaRPr>
          </a:p>
        </p:txBody>
      </p:sp>
      <p:sp>
        <p:nvSpPr>
          <p:cNvPr id="22533"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8501400-00A0-412C-AE63-E189913AA9B1}" type="slidenum">
              <a:rPr lang="en-US" altLang="zh-CN">
                <a:solidFill>
                  <a:srgbClr val="000000"/>
                </a:solidFill>
              </a:rPr>
              <a:pPr eaLnBrk="1" hangingPunct="1"/>
              <a:t>6</a:t>
            </a:fld>
            <a:endParaRPr lang="en-US" altLang="zh-CN">
              <a:solidFill>
                <a:srgbClr val="000000"/>
              </a:solidFill>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
          <p:cNvGrpSpPr>
            <a:grpSpLocks/>
          </p:cNvGrpSpPr>
          <p:nvPr/>
        </p:nvGrpSpPr>
        <p:grpSpPr bwMode="auto">
          <a:xfrm>
            <a:off x="1017588" y="1773238"/>
            <a:ext cx="2808287" cy="3957637"/>
            <a:chOff x="7560" y="9396"/>
            <a:chExt cx="3060" cy="3702"/>
          </a:xfrm>
        </p:grpSpPr>
        <p:sp>
          <p:nvSpPr>
            <p:cNvPr id="23561" name="Text Box 5"/>
            <p:cNvSpPr txBox="1">
              <a:spLocks noChangeArrowheads="1"/>
            </p:cNvSpPr>
            <p:nvPr/>
          </p:nvSpPr>
          <p:spPr bwMode="auto">
            <a:xfrm>
              <a:off x="7830" y="12647"/>
              <a:ext cx="2520"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Aft>
                  <a:spcPts val="775"/>
                </a:spcAft>
              </a:pPr>
              <a:r>
                <a:rPr lang="zh-CN" altLang="en-US">
                  <a:solidFill>
                    <a:srgbClr val="000000"/>
                  </a:solidFill>
                  <a:latin typeface="华文细黑" panose="02010600040101010101" pitchFamily="2" charset="-122"/>
                  <a:ea typeface="华文细黑" panose="02010600040101010101" pitchFamily="2" charset="-122"/>
                </a:rPr>
                <a:t>片形海洋控制网</a:t>
              </a:r>
            </a:p>
          </p:txBody>
        </p:sp>
        <p:pic>
          <p:nvPicPr>
            <p:cNvPr id="23562" name="Picture 6"/>
            <p:cNvPicPr>
              <a:picLocks noChangeAspect="1" noChangeArrowheads="1"/>
            </p:cNvPicPr>
            <p:nvPr/>
          </p:nvPicPr>
          <p:blipFill>
            <a:blip r:embed="rId2">
              <a:extLst>
                <a:ext uri="{28A0092B-C50C-407E-A947-70E740481C1C}">
                  <a14:useLocalDpi xmlns:a14="http://schemas.microsoft.com/office/drawing/2010/main" val="0"/>
                </a:ext>
              </a:extLst>
            </a:blip>
            <a:srcRect l="6427" t="3664" r="10764" b="5495"/>
            <a:stretch>
              <a:fillRect/>
            </a:stretch>
          </p:blipFill>
          <p:spPr bwMode="auto">
            <a:xfrm>
              <a:off x="7560" y="9396"/>
              <a:ext cx="3060" cy="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555" name="Picture 7"/>
          <p:cNvPicPr>
            <a:picLocks noChangeAspect="1" noChangeArrowheads="1"/>
          </p:cNvPicPr>
          <p:nvPr/>
        </p:nvPicPr>
        <p:blipFill>
          <a:blip r:embed="rId3">
            <a:extLst>
              <a:ext uri="{28A0092B-C50C-407E-A947-70E740481C1C}">
                <a14:useLocalDpi xmlns:a14="http://schemas.microsoft.com/office/drawing/2010/main" val="0"/>
              </a:ext>
            </a:extLst>
          </a:blip>
          <a:srcRect l="7280" t="10834" r="11877" b="11803"/>
          <a:stretch>
            <a:fillRect/>
          </a:stretch>
        </p:blipFill>
        <p:spPr bwMode="auto">
          <a:xfrm>
            <a:off x="4197350" y="1773238"/>
            <a:ext cx="18954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8"/>
          <p:cNvPicPr>
            <a:picLocks noChangeAspect="1" noChangeArrowheads="1"/>
          </p:cNvPicPr>
          <p:nvPr/>
        </p:nvPicPr>
        <p:blipFill>
          <a:blip r:embed="rId4">
            <a:extLst>
              <a:ext uri="{28A0092B-C50C-407E-A947-70E740481C1C}">
                <a14:useLocalDpi xmlns:a14="http://schemas.microsoft.com/office/drawing/2010/main" val="0"/>
              </a:ext>
            </a:extLst>
          </a:blip>
          <a:srcRect t="3516" b="7889"/>
          <a:stretch>
            <a:fillRect/>
          </a:stretch>
        </p:blipFill>
        <p:spPr bwMode="auto">
          <a:xfrm>
            <a:off x="6923088" y="1541463"/>
            <a:ext cx="15367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9"/>
          <p:cNvSpPr>
            <a:spLocks noChangeArrowheads="1"/>
          </p:cNvSpPr>
          <p:nvPr/>
        </p:nvSpPr>
        <p:spPr bwMode="auto">
          <a:xfrm>
            <a:off x="4479925" y="4427538"/>
            <a:ext cx="11652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000000"/>
                </a:solidFill>
                <a:latin typeface="华文细黑" panose="02010600040101010101" pitchFamily="2" charset="-122"/>
                <a:ea typeface="华文细黑" panose="02010600040101010101" pitchFamily="2" charset="-122"/>
              </a:rPr>
              <a:t>正方形锁 </a:t>
            </a:r>
          </a:p>
        </p:txBody>
      </p:sp>
      <p:sp>
        <p:nvSpPr>
          <p:cNvPr id="23558" name="Rectangle 10"/>
          <p:cNvSpPr>
            <a:spLocks noChangeArrowheads="1"/>
          </p:cNvSpPr>
          <p:nvPr/>
        </p:nvSpPr>
        <p:spPr bwMode="auto">
          <a:xfrm>
            <a:off x="6996113" y="4352925"/>
            <a:ext cx="9921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000000"/>
                </a:solidFill>
                <a:latin typeface="华文细黑" panose="02010600040101010101" pitchFamily="2" charset="-122"/>
                <a:ea typeface="华文细黑" panose="02010600040101010101" pitchFamily="2" charset="-122"/>
              </a:rPr>
              <a:t> </a:t>
            </a:r>
            <a:r>
              <a:rPr lang="zh-CN" altLang="en-US">
                <a:solidFill>
                  <a:srgbClr val="000000"/>
                </a:solidFill>
                <a:latin typeface="华文细黑" panose="02010600040101010101" pitchFamily="2" charset="-122"/>
                <a:ea typeface="华文细黑" panose="02010600040101010101" pitchFamily="2" charset="-122"/>
              </a:rPr>
              <a:t>三角锁 </a:t>
            </a:r>
          </a:p>
        </p:txBody>
      </p:sp>
      <p:sp>
        <p:nvSpPr>
          <p:cNvPr id="23559" name="Rectangle 11"/>
          <p:cNvSpPr>
            <a:spLocks noChangeArrowheads="1"/>
          </p:cNvSpPr>
          <p:nvPr/>
        </p:nvSpPr>
        <p:spPr bwMode="auto">
          <a:xfrm>
            <a:off x="5508625" y="5303838"/>
            <a:ext cx="18573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000000"/>
                </a:solidFill>
                <a:latin typeface="华文细黑" panose="02010600040101010101" pitchFamily="2" charset="-122"/>
                <a:ea typeface="华文细黑" panose="02010600040101010101" pitchFamily="2" charset="-122"/>
              </a:rPr>
              <a:t>锁状海洋控制网 </a:t>
            </a:r>
          </a:p>
        </p:txBody>
      </p:sp>
      <p:sp>
        <p:nvSpPr>
          <p:cNvPr id="23560"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0D4ED1B-2C59-4BB3-9495-2111F5C587CE}" type="slidenum">
              <a:rPr lang="en-US" altLang="zh-CN">
                <a:solidFill>
                  <a:srgbClr val="000000"/>
                </a:solidFill>
              </a:rPr>
              <a:pPr eaLnBrk="1" hangingPunct="1"/>
              <a:t>7</a:t>
            </a:fld>
            <a:endParaRPr lang="en-US" altLang="zh-CN">
              <a:solidFill>
                <a:srgbClr val="000000"/>
              </a:solidFill>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a:extLst>
              <a:ext uri="{28A0092B-C50C-407E-A947-70E740481C1C}">
                <a14:useLocalDpi xmlns:a14="http://schemas.microsoft.com/office/drawing/2010/main" val="0"/>
              </a:ext>
            </a:extLst>
          </a:blip>
          <a:srcRect l="5568" t="2831" r="2553" b="5455"/>
          <a:stretch>
            <a:fillRect/>
          </a:stretch>
        </p:blipFill>
        <p:spPr bwMode="auto">
          <a:xfrm>
            <a:off x="395288" y="1557338"/>
            <a:ext cx="3744912"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5"/>
          <p:cNvSpPr>
            <a:spLocks noChangeArrowheads="1"/>
          </p:cNvSpPr>
          <p:nvPr/>
        </p:nvSpPr>
        <p:spPr bwMode="auto">
          <a:xfrm>
            <a:off x="525463" y="5226050"/>
            <a:ext cx="35004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78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solidFill>
                  <a:srgbClr val="000000"/>
                </a:solidFill>
                <a:latin typeface="华文细黑" panose="02010600040101010101" pitchFamily="2" charset="-122"/>
                <a:ea typeface="华文细黑" panose="02010600040101010101" pitchFamily="2" charset="-122"/>
              </a:rPr>
              <a:t>  △</a:t>
            </a:r>
            <a:r>
              <a:rPr lang="zh-CN" altLang="en-US">
                <a:solidFill>
                  <a:srgbClr val="000000"/>
                </a:solidFill>
                <a:latin typeface="华文细黑" panose="02010600040101010101" pitchFamily="2" charset="-122"/>
                <a:ea typeface="华文细黑" panose="02010600040101010101" pitchFamily="2" charset="-122"/>
              </a:rPr>
              <a:t>为基本控制点，</a:t>
            </a:r>
            <a:r>
              <a:rPr lang="en-US" altLang="zh-CN">
                <a:solidFill>
                  <a:srgbClr val="000000"/>
                </a:solidFill>
                <a:latin typeface="华文细黑" panose="02010600040101010101" pitchFamily="2" charset="-122"/>
                <a:ea typeface="华文细黑" panose="02010600040101010101" pitchFamily="2" charset="-122"/>
              </a:rPr>
              <a:t>o</a:t>
            </a:r>
            <a:r>
              <a:rPr lang="zh-CN" altLang="en-US">
                <a:solidFill>
                  <a:srgbClr val="000000"/>
                </a:solidFill>
                <a:latin typeface="华文细黑" panose="02010600040101010101" pitchFamily="2" charset="-122"/>
                <a:ea typeface="华文细黑" panose="02010600040101010101" pitchFamily="2" charset="-122"/>
              </a:rPr>
              <a:t>为加密点</a:t>
            </a:r>
          </a:p>
          <a:p>
            <a:pPr algn="ctr" eaLnBrk="1" hangingPunct="1"/>
            <a:r>
              <a:rPr lang="zh-CN" altLang="en-US">
                <a:solidFill>
                  <a:srgbClr val="000000"/>
                </a:solidFill>
                <a:latin typeface="华文细黑" panose="02010600040101010101" pitchFamily="2" charset="-122"/>
                <a:ea typeface="华文细黑" panose="02010600040101010101" pitchFamily="2" charset="-122"/>
              </a:rPr>
              <a:t> 加密后的海洋控制网</a:t>
            </a:r>
          </a:p>
        </p:txBody>
      </p:sp>
      <p:sp>
        <p:nvSpPr>
          <p:cNvPr id="25604" name="Rectangle 6"/>
          <p:cNvSpPr>
            <a:spLocks noChangeArrowheads="1"/>
          </p:cNvSpPr>
          <p:nvPr/>
        </p:nvSpPr>
        <p:spPr bwMode="auto">
          <a:xfrm>
            <a:off x="4572000" y="858838"/>
            <a:ext cx="4032250" cy="578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eaLnBrk="1" hangingPunct="1">
              <a:lnSpc>
                <a:spcPct val="150000"/>
              </a:lnSpc>
              <a:buFont typeface="Wingdings" pitchFamily="2" charset="2"/>
              <a:buChar char="Ø"/>
              <a:defRPr/>
            </a:pPr>
            <a:r>
              <a:rPr lang="zh-CN" altLang="en-US" sz="2400" b="1" dirty="0">
                <a:solidFill>
                  <a:srgbClr val="000000"/>
                </a:solidFill>
                <a:latin typeface="华文细黑" pitchFamily="2" charset="-122"/>
                <a:ea typeface="华文细黑" pitchFamily="2" charset="-122"/>
              </a:rPr>
              <a:t>基本点：</a:t>
            </a:r>
          </a:p>
          <a:p>
            <a:pPr lvl="1" eaLnBrk="1" hangingPunct="1">
              <a:defRPr/>
            </a:pPr>
            <a:r>
              <a:rPr lang="zh-CN" altLang="en-US" sz="2000" dirty="0">
                <a:solidFill>
                  <a:srgbClr val="000000"/>
                </a:solidFill>
                <a:latin typeface="华文细黑" pitchFamily="2" charset="-122"/>
                <a:ea typeface="华文细黑" pitchFamily="2" charset="-122"/>
              </a:rPr>
              <a:t>与陆地大地网直接连接的海洋大地控制点 。间距约为</a:t>
            </a:r>
            <a:r>
              <a:rPr lang="en-US" altLang="zh-CN" sz="2000" dirty="0">
                <a:solidFill>
                  <a:srgbClr val="000000"/>
                </a:solidFill>
                <a:latin typeface="华文细黑" pitchFamily="2" charset="-122"/>
                <a:ea typeface="华文细黑" pitchFamily="2" charset="-122"/>
              </a:rPr>
              <a:t>100~1000km</a:t>
            </a:r>
            <a:r>
              <a:rPr lang="zh-CN" altLang="en-US" sz="2000" dirty="0">
                <a:solidFill>
                  <a:srgbClr val="000000"/>
                </a:solidFill>
                <a:latin typeface="华文细黑" pitchFamily="2" charset="-122"/>
                <a:ea typeface="华文细黑" pitchFamily="2" charset="-122"/>
              </a:rPr>
              <a:t>，定位误差约</a:t>
            </a:r>
            <a:r>
              <a:rPr lang="en-US" altLang="zh-CN" sz="2000" dirty="0">
                <a:solidFill>
                  <a:srgbClr val="000000"/>
                </a:solidFill>
                <a:latin typeface="华文细黑" pitchFamily="2" charset="-122"/>
                <a:ea typeface="华文细黑" pitchFamily="2" charset="-122"/>
              </a:rPr>
              <a:t>±0.5m</a:t>
            </a:r>
            <a:r>
              <a:rPr lang="zh-CN" altLang="en-US" sz="2000" dirty="0">
                <a:solidFill>
                  <a:srgbClr val="000000"/>
                </a:solidFill>
                <a:latin typeface="华文细黑" pitchFamily="2" charset="-122"/>
                <a:ea typeface="华文细黑" pitchFamily="2" charset="-122"/>
              </a:rPr>
              <a:t>。</a:t>
            </a:r>
          </a:p>
          <a:p>
            <a:pPr marL="342900" indent="-342900" eaLnBrk="1" hangingPunct="1">
              <a:lnSpc>
                <a:spcPct val="150000"/>
              </a:lnSpc>
              <a:buFont typeface="Wingdings" pitchFamily="2" charset="2"/>
              <a:buChar char="Ø"/>
              <a:defRPr/>
            </a:pPr>
            <a:r>
              <a:rPr lang="zh-CN" altLang="en-US" sz="2400" b="1" dirty="0">
                <a:solidFill>
                  <a:srgbClr val="000000"/>
                </a:solidFill>
                <a:latin typeface="华文细黑" pitchFamily="2" charset="-122"/>
                <a:ea typeface="华文细黑" pitchFamily="2" charset="-122"/>
              </a:rPr>
              <a:t>加密点：</a:t>
            </a:r>
          </a:p>
          <a:p>
            <a:pPr lvl="1" eaLnBrk="1" hangingPunct="1">
              <a:defRPr/>
            </a:pPr>
            <a:r>
              <a:rPr lang="zh-CN" altLang="en-US" sz="2000" dirty="0">
                <a:solidFill>
                  <a:srgbClr val="000000"/>
                </a:solidFill>
                <a:latin typeface="华文细黑" pitchFamily="2" charset="-122"/>
                <a:ea typeface="华文细黑" pitchFamily="2" charset="-122"/>
              </a:rPr>
              <a:t>在基本点的基础上进一步加密设置的海洋大地控制点。间距约为</a:t>
            </a:r>
            <a:r>
              <a:rPr lang="en-US" altLang="zh-CN" sz="2000" dirty="0">
                <a:solidFill>
                  <a:srgbClr val="000000"/>
                </a:solidFill>
                <a:latin typeface="华文细黑" pitchFamily="2" charset="-122"/>
                <a:ea typeface="华文细黑" pitchFamily="2" charset="-122"/>
              </a:rPr>
              <a:t>2</a:t>
            </a:r>
            <a:r>
              <a:rPr lang="zh-CN" altLang="en-US" sz="2000" dirty="0">
                <a:solidFill>
                  <a:srgbClr val="000000"/>
                </a:solidFill>
                <a:latin typeface="华文细黑" pitchFamily="2" charset="-122"/>
                <a:ea typeface="华文细黑" pitchFamily="2" charset="-122"/>
              </a:rPr>
              <a:t>～</a:t>
            </a:r>
            <a:r>
              <a:rPr lang="en-US" altLang="zh-CN" sz="2000" dirty="0">
                <a:solidFill>
                  <a:srgbClr val="000000"/>
                </a:solidFill>
                <a:latin typeface="华文细黑" pitchFamily="2" charset="-122"/>
                <a:ea typeface="华文细黑" pitchFamily="2" charset="-122"/>
              </a:rPr>
              <a:t>30km</a:t>
            </a:r>
            <a:r>
              <a:rPr lang="zh-CN" altLang="en-US" sz="2000" dirty="0">
                <a:solidFill>
                  <a:srgbClr val="000000"/>
                </a:solidFill>
                <a:latin typeface="华文细黑" pitchFamily="2" charset="-122"/>
                <a:ea typeface="华文细黑" pitchFamily="2" charset="-122"/>
              </a:rPr>
              <a:t>，定位误差约</a:t>
            </a:r>
            <a:r>
              <a:rPr lang="en-US" altLang="zh-CN" sz="2000" dirty="0">
                <a:solidFill>
                  <a:srgbClr val="000000"/>
                </a:solidFill>
                <a:latin typeface="华文细黑" pitchFamily="2" charset="-122"/>
                <a:ea typeface="华文细黑" pitchFamily="2" charset="-122"/>
              </a:rPr>
              <a:t>±1</a:t>
            </a:r>
            <a:r>
              <a:rPr lang="zh-CN" altLang="en-US" sz="2000" dirty="0">
                <a:solidFill>
                  <a:srgbClr val="000000"/>
                </a:solidFill>
                <a:latin typeface="华文细黑" pitchFamily="2" charset="-122"/>
                <a:ea typeface="华文细黑" pitchFamily="2" charset="-122"/>
              </a:rPr>
              <a:t>～</a:t>
            </a:r>
            <a:r>
              <a:rPr lang="en-US" altLang="zh-CN" sz="2000" dirty="0">
                <a:solidFill>
                  <a:srgbClr val="000000"/>
                </a:solidFill>
                <a:latin typeface="华文细黑" pitchFamily="2" charset="-122"/>
                <a:ea typeface="华文细黑" pitchFamily="2" charset="-122"/>
              </a:rPr>
              <a:t>2 m </a:t>
            </a:r>
            <a:r>
              <a:rPr lang="zh-CN" altLang="en-US" sz="2000" dirty="0">
                <a:solidFill>
                  <a:srgbClr val="000000"/>
                </a:solidFill>
                <a:latin typeface="华文细黑" pitchFamily="2" charset="-122"/>
                <a:ea typeface="华文细黑" pitchFamily="2" charset="-122"/>
              </a:rPr>
              <a:t>。</a:t>
            </a:r>
            <a:endParaRPr lang="en-US" altLang="zh-CN" sz="2000" dirty="0">
              <a:solidFill>
                <a:srgbClr val="000000"/>
              </a:solidFill>
              <a:latin typeface="华文细黑" pitchFamily="2" charset="-122"/>
              <a:ea typeface="华文细黑" pitchFamily="2" charset="-122"/>
            </a:endParaRPr>
          </a:p>
          <a:p>
            <a:pPr marL="342900" indent="-342900" eaLnBrk="1" hangingPunct="1">
              <a:lnSpc>
                <a:spcPct val="120000"/>
              </a:lnSpc>
              <a:spcBef>
                <a:spcPct val="30000"/>
              </a:spcBef>
              <a:buFont typeface="Wingdings" panose="05000000000000000000" pitchFamily="2" charset="2"/>
              <a:buChar char="Ø"/>
              <a:defRPr/>
            </a:pPr>
            <a:r>
              <a:rPr lang="zh-CN" altLang="en-US" sz="2400" b="1" dirty="0">
                <a:solidFill>
                  <a:srgbClr val="000000"/>
                </a:solidFill>
                <a:latin typeface="华文细黑" pitchFamily="2" charset="-122"/>
                <a:ea typeface="华文细黑" pitchFamily="2" charset="-122"/>
              </a:rPr>
              <a:t>临时点：</a:t>
            </a:r>
            <a:endParaRPr lang="en-US" altLang="zh-CN" sz="2400" b="1" dirty="0">
              <a:solidFill>
                <a:srgbClr val="000000"/>
              </a:solidFill>
              <a:latin typeface="华文细黑" pitchFamily="2" charset="-122"/>
              <a:ea typeface="华文细黑" pitchFamily="2" charset="-122"/>
            </a:endParaRPr>
          </a:p>
          <a:p>
            <a:pPr marL="444500" eaLnBrk="1" hangingPunct="1">
              <a:lnSpc>
                <a:spcPct val="120000"/>
              </a:lnSpc>
              <a:spcBef>
                <a:spcPct val="30000"/>
              </a:spcBef>
              <a:defRPr/>
            </a:pPr>
            <a:r>
              <a:rPr lang="zh-CN" altLang="en-US" sz="2000" dirty="0"/>
              <a:t>对在测区内为满足某项具体工作要求而临时设置的，	 控制点间距</a:t>
            </a:r>
            <a:r>
              <a:rPr lang="en-US" altLang="zh-CN" sz="2000" dirty="0"/>
              <a:t>&lt;=2km</a:t>
            </a:r>
            <a:r>
              <a:rPr lang="zh-CN" altLang="en-US" sz="2000" dirty="0"/>
              <a:t>，定位误差</a:t>
            </a:r>
            <a:r>
              <a:rPr lang="en-US" altLang="zh-CN" sz="2000" dirty="0"/>
              <a:t>5</a:t>
            </a:r>
            <a:r>
              <a:rPr lang="zh-CN" altLang="en-US" sz="2000" dirty="0">
                <a:solidFill>
                  <a:srgbClr val="000000"/>
                </a:solidFill>
                <a:latin typeface="华文细黑" pitchFamily="2" charset="-122"/>
                <a:ea typeface="华文细黑" pitchFamily="2" charset="-122"/>
              </a:rPr>
              <a:t> ～ </a:t>
            </a:r>
            <a:r>
              <a:rPr lang="en-US" altLang="zh-CN" sz="2000" dirty="0"/>
              <a:t>10m</a:t>
            </a:r>
            <a:r>
              <a:rPr lang="zh-CN" altLang="en-US" sz="2000" dirty="0"/>
              <a:t>。</a:t>
            </a:r>
            <a:endParaRPr lang="en-US" altLang="zh-CN" sz="2000" dirty="0"/>
          </a:p>
        </p:txBody>
      </p:sp>
      <p:sp>
        <p:nvSpPr>
          <p:cNvPr id="24581"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10A5C95-3C49-4947-88FF-24A52C2D706E}" type="slidenum">
              <a:rPr lang="en-US" altLang="zh-CN">
                <a:solidFill>
                  <a:srgbClr val="000000"/>
                </a:solidFill>
              </a:rPr>
              <a:pPr eaLnBrk="1" hangingPunct="1"/>
              <a:t>8</a:t>
            </a:fld>
            <a:endParaRPr lang="en-US" altLang="zh-CN">
              <a:solidFill>
                <a:srgbClr val="000000"/>
              </a:solidFill>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935038" y="919163"/>
            <a:ext cx="784860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Ø"/>
            </a:pPr>
            <a:r>
              <a:rPr lang="zh-CN" altLang="en-US" sz="2400" dirty="0">
                <a:solidFill>
                  <a:srgbClr val="000000"/>
                </a:solidFill>
                <a:latin typeface="华文细黑" panose="02010600040101010101" pitchFamily="2" charset="-122"/>
                <a:ea typeface="华文细黑" panose="02010600040101010101" pitchFamily="2" charset="-122"/>
              </a:rPr>
              <a:t>海底控制点的结构，通常由固设于海底的</a:t>
            </a:r>
            <a:r>
              <a:rPr lang="zh-CN" altLang="en-US" sz="2400" dirty="0">
                <a:solidFill>
                  <a:srgbClr val="FF0000"/>
                </a:solidFill>
                <a:latin typeface="华文细黑" panose="02010600040101010101" pitchFamily="2" charset="-122"/>
                <a:ea typeface="华文细黑" panose="02010600040101010101" pitchFamily="2" charset="-122"/>
              </a:rPr>
              <a:t>中心标石</a:t>
            </a:r>
            <a:r>
              <a:rPr lang="zh-CN" altLang="en-US" sz="2400" dirty="0">
                <a:solidFill>
                  <a:srgbClr val="000000"/>
                </a:solidFill>
                <a:latin typeface="华文细黑" panose="02010600040101010101" pitchFamily="2" charset="-122"/>
                <a:ea typeface="华文细黑" panose="02010600040101010101" pitchFamily="2" charset="-122"/>
              </a:rPr>
              <a:t>和</a:t>
            </a:r>
            <a:r>
              <a:rPr lang="zh-CN" altLang="en-US" sz="2400" dirty="0">
                <a:solidFill>
                  <a:srgbClr val="FF0000"/>
                </a:solidFill>
                <a:latin typeface="华文细黑" panose="02010600040101010101" pitchFamily="2" charset="-122"/>
                <a:ea typeface="华文细黑" panose="02010600040101010101" pitchFamily="2" charset="-122"/>
              </a:rPr>
              <a:t>水声照准标志</a:t>
            </a:r>
            <a:r>
              <a:rPr lang="zh-CN" altLang="en-US" sz="2400" dirty="0">
                <a:solidFill>
                  <a:srgbClr val="000000"/>
                </a:solidFill>
                <a:latin typeface="华文细黑" panose="02010600040101010101" pitchFamily="2" charset="-122"/>
                <a:ea typeface="华文细黑" panose="02010600040101010101" pitchFamily="2" charset="-122"/>
              </a:rPr>
              <a:t>两部份组成。</a:t>
            </a:r>
          </a:p>
          <a:p>
            <a:pPr eaLnBrk="1" hangingPunct="1">
              <a:lnSpc>
                <a:spcPct val="150000"/>
              </a:lnSpc>
              <a:buFont typeface="Wingdings" panose="05000000000000000000" pitchFamily="2" charset="2"/>
              <a:buChar char="Ø"/>
            </a:pPr>
            <a:r>
              <a:rPr lang="zh-CN" altLang="en-US" sz="2400" dirty="0">
                <a:solidFill>
                  <a:srgbClr val="000000"/>
                </a:solidFill>
                <a:latin typeface="华文细黑" panose="02010600040101010101" pitchFamily="2" charset="-122"/>
                <a:ea typeface="华文细黑" panose="02010600040101010101" pitchFamily="2" charset="-122"/>
              </a:rPr>
              <a:t>水声照准标志分主动式和被动式两种。</a:t>
            </a:r>
            <a:r>
              <a:rPr lang="zh-CN" altLang="en-US" dirty="0">
                <a:solidFill>
                  <a:srgbClr val="000000"/>
                </a:solidFill>
                <a:latin typeface="华文细黑" panose="02010600040101010101" pitchFamily="2" charset="-122"/>
                <a:ea typeface="华文细黑" panose="02010600040101010101" pitchFamily="2" charset="-122"/>
              </a:rPr>
              <a:t> </a:t>
            </a:r>
          </a:p>
        </p:txBody>
      </p:sp>
      <p:grpSp>
        <p:nvGrpSpPr>
          <p:cNvPr id="25603" name="Group 7"/>
          <p:cNvGrpSpPr>
            <a:grpSpLocks/>
          </p:cNvGrpSpPr>
          <p:nvPr/>
        </p:nvGrpSpPr>
        <p:grpSpPr bwMode="auto">
          <a:xfrm>
            <a:off x="2627313" y="3141663"/>
            <a:ext cx="4465637" cy="2911475"/>
            <a:chOff x="5760" y="6432"/>
            <a:chExt cx="4320" cy="2964"/>
          </a:xfrm>
        </p:grpSpPr>
        <p:sp>
          <p:nvSpPr>
            <p:cNvPr id="25606" name="Text Box 8"/>
            <p:cNvSpPr txBox="1">
              <a:spLocks noChangeArrowheads="1"/>
            </p:cNvSpPr>
            <p:nvPr/>
          </p:nvSpPr>
          <p:spPr bwMode="auto">
            <a:xfrm>
              <a:off x="5940" y="8853"/>
              <a:ext cx="3333"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Aft>
                  <a:spcPts val="775"/>
                </a:spcAft>
              </a:pPr>
              <a:r>
                <a:rPr lang="zh-CN" altLang="en-US" sz="1400">
                  <a:solidFill>
                    <a:srgbClr val="000000"/>
                  </a:solidFill>
                  <a:latin typeface="华文细黑" panose="02010600040101010101" pitchFamily="2" charset="-122"/>
                  <a:ea typeface="华文细黑" panose="02010600040101010101" pitchFamily="2" charset="-122"/>
                </a:rPr>
                <a:t>图</a:t>
              </a:r>
              <a:r>
                <a:rPr lang="en-US" altLang="zh-CN" sz="1400">
                  <a:solidFill>
                    <a:srgbClr val="000000"/>
                  </a:solidFill>
                  <a:latin typeface="华文细黑" panose="02010600040101010101" pitchFamily="2" charset="-122"/>
                  <a:ea typeface="华文细黑" panose="02010600040101010101" pitchFamily="2" charset="-122"/>
                </a:rPr>
                <a:t>2-4 </a:t>
              </a:r>
              <a:r>
                <a:rPr lang="zh-CN" altLang="en-US" sz="1400">
                  <a:solidFill>
                    <a:srgbClr val="000000"/>
                  </a:solidFill>
                  <a:latin typeface="华文细黑" panose="02010600040101010101" pitchFamily="2" charset="-122"/>
                  <a:ea typeface="华文细黑" panose="02010600040101010101" pitchFamily="2" charset="-122"/>
                </a:rPr>
                <a:t>海洋控制点的中心标石</a:t>
              </a:r>
            </a:p>
          </p:txBody>
        </p:sp>
        <p:pic>
          <p:nvPicPr>
            <p:cNvPr id="25607" name="Picture 9"/>
            <p:cNvPicPr>
              <a:picLocks noChangeAspect="1" noChangeArrowheads="1"/>
            </p:cNvPicPr>
            <p:nvPr/>
          </p:nvPicPr>
          <p:blipFill>
            <a:blip r:embed="rId2">
              <a:extLst>
                <a:ext uri="{28A0092B-C50C-407E-A947-70E740481C1C}">
                  <a14:useLocalDpi xmlns:a14="http://schemas.microsoft.com/office/drawing/2010/main" val="0"/>
                </a:ext>
              </a:extLst>
            </a:blip>
            <a:srcRect l="5228" t="6419" r="4906" b="8559"/>
            <a:stretch>
              <a:fillRect/>
            </a:stretch>
          </p:blipFill>
          <p:spPr bwMode="auto">
            <a:xfrm>
              <a:off x="5760" y="6432"/>
              <a:ext cx="4320" cy="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4" name="Rectangle 10"/>
          <p:cNvSpPr>
            <a:spLocks noGrp="1" noRot="1" noChangeArrowheads="1"/>
          </p:cNvSpPr>
          <p:nvPr>
            <p:ph type="title"/>
          </p:nvPr>
        </p:nvSpPr>
        <p:spPr>
          <a:xfrm>
            <a:off x="854075" y="215900"/>
            <a:ext cx="8470900" cy="549275"/>
          </a:xfrm>
        </p:spPr>
        <p:txBody>
          <a:bodyPr/>
          <a:lstStyle/>
          <a:p>
            <a:r>
              <a:rPr lang="zh-CN" altLang="en-US" sz="3600" b="1" smtClean="0">
                <a:solidFill>
                  <a:srgbClr val="0000FF"/>
                </a:solidFill>
                <a:latin typeface="华文新魏" panose="02010800040101010101" pitchFamily="2" charset="-122"/>
                <a:ea typeface="华文新魏" panose="02010800040101010101" pitchFamily="2" charset="-122"/>
              </a:rPr>
              <a:t>三、海底控制点的照准标志和作用距离</a:t>
            </a:r>
          </a:p>
        </p:txBody>
      </p:sp>
      <p:sp>
        <p:nvSpPr>
          <p:cNvPr id="25605" name="灯片编号占位符 5"/>
          <p:cNvSpPr txBox="1">
            <a:spLocks/>
          </p:cNvSpPr>
          <p:nvPr/>
        </p:nvSpPr>
        <p:spPr bwMode="auto">
          <a:xfrm>
            <a:off x="8459788" y="6381750"/>
            <a:ext cx="684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F46FDAC-CA14-420A-B8A9-598E2F4190E9}" type="slidenum">
              <a:rPr lang="en-US" altLang="zh-CN">
                <a:solidFill>
                  <a:srgbClr val="000000"/>
                </a:solidFill>
              </a:rPr>
              <a:pPr eaLnBrk="1" hangingPunct="1"/>
              <a:t>9</a:t>
            </a:fld>
            <a:endParaRPr lang="en-US" altLang="zh-CN">
              <a:solidFill>
                <a:srgbClr val="000000"/>
              </a:solidFill>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gps课件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1762</TotalTime>
  <Words>2301</Words>
  <Application>Microsoft Office PowerPoint</Application>
  <PresentationFormat>全屏显示(4:3)</PresentationFormat>
  <Paragraphs>275</Paragraphs>
  <Slides>40</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3" baseType="lpstr">
      <vt:lpstr>华文楷体</vt:lpstr>
      <vt:lpstr>华文细黑</vt:lpstr>
      <vt:lpstr>华文新魏</vt:lpstr>
      <vt:lpstr>宋体</vt:lpstr>
      <vt:lpstr>Arial</vt:lpstr>
      <vt:lpstr>Calibri</vt:lpstr>
      <vt:lpstr>Symbol</vt:lpstr>
      <vt:lpstr>Times New Roman</vt:lpstr>
      <vt:lpstr>Wingdings</vt:lpstr>
      <vt:lpstr>Wingdings 2</vt:lpstr>
      <vt:lpstr>gps课件模板</vt:lpstr>
      <vt:lpstr>公式</vt:lpstr>
      <vt:lpstr>Equation</vt:lpstr>
      <vt:lpstr>第六章 海洋大地控制网</vt:lpstr>
      <vt:lpstr>PowerPoint 演示文稿</vt:lpstr>
      <vt:lpstr>一、概  述</vt:lpstr>
      <vt:lpstr>PowerPoint 演示文稿</vt:lpstr>
      <vt:lpstr>二、海面控制网</vt:lpstr>
      <vt:lpstr>PowerPoint 演示文稿</vt:lpstr>
      <vt:lpstr>PowerPoint 演示文稿</vt:lpstr>
      <vt:lpstr>PowerPoint 演示文稿</vt:lpstr>
      <vt:lpstr>三、海底控制点的照准标志和作用距离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四、海底控制点（网）的几何图形</vt:lpstr>
      <vt:lpstr>PowerPoint 演示文稿</vt:lpstr>
      <vt:lpstr>PowerPoint 演示文稿</vt:lpstr>
      <vt:lpstr>PowerPoint 演示文稿</vt:lpstr>
      <vt:lpstr>五、海底控制点（网）坐标的测定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海洋大地控制网</dc:title>
  <dc:creator>郑mouse</dc:creator>
  <cp:lastModifiedBy>郑mouse</cp:lastModifiedBy>
  <cp:revision>92</cp:revision>
  <dcterms:created xsi:type="dcterms:W3CDTF">2014-11-30T08:42:09Z</dcterms:created>
  <dcterms:modified xsi:type="dcterms:W3CDTF">2020-09-21T08:08:51Z</dcterms:modified>
</cp:coreProperties>
</file>