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28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theme/theme4.xml" ContentType="application/vnd.openxmlformats-officedocument.theme+xml"/>
  <Override PartName="/ppt/slides/slide6.xml" ContentType="application/vnd.openxmlformats-officedocument.presentationml.slide+xml"/>
  <Override PartName="/ppt/slideLayouts/slideLayout2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2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686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78512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61356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FD6A85-91DC-B5B6-19B5-979F010819B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2191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4560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4978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11647-D44E-FC5F-10E5-1D340BF80E7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424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4463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189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4796BA-CC6A-701B-3662-6E9B605F89C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690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7144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45656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DFEB67-8AA3-4FF1-6CBA-E84EF6A7C45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07024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557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7006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4C707-4F58-E60E-59F1-321CE22AAC4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26036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5860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8320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089C5C-F25B-28B0-8547-C8F48E170C6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976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1512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0699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71AD76-E813-4294-83E9-FC13523A151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9904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34462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43730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461830-5915-743A-B243-0187D6F02CE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995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5649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39492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5ADC11-93CE-5263-5AB1-C90C1941345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1378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99314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13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9A0F35-51DF-6D9A-3399-DE388F6A76B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721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76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3018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557AF4-BA29-B7C1-9BEF-F5C67946E9C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6796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29691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997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4E490-DAA0-9AEF-40E2-39727D3461B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9957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4742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846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229E11-1E84-FDE7-6845-9000241951C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679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52122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2344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D4336A-141B-FAF5-8240-C59727A4621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1554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7716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47659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403AC8-4987-C578-926D-0AA3D2B10D8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0683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17055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97169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0F7656-E401-D720-F705-9EF66571D1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091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16767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4916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6D6323-CA32-173C-0DEC-935EF513875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5620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5865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03550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BA55FF-FDFD-BA2F-B89A-0CB3C98AA0F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DD2732-82CE-EAA2-CFAD-FF9DCCB5223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grpSp>
        <p:nvGrpSpPr>
          <p:cNvPr id="313" name="Group 312"/>
          <p:cNvGrpSpPr/>
          <p:nvPr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Group 382"/>
            <p:cNvGrpSpPr/>
            <p:nvPr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Rectangle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Group 432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Rectangle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Rectangle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Rectangle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Rectangle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Rectangle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Rectangle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Rectangle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Rectangle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Rectangle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Group 383"/>
            <p:cNvGrpSpPr/>
            <p:nvPr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Rectangle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Group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Rectangle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Rectangle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Rectangle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Rectangle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Rectangle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Rectangle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Rectangle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Rectangle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Rectangle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Group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Rectangle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Group 410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Rectangle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Rectangle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Rectangle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Rectangle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Rectangle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Rectangle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Rectangle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Rectangle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Rectangle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Group 385"/>
            <p:cNvGrpSpPr/>
            <p:nvPr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Rectangle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Group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Rectangle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Rectangle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Rectangle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Rectangle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Rectangle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Rectangle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Rectangle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Rectangle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Rectangle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Group 386"/>
            <p:cNvGrpSpPr/>
            <p:nvPr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Rectangle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Group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Rectangle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Rectangle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Rectangle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Rectangle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Rectangle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Rectangle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Rectangle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Rectangle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Rectangle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Group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Rectangle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Rectangle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Rectangle 465"/>
            <p:cNvSpPr/>
            <p:nvPr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Rectangle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Rectangle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Rectangle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Rectangle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Rectangle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Rectangle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Rectangle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Rectangle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Rectangle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Rectangle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Rectangle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Rectangle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Rectangle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Rectangle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Rectangle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Rectangle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Rectangle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Rectangle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Rectangle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Rectangle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Rectangle 350"/>
          <p:cNvSpPr/>
          <p:nvPr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Group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Group 4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Rectangle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Rectangle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Rectangle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Rectangle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Rectangle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Rectangle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Rectangle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Rectangle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Rectangle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Group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Rectangle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Group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Rectangle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Rectangle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Rectangle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Rectangle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Rectangle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Rectangle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Rectangle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Rectangle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Rectangle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Group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Rectangle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Group 204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Rectangle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Rectangle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Rectangle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Rectangle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Rectangle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Rectangle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Rectangle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Rectangle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Rectangle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Group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Rectangle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Group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Rectangle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Rectangle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Rectangle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Rectangle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Rectangle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Rectangle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Rectangle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Rectangle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Rectangle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Group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Rectangle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Group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Rectangle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Rectangle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Rectangle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Rectangle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Rectangle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Rectangle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Rectangle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Rectangle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Rectangle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Group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Rectangle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Group 290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Rectangle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Rectangle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Rectangle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Rectangle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Rectangle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Rectangle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Rectangle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Rectangle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Rectangle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Group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Rectangle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Group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Rectangle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Rectangle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Rectangle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Rectangle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Rectangle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Rectangle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Rectangle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Rectangle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Rectangle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Group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Rectangle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Group 268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Rectangle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Rectangle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Rectangle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Rectangle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Rectangle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Rectangle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Rectangle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Rectangle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Rectangle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Group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Rectangle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Group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Rectangle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Rectangle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Rectangle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Rectangle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Rectangle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Rectangle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Rectangle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Rectangle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Rectangle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Rectangle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Rectangle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Rectangle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Rectangle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Rectangle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Rectangle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Rectangle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Rectangle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Rectangle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Group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Rectangle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Rectangle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Rectangle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Rectangle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Rectangle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Rectangle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Rectangle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Rectangle 487"/>
          <p:cNvSpPr/>
          <p:nvPr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Rectangle 488"/>
          <p:cNvSpPr/>
          <p:nvPr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Rectangle 489"/>
          <p:cNvSpPr/>
          <p:nvPr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Rectangle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Rectangle 476"/>
          <p:cNvSpPr/>
          <p:nvPr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Rectangle 477"/>
          <p:cNvSpPr/>
          <p:nvPr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Rectangle 478"/>
          <p:cNvSpPr/>
          <p:nvPr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Rectangle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Rectangle 465"/>
          <p:cNvSpPr/>
          <p:nvPr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Rectangle 466"/>
          <p:cNvSpPr/>
          <p:nvPr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Rectangle 467"/>
          <p:cNvSpPr/>
          <p:nvPr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Rectangle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Rectangle 454"/>
          <p:cNvSpPr/>
          <p:nvPr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Rectangle 455"/>
          <p:cNvSpPr/>
          <p:nvPr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Rectangle 456"/>
          <p:cNvSpPr/>
          <p:nvPr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Rectangle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Rectangle 443"/>
          <p:cNvSpPr/>
          <p:nvPr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Rectangle 444"/>
          <p:cNvSpPr/>
          <p:nvPr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Rectangle 445"/>
          <p:cNvSpPr/>
          <p:nvPr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423" name="Rectangle 422"/>
          <p:cNvSpPr/>
          <p:nvPr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Rectangle 427"/>
          <p:cNvSpPr/>
          <p:nvPr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Rectangle 428"/>
          <p:cNvSpPr/>
          <p:nvPr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Rectangle 429"/>
          <p:cNvSpPr/>
          <p:nvPr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Rectangle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Rectangle 416"/>
          <p:cNvSpPr/>
          <p:nvPr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Rectangle 417"/>
          <p:cNvSpPr/>
          <p:nvPr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Rectangle 418"/>
          <p:cNvSpPr/>
          <p:nvPr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Rectangle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Rectangle 405"/>
          <p:cNvSpPr/>
          <p:nvPr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Rectangle 406"/>
          <p:cNvSpPr/>
          <p:nvPr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Rectangle 407"/>
          <p:cNvSpPr/>
          <p:nvPr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Rectangle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Rectangle 394"/>
          <p:cNvSpPr/>
          <p:nvPr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Rectangle 395"/>
          <p:cNvSpPr/>
          <p:nvPr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Rectangle 396"/>
          <p:cNvSpPr/>
          <p:nvPr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Rectangle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Rectangle 383"/>
          <p:cNvSpPr/>
          <p:nvPr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Rectangle 384"/>
          <p:cNvSpPr/>
          <p:nvPr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Rectangle 385"/>
          <p:cNvSpPr/>
          <p:nvPr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366" name="Rectangle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Rectangle 369"/>
          <p:cNvSpPr/>
          <p:nvPr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Rectangle 370"/>
          <p:cNvSpPr/>
          <p:nvPr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4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51" name="Date Placeholder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52" name="Footer Placeholder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530484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Modèle de conception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191784459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70353605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71804" name=""/>
          <p:cNvSpPr/>
          <p:nvPr/>
        </p:nvSpPr>
        <p:spPr bwMode="auto">
          <a:xfrm flipH="0" flipV="0">
            <a:off x="9393934" y="3886337"/>
            <a:ext cx="2482308" cy="498934"/>
          </a:xfrm>
          <a:prstGeom prst="wedgeRoundRectCallout">
            <a:avLst>
              <a:gd name="adj1" fmla="val 45334"/>
              <a:gd name="adj2" fmla="val 76000"/>
              <a:gd name="adj3" fmla="val 16667"/>
            </a:avLst>
          </a:prstGeom>
          <a:solidFill>
            <a:srgbClr val="2467F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Open Sans Semibold"/>
                <a:cs typeface="Open Sans Semibold"/>
              </a:rPr>
              <a:t>Relation multiple !</a:t>
            </a:r>
            <a:endParaRPr>
              <a:latin typeface="Open Sans Semibold"/>
              <a:cs typeface="Open Sans Semibold"/>
            </a:endParaRPr>
          </a:p>
        </p:txBody>
      </p:sp>
      <p:sp>
        <p:nvSpPr>
          <p:cNvPr id="2126787385" name=""/>
          <p:cNvSpPr/>
          <p:nvPr/>
        </p:nvSpPr>
        <p:spPr bwMode="auto">
          <a:xfrm flipH="0" flipV="0">
            <a:off x="180000" y="1995037"/>
            <a:ext cx="2311485" cy="487058"/>
          </a:xfrm>
          <a:prstGeom prst="wedgeRoundRectCallout">
            <a:avLst>
              <a:gd name="adj1" fmla="val -43244"/>
              <a:gd name="adj2" fmla="val 78669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cs typeface="Open Sans Semibold"/>
              </a:rPr>
              <a:t>Double relation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  <p:pic>
        <p:nvPicPr>
          <p:cNvPr id="338660623" name=""/>
          <p:cNvPicPr>
            <a:picLocks noChangeAspect="1"/>
          </p:cNvPicPr>
          <p:nvPr/>
        </p:nvPicPr>
        <p:blipFill>
          <a:blip r:embed="rId3"/>
          <a:srcRect l="13517" t="12651" r="27488" b="41655"/>
          <a:stretch/>
        </p:blipFill>
        <p:spPr bwMode="auto">
          <a:xfrm rot="0" flipH="0" flipV="0">
            <a:off x="2436910" y="1357046"/>
            <a:ext cx="7296529" cy="5651563"/>
          </a:xfrm>
          <a:prstGeom prst="rect">
            <a:avLst/>
          </a:prstGeom>
        </p:spPr>
      </p:pic>
      <p:sp>
        <p:nvSpPr>
          <p:cNvPr id="932148134" name=""/>
          <p:cNvSpPr/>
          <p:nvPr/>
        </p:nvSpPr>
        <p:spPr bwMode="auto">
          <a:xfrm flipH="0" flipV="0">
            <a:off x="4631435" y="2297438"/>
            <a:ext cx="304879" cy="3693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sp>
        <p:nvSpPr>
          <p:cNvPr id="742163533" name=""/>
          <p:cNvSpPr/>
          <p:nvPr/>
        </p:nvSpPr>
        <p:spPr bwMode="auto">
          <a:xfrm flipH="0" flipV="0">
            <a:off x="4783875" y="4200614"/>
            <a:ext cx="304878" cy="3693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142996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normal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70322362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Nicolas Tessier sait faire du desing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20229491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166923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7136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278587537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>
              <a:latin typeface="Open Sans Semibold"/>
              <a:cs typeface="Open Sans Semibold"/>
            </a:endParaRPr>
          </a:p>
        </p:txBody>
      </p:sp>
      <p:sp>
        <p:nvSpPr>
          <p:cNvPr id="1460303739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434778" name=""/>
          <p:cNvSpPr txBox="1"/>
          <p:nvPr/>
        </p:nvSpPr>
        <p:spPr bwMode="auto">
          <a:xfrm flipH="0" flipV="0">
            <a:off x="1274949" y="2735219"/>
            <a:ext cx="1711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55715877" name=""/>
          <p:cNvSpPr/>
          <p:nvPr/>
        </p:nvSpPr>
        <p:spPr bwMode="auto">
          <a:xfrm flipH="0" flipV="0">
            <a:off x="1061335" y="2397339"/>
            <a:ext cx="2138836" cy="113591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  <p:sp>
        <p:nvSpPr>
          <p:cNvPr id="1582861698" name=""/>
          <p:cNvSpPr/>
          <p:nvPr/>
        </p:nvSpPr>
        <p:spPr bwMode="auto">
          <a:xfrm flipH="0" flipV="0">
            <a:off x="3641807" y="2397339"/>
            <a:ext cx="2138835" cy="113591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8F2A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  <p:sp>
        <p:nvSpPr>
          <p:cNvPr id="1118865756" name=""/>
          <p:cNvSpPr/>
          <p:nvPr/>
        </p:nvSpPr>
        <p:spPr bwMode="auto">
          <a:xfrm flipH="0" flipV="0">
            <a:off x="6323480" y="2397339"/>
            <a:ext cx="2138835" cy="1135917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38F2A8"/>
              </a:gs>
              <a:gs pos="100000">
                <a:srgbClr val="00B0F0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03600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Image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206066372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278249500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446971" name=""/>
          <p:cNvSpPr txBox="1"/>
          <p:nvPr/>
        </p:nvSpPr>
        <p:spPr bwMode="auto">
          <a:xfrm flipH="0" flipV="0">
            <a:off x="1274949" y="2735218"/>
            <a:ext cx="1711608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319853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68469" y="416747"/>
            <a:ext cx="7701182" cy="7701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399588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conversation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45485439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2040888739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7949438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35849753" name=""/>
          <p:cNvSpPr/>
          <p:nvPr/>
        </p:nvSpPr>
        <p:spPr bwMode="auto">
          <a:xfrm flipH="0" flipV="0">
            <a:off x="7511249" y="2207482"/>
            <a:ext cx="3733139" cy="527734"/>
          </a:xfrm>
          <a:prstGeom prst="wedgeRoundRectCallout">
            <a:avLst>
              <a:gd name="adj1" fmla="val 45334"/>
              <a:gd name="adj2" fmla="val 76000"/>
              <a:gd name="adj3" fmla="val 16667"/>
            </a:avLst>
          </a:prstGeom>
          <a:solidFill>
            <a:srgbClr val="2467F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Open Sans Semibold"/>
                <a:ea typeface="Open Sans Semibold"/>
                <a:cs typeface="Open Sans Semibold"/>
              </a:rPr>
              <a:t>Text</a:t>
            </a:r>
            <a:endParaRPr>
              <a:latin typeface="Open Sans Semibold"/>
              <a:cs typeface="Open Sans Semibold"/>
            </a:endParaRPr>
          </a:p>
        </p:txBody>
      </p:sp>
      <p:sp>
        <p:nvSpPr>
          <p:cNvPr id="1224120062" name=""/>
          <p:cNvSpPr/>
          <p:nvPr/>
        </p:nvSpPr>
        <p:spPr bwMode="auto">
          <a:xfrm flipH="0" flipV="0">
            <a:off x="912854" y="3172854"/>
            <a:ext cx="3732769" cy="487059"/>
          </a:xfrm>
          <a:prstGeom prst="wedgeRoundRectCallout">
            <a:avLst>
              <a:gd name="adj1" fmla="val -47196"/>
              <a:gd name="adj2" fmla="val 116491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Text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99544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Graphique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14234718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333252091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1988012" name=""/>
          <p:cNvSpPr txBox="1"/>
          <p:nvPr/>
        </p:nvSpPr>
        <p:spPr bwMode="auto">
          <a:xfrm flipH="0" flipV="0">
            <a:off x="1274949" y="2735217"/>
            <a:ext cx="1711606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graphicFrame>
        <p:nvGraphicFramePr>
          <p:cNvPr id="2096237530" name=""/>
          <p:cNvGraphicFramePr>
            <a:graphicFrameLocks xmlns:a="http://schemas.openxmlformats.org/drawingml/2006/main"/>
          </p:cNvGraphicFramePr>
          <p:nvPr/>
        </p:nvGraphicFramePr>
        <p:xfrm>
          <a:off x="896733" y="2029139"/>
          <a:ext cx="10398528" cy="4147822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{5C22544A-7EE6-4342-B048-85BDC9FD1C3A}</a:tableStyleId>
              </a:tblPr>
              <a:tblGrid>
                <a:gridCol w="2059365"/>
                <a:gridCol w="2059365"/>
                <a:gridCol w="2059365"/>
                <a:gridCol w="2059365"/>
                <a:gridCol w="2059365"/>
              </a:tblGrid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</a:tr>
              <a:tr h="1058059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363073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38F2A8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</a:t>
            </a:r>
            <a:endParaRPr>
              <a:gradFill>
                <a:gsLst>
                  <a:gs pos="0">
                    <a:srgbClr val="38F2A8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97333011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447258467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20240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0000">
                        <a:alpha val="99999"/>
                      </a:srgbClr>
                    </a:gs>
                    <a:gs pos="100000">
                      <a:srgbClr val="FFC00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colère</a:t>
            </a:r>
            <a:endParaRPr>
              <a:gradFill>
                <a:gsLst>
                  <a:gs pos="0">
                    <a:srgbClr val="FF0000">
                      <a:alpha val="99999"/>
                    </a:srgbClr>
                  </a:gs>
                  <a:gs pos="100000">
                    <a:srgbClr val="FFC00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675436721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08490387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44145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7030A0">
                        <a:alpha val="99999"/>
                      </a:srgbClr>
                    </a:gs>
                    <a:gs pos="100000">
                      <a:srgbClr val="FF000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sombre</a:t>
            </a:r>
            <a:endParaRPr>
              <a:gradFill>
                <a:gsLst>
                  <a:gs pos="0">
                    <a:srgbClr val="7030A0">
                      <a:alpha val="99999"/>
                    </a:srgbClr>
                  </a:gs>
                  <a:gs pos="100000">
                    <a:srgbClr val="FF000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53962609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424896535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67386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FF00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colère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8863621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129811382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316160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9"/>
            <a:ext cx="3525940" cy="132556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FF00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50481026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4388338" cy="402950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</p:txBody>
      </p:sp>
      <p:sp>
        <p:nvSpPr>
          <p:cNvPr id="116156268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73819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07934" y="-51486"/>
            <a:ext cx="7881660" cy="9003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822856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11234055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Relation double</a:t>
            </a:r>
            <a:endParaRPr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765283571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4509971" cy="14259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Tampon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Travail activité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Commencé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Pas terminé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75533541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249767" name=""/>
          <p:cNvSpPr/>
          <p:nvPr/>
        </p:nvSpPr>
        <p:spPr bwMode="auto">
          <a:xfrm flipH="0" flipV="0">
            <a:off x="838197" y="1639084"/>
            <a:ext cx="4594847" cy="45073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Travaille sur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817660479" name=""/>
          <p:cNvSpPr/>
          <p:nvPr/>
        </p:nvSpPr>
        <p:spPr bwMode="auto">
          <a:xfrm flipH="0" flipV="0">
            <a:off x="6036017" y="1639084"/>
            <a:ext cx="4385863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Est titulaire de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133582375" name="Espace réservé du contenu 2"/>
          <p:cNvSpPr>
            <a:spLocks noGrp="1"/>
          </p:cNvSpPr>
          <p:nvPr/>
        </p:nvSpPr>
        <p:spPr bwMode="auto">
          <a:xfrm flipH="0" flipV="0">
            <a:off x="6036017" y="2308627"/>
            <a:ext cx="4509970" cy="142592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Historique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Payer l’employé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À la minutes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Temps projet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pic>
        <p:nvPicPr>
          <p:cNvPr id="2023837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4088399"/>
            <a:ext cx="12191999" cy="2774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439801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11234055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Relation multiple</a:t>
            </a:r>
            <a:endParaRPr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597760196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3599153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0791217" name=""/>
          <p:cNvSpPr/>
          <p:nvPr/>
        </p:nvSpPr>
        <p:spPr bwMode="auto">
          <a:xfrm flipH="0" flipV="0">
            <a:off x="838197" y="1639084"/>
            <a:ext cx="4594847" cy="45073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Faire un graphique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pic>
        <p:nvPicPr>
          <p:cNvPr id="861637728" name=""/>
          <p:cNvPicPr>
            <a:picLocks noChangeAspect="1"/>
          </p:cNvPicPr>
          <p:nvPr/>
        </p:nvPicPr>
        <p:blipFill>
          <a:blip r:embed="rId3"/>
          <a:srcRect l="14067" t="11688" r="1911" b="39768"/>
          <a:stretch/>
        </p:blipFill>
        <p:spPr bwMode="auto">
          <a:xfrm flipH="0" flipV="0">
            <a:off x="6253514" y="90000"/>
            <a:ext cx="5762153" cy="3329034"/>
          </a:xfrm>
          <a:prstGeom prst="rect">
            <a:avLst/>
          </a:prstGeom>
        </p:spPr>
      </p:pic>
      <p:pic>
        <p:nvPicPr>
          <p:cNvPr id="1556093958" name=""/>
          <p:cNvPicPr>
            <a:picLocks noChangeAspect="1"/>
          </p:cNvPicPr>
          <p:nvPr/>
        </p:nvPicPr>
        <p:blipFill>
          <a:blip r:embed="rId4"/>
          <a:srcRect l="12960" t="11551" r="17044" b="41969"/>
          <a:stretch/>
        </p:blipFill>
        <p:spPr bwMode="auto">
          <a:xfrm flipH="0" flipV="0">
            <a:off x="838197" y="2089815"/>
            <a:ext cx="4800222" cy="3187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206204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3557469" cy="132556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Diagramme de classe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52070398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22122670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2956239" name=""/>
          <p:cNvPicPr>
            <a:picLocks noChangeAspect="1"/>
          </p:cNvPicPr>
          <p:nvPr/>
        </p:nvPicPr>
        <p:blipFill>
          <a:blip r:embed="rId3"/>
          <a:srcRect l="13965" t="11988" r="15342" b="15664"/>
          <a:stretch/>
        </p:blipFill>
        <p:spPr bwMode="auto">
          <a:xfrm flipH="0" flipV="0">
            <a:off x="5423613" y="0"/>
            <a:ext cx="6771237" cy="6929814"/>
          </a:xfrm>
          <a:prstGeom prst="rect">
            <a:avLst/>
          </a:prstGeom>
        </p:spPr>
      </p:pic>
      <p:sp>
        <p:nvSpPr>
          <p:cNvPr id="579138266" name=""/>
          <p:cNvSpPr/>
          <p:nvPr/>
        </p:nvSpPr>
        <p:spPr bwMode="auto">
          <a:xfrm flipH="0" flipV="0">
            <a:off x="838197" y="1995036"/>
            <a:ext cx="3057643" cy="487058"/>
          </a:xfrm>
          <a:prstGeom prst="wedgeRoundRectCallout">
            <a:avLst>
              <a:gd name="adj1" fmla="val -43244"/>
              <a:gd name="adj2" fmla="val 78669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cs typeface="Open Sans Semibold"/>
              </a:rPr>
              <a:t>Admin héritage Employe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  <p:sp>
        <p:nvSpPr>
          <p:cNvPr id="770553493" name=""/>
          <p:cNvSpPr/>
          <p:nvPr/>
        </p:nvSpPr>
        <p:spPr bwMode="auto">
          <a:xfrm flipH="0" flipV="0">
            <a:off x="838197" y="2741570"/>
            <a:ext cx="1424183" cy="487058"/>
          </a:xfrm>
          <a:prstGeom prst="wedgeRoundRectCallout">
            <a:avLst>
              <a:gd name="adj1" fmla="val -43244"/>
              <a:gd name="adj2" fmla="val 78669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cs typeface="Open Sans Semibold"/>
              </a:rPr>
              <a:t>Entreprise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  <p:sp>
        <p:nvSpPr>
          <p:cNvPr id="440885493" name=""/>
          <p:cNvSpPr/>
          <p:nvPr/>
        </p:nvSpPr>
        <p:spPr bwMode="auto">
          <a:xfrm flipH="0" flipV="0">
            <a:off x="838197" y="3514233"/>
            <a:ext cx="2555865" cy="487058"/>
          </a:xfrm>
          <a:prstGeom prst="wedgeRoundRectCallout">
            <a:avLst>
              <a:gd name="adj1" fmla="val -43890"/>
              <a:gd name="adj2" fmla="val 88174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cs typeface="Open Sans Semibold"/>
              </a:rPr>
              <a:t>Nouvelle Association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  <p:sp>
        <p:nvSpPr>
          <p:cNvPr id="1099845228" name=""/>
          <p:cNvSpPr/>
          <p:nvPr/>
        </p:nvSpPr>
        <p:spPr bwMode="auto">
          <a:xfrm flipH="0" flipV="0">
            <a:off x="8161321" y="1362886"/>
            <a:ext cx="308405" cy="20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sp>
        <p:nvSpPr>
          <p:cNvPr id="1117796534" name=""/>
          <p:cNvSpPr/>
          <p:nvPr/>
        </p:nvSpPr>
        <p:spPr bwMode="auto">
          <a:xfrm flipH="0" flipV="0">
            <a:off x="10803423" y="3879528"/>
            <a:ext cx="193729" cy="24352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sp>
        <p:nvSpPr>
          <p:cNvPr id="327409063" name=""/>
          <p:cNvSpPr/>
          <p:nvPr/>
        </p:nvSpPr>
        <p:spPr bwMode="auto">
          <a:xfrm flipH="0" flipV="0">
            <a:off x="3031233" y="4248286"/>
            <a:ext cx="2482308" cy="498933"/>
          </a:xfrm>
          <a:prstGeom prst="wedgeRoundRectCallout">
            <a:avLst>
              <a:gd name="adj1" fmla="val 45334"/>
              <a:gd name="adj2" fmla="val 76000"/>
              <a:gd name="adj3" fmla="val 16667"/>
            </a:avLst>
          </a:prstGeom>
          <a:solidFill>
            <a:srgbClr val="2467F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Open Sans Semibold"/>
                <a:cs typeface="Open Sans Semibold"/>
              </a:rPr>
              <a:t>Relation logique</a:t>
            </a:r>
            <a:endParaRPr>
              <a:latin typeface="Open Sans Semibold"/>
              <a:cs typeface="Open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09477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Admin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986773195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55828"/>
            <a:ext cx="4481678" cy="159758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Gestion projet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Gestion employés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Rapport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460905292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636050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66655885" name=""/>
          <p:cNvPicPr>
            <a:picLocks noChangeAspect="1"/>
          </p:cNvPicPr>
          <p:nvPr/>
        </p:nvPicPr>
        <p:blipFill>
          <a:blip r:embed="rId3"/>
          <a:srcRect l="11455" t="11138" r="42065" b="2365"/>
          <a:stretch/>
        </p:blipFill>
        <p:spPr bwMode="auto">
          <a:xfrm flipH="0" flipV="0">
            <a:off x="8479158" y="0"/>
            <a:ext cx="3706262" cy="6897156"/>
          </a:xfrm>
          <a:prstGeom prst="rect">
            <a:avLst/>
          </a:prstGeom>
        </p:spPr>
      </p:pic>
      <p:sp>
        <p:nvSpPr>
          <p:cNvPr id="951649534" name=""/>
          <p:cNvSpPr/>
          <p:nvPr/>
        </p:nvSpPr>
        <p:spPr bwMode="auto">
          <a:xfrm flipH="0" flipV="0">
            <a:off x="838197" y="1639083"/>
            <a:ext cx="4594846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Création d’Admin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377819759" name=""/>
          <p:cNvSpPr/>
          <p:nvPr/>
        </p:nvSpPr>
        <p:spPr bwMode="auto">
          <a:xfrm flipH="0" flipV="0">
            <a:off x="838197" y="4026558"/>
            <a:ext cx="4594846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Héritage Employe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539163978" name="Espace réservé du contenu 2"/>
          <p:cNvSpPr>
            <a:spLocks noGrp="1"/>
          </p:cNvSpPr>
          <p:nvPr/>
        </p:nvSpPr>
        <p:spPr bwMode="auto">
          <a:xfrm flipH="0" flipV="0">
            <a:off x="990596" y="4581024"/>
            <a:ext cx="4481677" cy="15975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Admin &gt; Employe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Attribut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++Méthodes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cxnSp>
        <p:nvCxnSpPr>
          <p:cNvPr id="0" name="Connecteur en angle 0"/>
          <p:cNvCxnSpPr>
            <a:cxnSpLocks/>
          </p:cNvCxnSpPr>
          <p:nvPr/>
        </p:nvCxnSpPr>
        <p:spPr bwMode="auto">
          <a:xfrm rot="0" flipH="0" flipV="1">
            <a:off x="3592800" y="1789200"/>
            <a:ext cx="2162174" cy="4095749"/>
          </a:xfrm>
          <a:prstGeom prst="bentConnector5">
            <a:avLst>
              <a:gd name="adj1" fmla="val 159030"/>
              <a:gd name="adj2" fmla="val 47906"/>
              <a:gd name="adj3" fmla="val 159030"/>
            </a:avLst>
          </a:prstGeom>
          <a:ln w="38099" cap="sq" cmpd="sng" algn="ctr">
            <a:solidFill>
              <a:srgbClr val="FEB685"/>
            </a:solidFill>
            <a:prstDash val="solid"/>
            <a:round/>
            <a:tailEnd type="triangl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04197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Entreprise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44460078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208795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469017" name=""/>
          <p:cNvSpPr/>
          <p:nvPr/>
        </p:nvSpPr>
        <p:spPr bwMode="auto">
          <a:xfrm flipH="0" flipV="0">
            <a:off x="838197" y="1639083"/>
            <a:ext cx="4594847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Utilitaire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pic>
        <p:nvPicPr>
          <p:cNvPr id="739589130" name=""/>
          <p:cNvPicPr>
            <a:picLocks noChangeAspect="1"/>
          </p:cNvPicPr>
          <p:nvPr/>
        </p:nvPicPr>
        <p:blipFill>
          <a:blip r:embed="rId3"/>
          <a:srcRect l="13486" t="11388" r="27485" b="40555"/>
          <a:stretch/>
        </p:blipFill>
        <p:spPr bwMode="auto">
          <a:xfrm flipH="0" flipV="0">
            <a:off x="8087699" y="42860"/>
            <a:ext cx="4048124" cy="3295649"/>
          </a:xfrm>
          <a:prstGeom prst="rect">
            <a:avLst/>
          </a:prstGeom>
        </p:spPr>
      </p:pic>
      <p:sp>
        <p:nvSpPr>
          <p:cNvPr id="1575320011" name="Espace réservé du contenu 2"/>
          <p:cNvSpPr>
            <a:spLocks noGrp="1"/>
          </p:cNvSpPr>
          <p:nvPr/>
        </p:nvSpPr>
        <p:spPr bwMode="auto">
          <a:xfrm flipH="0" flipV="0">
            <a:off x="838197" y="2155827"/>
            <a:ext cx="4481677" cy="159758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Rechercher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Projet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lvl="1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Employé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6663236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Scénario : principale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55279311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10509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Connexion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Choix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38743359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7270416" name=""/>
          <p:cNvSpPr/>
          <p:nvPr/>
        </p:nvSpPr>
        <p:spPr bwMode="auto">
          <a:xfrm flipH="0" flipV="0">
            <a:off x="885821" y="2978269"/>
            <a:ext cx="4594846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Commencer l’activité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257628291" name=""/>
          <p:cNvSpPr/>
          <p:nvPr/>
        </p:nvSpPr>
        <p:spPr bwMode="auto">
          <a:xfrm flipH="0" flipV="0">
            <a:off x="6153145" y="2978269"/>
            <a:ext cx="4594846" cy="4507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20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ea typeface="Open Sans Extrabold"/>
                <a:cs typeface="Open Sans Extrabold"/>
              </a:rPr>
              <a:t>Terminer l’activité</a:t>
            </a:r>
            <a:endParaRPr sz="2000">
              <a:gradFill>
                <a:gsLst>
                  <a:gs pos="0">
                    <a:srgbClr val="FD6C9E"/>
                  </a:gs>
                  <a:gs pos="100000">
                    <a:srgbClr val="FEB685"/>
                  </a:gs>
                </a:gsLst>
                <a:lin ang="5400000" scaled="1"/>
              </a:gradFill>
            </a:endParaRPr>
          </a:p>
        </p:txBody>
      </p:sp>
      <p:sp>
        <p:nvSpPr>
          <p:cNvPr id="787727615" name="Espace réservé du contenu 2"/>
          <p:cNvSpPr>
            <a:spLocks noGrp="1"/>
          </p:cNvSpPr>
          <p:nvPr/>
        </p:nvSpPr>
        <p:spPr bwMode="auto">
          <a:xfrm flipH="0" flipV="0">
            <a:off x="885821" y="3677213"/>
            <a:ext cx="4481677" cy="11900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Création activité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lang="fr-FR" sz="2800" b="0" i="0" u="none" strike="noStrike" cap="none" spc="0">
                <a:solidFill>
                  <a:srgbClr val="FEB685"/>
                </a:solidFill>
                <a:latin typeface="Open Sans Semibold"/>
                <a:ea typeface="Open Sans Semibold"/>
                <a:cs typeface="Open Sans Semibold"/>
              </a:rPr>
              <a:t>Lier activité-employé</a:t>
            </a:r>
            <a:endParaRPr lang="fr-FR" sz="2800" b="0" i="0" u="none" strike="noStrike" cap="none" spc="0">
              <a:solidFill>
                <a:srgbClr val="FEB685"/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lang="fr-FR" sz="2800" b="0" i="0" u="none" strike="noStrike" cap="none" spc="0">
                <a:solidFill>
                  <a:srgbClr val="FEB685"/>
                </a:solidFill>
                <a:latin typeface="Open Sans Semibold"/>
                <a:ea typeface="Open Sans Semibold"/>
                <a:cs typeface="Open Sans Semibold"/>
              </a:rPr>
              <a:t>Enregistrement activité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061149528" name="Espace réservé du contenu 2"/>
          <p:cNvSpPr>
            <a:spLocks noGrp="1"/>
          </p:cNvSpPr>
          <p:nvPr/>
        </p:nvSpPr>
        <p:spPr bwMode="auto">
          <a:xfrm flipH="0" flipV="0">
            <a:off x="6153145" y="3677213"/>
            <a:ext cx="4481677" cy="11900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Date terminaison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lang="fr-FR" sz="2800" b="0" i="0" u="none" strike="noStrike" cap="none" spc="0">
                <a:solidFill>
                  <a:srgbClr val="FEB685"/>
                </a:solidFill>
                <a:latin typeface="Open Sans Semibold"/>
                <a:ea typeface="Open Sans Semibold"/>
                <a:cs typeface="Open Sans Semibold"/>
              </a:rPr>
              <a:t>Briser activité-employé</a:t>
            </a:r>
            <a:endParaRPr lang="fr-FR" sz="2800" b="0" i="0" u="none" strike="noStrike" cap="none" spc="0">
              <a:solidFill>
                <a:srgbClr val="FEB685"/>
              </a:solidFill>
              <a:latin typeface="Times New Roman"/>
              <a:cs typeface="Times New Roman"/>
            </a:endParaRPr>
          </a:p>
        </p:txBody>
      </p:sp>
      <p:sp>
        <p:nvSpPr>
          <p:cNvPr id="1921750959" name="Espace réservé du contenu 2"/>
          <p:cNvSpPr>
            <a:spLocks noGrp="1"/>
          </p:cNvSpPr>
          <p:nvPr/>
        </p:nvSpPr>
        <p:spPr bwMode="auto">
          <a:xfrm flipH="0" flipV="0">
            <a:off x="990597" y="5245097"/>
            <a:ext cx="10515600" cy="10509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Afficher message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Déconnexion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675280269" name=""/>
          <p:cNvSpPr/>
          <p:nvPr/>
        </p:nvSpPr>
        <p:spPr bwMode="auto">
          <a:xfrm flipH="0" flipV="0">
            <a:off x="3504618" y="1825623"/>
            <a:ext cx="2306605" cy="43302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Employé invalide</a:t>
            </a:r>
            <a:endParaRPr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56264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Scénario : alternatif</a:t>
            </a:r>
            <a:endParaRPr/>
          </a:p>
        </p:txBody>
      </p:sp>
      <p:sp>
        <p:nvSpPr>
          <p:cNvPr id="209135079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74805373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3485700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02894447" name="Titre 1"/>
          <p:cNvSpPr>
            <a:spLocks noGrp="1"/>
          </p:cNvSpPr>
          <p:nvPr/>
        </p:nvSpPr>
        <p:spPr bwMode="auto">
          <a:xfrm rot="20296491" flipH="0" flipV="0">
            <a:off x="474576" y="1566191"/>
            <a:ext cx="11656679" cy="382845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7200">
                <a:gradFill>
                  <a:gsLst>
                    <a:gs pos="0">
                      <a:srgbClr val="FF0000">
                        <a:alpha val="99999"/>
                      </a:srgbClr>
                    </a:gs>
                    <a:gs pos="100000">
                      <a:srgbClr val="FFC00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Big message d’erreur !!!</a:t>
            </a:r>
            <a:endParaRPr sz="7200">
              <a:gradFill>
                <a:gsLst>
                  <a:gs pos="0">
                    <a:srgbClr val="FF0000">
                      <a:alpha val="99999"/>
                    </a:srgbClr>
                  </a:gs>
                  <a:gs pos="100000">
                    <a:srgbClr val="FFC00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54204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Nicolas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Tessier (Open sans Extrebold)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735258442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>
              <a:latin typeface="Open Sans Semibold"/>
              <a:cs typeface="Open Sans Semibold"/>
            </a:endParaRPr>
          </a:p>
        </p:txBody>
      </p:sp>
      <p:sp>
        <p:nvSpPr>
          <p:cNvPr id="1548188960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167541" name=""/>
          <p:cNvSpPr/>
          <p:nvPr/>
        </p:nvSpPr>
        <p:spPr bwMode="auto">
          <a:xfrm flipH="0" flipV="0">
            <a:off x="3438010" y="2574324"/>
            <a:ext cx="2233226" cy="1135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Text</a:t>
            </a:r>
            <a:endParaRPr lang="fr-FR" sz="18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92017347" name=""/>
          <p:cNvSpPr/>
          <p:nvPr/>
        </p:nvSpPr>
        <p:spPr bwMode="auto">
          <a:xfrm flipH="0" flipV="0">
            <a:off x="6216219" y="2496193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E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Nicolas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559164131" name=""/>
          <p:cNvSpPr/>
          <p:nvPr/>
        </p:nvSpPr>
        <p:spPr bwMode="auto">
          <a:xfrm flipH="0" flipV="0">
            <a:off x="8719750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975426200" name=""/>
          <p:cNvSpPr/>
          <p:nvPr/>
        </p:nvSpPr>
        <p:spPr bwMode="auto">
          <a:xfrm flipH="0" flipV="0">
            <a:off x="1011621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7FFF00"/>
              </a:gs>
              <a:gs pos="74000">
                <a:srgbClr val="BFFF00"/>
              </a:gs>
              <a:gs pos="100000">
                <a:srgbClr val="FFFF00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Text</a:t>
            </a:r>
            <a:endParaRPr/>
          </a:p>
        </p:txBody>
      </p:sp>
      <p:sp>
        <p:nvSpPr>
          <p:cNvPr id="108574468" name=""/>
          <p:cNvSpPr/>
          <p:nvPr/>
        </p:nvSpPr>
        <p:spPr bwMode="auto">
          <a:xfrm flipH="0" flipV="0">
            <a:off x="3532399" y="4380727"/>
            <a:ext cx="2138837" cy="56795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Some text</a:t>
            </a:r>
            <a:endParaRPr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43698845" name=""/>
          <p:cNvSpPr/>
          <p:nvPr/>
        </p:nvSpPr>
        <p:spPr bwMode="auto">
          <a:xfrm flipH="0" flipV="0">
            <a:off x="8719750" y="2496193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00B0F0"/>
              </a:gs>
              <a:gs pos="100000">
                <a:srgbClr val="00B6F2"/>
              </a:gs>
            </a:gsLst>
            <a:path path="circle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 algn="l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2020506221" name=""/>
          <p:cNvSpPr/>
          <p:nvPr/>
        </p:nvSpPr>
        <p:spPr bwMode="auto">
          <a:xfrm flipH="0" flipV="0">
            <a:off x="6216219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753425060" name=""/>
          <p:cNvSpPr/>
          <p:nvPr/>
        </p:nvSpPr>
        <p:spPr bwMode="auto">
          <a:xfrm flipH="0" flipV="0">
            <a:off x="1058815" y="2629029"/>
            <a:ext cx="2138836" cy="1135918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6C9E"/>
              </a:gs>
              <a:gs pos="100000">
                <a:srgbClr val="FEB68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2024-08-01T02:11:18Z</dcterms:modified>
  <cp:category/>
  <cp:contentStatus/>
  <cp:version/>
</cp:coreProperties>
</file>