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handoutMasterIdLst>
    <p:handoutMasterId r:id="rId65"/>
  </p:handoutMasterIdLst>
  <p:sldIdLst>
    <p:sldId id="329" r:id="rId2"/>
    <p:sldId id="303" r:id="rId3"/>
    <p:sldId id="302" r:id="rId4"/>
    <p:sldId id="261" r:id="rId5"/>
    <p:sldId id="296" r:id="rId6"/>
    <p:sldId id="297" r:id="rId7"/>
    <p:sldId id="350" r:id="rId8"/>
    <p:sldId id="351" r:id="rId9"/>
    <p:sldId id="332" r:id="rId10"/>
    <p:sldId id="256" r:id="rId11"/>
    <p:sldId id="364" r:id="rId12"/>
    <p:sldId id="333" r:id="rId13"/>
    <p:sldId id="334" r:id="rId14"/>
    <p:sldId id="335" r:id="rId15"/>
    <p:sldId id="262" r:id="rId16"/>
    <p:sldId id="264" r:id="rId17"/>
    <p:sldId id="363" r:id="rId18"/>
    <p:sldId id="365" r:id="rId19"/>
    <p:sldId id="366" r:id="rId20"/>
    <p:sldId id="355" r:id="rId21"/>
    <p:sldId id="367" r:id="rId22"/>
    <p:sldId id="267" r:id="rId23"/>
    <p:sldId id="340" r:id="rId24"/>
    <p:sldId id="354" r:id="rId25"/>
    <p:sldId id="265" r:id="rId26"/>
    <p:sldId id="339" r:id="rId27"/>
    <p:sldId id="336" r:id="rId28"/>
    <p:sldId id="353" r:id="rId29"/>
    <p:sldId id="266" r:id="rId30"/>
    <p:sldId id="356" r:id="rId31"/>
    <p:sldId id="357" r:id="rId32"/>
    <p:sldId id="374" r:id="rId33"/>
    <p:sldId id="358" r:id="rId34"/>
    <p:sldId id="269" r:id="rId35"/>
    <p:sldId id="341" r:id="rId36"/>
    <p:sldId id="273" r:id="rId37"/>
    <p:sldId id="346" r:id="rId38"/>
    <p:sldId id="306" r:id="rId39"/>
    <p:sldId id="311" r:id="rId40"/>
    <p:sldId id="343" r:id="rId41"/>
    <p:sldId id="359" r:id="rId42"/>
    <p:sldId id="344" r:id="rId43"/>
    <p:sldId id="345" r:id="rId44"/>
    <p:sldId id="337" r:id="rId45"/>
    <p:sldId id="286" r:id="rId46"/>
    <p:sldId id="349" r:id="rId47"/>
    <p:sldId id="347" r:id="rId48"/>
    <p:sldId id="360" r:id="rId49"/>
    <p:sldId id="287" r:id="rId50"/>
    <p:sldId id="348" r:id="rId51"/>
    <p:sldId id="288" r:id="rId52"/>
    <p:sldId id="338" r:id="rId53"/>
    <p:sldId id="308" r:id="rId54"/>
    <p:sldId id="361" r:id="rId55"/>
    <p:sldId id="362" r:id="rId56"/>
    <p:sldId id="301" r:id="rId57"/>
    <p:sldId id="368" r:id="rId58"/>
    <p:sldId id="370" r:id="rId59"/>
    <p:sldId id="371" r:id="rId60"/>
    <p:sldId id="369" r:id="rId61"/>
    <p:sldId id="372" r:id="rId62"/>
    <p:sldId id="373" r:id="rId63"/>
  </p:sldIdLst>
  <p:sldSz cx="9144000" cy="6858000" type="letter"/>
  <p:notesSz cx="6858000" cy="9263063"/>
  <p:defaultTextStyle>
    <a:defPPr>
      <a:defRPr lang="en-US"/>
    </a:defPPr>
    <a:lvl1pPr algn="ctr" rtl="0" fontAlgn="base">
      <a:spcBef>
        <a:spcPct val="0"/>
      </a:spcBef>
      <a:spcAft>
        <a:spcPct val="0"/>
      </a:spcAft>
      <a:defRPr sz="1200" u="sng"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1200" u="sng"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1200" u="sng"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1200" u="sng"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1200" u="sng" kern="1200">
        <a:solidFill>
          <a:schemeClr val="tx1"/>
        </a:solidFill>
        <a:latin typeface="Times New Roman" panose="02020603050405020304" pitchFamily="18" charset="0"/>
        <a:ea typeface="+mn-ea"/>
        <a:cs typeface="+mn-cs"/>
      </a:defRPr>
    </a:lvl5pPr>
    <a:lvl6pPr marL="2286000" algn="l" defTabSz="914400" rtl="0" eaLnBrk="1" latinLnBrk="0" hangingPunct="1">
      <a:defRPr sz="1200" u="sng" kern="1200">
        <a:solidFill>
          <a:schemeClr val="tx1"/>
        </a:solidFill>
        <a:latin typeface="Times New Roman" panose="02020603050405020304" pitchFamily="18" charset="0"/>
        <a:ea typeface="+mn-ea"/>
        <a:cs typeface="+mn-cs"/>
      </a:defRPr>
    </a:lvl6pPr>
    <a:lvl7pPr marL="2743200" algn="l" defTabSz="914400" rtl="0" eaLnBrk="1" latinLnBrk="0" hangingPunct="1">
      <a:defRPr sz="1200" u="sng" kern="1200">
        <a:solidFill>
          <a:schemeClr val="tx1"/>
        </a:solidFill>
        <a:latin typeface="Times New Roman" panose="02020603050405020304" pitchFamily="18" charset="0"/>
        <a:ea typeface="+mn-ea"/>
        <a:cs typeface="+mn-cs"/>
      </a:defRPr>
    </a:lvl7pPr>
    <a:lvl8pPr marL="3200400" algn="l" defTabSz="914400" rtl="0" eaLnBrk="1" latinLnBrk="0" hangingPunct="1">
      <a:defRPr sz="1200" u="sng" kern="1200">
        <a:solidFill>
          <a:schemeClr val="tx1"/>
        </a:solidFill>
        <a:latin typeface="Times New Roman" panose="02020603050405020304" pitchFamily="18" charset="0"/>
        <a:ea typeface="+mn-ea"/>
        <a:cs typeface="+mn-cs"/>
      </a:defRPr>
    </a:lvl8pPr>
    <a:lvl9pPr marL="3657600" algn="l" defTabSz="914400" rtl="0" eaLnBrk="1" latinLnBrk="0" hangingPunct="1">
      <a:defRPr sz="1200" u="sng"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5472">
          <p15:clr>
            <a:srgbClr val="A4A3A4"/>
          </p15:clr>
        </p15:guide>
      </p15:sldGuideLst>
    </p:ext>
    <p:ext uri="{2D200454-40CA-4A62-9FC3-DE9A4176ACB9}">
      <p15:notesGuideLst xmlns:p15="http://schemas.microsoft.com/office/powerpoint/2012/main">
        <p15:guide id="1" orient="horz" pos="291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FFFF"/>
    <a:srgbClr val="990033"/>
    <a:srgbClr val="003399"/>
    <a:srgbClr val="800080"/>
    <a:srgbClr val="292929"/>
    <a:srgbClr val="CC99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32787"/>
    <p:restoredTop sz="90929"/>
  </p:normalViewPr>
  <p:slideViewPr>
    <p:cSldViewPr>
      <p:cViewPr varScale="1">
        <p:scale>
          <a:sx n="73" d="100"/>
          <a:sy n="73" d="100"/>
        </p:scale>
        <p:origin x="-744" y="-78"/>
      </p:cViewPr>
      <p:guideLst>
        <p:guide orient="horz" pos="2160"/>
        <p:guide pos="2880"/>
        <p:guide pos="547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Lst>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0" d="100"/>
          <a:sy n="60" d="100"/>
        </p:scale>
        <p:origin x="-636" y="-84"/>
      </p:cViewPr>
      <p:guideLst>
        <p:guide orient="horz" pos="2917"/>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57.xml"/><Relationship Id="rId7" Type="http://schemas.openxmlformats.org/officeDocument/2006/relationships/slide" Target="slides/slide7.xml"/><Relationship Id="rId12" Type="http://schemas.openxmlformats.org/officeDocument/2006/relationships/slide" Target="slides/slide13.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8.xml"/><Relationship Id="rId59" Type="http://schemas.openxmlformats.org/officeDocument/2006/relationships/slide" Target="slides/slide61.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41" Type="http://schemas.openxmlformats.org/officeDocument/2006/relationships/slide" Target="slides/slide43.xml"/><Relationship Id="rId54" Type="http://schemas.openxmlformats.org/officeDocument/2006/relationships/slide" Target="slides/slide5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3" Type="http://schemas.openxmlformats.org/officeDocument/2006/relationships/slide" Target="slides/slide55.xml"/><Relationship Id="rId58" Type="http://schemas.openxmlformats.org/officeDocument/2006/relationships/slide" Target="slides/slide60.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49" Type="http://schemas.openxmlformats.org/officeDocument/2006/relationships/slide" Target="slides/slide51.xml"/><Relationship Id="rId57" Type="http://schemas.openxmlformats.org/officeDocument/2006/relationships/slide" Target="slides/slide59.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3.xml"/><Relationship Id="rId44" Type="http://schemas.openxmlformats.org/officeDocument/2006/relationships/slide" Target="slides/slide46.xml"/><Relationship Id="rId52" Type="http://schemas.openxmlformats.org/officeDocument/2006/relationships/slide" Target="slides/slide54.xml"/><Relationship Id="rId60" Type="http://schemas.openxmlformats.org/officeDocument/2006/relationships/slide" Target="slides/slide62.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0.xml"/><Relationship Id="rId56" Type="http://schemas.openxmlformats.org/officeDocument/2006/relationships/slide" Target="slides/slide58.xml"/><Relationship Id="rId8" Type="http://schemas.openxmlformats.org/officeDocument/2006/relationships/slide" Target="slides/slide8.xml"/><Relationship Id="rId51" Type="http://schemas.openxmlformats.org/officeDocument/2006/relationships/slide" Target="slides/slide53.xml"/><Relationship Id="rId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58B3BD8-C65D-11E4-0224-365E21AC3413}"/>
              </a:ext>
            </a:extLst>
          </p:cNvPr>
          <p:cNvSpPr>
            <a:spLocks noGrp="1" noChangeArrowheads="1"/>
          </p:cNvSpPr>
          <p:nvPr>
            <p:ph type="hdr" sz="quarter"/>
          </p:nvPr>
        </p:nvSpPr>
        <p:spPr bwMode="auto">
          <a:xfrm>
            <a:off x="0" y="0"/>
            <a:ext cx="29702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0" tIns="46509" rIns="93020" bIns="46509" numCol="1" anchor="t" anchorCtr="0" compatLnSpc="1">
            <a:prstTxWarp prst="textNoShape">
              <a:avLst/>
            </a:prstTxWarp>
          </a:bodyPr>
          <a:lstStyle>
            <a:lvl1pPr algn="l" defTabSz="930275">
              <a:defRPr u="none"/>
            </a:lvl1pPr>
          </a:lstStyle>
          <a:p>
            <a:endParaRPr lang="en-US" altLang="fr-FR"/>
          </a:p>
        </p:txBody>
      </p:sp>
      <p:sp>
        <p:nvSpPr>
          <p:cNvPr id="13315" name="Rectangle 3">
            <a:extLst>
              <a:ext uri="{FF2B5EF4-FFF2-40B4-BE49-F238E27FC236}">
                <a16:creationId xmlns:a16="http://schemas.microsoft.com/office/drawing/2014/main" id="{77AE575C-0965-18FE-8754-DCC15F0C1F02}"/>
              </a:ext>
            </a:extLst>
          </p:cNvPr>
          <p:cNvSpPr>
            <a:spLocks noGrp="1" noChangeArrowheads="1"/>
          </p:cNvSpPr>
          <p:nvPr>
            <p:ph type="dt" sz="quarter" idx="1"/>
          </p:nvPr>
        </p:nvSpPr>
        <p:spPr bwMode="auto">
          <a:xfrm>
            <a:off x="3887788" y="0"/>
            <a:ext cx="29702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0" tIns="46509" rIns="93020" bIns="46509" numCol="1" anchor="t" anchorCtr="0" compatLnSpc="1">
            <a:prstTxWarp prst="textNoShape">
              <a:avLst/>
            </a:prstTxWarp>
          </a:bodyPr>
          <a:lstStyle>
            <a:lvl1pPr algn="r" defTabSz="930275">
              <a:defRPr u="none"/>
            </a:lvl1pPr>
          </a:lstStyle>
          <a:p>
            <a:endParaRPr lang="en-US" altLang="fr-FR"/>
          </a:p>
        </p:txBody>
      </p:sp>
      <p:sp>
        <p:nvSpPr>
          <p:cNvPr id="13316" name="Rectangle 4">
            <a:extLst>
              <a:ext uri="{FF2B5EF4-FFF2-40B4-BE49-F238E27FC236}">
                <a16:creationId xmlns:a16="http://schemas.microsoft.com/office/drawing/2014/main" id="{9351FE02-2C4E-424E-AEEC-CF2150A56448}"/>
              </a:ext>
            </a:extLst>
          </p:cNvPr>
          <p:cNvSpPr>
            <a:spLocks noGrp="1" noChangeArrowheads="1"/>
          </p:cNvSpPr>
          <p:nvPr>
            <p:ph type="ftr" sz="quarter" idx="2"/>
          </p:nvPr>
        </p:nvSpPr>
        <p:spPr bwMode="auto">
          <a:xfrm>
            <a:off x="0" y="8801100"/>
            <a:ext cx="29702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0" tIns="46509" rIns="93020" bIns="46509" numCol="1" anchor="b" anchorCtr="0" compatLnSpc="1">
            <a:prstTxWarp prst="textNoShape">
              <a:avLst/>
            </a:prstTxWarp>
          </a:bodyPr>
          <a:lstStyle>
            <a:lvl1pPr algn="l" defTabSz="930275">
              <a:defRPr u="none"/>
            </a:lvl1pPr>
          </a:lstStyle>
          <a:p>
            <a:endParaRPr lang="en-US" altLang="fr-FR"/>
          </a:p>
        </p:txBody>
      </p:sp>
      <p:sp>
        <p:nvSpPr>
          <p:cNvPr id="13317" name="Rectangle 5">
            <a:extLst>
              <a:ext uri="{FF2B5EF4-FFF2-40B4-BE49-F238E27FC236}">
                <a16:creationId xmlns:a16="http://schemas.microsoft.com/office/drawing/2014/main" id="{0D9C8A6A-8637-668A-17E6-33FF5352DEF4}"/>
              </a:ext>
            </a:extLst>
          </p:cNvPr>
          <p:cNvSpPr>
            <a:spLocks noGrp="1" noChangeArrowheads="1"/>
          </p:cNvSpPr>
          <p:nvPr>
            <p:ph type="sldNum" sz="quarter" idx="3"/>
          </p:nvPr>
        </p:nvSpPr>
        <p:spPr bwMode="auto">
          <a:xfrm>
            <a:off x="3887788" y="8801100"/>
            <a:ext cx="29702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0" tIns="46509" rIns="93020" bIns="46509" numCol="1" anchor="b" anchorCtr="0" compatLnSpc="1">
            <a:prstTxWarp prst="textNoShape">
              <a:avLst/>
            </a:prstTxWarp>
          </a:bodyPr>
          <a:lstStyle>
            <a:lvl1pPr algn="r" defTabSz="930275">
              <a:defRPr u="none"/>
            </a:lvl1pPr>
          </a:lstStyle>
          <a:p>
            <a:fld id="{506FB098-7150-4457-A7FF-551F5A44B219}" type="slidenum">
              <a:rPr lang="en-US" altLang="fr-FR"/>
              <a:pPr/>
              <a:t>‹N°›</a:t>
            </a:fld>
            <a:endParaRPr lang="en-US"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11C1FA0-4D96-8BB4-C274-7C50EED9A25A}"/>
              </a:ext>
            </a:extLst>
          </p:cNvPr>
          <p:cNvSpPr>
            <a:spLocks noGrp="1" noChangeArrowheads="1"/>
          </p:cNvSpPr>
          <p:nvPr>
            <p:ph type="hdr" sz="quarter"/>
          </p:nvPr>
        </p:nvSpPr>
        <p:spPr bwMode="auto">
          <a:xfrm>
            <a:off x="0" y="0"/>
            <a:ext cx="29464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0" tIns="46509" rIns="93020" bIns="46509" numCol="1" anchor="t" anchorCtr="0" compatLnSpc="1">
            <a:prstTxWarp prst="textNoShape">
              <a:avLst/>
            </a:prstTxWarp>
          </a:bodyPr>
          <a:lstStyle>
            <a:lvl1pPr algn="l" defTabSz="930275">
              <a:defRPr u="none"/>
            </a:lvl1pPr>
          </a:lstStyle>
          <a:p>
            <a:endParaRPr lang="en-US" altLang="fr-FR"/>
          </a:p>
        </p:txBody>
      </p:sp>
      <p:sp>
        <p:nvSpPr>
          <p:cNvPr id="56323" name="Rectangle 3">
            <a:extLst>
              <a:ext uri="{FF2B5EF4-FFF2-40B4-BE49-F238E27FC236}">
                <a16:creationId xmlns:a16="http://schemas.microsoft.com/office/drawing/2014/main" id="{4A235CDC-308D-0FED-CB25-E28BA255301C}"/>
              </a:ext>
            </a:extLst>
          </p:cNvPr>
          <p:cNvSpPr>
            <a:spLocks noGrp="1" noChangeArrowheads="1"/>
          </p:cNvSpPr>
          <p:nvPr>
            <p:ph type="dt" idx="1"/>
          </p:nvPr>
        </p:nvSpPr>
        <p:spPr bwMode="auto">
          <a:xfrm>
            <a:off x="3911600" y="0"/>
            <a:ext cx="29464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0" tIns="46509" rIns="93020" bIns="46509" numCol="1" anchor="t" anchorCtr="0" compatLnSpc="1">
            <a:prstTxWarp prst="textNoShape">
              <a:avLst/>
            </a:prstTxWarp>
          </a:bodyPr>
          <a:lstStyle>
            <a:lvl1pPr algn="r" defTabSz="930275">
              <a:defRPr u="none"/>
            </a:lvl1pPr>
          </a:lstStyle>
          <a:p>
            <a:endParaRPr lang="en-US" altLang="fr-FR"/>
          </a:p>
        </p:txBody>
      </p:sp>
      <p:sp>
        <p:nvSpPr>
          <p:cNvPr id="56324" name="Rectangle 4">
            <a:extLst>
              <a:ext uri="{FF2B5EF4-FFF2-40B4-BE49-F238E27FC236}">
                <a16:creationId xmlns:a16="http://schemas.microsoft.com/office/drawing/2014/main" id="{136318B1-F6E7-4682-BCE4-BF5760F18229}"/>
              </a:ext>
            </a:extLst>
          </p:cNvPr>
          <p:cNvSpPr>
            <a:spLocks noChangeArrowheads="1" noTextEdit="1"/>
          </p:cNvSpPr>
          <p:nvPr>
            <p:ph type="sldImg" idx="2"/>
          </p:nvPr>
        </p:nvSpPr>
        <p:spPr bwMode="auto">
          <a:xfrm>
            <a:off x="1184275" y="700088"/>
            <a:ext cx="4576763" cy="34321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5" name="Rectangle 5">
            <a:extLst>
              <a:ext uri="{FF2B5EF4-FFF2-40B4-BE49-F238E27FC236}">
                <a16:creationId xmlns:a16="http://schemas.microsoft.com/office/drawing/2014/main" id="{D48D5627-0206-9440-B1A7-12191B5A167A}"/>
              </a:ext>
            </a:extLst>
          </p:cNvPr>
          <p:cNvSpPr>
            <a:spLocks noGrp="1" noChangeArrowheads="1"/>
          </p:cNvSpPr>
          <p:nvPr>
            <p:ph type="body" sz="quarter" idx="3"/>
          </p:nvPr>
        </p:nvSpPr>
        <p:spPr bwMode="auto">
          <a:xfrm>
            <a:off x="885825" y="4362450"/>
            <a:ext cx="5086350"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0" tIns="46509" rIns="93020" bIns="46509"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56326" name="Rectangle 6">
            <a:extLst>
              <a:ext uri="{FF2B5EF4-FFF2-40B4-BE49-F238E27FC236}">
                <a16:creationId xmlns:a16="http://schemas.microsoft.com/office/drawing/2014/main" id="{80B91FFC-C9B5-28B3-C664-D514EE165515}"/>
              </a:ext>
            </a:extLst>
          </p:cNvPr>
          <p:cNvSpPr>
            <a:spLocks noGrp="1" noChangeArrowheads="1"/>
          </p:cNvSpPr>
          <p:nvPr>
            <p:ph type="ftr" sz="quarter" idx="4"/>
          </p:nvPr>
        </p:nvSpPr>
        <p:spPr bwMode="auto">
          <a:xfrm>
            <a:off x="0" y="8805863"/>
            <a:ext cx="29464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0" tIns="46509" rIns="93020" bIns="46509" numCol="1" anchor="b" anchorCtr="0" compatLnSpc="1">
            <a:prstTxWarp prst="textNoShape">
              <a:avLst/>
            </a:prstTxWarp>
          </a:bodyPr>
          <a:lstStyle>
            <a:lvl1pPr algn="l" defTabSz="930275">
              <a:defRPr u="none"/>
            </a:lvl1pPr>
          </a:lstStyle>
          <a:p>
            <a:endParaRPr lang="en-US" altLang="fr-FR"/>
          </a:p>
        </p:txBody>
      </p:sp>
      <p:sp>
        <p:nvSpPr>
          <p:cNvPr id="56327" name="Rectangle 7">
            <a:extLst>
              <a:ext uri="{FF2B5EF4-FFF2-40B4-BE49-F238E27FC236}">
                <a16:creationId xmlns:a16="http://schemas.microsoft.com/office/drawing/2014/main" id="{3AC9EB12-5F25-FDA1-5A23-4F0CBC5FAD47}"/>
              </a:ext>
            </a:extLst>
          </p:cNvPr>
          <p:cNvSpPr>
            <a:spLocks noGrp="1" noChangeArrowheads="1"/>
          </p:cNvSpPr>
          <p:nvPr>
            <p:ph type="sldNum" sz="quarter" idx="5"/>
          </p:nvPr>
        </p:nvSpPr>
        <p:spPr bwMode="auto">
          <a:xfrm>
            <a:off x="3911600" y="8805863"/>
            <a:ext cx="29464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0" tIns="46509" rIns="93020" bIns="46509" numCol="1" anchor="b" anchorCtr="0" compatLnSpc="1">
            <a:prstTxWarp prst="textNoShape">
              <a:avLst/>
            </a:prstTxWarp>
          </a:bodyPr>
          <a:lstStyle>
            <a:lvl1pPr algn="r" defTabSz="930275">
              <a:defRPr u="none"/>
            </a:lvl1pPr>
          </a:lstStyle>
          <a:p>
            <a:fld id="{E584078E-6E2A-47B2-A854-536A11D6FC99}" type="slidenum">
              <a:rPr lang="en-US" altLang="fr-FR"/>
              <a:pPr/>
              <a:t>‹N°›</a:t>
            </a:fld>
            <a:endParaRPr lang="en-US" alt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AFC6DC4-9ED1-58EE-CD0C-C87656A8CF47}"/>
              </a:ext>
            </a:extLst>
          </p:cNvPr>
          <p:cNvSpPr>
            <a:spLocks noGrp="1" noChangeArrowheads="1"/>
          </p:cNvSpPr>
          <p:nvPr>
            <p:ph type="sldNum" sz="quarter" idx="5"/>
          </p:nvPr>
        </p:nvSpPr>
        <p:spPr>
          <a:ln/>
        </p:spPr>
        <p:txBody>
          <a:bodyPr/>
          <a:lstStyle/>
          <a:p>
            <a:fld id="{E694765A-DE4D-4849-BC43-12D9D21EC887}" type="slidenum">
              <a:rPr lang="en-US" altLang="fr-FR"/>
              <a:pPr/>
              <a:t>5</a:t>
            </a:fld>
            <a:endParaRPr lang="en-US" altLang="fr-FR"/>
          </a:p>
        </p:txBody>
      </p:sp>
      <p:sp>
        <p:nvSpPr>
          <p:cNvPr id="74754" name="Rectangle 2">
            <a:extLst>
              <a:ext uri="{FF2B5EF4-FFF2-40B4-BE49-F238E27FC236}">
                <a16:creationId xmlns:a16="http://schemas.microsoft.com/office/drawing/2014/main" id="{DA2D4FD4-59B5-8178-C662-99E1456068F3}"/>
              </a:ext>
            </a:extLst>
          </p:cNvPr>
          <p:cNvSpPr>
            <a:spLocks noChangeArrowheads="1" noTextEdit="1"/>
          </p:cNvSpPr>
          <p:nvPr>
            <p:ph type="sldImg"/>
          </p:nvPr>
        </p:nvSpPr>
        <p:spPr>
          <a:ln/>
        </p:spPr>
      </p:sp>
      <p:sp>
        <p:nvSpPr>
          <p:cNvPr id="74755" name="Rectangle 3">
            <a:extLst>
              <a:ext uri="{FF2B5EF4-FFF2-40B4-BE49-F238E27FC236}">
                <a16:creationId xmlns:a16="http://schemas.microsoft.com/office/drawing/2014/main" id="{F40D58C8-614F-BB7A-2787-84CC69D2B54B}"/>
              </a:ext>
            </a:extLst>
          </p:cNvPr>
          <p:cNvSpPr>
            <a:spLocks noGrp="1" noChangeArrowheads="1"/>
          </p:cNvSpPr>
          <p:nvPr>
            <p:ph type="body" idx="1"/>
          </p:nvPr>
        </p:nvSpPr>
        <p:spPr/>
        <p:txBody>
          <a:bodyPr/>
          <a:lstStyle/>
          <a:p>
            <a:endParaRPr lang="fr-FR"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174FAC-0F30-F98F-9D17-F5164C584E8A}"/>
              </a:ext>
            </a:extLst>
          </p:cNvPr>
          <p:cNvSpPr>
            <a:spLocks noGrp="1" noChangeArrowheads="1"/>
          </p:cNvSpPr>
          <p:nvPr>
            <p:ph type="sldNum" sz="quarter" idx="5"/>
          </p:nvPr>
        </p:nvSpPr>
        <p:spPr>
          <a:ln/>
        </p:spPr>
        <p:txBody>
          <a:bodyPr/>
          <a:lstStyle/>
          <a:p>
            <a:fld id="{5D1A51CF-0CBF-4C90-8EA7-B550ACF4A2A7}" type="slidenum">
              <a:rPr lang="en-US" altLang="fr-FR"/>
              <a:pPr/>
              <a:t>31</a:t>
            </a:fld>
            <a:endParaRPr lang="en-US" altLang="fr-FR"/>
          </a:p>
        </p:txBody>
      </p:sp>
      <p:sp>
        <p:nvSpPr>
          <p:cNvPr id="184322" name="Rectangle 2">
            <a:extLst>
              <a:ext uri="{FF2B5EF4-FFF2-40B4-BE49-F238E27FC236}">
                <a16:creationId xmlns:a16="http://schemas.microsoft.com/office/drawing/2014/main" id="{E8AC6691-4CBF-F9F1-A92C-ADD7924C6735}"/>
              </a:ext>
            </a:extLst>
          </p:cNvPr>
          <p:cNvSpPr>
            <a:spLocks noChangeArrowheads="1" noTextEdit="1"/>
          </p:cNvSpPr>
          <p:nvPr>
            <p:ph type="sldImg"/>
          </p:nvPr>
        </p:nvSpPr>
        <p:spPr bwMode="auto">
          <a:xfrm>
            <a:off x="1184275" y="700088"/>
            <a:ext cx="4576763" cy="3432175"/>
          </a:xfrm>
          <a:prstGeom prst="rect">
            <a:avLst/>
          </a:prstGeom>
          <a:solidFill>
            <a:srgbClr val="FFFFFF"/>
          </a:solidFill>
          <a:ln>
            <a:solidFill>
              <a:srgbClr val="000000"/>
            </a:solidFill>
            <a:miter lim="800000"/>
            <a:headEnd/>
            <a:tailEnd/>
          </a:ln>
        </p:spPr>
      </p:sp>
      <p:sp>
        <p:nvSpPr>
          <p:cNvPr id="184323" name="Rectangle 3">
            <a:extLst>
              <a:ext uri="{FF2B5EF4-FFF2-40B4-BE49-F238E27FC236}">
                <a16:creationId xmlns:a16="http://schemas.microsoft.com/office/drawing/2014/main" id="{7A6FCA7E-52C6-47D5-F589-FA5603490B87}"/>
              </a:ext>
            </a:extLst>
          </p:cNvPr>
          <p:cNvSpPr>
            <a:spLocks noChangeArrowheads="1"/>
          </p:cNvSpPr>
          <p:nvPr>
            <p:ph type="body" idx="1"/>
          </p:nvPr>
        </p:nvSpPr>
        <p:spPr bwMode="auto">
          <a:xfrm>
            <a:off x="885825" y="4362450"/>
            <a:ext cx="5086350" cy="4213225"/>
          </a:xfrm>
          <a:prstGeom prst="rect">
            <a:avLst/>
          </a:prstGeom>
          <a:solidFill>
            <a:srgbClr val="FFFFFF"/>
          </a:solidFill>
          <a:ln>
            <a:solidFill>
              <a:srgbClr val="000000"/>
            </a:solidFill>
            <a:miter lim="800000"/>
            <a:headEnd/>
            <a:tailEnd/>
          </a:ln>
        </p:spPr>
        <p:txBody>
          <a:bodyPr lIns="90396" tIns="45198" rIns="90396" bIns="45198"/>
          <a:lstStyle/>
          <a:p>
            <a:endParaRPr lang="fr-FR" alt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D19B35-76B4-6670-6C45-AB793A0B1FF8}"/>
              </a:ext>
            </a:extLst>
          </p:cNvPr>
          <p:cNvSpPr>
            <a:spLocks noGrp="1" noChangeArrowheads="1"/>
          </p:cNvSpPr>
          <p:nvPr>
            <p:ph type="sldNum" sz="quarter" idx="5"/>
          </p:nvPr>
        </p:nvSpPr>
        <p:spPr>
          <a:ln/>
        </p:spPr>
        <p:txBody>
          <a:bodyPr/>
          <a:lstStyle/>
          <a:p>
            <a:fld id="{4B52C8D4-663E-467C-A3B9-D960848AA803}" type="slidenum">
              <a:rPr lang="en-US" altLang="fr-FR"/>
              <a:pPr/>
              <a:t>32</a:t>
            </a:fld>
            <a:endParaRPr lang="en-US" altLang="fr-FR"/>
          </a:p>
        </p:txBody>
      </p:sp>
      <p:sp>
        <p:nvSpPr>
          <p:cNvPr id="214018" name="Rectangle 2">
            <a:extLst>
              <a:ext uri="{FF2B5EF4-FFF2-40B4-BE49-F238E27FC236}">
                <a16:creationId xmlns:a16="http://schemas.microsoft.com/office/drawing/2014/main" id="{6D4D91A6-AB44-CE96-5E14-2965A861250F}"/>
              </a:ext>
            </a:extLst>
          </p:cNvPr>
          <p:cNvSpPr>
            <a:spLocks noChangeArrowheads="1" noTextEdit="1"/>
          </p:cNvSpPr>
          <p:nvPr>
            <p:ph type="sldImg"/>
          </p:nvPr>
        </p:nvSpPr>
        <p:spPr>
          <a:ln/>
        </p:spPr>
      </p:sp>
      <p:sp>
        <p:nvSpPr>
          <p:cNvPr id="214019" name="Rectangle 3">
            <a:extLst>
              <a:ext uri="{FF2B5EF4-FFF2-40B4-BE49-F238E27FC236}">
                <a16:creationId xmlns:a16="http://schemas.microsoft.com/office/drawing/2014/main" id="{4E77674E-8F98-A23F-CD47-5DA0EDC8DE10}"/>
              </a:ext>
            </a:extLst>
          </p:cNvPr>
          <p:cNvSpPr>
            <a:spLocks noGrp="1" noChangeArrowheads="1"/>
          </p:cNvSpPr>
          <p:nvPr>
            <p:ph type="body" idx="1"/>
          </p:nvPr>
        </p:nvSpPr>
        <p:spPr/>
        <p:txBody>
          <a:bodyPr lIns="90396" tIns="45198" rIns="90396" bIns="45198"/>
          <a:lstStyle/>
          <a:p>
            <a:endParaRPr lang="fr-FR" alt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96B7BA-9CB0-09D4-F5B6-C09150DC5130}"/>
              </a:ext>
            </a:extLst>
          </p:cNvPr>
          <p:cNvSpPr>
            <a:spLocks noGrp="1" noChangeArrowheads="1"/>
          </p:cNvSpPr>
          <p:nvPr>
            <p:ph type="sldNum" sz="quarter" idx="5"/>
          </p:nvPr>
        </p:nvSpPr>
        <p:spPr>
          <a:ln/>
        </p:spPr>
        <p:txBody>
          <a:bodyPr/>
          <a:lstStyle/>
          <a:p>
            <a:fld id="{077F38AD-B0CC-48FE-8763-B1A3104B5C90}" type="slidenum">
              <a:rPr lang="en-US" altLang="fr-FR"/>
              <a:pPr/>
              <a:t>33</a:t>
            </a:fld>
            <a:endParaRPr lang="en-US" altLang="fr-FR"/>
          </a:p>
        </p:txBody>
      </p:sp>
      <p:sp>
        <p:nvSpPr>
          <p:cNvPr id="186370" name="Rectangle 2">
            <a:extLst>
              <a:ext uri="{FF2B5EF4-FFF2-40B4-BE49-F238E27FC236}">
                <a16:creationId xmlns:a16="http://schemas.microsoft.com/office/drawing/2014/main" id="{08E2B889-5648-A880-9DA3-A8159A35A878}"/>
              </a:ext>
            </a:extLst>
          </p:cNvPr>
          <p:cNvSpPr>
            <a:spLocks noChangeArrowheads="1" noTextEdit="1"/>
          </p:cNvSpPr>
          <p:nvPr>
            <p:ph type="sldImg"/>
          </p:nvPr>
        </p:nvSpPr>
        <p:spPr bwMode="auto">
          <a:xfrm>
            <a:off x="1184275" y="700088"/>
            <a:ext cx="4576763" cy="3432175"/>
          </a:xfrm>
          <a:prstGeom prst="rect">
            <a:avLst/>
          </a:prstGeom>
          <a:solidFill>
            <a:srgbClr val="FFFFFF"/>
          </a:solidFill>
          <a:ln>
            <a:solidFill>
              <a:srgbClr val="000000"/>
            </a:solidFill>
            <a:miter lim="800000"/>
            <a:headEnd/>
            <a:tailEnd/>
          </a:ln>
        </p:spPr>
      </p:sp>
      <p:sp>
        <p:nvSpPr>
          <p:cNvPr id="186371" name="Rectangle 3">
            <a:extLst>
              <a:ext uri="{FF2B5EF4-FFF2-40B4-BE49-F238E27FC236}">
                <a16:creationId xmlns:a16="http://schemas.microsoft.com/office/drawing/2014/main" id="{7FEDB6B3-542A-4439-0D81-DA7973DCB181}"/>
              </a:ext>
            </a:extLst>
          </p:cNvPr>
          <p:cNvSpPr>
            <a:spLocks noChangeArrowheads="1"/>
          </p:cNvSpPr>
          <p:nvPr>
            <p:ph type="body" idx="1"/>
          </p:nvPr>
        </p:nvSpPr>
        <p:spPr bwMode="auto">
          <a:xfrm>
            <a:off x="885825" y="4362450"/>
            <a:ext cx="5086350" cy="4213225"/>
          </a:xfrm>
          <a:prstGeom prst="rect">
            <a:avLst/>
          </a:prstGeom>
          <a:solidFill>
            <a:srgbClr val="FFFFFF"/>
          </a:solidFill>
          <a:ln>
            <a:solidFill>
              <a:srgbClr val="000000"/>
            </a:solidFill>
            <a:miter lim="800000"/>
            <a:headEnd/>
            <a:tailEnd/>
          </a:ln>
        </p:spPr>
        <p:txBody>
          <a:bodyPr lIns="90396" tIns="45198" rIns="90396" bIns="45198"/>
          <a:lstStyle/>
          <a:p>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768DC9-DA1D-AE41-B844-79DB75446B34}"/>
              </a:ext>
            </a:extLst>
          </p:cNvPr>
          <p:cNvSpPr>
            <a:spLocks noGrp="1" noChangeArrowheads="1"/>
          </p:cNvSpPr>
          <p:nvPr>
            <p:ph type="sldNum" sz="quarter" idx="5"/>
          </p:nvPr>
        </p:nvSpPr>
        <p:spPr>
          <a:ln/>
        </p:spPr>
        <p:txBody>
          <a:bodyPr/>
          <a:lstStyle/>
          <a:p>
            <a:fld id="{711F6FC3-9B85-4B5D-87B2-2A9E54056262}" type="slidenum">
              <a:rPr lang="en-US" altLang="fr-FR"/>
              <a:pPr/>
              <a:t>7</a:t>
            </a:fld>
            <a:endParaRPr lang="en-US" altLang="fr-FR"/>
          </a:p>
        </p:txBody>
      </p:sp>
      <p:sp>
        <p:nvSpPr>
          <p:cNvPr id="168962" name="Rectangle 2">
            <a:extLst>
              <a:ext uri="{FF2B5EF4-FFF2-40B4-BE49-F238E27FC236}">
                <a16:creationId xmlns:a16="http://schemas.microsoft.com/office/drawing/2014/main" id="{3E112A7D-CD58-34AA-1D4F-57CF92922FBE}"/>
              </a:ext>
            </a:extLst>
          </p:cNvPr>
          <p:cNvSpPr>
            <a:spLocks noChangeArrowheads="1" noTextEdit="1"/>
          </p:cNvSpPr>
          <p:nvPr>
            <p:ph type="sldImg"/>
          </p:nvPr>
        </p:nvSpPr>
        <p:spPr bwMode="auto">
          <a:xfrm>
            <a:off x="1114425" y="692150"/>
            <a:ext cx="4635500" cy="3476625"/>
          </a:xfrm>
          <a:prstGeom prst="rect">
            <a:avLst/>
          </a:prstGeom>
          <a:solidFill>
            <a:srgbClr val="FFFFFF"/>
          </a:solidFill>
          <a:ln>
            <a:solidFill>
              <a:srgbClr val="000000"/>
            </a:solidFill>
            <a:miter lim="800000"/>
            <a:headEnd/>
            <a:tailEnd/>
          </a:ln>
        </p:spPr>
      </p:sp>
      <p:sp>
        <p:nvSpPr>
          <p:cNvPr id="168963" name="Rectangle 3">
            <a:extLst>
              <a:ext uri="{FF2B5EF4-FFF2-40B4-BE49-F238E27FC236}">
                <a16:creationId xmlns:a16="http://schemas.microsoft.com/office/drawing/2014/main" id="{FC383C58-165F-9CAC-EA30-8D3F6DAA5907}"/>
              </a:ext>
            </a:extLst>
          </p:cNvPr>
          <p:cNvSpPr>
            <a:spLocks noChangeArrowheads="1"/>
          </p:cNvSpPr>
          <p:nvPr>
            <p:ph type="body" idx="1"/>
          </p:nvPr>
        </p:nvSpPr>
        <p:spPr bwMode="auto">
          <a:xfrm>
            <a:off x="914400" y="4400550"/>
            <a:ext cx="5029200" cy="4170363"/>
          </a:xfrm>
          <a:prstGeom prst="rect">
            <a:avLst/>
          </a:prstGeom>
          <a:solidFill>
            <a:srgbClr val="FFFFFF"/>
          </a:solidFill>
          <a:ln>
            <a:solidFill>
              <a:srgbClr val="000000"/>
            </a:solidFill>
            <a:miter lim="800000"/>
            <a:headEnd/>
            <a:tailEnd/>
          </a:ln>
        </p:spPr>
        <p:txBody>
          <a:bodyPr lIns="90396" tIns="45198" rIns="90396" bIns="45198"/>
          <a:lstStyle/>
          <a:p>
            <a:r>
              <a:rPr lang="en-US" altLang="fr-FR"/>
              <a:t>Level 2 appears on this slide.</a:t>
            </a:r>
          </a:p>
          <a:p>
            <a:endParaRPr lang="en-US" altLang="fr-FR"/>
          </a:p>
          <a:p>
            <a:r>
              <a:rPr lang="en-US" altLang="fr-FR"/>
              <a:t>Majority of clients would go for this option, I.e. we do the set-up top enable rapid go-live, but they get a comfort factor by processing test transactions.</a:t>
            </a:r>
          </a:p>
          <a:p>
            <a:endParaRPr lang="en-US" altLang="fr-FR"/>
          </a:p>
          <a:p>
            <a:endParaRPr lang="en-US" altLang="fr-FR"/>
          </a:p>
          <a:p>
            <a:endParaRPr lang="en-US" altLang="fr-FR"/>
          </a:p>
          <a:p>
            <a:endParaRPr lang="en-US"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9CEECC-D598-AD74-FF7D-69FFDB9CD6BD}"/>
              </a:ext>
            </a:extLst>
          </p:cNvPr>
          <p:cNvSpPr>
            <a:spLocks noGrp="1" noChangeArrowheads="1"/>
          </p:cNvSpPr>
          <p:nvPr>
            <p:ph type="sldNum" sz="quarter" idx="5"/>
          </p:nvPr>
        </p:nvSpPr>
        <p:spPr>
          <a:ln/>
        </p:spPr>
        <p:txBody>
          <a:bodyPr/>
          <a:lstStyle/>
          <a:p>
            <a:fld id="{FDA2DC19-3856-4E84-8F8D-92D76FA86500}" type="slidenum">
              <a:rPr lang="en-US" altLang="fr-FR"/>
              <a:pPr/>
              <a:t>18</a:t>
            </a:fld>
            <a:endParaRPr lang="en-US" altLang="fr-FR"/>
          </a:p>
        </p:txBody>
      </p:sp>
      <p:sp>
        <p:nvSpPr>
          <p:cNvPr id="199682" name="Rectangle 2">
            <a:extLst>
              <a:ext uri="{FF2B5EF4-FFF2-40B4-BE49-F238E27FC236}">
                <a16:creationId xmlns:a16="http://schemas.microsoft.com/office/drawing/2014/main" id="{E2D27E27-6917-EA04-2DAC-9DE6726C1C4A}"/>
              </a:ext>
            </a:extLst>
          </p:cNvPr>
          <p:cNvSpPr>
            <a:spLocks noChangeArrowheads="1" noTextEdit="1"/>
          </p:cNvSpPr>
          <p:nvPr>
            <p:ph type="sldImg"/>
          </p:nvPr>
        </p:nvSpPr>
        <p:spPr bwMode="auto">
          <a:xfrm>
            <a:off x="1184275" y="700088"/>
            <a:ext cx="4576763" cy="3432175"/>
          </a:xfrm>
          <a:prstGeom prst="rect">
            <a:avLst/>
          </a:prstGeom>
          <a:solidFill>
            <a:srgbClr val="FFFFFF"/>
          </a:solidFill>
          <a:ln>
            <a:solidFill>
              <a:srgbClr val="000000"/>
            </a:solidFill>
            <a:miter lim="800000"/>
            <a:headEnd/>
            <a:tailEnd/>
          </a:ln>
        </p:spPr>
      </p:sp>
      <p:sp>
        <p:nvSpPr>
          <p:cNvPr id="199683" name="Rectangle 3">
            <a:extLst>
              <a:ext uri="{FF2B5EF4-FFF2-40B4-BE49-F238E27FC236}">
                <a16:creationId xmlns:a16="http://schemas.microsoft.com/office/drawing/2014/main" id="{AE3B1FC1-422A-992E-1616-41FB016E78EB}"/>
              </a:ext>
            </a:extLst>
          </p:cNvPr>
          <p:cNvSpPr>
            <a:spLocks noChangeArrowheads="1"/>
          </p:cNvSpPr>
          <p:nvPr>
            <p:ph type="body" idx="1"/>
          </p:nvPr>
        </p:nvSpPr>
        <p:spPr bwMode="auto">
          <a:xfrm>
            <a:off x="885825" y="4362450"/>
            <a:ext cx="5086350" cy="4213225"/>
          </a:xfrm>
          <a:prstGeom prst="rect">
            <a:avLst/>
          </a:prstGeom>
          <a:solidFill>
            <a:srgbClr val="FFFFFF"/>
          </a:solidFill>
          <a:ln>
            <a:solidFill>
              <a:srgbClr val="000000"/>
            </a:solidFill>
            <a:miter lim="800000"/>
            <a:headEnd/>
            <a:tailEnd/>
          </a:ln>
        </p:spPr>
        <p:txBody>
          <a:bodyPr lIns="90396" tIns="45198" rIns="90396" bIns="45198"/>
          <a:lstStyle/>
          <a:p>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B35170-5716-26CD-C767-F85CDD32E6DE}"/>
              </a:ext>
            </a:extLst>
          </p:cNvPr>
          <p:cNvSpPr>
            <a:spLocks noGrp="1" noChangeArrowheads="1"/>
          </p:cNvSpPr>
          <p:nvPr>
            <p:ph type="sldNum" sz="quarter" idx="5"/>
          </p:nvPr>
        </p:nvSpPr>
        <p:spPr>
          <a:ln/>
        </p:spPr>
        <p:txBody>
          <a:bodyPr/>
          <a:lstStyle/>
          <a:p>
            <a:fld id="{120BEDAD-A45D-4049-9D99-532A75CBBDF9}" type="slidenum">
              <a:rPr lang="en-US" altLang="fr-FR"/>
              <a:pPr/>
              <a:t>19</a:t>
            </a:fld>
            <a:endParaRPr lang="en-US" altLang="fr-FR"/>
          </a:p>
        </p:txBody>
      </p:sp>
      <p:sp>
        <p:nvSpPr>
          <p:cNvPr id="201730" name="Rectangle 2">
            <a:extLst>
              <a:ext uri="{FF2B5EF4-FFF2-40B4-BE49-F238E27FC236}">
                <a16:creationId xmlns:a16="http://schemas.microsoft.com/office/drawing/2014/main" id="{DF2D80A6-2E5B-63BA-92EC-C7721BEF7786}"/>
              </a:ext>
            </a:extLst>
          </p:cNvPr>
          <p:cNvSpPr>
            <a:spLocks noChangeArrowheads="1" noTextEdit="1"/>
          </p:cNvSpPr>
          <p:nvPr>
            <p:ph type="sldImg"/>
          </p:nvPr>
        </p:nvSpPr>
        <p:spPr bwMode="auto">
          <a:xfrm>
            <a:off x="1184275" y="700088"/>
            <a:ext cx="4576763" cy="3432175"/>
          </a:xfrm>
          <a:prstGeom prst="rect">
            <a:avLst/>
          </a:prstGeom>
          <a:solidFill>
            <a:srgbClr val="FFFFFF"/>
          </a:solidFill>
          <a:ln>
            <a:solidFill>
              <a:srgbClr val="000000"/>
            </a:solidFill>
            <a:miter lim="800000"/>
            <a:headEnd/>
            <a:tailEnd/>
          </a:ln>
        </p:spPr>
      </p:sp>
      <p:sp>
        <p:nvSpPr>
          <p:cNvPr id="201731" name="Rectangle 3">
            <a:extLst>
              <a:ext uri="{FF2B5EF4-FFF2-40B4-BE49-F238E27FC236}">
                <a16:creationId xmlns:a16="http://schemas.microsoft.com/office/drawing/2014/main" id="{0EAF3919-8216-544D-508C-1196EC4C9FD3}"/>
              </a:ext>
            </a:extLst>
          </p:cNvPr>
          <p:cNvSpPr>
            <a:spLocks noChangeArrowheads="1"/>
          </p:cNvSpPr>
          <p:nvPr>
            <p:ph type="body" idx="1"/>
          </p:nvPr>
        </p:nvSpPr>
        <p:spPr bwMode="auto">
          <a:xfrm>
            <a:off x="885825" y="4362450"/>
            <a:ext cx="5086350" cy="4213225"/>
          </a:xfrm>
          <a:prstGeom prst="rect">
            <a:avLst/>
          </a:prstGeom>
          <a:solidFill>
            <a:srgbClr val="FFFFFF"/>
          </a:solidFill>
          <a:ln>
            <a:solidFill>
              <a:srgbClr val="000000"/>
            </a:solidFill>
            <a:miter lim="800000"/>
            <a:headEnd/>
            <a:tailEnd/>
          </a:ln>
        </p:spPr>
        <p:txBody>
          <a:bodyPr lIns="90396" tIns="45198" rIns="90396" bIns="45198"/>
          <a:lstStyle/>
          <a:p>
            <a:endParaRPr lang="fr-FR"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3A106E-4BC6-BEFC-8282-DB26F58E6DCA}"/>
              </a:ext>
            </a:extLst>
          </p:cNvPr>
          <p:cNvSpPr>
            <a:spLocks noGrp="1" noChangeArrowheads="1"/>
          </p:cNvSpPr>
          <p:nvPr>
            <p:ph type="sldNum" sz="quarter" idx="5"/>
          </p:nvPr>
        </p:nvSpPr>
        <p:spPr>
          <a:ln/>
        </p:spPr>
        <p:txBody>
          <a:bodyPr/>
          <a:lstStyle/>
          <a:p>
            <a:fld id="{F6CD6652-28DA-4352-9F80-86AB5643B83B}" type="slidenum">
              <a:rPr lang="en-US" altLang="fr-FR"/>
              <a:pPr/>
              <a:t>20</a:t>
            </a:fld>
            <a:endParaRPr lang="en-US" altLang="fr-FR"/>
          </a:p>
        </p:txBody>
      </p:sp>
      <p:sp>
        <p:nvSpPr>
          <p:cNvPr id="180226" name="Rectangle 2">
            <a:extLst>
              <a:ext uri="{FF2B5EF4-FFF2-40B4-BE49-F238E27FC236}">
                <a16:creationId xmlns:a16="http://schemas.microsoft.com/office/drawing/2014/main" id="{11861986-E986-11A9-9256-51B3475E7118}"/>
              </a:ext>
            </a:extLst>
          </p:cNvPr>
          <p:cNvSpPr>
            <a:spLocks noChangeArrowheads="1" noTextEdit="1"/>
          </p:cNvSpPr>
          <p:nvPr>
            <p:ph type="sldImg"/>
          </p:nvPr>
        </p:nvSpPr>
        <p:spPr bwMode="auto">
          <a:xfrm>
            <a:off x="1184275" y="700088"/>
            <a:ext cx="4576763" cy="3432175"/>
          </a:xfrm>
          <a:prstGeom prst="rect">
            <a:avLst/>
          </a:prstGeom>
          <a:solidFill>
            <a:srgbClr val="FFFFFF"/>
          </a:solidFill>
          <a:ln>
            <a:solidFill>
              <a:srgbClr val="000000"/>
            </a:solidFill>
            <a:miter lim="800000"/>
            <a:headEnd/>
            <a:tailEnd/>
          </a:ln>
        </p:spPr>
      </p:sp>
      <p:sp>
        <p:nvSpPr>
          <p:cNvPr id="180227" name="Rectangle 3">
            <a:extLst>
              <a:ext uri="{FF2B5EF4-FFF2-40B4-BE49-F238E27FC236}">
                <a16:creationId xmlns:a16="http://schemas.microsoft.com/office/drawing/2014/main" id="{B8AFD4D8-EECE-BD35-5DF0-0D0A57F2FED7}"/>
              </a:ext>
            </a:extLst>
          </p:cNvPr>
          <p:cNvSpPr>
            <a:spLocks noChangeArrowheads="1"/>
          </p:cNvSpPr>
          <p:nvPr>
            <p:ph type="body" idx="1"/>
          </p:nvPr>
        </p:nvSpPr>
        <p:spPr bwMode="auto">
          <a:xfrm>
            <a:off x="885825" y="4362450"/>
            <a:ext cx="5086350" cy="4213225"/>
          </a:xfrm>
          <a:prstGeom prst="rect">
            <a:avLst/>
          </a:prstGeom>
          <a:solidFill>
            <a:srgbClr val="FFFFFF"/>
          </a:solidFill>
          <a:ln>
            <a:solidFill>
              <a:srgbClr val="000000"/>
            </a:solidFill>
            <a:miter lim="800000"/>
            <a:headEnd/>
            <a:tailEnd/>
          </a:ln>
        </p:spPr>
        <p:txBody>
          <a:bodyPr lIns="90396" tIns="45198" rIns="90396" bIns="45198"/>
          <a:lstStyle/>
          <a:p>
            <a:endParaRPr lang="fr-FR"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B9BB1D-06F1-57C0-7899-8E6E28D669A7}"/>
              </a:ext>
            </a:extLst>
          </p:cNvPr>
          <p:cNvSpPr>
            <a:spLocks noGrp="1" noChangeArrowheads="1"/>
          </p:cNvSpPr>
          <p:nvPr>
            <p:ph type="sldNum" sz="quarter" idx="5"/>
          </p:nvPr>
        </p:nvSpPr>
        <p:spPr>
          <a:ln/>
        </p:spPr>
        <p:txBody>
          <a:bodyPr/>
          <a:lstStyle/>
          <a:p>
            <a:fld id="{4B93DBFE-227C-4830-BC08-96995AC4584E}" type="slidenum">
              <a:rPr lang="en-US" altLang="fr-FR"/>
              <a:pPr/>
              <a:t>21</a:t>
            </a:fld>
            <a:endParaRPr lang="en-US" altLang="fr-FR"/>
          </a:p>
        </p:txBody>
      </p:sp>
      <p:sp>
        <p:nvSpPr>
          <p:cNvPr id="203778" name="Rectangle 2">
            <a:extLst>
              <a:ext uri="{FF2B5EF4-FFF2-40B4-BE49-F238E27FC236}">
                <a16:creationId xmlns:a16="http://schemas.microsoft.com/office/drawing/2014/main" id="{03D801F6-4A8E-40E1-868C-CCEC4A1E3B86}"/>
              </a:ext>
            </a:extLst>
          </p:cNvPr>
          <p:cNvSpPr>
            <a:spLocks noChangeArrowheads="1" noTextEdit="1"/>
          </p:cNvSpPr>
          <p:nvPr>
            <p:ph type="sldImg"/>
          </p:nvPr>
        </p:nvSpPr>
        <p:spPr bwMode="auto">
          <a:xfrm>
            <a:off x="1184275" y="700088"/>
            <a:ext cx="4576763" cy="3432175"/>
          </a:xfrm>
          <a:prstGeom prst="rect">
            <a:avLst/>
          </a:prstGeom>
          <a:solidFill>
            <a:srgbClr val="FFFFFF"/>
          </a:solidFill>
          <a:ln>
            <a:solidFill>
              <a:srgbClr val="000000"/>
            </a:solidFill>
            <a:miter lim="800000"/>
            <a:headEnd/>
            <a:tailEnd/>
          </a:ln>
        </p:spPr>
      </p:sp>
      <p:sp>
        <p:nvSpPr>
          <p:cNvPr id="203779" name="Rectangle 3">
            <a:extLst>
              <a:ext uri="{FF2B5EF4-FFF2-40B4-BE49-F238E27FC236}">
                <a16:creationId xmlns:a16="http://schemas.microsoft.com/office/drawing/2014/main" id="{7E03D126-6220-A4D9-6D3B-1D4AB242A9A7}"/>
              </a:ext>
            </a:extLst>
          </p:cNvPr>
          <p:cNvSpPr>
            <a:spLocks noChangeArrowheads="1"/>
          </p:cNvSpPr>
          <p:nvPr>
            <p:ph type="body" idx="1"/>
          </p:nvPr>
        </p:nvSpPr>
        <p:spPr bwMode="auto">
          <a:xfrm>
            <a:off x="885825" y="4362450"/>
            <a:ext cx="5086350" cy="4213225"/>
          </a:xfrm>
          <a:prstGeom prst="rect">
            <a:avLst/>
          </a:prstGeom>
          <a:solidFill>
            <a:srgbClr val="FFFFFF"/>
          </a:solidFill>
          <a:ln>
            <a:solidFill>
              <a:srgbClr val="000000"/>
            </a:solidFill>
            <a:miter lim="800000"/>
            <a:headEnd/>
            <a:tailEnd/>
          </a:ln>
        </p:spPr>
        <p:txBody>
          <a:bodyPr lIns="90396" tIns="45198" rIns="90396" bIns="45198"/>
          <a:lstStyle/>
          <a:p>
            <a:endParaRPr lang="fr-FR"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7B5C82-C8B6-08E2-883A-139CF913578F}"/>
              </a:ext>
            </a:extLst>
          </p:cNvPr>
          <p:cNvSpPr>
            <a:spLocks noGrp="1" noChangeArrowheads="1"/>
          </p:cNvSpPr>
          <p:nvPr>
            <p:ph type="sldNum" sz="quarter" idx="5"/>
          </p:nvPr>
        </p:nvSpPr>
        <p:spPr>
          <a:ln/>
        </p:spPr>
        <p:txBody>
          <a:bodyPr/>
          <a:lstStyle/>
          <a:p>
            <a:fld id="{7FE70010-4C1A-47ED-BD36-1B5647ED4FB5}" type="slidenum">
              <a:rPr lang="en-US" altLang="fr-FR"/>
              <a:pPr/>
              <a:t>28</a:t>
            </a:fld>
            <a:endParaRPr lang="en-US" altLang="fr-FR"/>
          </a:p>
        </p:txBody>
      </p:sp>
      <p:sp>
        <p:nvSpPr>
          <p:cNvPr id="174082" name="Rectangle 2">
            <a:extLst>
              <a:ext uri="{FF2B5EF4-FFF2-40B4-BE49-F238E27FC236}">
                <a16:creationId xmlns:a16="http://schemas.microsoft.com/office/drawing/2014/main" id="{EFF0A176-7C96-546E-C709-63FBEB862B93}"/>
              </a:ext>
            </a:extLst>
          </p:cNvPr>
          <p:cNvSpPr>
            <a:spLocks noChangeArrowheads="1" noTextEdit="1"/>
          </p:cNvSpPr>
          <p:nvPr>
            <p:ph type="sldImg"/>
          </p:nvPr>
        </p:nvSpPr>
        <p:spPr bwMode="auto">
          <a:xfrm>
            <a:off x="1181100" y="700088"/>
            <a:ext cx="4576763" cy="3432175"/>
          </a:xfrm>
          <a:prstGeom prst="rect">
            <a:avLst/>
          </a:prstGeom>
          <a:solidFill>
            <a:srgbClr val="FFFFFF"/>
          </a:solidFill>
          <a:ln>
            <a:solidFill>
              <a:srgbClr val="000000"/>
            </a:solidFill>
            <a:miter lim="800000"/>
            <a:headEnd/>
            <a:tailEnd/>
          </a:ln>
        </p:spPr>
      </p:sp>
      <p:sp>
        <p:nvSpPr>
          <p:cNvPr id="174083" name="Rectangle 3">
            <a:extLst>
              <a:ext uri="{FF2B5EF4-FFF2-40B4-BE49-F238E27FC236}">
                <a16:creationId xmlns:a16="http://schemas.microsoft.com/office/drawing/2014/main" id="{A17F18EE-8E2D-396A-B57E-80DCBEB12FDB}"/>
              </a:ext>
            </a:extLst>
          </p:cNvPr>
          <p:cNvSpPr>
            <a:spLocks noChangeArrowheads="1"/>
          </p:cNvSpPr>
          <p:nvPr>
            <p:ph type="body" idx="1"/>
          </p:nvPr>
        </p:nvSpPr>
        <p:spPr bwMode="auto">
          <a:xfrm>
            <a:off x="885825" y="4364038"/>
            <a:ext cx="5086350" cy="4211637"/>
          </a:xfrm>
          <a:prstGeom prst="rect">
            <a:avLst/>
          </a:prstGeom>
          <a:solidFill>
            <a:srgbClr val="FFFFFF"/>
          </a:solidFill>
          <a:ln>
            <a:solidFill>
              <a:srgbClr val="000000"/>
            </a:solidFill>
            <a:miter lim="800000"/>
            <a:headEnd/>
            <a:tailEnd/>
          </a:ln>
        </p:spPr>
        <p:txBody>
          <a:bodyPr lIns="90396" tIns="45198" rIns="90396" bIns="45198"/>
          <a:lstStyle/>
          <a:p>
            <a:endParaRPr lang="fr-FR" alt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F96045-25DF-7596-A1AA-FA39635EA1AC}"/>
              </a:ext>
            </a:extLst>
          </p:cNvPr>
          <p:cNvSpPr>
            <a:spLocks noGrp="1" noChangeArrowheads="1"/>
          </p:cNvSpPr>
          <p:nvPr>
            <p:ph type="sldNum" sz="quarter" idx="5"/>
          </p:nvPr>
        </p:nvSpPr>
        <p:spPr>
          <a:ln/>
        </p:spPr>
        <p:txBody>
          <a:bodyPr/>
          <a:lstStyle/>
          <a:p>
            <a:fld id="{E7B8B097-069A-4C38-984C-35F94204A0F1}" type="slidenum">
              <a:rPr lang="en-US" altLang="fr-FR"/>
              <a:pPr/>
              <a:t>29</a:t>
            </a:fld>
            <a:endParaRPr lang="en-US" altLang="fr-FR"/>
          </a:p>
        </p:txBody>
      </p:sp>
      <p:sp>
        <p:nvSpPr>
          <p:cNvPr id="76802" name="Rectangle 2">
            <a:extLst>
              <a:ext uri="{FF2B5EF4-FFF2-40B4-BE49-F238E27FC236}">
                <a16:creationId xmlns:a16="http://schemas.microsoft.com/office/drawing/2014/main" id="{666C97C2-5F5E-66FC-7D27-21588CEC4618}"/>
              </a:ext>
            </a:extLst>
          </p:cNvPr>
          <p:cNvSpPr>
            <a:spLocks noChangeArrowheads="1" noTextEdit="1"/>
          </p:cNvSpPr>
          <p:nvPr>
            <p:ph type="sldImg"/>
          </p:nvPr>
        </p:nvSpPr>
        <p:spPr>
          <a:ln/>
        </p:spPr>
      </p:sp>
      <p:sp>
        <p:nvSpPr>
          <p:cNvPr id="76803" name="Rectangle 3">
            <a:extLst>
              <a:ext uri="{FF2B5EF4-FFF2-40B4-BE49-F238E27FC236}">
                <a16:creationId xmlns:a16="http://schemas.microsoft.com/office/drawing/2014/main" id="{ED52810F-9A08-4920-CAE7-B1AABFA6F2DC}"/>
              </a:ext>
            </a:extLst>
          </p:cNvPr>
          <p:cNvSpPr>
            <a:spLocks noGrp="1" noChangeArrowheads="1"/>
          </p:cNvSpPr>
          <p:nvPr>
            <p:ph type="body" idx="1"/>
          </p:nvPr>
        </p:nvSpPr>
        <p:spPr/>
        <p:txBody>
          <a:bodyPr/>
          <a:lstStyle/>
          <a:p>
            <a:endParaRPr lang="fr-FR" alt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C60608-1C5F-D3E7-0607-6409BFA6664F}"/>
              </a:ext>
            </a:extLst>
          </p:cNvPr>
          <p:cNvSpPr>
            <a:spLocks noGrp="1" noChangeArrowheads="1"/>
          </p:cNvSpPr>
          <p:nvPr>
            <p:ph type="sldNum" sz="quarter" idx="5"/>
          </p:nvPr>
        </p:nvSpPr>
        <p:spPr>
          <a:ln/>
        </p:spPr>
        <p:txBody>
          <a:bodyPr/>
          <a:lstStyle/>
          <a:p>
            <a:fld id="{64E4CD2C-FDE5-4E7A-A3DD-56184A6B5ABD}" type="slidenum">
              <a:rPr lang="en-US" altLang="fr-FR"/>
              <a:pPr/>
              <a:t>30</a:t>
            </a:fld>
            <a:endParaRPr lang="en-US" altLang="fr-FR"/>
          </a:p>
        </p:txBody>
      </p:sp>
      <p:sp>
        <p:nvSpPr>
          <p:cNvPr id="182274" name="Rectangle 2">
            <a:extLst>
              <a:ext uri="{FF2B5EF4-FFF2-40B4-BE49-F238E27FC236}">
                <a16:creationId xmlns:a16="http://schemas.microsoft.com/office/drawing/2014/main" id="{14672B03-0856-42C1-E0CB-B0EF227353FB}"/>
              </a:ext>
            </a:extLst>
          </p:cNvPr>
          <p:cNvSpPr>
            <a:spLocks noChangeArrowheads="1" noTextEdit="1"/>
          </p:cNvSpPr>
          <p:nvPr>
            <p:ph type="sldImg"/>
          </p:nvPr>
        </p:nvSpPr>
        <p:spPr bwMode="auto">
          <a:xfrm>
            <a:off x="1184275" y="700088"/>
            <a:ext cx="4576763" cy="3432175"/>
          </a:xfrm>
          <a:prstGeom prst="rect">
            <a:avLst/>
          </a:prstGeom>
          <a:solidFill>
            <a:srgbClr val="FFFFFF"/>
          </a:solidFill>
          <a:ln>
            <a:solidFill>
              <a:srgbClr val="000000"/>
            </a:solidFill>
            <a:miter lim="800000"/>
            <a:headEnd/>
            <a:tailEnd/>
          </a:ln>
        </p:spPr>
      </p:sp>
      <p:sp>
        <p:nvSpPr>
          <p:cNvPr id="182275" name="Rectangle 3">
            <a:extLst>
              <a:ext uri="{FF2B5EF4-FFF2-40B4-BE49-F238E27FC236}">
                <a16:creationId xmlns:a16="http://schemas.microsoft.com/office/drawing/2014/main" id="{4B1BB50A-B230-5136-2562-7EAC3ADEFBC3}"/>
              </a:ext>
            </a:extLst>
          </p:cNvPr>
          <p:cNvSpPr>
            <a:spLocks noChangeArrowheads="1"/>
          </p:cNvSpPr>
          <p:nvPr>
            <p:ph type="body" idx="1"/>
          </p:nvPr>
        </p:nvSpPr>
        <p:spPr bwMode="auto">
          <a:xfrm>
            <a:off x="885825" y="4362450"/>
            <a:ext cx="5086350" cy="4213225"/>
          </a:xfrm>
          <a:prstGeom prst="rect">
            <a:avLst/>
          </a:prstGeom>
          <a:solidFill>
            <a:srgbClr val="FFFFFF"/>
          </a:solidFill>
          <a:ln>
            <a:solidFill>
              <a:srgbClr val="000000"/>
            </a:solidFill>
            <a:miter lim="800000"/>
            <a:headEnd/>
            <a:tailEnd/>
          </a:ln>
        </p:spPr>
        <p:txBody>
          <a:bodyPr lIns="90396" tIns="45198" rIns="90396" bIns="45198"/>
          <a:lstStyle/>
          <a:p>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101" name="Picture 5">
            <a:extLst>
              <a:ext uri="{FF2B5EF4-FFF2-40B4-BE49-F238E27FC236}">
                <a16:creationId xmlns:a16="http://schemas.microsoft.com/office/drawing/2014/main" id="{C82BC879-798E-157A-B703-D21194CE09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a:extLst>
              <a:ext uri="{FF2B5EF4-FFF2-40B4-BE49-F238E27FC236}">
                <a16:creationId xmlns:a16="http://schemas.microsoft.com/office/drawing/2014/main" id="{2899B347-0085-EB23-F120-79750901328F}"/>
              </a:ext>
            </a:extLst>
          </p:cNvPr>
          <p:cNvSpPr>
            <a:spLocks noGrp="1" noChangeArrowheads="1"/>
          </p:cNvSpPr>
          <p:nvPr>
            <p:ph type="ctrTitle"/>
          </p:nvPr>
        </p:nvSpPr>
        <p:spPr>
          <a:xfrm>
            <a:off x="481013" y="2057400"/>
            <a:ext cx="8205787" cy="1143000"/>
          </a:xfrm>
          <a:effectLst>
            <a:outerShdw dist="35921" dir="2700000" algn="ctr" rotWithShape="0">
              <a:srgbClr val="DDDDDD"/>
            </a:outerShdw>
          </a:effectLst>
        </p:spPr>
        <p:txBody>
          <a:bodyPr anchor="t"/>
          <a:lstStyle>
            <a:lvl1pPr algn="ctr">
              <a:defRPr sz="3400">
                <a:solidFill>
                  <a:schemeClr val="tx1"/>
                </a:solidFill>
              </a:defRPr>
            </a:lvl1pPr>
          </a:lstStyle>
          <a:p>
            <a:pPr lvl="0"/>
            <a:r>
              <a:rPr lang="en-US" altLang="fr-FR" noProof="0"/>
              <a:t>Click to edit Master title style</a:t>
            </a:r>
          </a:p>
        </p:txBody>
      </p:sp>
      <p:sp>
        <p:nvSpPr>
          <p:cNvPr id="4100" name="Rectangle 4">
            <a:extLst>
              <a:ext uri="{FF2B5EF4-FFF2-40B4-BE49-F238E27FC236}">
                <a16:creationId xmlns:a16="http://schemas.microsoft.com/office/drawing/2014/main" id="{9A036803-050C-0362-C75F-B4B88FF1F611}"/>
              </a:ext>
            </a:extLst>
          </p:cNvPr>
          <p:cNvSpPr>
            <a:spLocks noGrp="1" noChangeArrowheads="1"/>
          </p:cNvSpPr>
          <p:nvPr>
            <p:ph type="subTitle" idx="1"/>
          </p:nvPr>
        </p:nvSpPr>
        <p:spPr bwMode="auto">
          <a:xfrm>
            <a:off x="1676400" y="3657600"/>
            <a:ext cx="5832475" cy="182880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45720" rIns="91440" bIns="45720" numCol="1" anchor="t" anchorCtr="0" compatLnSpc="1">
            <a:prstTxWarp prst="textNoShape">
              <a:avLst/>
            </a:prstTxWarp>
          </a:bodyPr>
          <a:lstStyle>
            <a:lvl1pPr marL="0" indent="0" algn="ctr">
              <a:buFont typeface="Wingdings" panose="05000000000000000000" pitchFamily="2" charset="2"/>
              <a:buNone/>
              <a:defRPr b="1"/>
            </a:lvl1pPr>
          </a:lstStyle>
          <a:p>
            <a:pPr lvl="0"/>
            <a:r>
              <a:rPr lang="en-US" altLang="fr-FR" noProof="0"/>
              <a:t>Click to edit Master subtitle style</a:t>
            </a:r>
          </a:p>
        </p:txBody>
      </p:sp>
      <p:sp>
        <p:nvSpPr>
          <p:cNvPr id="4102" name="Rectangle 6">
            <a:extLst>
              <a:ext uri="{FF2B5EF4-FFF2-40B4-BE49-F238E27FC236}">
                <a16:creationId xmlns:a16="http://schemas.microsoft.com/office/drawing/2014/main" id="{4773BB68-190A-B47D-02EC-6EB00482F174}"/>
              </a:ext>
            </a:extLst>
          </p:cNvPr>
          <p:cNvSpPr>
            <a:spLocks noChangeArrowheads="1"/>
          </p:cNvSpPr>
          <p:nvPr userDrawn="1"/>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OneMethodology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10</a:t>
            </a:r>
            <a:r>
              <a:rPr lang="en-US" altLang="fr-FR" sz="800" u="none">
                <a:solidFill>
                  <a:srgbClr val="000000"/>
                </a:solidFill>
                <a:latin typeface="Tahoma" panose="020B0604030504040204" pitchFamily="34" charset="0"/>
              </a:rPr>
              <a:t>/15/02</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52AE70-6ADA-C958-C5BE-809EA4E5C7A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1C3C525-4C54-8D8C-D709-C9CA1D84669E}"/>
              </a:ext>
            </a:extLst>
          </p:cNvPr>
          <p:cNvSpPr>
            <a:spLocks noGrp="1"/>
          </p:cNvSpPr>
          <p:nvPr>
            <p:ph type="body" orient="vert" idx="1"/>
          </p:nvPr>
        </p:nvSpPr>
        <p:spPr>
          <a:xfrm>
            <a:off x="628650" y="1825625"/>
            <a:ext cx="7886700" cy="43513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13404033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4198E30-103F-B12E-A2D5-8D1A77FBEB0D}"/>
              </a:ext>
            </a:extLst>
          </p:cNvPr>
          <p:cNvSpPr>
            <a:spLocks noGrp="1"/>
          </p:cNvSpPr>
          <p:nvPr>
            <p:ph type="title" orient="vert"/>
          </p:nvPr>
        </p:nvSpPr>
        <p:spPr>
          <a:xfrm>
            <a:off x="6515100" y="93663"/>
            <a:ext cx="2019300" cy="60833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5AB7983-BF58-5851-4DE8-AF704C8FF6E7}"/>
              </a:ext>
            </a:extLst>
          </p:cNvPr>
          <p:cNvSpPr>
            <a:spLocks noGrp="1"/>
          </p:cNvSpPr>
          <p:nvPr>
            <p:ph type="body" orient="vert" idx="1"/>
          </p:nvPr>
        </p:nvSpPr>
        <p:spPr>
          <a:xfrm>
            <a:off x="457200" y="93663"/>
            <a:ext cx="5905500" cy="6083300"/>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6005754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2E135B-979F-0B97-51E8-1C970112D3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9127D68-D564-EACB-F08D-36F3DDD083CE}"/>
              </a:ext>
            </a:extLst>
          </p:cNvPr>
          <p:cNvSpPr>
            <a:spLocks noGrp="1"/>
          </p:cNvSpPr>
          <p:nvPr>
            <p:ph idx="1"/>
          </p:nvPr>
        </p:nvSpPr>
        <p:spPr>
          <a:xfrm>
            <a:off x="628650" y="1825625"/>
            <a:ext cx="78867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0088259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C5577-76FB-75D8-3C69-306D01E732E2}"/>
              </a:ext>
            </a:extLst>
          </p:cNvPr>
          <p:cNvSpPr>
            <a:spLocks noGrp="1"/>
          </p:cNvSpPr>
          <p:nvPr>
            <p:ph type="title"/>
          </p:nvPr>
        </p:nvSpPr>
        <p:spPr>
          <a:xfrm>
            <a:off x="623888" y="1709738"/>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9F87133-BF25-7BBA-C346-86C9361246C1}"/>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Tree>
    <p:extLst>
      <p:ext uri="{BB962C8B-B14F-4D97-AF65-F5344CB8AC3E}">
        <p14:creationId xmlns:p14="http://schemas.microsoft.com/office/powerpoint/2010/main" val="311529175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7B1B1B-D1BB-1285-BA10-9014FB5CCDF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20AA4E3-3B75-5F89-3E07-19E4E7003DF4}"/>
              </a:ext>
            </a:extLst>
          </p:cNvPr>
          <p:cNvSpPr>
            <a:spLocks noGrp="1"/>
          </p:cNvSpPr>
          <p:nvPr>
            <p:ph sz="half" idx="1"/>
          </p:nvPr>
        </p:nvSpPr>
        <p:spPr>
          <a:xfrm>
            <a:off x="628650" y="1825625"/>
            <a:ext cx="386715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121E176-2301-EFC4-6DF2-263E858CA78D}"/>
              </a:ext>
            </a:extLst>
          </p:cNvPr>
          <p:cNvSpPr>
            <a:spLocks noGrp="1"/>
          </p:cNvSpPr>
          <p:nvPr>
            <p:ph sz="half" idx="2"/>
          </p:nvPr>
        </p:nvSpPr>
        <p:spPr>
          <a:xfrm>
            <a:off x="4648200" y="1825625"/>
            <a:ext cx="386715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28226009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E727C1-C8B3-0115-EFD4-905F8C78F648}"/>
              </a:ext>
            </a:extLst>
          </p:cNvPr>
          <p:cNvSpPr>
            <a:spLocks noGrp="1"/>
          </p:cNvSpPr>
          <p:nvPr>
            <p:ph type="title"/>
          </p:nvPr>
        </p:nvSpPr>
        <p:spPr>
          <a:xfrm>
            <a:off x="630238" y="365125"/>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9544F6D-CC93-F7EB-F09A-96280D8422CC}"/>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FA971D7-98D8-3F64-9010-6FB7BFDB62BC}"/>
              </a:ext>
            </a:extLst>
          </p:cNvPr>
          <p:cNvSpPr>
            <a:spLocks noGrp="1"/>
          </p:cNvSpPr>
          <p:nvPr>
            <p:ph sz="half" idx="2"/>
          </p:nvPr>
        </p:nvSpPr>
        <p:spPr>
          <a:xfrm>
            <a:off x="630238" y="2505075"/>
            <a:ext cx="3868737"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AB8F394-55C8-BFA2-D620-7335AFA5C1BC}"/>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583360B-62B3-1C22-8554-81ED254DCE91}"/>
              </a:ext>
            </a:extLst>
          </p:cNvPr>
          <p:cNvSpPr>
            <a:spLocks noGrp="1"/>
          </p:cNvSpPr>
          <p:nvPr>
            <p:ph sz="quarter" idx="4"/>
          </p:nvPr>
        </p:nvSpPr>
        <p:spPr>
          <a:xfrm>
            <a:off x="4629150" y="2505075"/>
            <a:ext cx="3887788"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9107296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3E95E-35F4-4D56-1E02-84EC3A6835E9}"/>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195362445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6390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028D1-5E6E-F6E5-314A-316DE10C3DEE}"/>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74EE2CF-A54F-DA76-23D3-1D545F5B727C}"/>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E8E0D92-4D49-9093-C844-C0320ED6187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221843535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5C8099-9BDA-C58B-4505-B0C4C4CB8BA7}"/>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8EC414B-DED7-AA35-5986-0631A3927019}"/>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F127A4C-070B-83B4-4268-CF805792455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355759141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06510EE7-725C-A609-0BF8-C5C6E14D96B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a:extLst>
              <a:ext uri="{FF2B5EF4-FFF2-40B4-BE49-F238E27FC236}">
                <a16:creationId xmlns:a16="http://schemas.microsoft.com/office/drawing/2014/main" id="{76C44116-C813-01BC-EDED-EF5EDD18F976}"/>
              </a:ext>
            </a:extLst>
          </p:cNvPr>
          <p:cNvSpPr>
            <a:spLocks noGrp="1" noChangeArrowheads="1"/>
          </p:cNvSpPr>
          <p:nvPr>
            <p:ph type="title"/>
          </p:nvPr>
        </p:nvSpPr>
        <p:spPr bwMode="auto">
          <a:xfrm>
            <a:off x="457200" y="93663"/>
            <a:ext cx="8077200" cy="820737"/>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fr-FR"/>
              <a:t>Click to edit Master title style</a:t>
            </a:r>
          </a:p>
        </p:txBody>
      </p:sp>
      <p:sp>
        <p:nvSpPr>
          <p:cNvPr id="3080" name="Text Box 8">
            <a:extLst>
              <a:ext uri="{FF2B5EF4-FFF2-40B4-BE49-F238E27FC236}">
                <a16:creationId xmlns:a16="http://schemas.microsoft.com/office/drawing/2014/main" id="{3D46EE72-86E4-AEDF-2441-B3DC5C59F69C}"/>
              </a:ext>
            </a:extLst>
          </p:cNvPr>
          <p:cNvSpPr txBox="1">
            <a:spLocks noChangeArrowheads="1"/>
          </p:cNvSpPr>
          <p:nvPr userDrawn="1"/>
        </p:nvSpPr>
        <p:spPr bwMode="auto">
          <a:xfrm>
            <a:off x="8077200" y="6629400"/>
            <a:ext cx="6238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u="none"/>
              <a:t>Page-</a:t>
            </a:r>
            <a:fld id="{AA47A7F8-CAA4-406B-9AB5-7E9C7A49CB9E}" type="slidenum">
              <a:rPr lang="en-US" altLang="fr-FR" sz="1000" u="none"/>
              <a:pPr/>
              <a:t>‹N°›</a:t>
            </a:fld>
            <a:endParaRPr lang="en-US" altLang="fr-FR" sz="1000" u="none"/>
          </a:p>
        </p:txBody>
      </p:sp>
      <p:sp>
        <p:nvSpPr>
          <p:cNvPr id="3083" name="Rectangle 11">
            <a:extLst>
              <a:ext uri="{FF2B5EF4-FFF2-40B4-BE49-F238E27FC236}">
                <a16:creationId xmlns:a16="http://schemas.microsoft.com/office/drawing/2014/main" id="{B725719E-C5EA-9C9F-635F-0394B954985E}"/>
              </a:ext>
            </a:extLst>
          </p:cNvPr>
          <p:cNvSpPr>
            <a:spLocks noChangeArrowheads="1"/>
          </p:cNvSpPr>
          <p:nvPr userDrawn="1"/>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OneMethodology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10</a:t>
            </a:r>
            <a:r>
              <a:rPr lang="en-US" altLang="fr-FR" sz="800" u="none">
                <a:solidFill>
                  <a:srgbClr val="000000"/>
                </a:solidFill>
                <a:latin typeface="Tahoma" panose="020B0604030504040204" pitchFamily="34" charset="0"/>
              </a:rPr>
              <a:t>/15/02</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algn="l" rtl="0" fontAlgn="base">
        <a:lnSpc>
          <a:spcPct val="95000"/>
        </a:lnSpc>
        <a:spcBef>
          <a:spcPct val="0"/>
        </a:spcBef>
        <a:spcAft>
          <a:spcPct val="0"/>
        </a:spcAft>
        <a:defRPr sz="2400" kern="1200">
          <a:solidFill>
            <a:srgbClr val="FFFFFF"/>
          </a:solidFill>
          <a:latin typeface="+mj-lt"/>
          <a:ea typeface="+mj-ea"/>
          <a:cs typeface="+mj-cs"/>
        </a:defRPr>
      </a:lvl1pPr>
      <a:lvl2pPr algn="l" rtl="0" fontAlgn="base">
        <a:lnSpc>
          <a:spcPct val="95000"/>
        </a:lnSpc>
        <a:spcBef>
          <a:spcPct val="0"/>
        </a:spcBef>
        <a:spcAft>
          <a:spcPct val="0"/>
        </a:spcAft>
        <a:defRPr sz="2400">
          <a:solidFill>
            <a:srgbClr val="FFFFFF"/>
          </a:solidFill>
          <a:latin typeface="Arial Black" panose="020B0A04020102020204" pitchFamily="34" charset="0"/>
        </a:defRPr>
      </a:lvl2pPr>
      <a:lvl3pPr algn="l" rtl="0" fontAlgn="base">
        <a:lnSpc>
          <a:spcPct val="95000"/>
        </a:lnSpc>
        <a:spcBef>
          <a:spcPct val="0"/>
        </a:spcBef>
        <a:spcAft>
          <a:spcPct val="0"/>
        </a:spcAft>
        <a:defRPr sz="2400">
          <a:solidFill>
            <a:srgbClr val="FFFFFF"/>
          </a:solidFill>
          <a:latin typeface="Arial Black" panose="020B0A04020102020204" pitchFamily="34" charset="0"/>
        </a:defRPr>
      </a:lvl3pPr>
      <a:lvl4pPr algn="l" rtl="0" fontAlgn="base">
        <a:lnSpc>
          <a:spcPct val="95000"/>
        </a:lnSpc>
        <a:spcBef>
          <a:spcPct val="0"/>
        </a:spcBef>
        <a:spcAft>
          <a:spcPct val="0"/>
        </a:spcAft>
        <a:defRPr sz="2400">
          <a:solidFill>
            <a:srgbClr val="FFFFFF"/>
          </a:solidFill>
          <a:latin typeface="Arial Black" panose="020B0A04020102020204" pitchFamily="34" charset="0"/>
        </a:defRPr>
      </a:lvl4pPr>
      <a:lvl5pPr algn="l" rtl="0" fontAlgn="base">
        <a:lnSpc>
          <a:spcPct val="95000"/>
        </a:lnSpc>
        <a:spcBef>
          <a:spcPct val="0"/>
        </a:spcBef>
        <a:spcAft>
          <a:spcPct val="0"/>
        </a:spcAft>
        <a:defRPr sz="2400">
          <a:solidFill>
            <a:srgbClr val="FFFFFF"/>
          </a:solidFill>
          <a:latin typeface="Arial Black" panose="020B0A04020102020204" pitchFamily="34" charset="0"/>
        </a:defRPr>
      </a:lvl5pPr>
      <a:lvl6pPr marL="457200" algn="l" rtl="0" fontAlgn="base">
        <a:lnSpc>
          <a:spcPct val="95000"/>
        </a:lnSpc>
        <a:spcBef>
          <a:spcPct val="0"/>
        </a:spcBef>
        <a:spcAft>
          <a:spcPct val="0"/>
        </a:spcAft>
        <a:defRPr sz="2400">
          <a:solidFill>
            <a:srgbClr val="FFFFFF"/>
          </a:solidFill>
          <a:latin typeface="Arial Black" panose="020B0A04020102020204" pitchFamily="34" charset="0"/>
        </a:defRPr>
      </a:lvl6pPr>
      <a:lvl7pPr marL="914400" algn="l" rtl="0" fontAlgn="base">
        <a:lnSpc>
          <a:spcPct val="95000"/>
        </a:lnSpc>
        <a:spcBef>
          <a:spcPct val="0"/>
        </a:spcBef>
        <a:spcAft>
          <a:spcPct val="0"/>
        </a:spcAft>
        <a:defRPr sz="2400">
          <a:solidFill>
            <a:srgbClr val="FFFFFF"/>
          </a:solidFill>
          <a:latin typeface="Arial Black" panose="020B0A04020102020204" pitchFamily="34" charset="0"/>
        </a:defRPr>
      </a:lvl7pPr>
      <a:lvl8pPr marL="1371600" algn="l" rtl="0" fontAlgn="base">
        <a:lnSpc>
          <a:spcPct val="95000"/>
        </a:lnSpc>
        <a:spcBef>
          <a:spcPct val="0"/>
        </a:spcBef>
        <a:spcAft>
          <a:spcPct val="0"/>
        </a:spcAft>
        <a:defRPr sz="2400">
          <a:solidFill>
            <a:srgbClr val="FFFFFF"/>
          </a:solidFill>
          <a:latin typeface="Arial Black" panose="020B0A04020102020204" pitchFamily="34" charset="0"/>
        </a:defRPr>
      </a:lvl8pPr>
      <a:lvl9pPr marL="1828800" algn="l" rtl="0" fontAlgn="base">
        <a:lnSpc>
          <a:spcPct val="95000"/>
        </a:lnSpc>
        <a:spcBef>
          <a:spcPct val="0"/>
        </a:spcBef>
        <a:spcAft>
          <a:spcPct val="0"/>
        </a:spcAft>
        <a:defRPr sz="2400">
          <a:solidFill>
            <a:srgbClr val="FFFFFF"/>
          </a:solidFill>
          <a:latin typeface="Arial Black" panose="020B0A04020102020204" pitchFamily="34" charset="0"/>
        </a:defRPr>
      </a:lvl9pPr>
    </p:titleStyle>
    <p:bodyStyle>
      <a:lvl1pPr marL="292100" indent="-292100" algn="l" rtl="0" fontAlgn="base">
        <a:spcBef>
          <a:spcPct val="20000"/>
        </a:spcBef>
        <a:spcAft>
          <a:spcPct val="0"/>
        </a:spcAft>
        <a:buClr>
          <a:schemeClr val="bg2"/>
        </a:buClr>
        <a:buSzPct val="60000"/>
        <a:buFont typeface="Wingdings" panose="05000000000000000000" pitchFamily="2" charset="2"/>
        <a:buChar char="n"/>
        <a:defRPr sz="2000" kern="1200">
          <a:solidFill>
            <a:schemeClr val="tx1"/>
          </a:solidFill>
          <a:latin typeface="+mn-lt"/>
          <a:ea typeface="+mn-ea"/>
          <a:cs typeface="+mn-cs"/>
        </a:defRPr>
      </a:lvl1pPr>
      <a:lvl2pPr marL="635000" indent="-228600" algn="l" rtl="0" fontAlgn="base">
        <a:spcBef>
          <a:spcPct val="20000"/>
        </a:spcBef>
        <a:spcAft>
          <a:spcPct val="0"/>
        </a:spcAft>
        <a:buClr>
          <a:schemeClr val="bg2"/>
        </a:buClr>
        <a:buSzPct val="60000"/>
        <a:buFont typeface="Wingdings" panose="05000000000000000000" pitchFamily="2" charset="2"/>
        <a:buChar char="n"/>
        <a:defRPr kern="1200">
          <a:solidFill>
            <a:schemeClr val="tx1"/>
          </a:solidFill>
          <a:latin typeface="+mn-lt"/>
          <a:ea typeface="+mn-ea"/>
          <a:cs typeface="+mn-cs"/>
        </a:defRPr>
      </a:lvl2pPr>
      <a:lvl3pPr marL="977900" indent="-228600" algn="l" rtl="0" fontAlgn="base">
        <a:spcBef>
          <a:spcPct val="20000"/>
        </a:spcBef>
        <a:spcAft>
          <a:spcPct val="0"/>
        </a:spcAft>
        <a:buClr>
          <a:schemeClr val="bg2"/>
        </a:buClr>
        <a:buSzPct val="60000"/>
        <a:buFont typeface="Wingdings" panose="05000000000000000000" pitchFamily="2" charset="2"/>
        <a:buChar char="n"/>
        <a:defRPr sz="16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slide" Target="slide19.xml"/><Relationship Id="rId18" Type="http://schemas.openxmlformats.org/officeDocument/2006/relationships/slide" Target="slide24.xml"/><Relationship Id="rId26" Type="http://schemas.openxmlformats.org/officeDocument/2006/relationships/slide" Target="slide33.xml"/><Relationship Id="rId39" Type="http://schemas.openxmlformats.org/officeDocument/2006/relationships/slide" Target="slide46.xml"/><Relationship Id="rId3" Type="http://schemas.openxmlformats.org/officeDocument/2006/relationships/slide" Target="slide10.xml"/><Relationship Id="rId21" Type="http://schemas.openxmlformats.org/officeDocument/2006/relationships/slide" Target="slide27.xml"/><Relationship Id="rId34" Type="http://schemas.openxmlformats.org/officeDocument/2006/relationships/slide" Target="slide41.xml"/><Relationship Id="rId42" Type="http://schemas.openxmlformats.org/officeDocument/2006/relationships/slide" Target="slide49.xml"/><Relationship Id="rId47" Type="http://schemas.openxmlformats.org/officeDocument/2006/relationships/slide" Target="slide54.xml"/><Relationship Id="rId50" Type="http://schemas.openxmlformats.org/officeDocument/2006/relationships/slide" Target="slide57.xml"/><Relationship Id="rId7" Type="http://schemas.openxmlformats.org/officeDocument/2006/relationships/slide" Target="slide14.xml"/><Relationship Id="rId12" Type="http://schemas.openxmlformats.org/officeDocument/2006/relationships/slide" Target="slide29.xml"/><Relationship Id="rId17" Type="http://schemas.openxmlformats.org/officeDocument/2006/relationships/slide" Target="slide23.xml"/><Relationship Id="rId25" Type="http://schemas.openxmlformats.org/officeDocument/2006/relationships/slide" Target="slide32.xml"/><Relationship Id="rId33" Type="http://schemas.openxmlformats.org/officeDocument/2006/relationships/slide" Target="slide40.xml"/><Relationship Id="rId38" Type="http://schemas.openxmlformats.org/officeDocument/2006/relationships/slide" Target="slide45.xml"/><Relationship Id="rId46" Type="http://schemas.openxmlformats.org/officeDocument/2006/relationships/slide" Target="slide53.xml"/><Relationship Id="rId2" Type="http://schemas.openxmlformats.org/officeDocument/2006/relationships/slide" Target="slide9.xml"/><Relationship Id="rId16" Type="http://schemas.openxmlformats.org/officeDocument/2006/relationships/slide" Target="slide22.xml"/><Relationship Id="rId20" Type="http://schemas.openxmlformats.org/officeDocument/2006/relationships/slide" Target="slide26.xml"/><Relationship Id="rId29" Type="http://schemas.openxmlformats.org/officeDocument/2006/relationships/slide" Target="slide36.xml"/><Relationship Id="rId41" Type="http://schemas.openxmlformats.org/officeDocument/2006/relationships/slide" Target="slide48.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slide" Target="slide18.xml"/><Relationship Id="rId24" Type="http://schemas.openxmlformats.org/officeDocument/2006/relationships/slide" Target="slide31.xml"/><Relationship Id="rId32" Type="http://schemas.openxmlformats.org/officeDocument/2006/relationships/slide" Target="slide39.xml"/><Relationship Id="rId37" Type="http://schemas.openxmlformats.org/officeDocument/2006/relationships/slide" Target="slide44.xml"/><Relationship Id="rId40" Type="http://schemas.openxmlformats.org/officeDocument/2006/relationships/slide" Target="slide47.xml"/><Relationship Id="rId45" Type="http://schemas.openxmlformats.org/officeDocument/2006/relationships/slide" Target="slide52.xml"/><Relationship Id="rId5" Type="http://schemas.openxmlformats.org/officeDocument/2006/relationships/slide" Target="slide12.xml"/><Relationship Id="rId15" Type="http://schemas.openxmlformats.org/officeDocument/2006/relationships/slide" Target="slide21.xml"/><Relationship Id="rId23" Type="http://schemas.openxmlformats.org/officeDocument/2006/relationships/slide" Target="slide30.xml"/><Relationship Id="rId28" Type="http://schemas.openxmlformats.org/officeDocument/2006/relationships/slide" Target="slide35.xml"/><Relationship Id="rId36" Type="http://schemas.openxmlformats.org/officeDocument/2006/relationships/slide" Target="slide43.xml"/><Relationship Id="rId49" Type="http://schemas.openxmlformats.org/officeDocument/2006/relationships/slide" Target="slide56.xml"/><Relationship Id="rId10" Type="http://schemas.openxmlformats.org/officeDocument/2006/relationships/slide" Target="slide17.xml"/><Relationship Id="rId19" Type="http://schemas.openxmlformats.org/officeDocument/2006/relationships/slide" Target="slide25.xml"/><Relationship Id="rId31" Type="http://schemas.openxmlformats.org/officeDocument/2006/relationships/slide" Target="slide38.xml"/><Relationship Id="rId44" Type="http://schemas.openxmlformats.org/officeDocument/2006/relationships/slide" Target="slide51.xml"/><Relationship Id="rId4" Type="http://schemas.openxmlformats.org/officeDocument/2006/relationships/slide" Target="slide11.xml"/><Relationship Id="rId9" Type="http://schemas.openxmlformats.org/officeDocument/2006/relationships/slide" Target="slide16.xml"/><Relationship Id="rId14" Type="http://schemas.openxmlformats.org/officeDocument/2006/relationships/slide" Target="slide20.xml"/><Relationship Id="rId22" Type="http://schemas.openxmlformats.org/officeDocument/2006/relationships/slide" Target="slide28.xml"/><Relationship Id="rId27" Type="http://schemas.openxmlformats.org/officeDocument/2006/relationships/slide" Target="slide34.xml"/><Relationship Id="rId30" Type="http://schemas.openxmlformats.org/officeDocument/2006/relationships/slide" Target="slide37.xml"/><Relationship Id="rId35" Type="http://schemas.openxmlformats.org/officeDocument/2006/relationships/slide" Target="slide42.xml"/><Relationship Id="rId43" Type="http://schemas.openxmlformats.org/officeDocument/2006/relationships/slide" Target="slide50.xml"/><Relationship Id="rId48" Type="http://schemas.openxmlformats.org/officeDocument/2006/relationships/slide" Target="slide55.xml"/><Relationship Id="rId8" Type="http://schemas.openxmlformats.org/officeDocument/2006/relationships/slide" Target="slide15.xml"/><Relationship Id="rId51" Type="http://schemas.openxmlformats.org/officeDocument/2006/relationships/slide" Target="slide60.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notesSlide" Target="../notesSlides/notesSlide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61" Type="http://schemas.openxmlformats.org/officeDocument/2006/relationships/tags" Target="../tags/tag6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slideLayout" Target="../slideLayouts/slideLayout2.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050">
            <a:extLst>
              <a:ext uri="{FF2B5EF4-FFF2-40B4-BE49-F238E27FC236}">
                <a16:creationId xmlns:a16="http://schemas.microsoft.com/office/drawing/2014/main" id="{18B6BD95-8A69-7725-8966-498F41CE7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315200" cy="4876800"/>
          </a:xfrm>
          <a:prstGeom prst="rect">
            <a:avLst/>
          </a:prstGeom>
          <a:noFill/>
          <a:extLst>
            <a:ext uri="{909E8E84-426E-40DD-AFC4-6F175D3DCCD1}">
              <a14:hiddenFill xmlns:a14="http://schemas.microsoft.com/office/drawing/2010/main">
                <a:solidFill>
                  <a:srgbClr val="FFFFFF"/>
                </a:solidFill>
              </a14:hiddenFill>
            </a:ext>
          </a:extLst>
        </p:spPr>
      </p:pic>
      <p:sp>
        <p:nvSpPr>
          <p:cNvPr id="131075" name="Rectangle 2051">
            <a:extLst>
              <a:ext uri="{FF2B5EF4-FFF2-40B4-BE49-F238E27FC236}">
                <a16:creationId xmlns:a16="http://schemas.microsoft.com/office/drawing/2014/main" id="{E7918DD8-6E81-633B-BD18-3AD3018FCC5D}"/>
              </a:ext>
            </a:extLst>
          </p:cNvPr>
          <p:cNvSpPr>
            <a:spLocks noGrp="1" noChangeArrowheads="1"/>
          </p:cNvSpPr>
          <p:nvPr>
            <p:ph type="ctrTitle"/>
          </p:nvPr>
        </p:nvSpPr>
        <p:spPr>
          <a:noFill/>
          <a:ln/>
          <a:effectLst>
            <a:outerShdw dist="63500" dir="3187806" algn="ctr" rotWithShape="0">
              <a:srgbClr val="292929">
                <a:alpha val="50000"/>
              </a:srgbClr>
            </a:outerShdw>
          </a:effectLst>
        </p:spPr>
        <p:txBody>
          <a:bodyPr anchor="ctr"/>
          <a:lstStyle/>
          <a:p>
            <a:r>
              <a:rPr lang="en-US" altLang="fr-FR" sz="4100" b="1">
                <a:latin typeface="Times New Roman" panose="02020603050405020304" pitchFamily="18" charset="0"/>
              </a:rPr>
              <a:t>For the Technology Track</a:t>
            </a:r>
          </a:p>
        </p:txBody>
      </p:sp>
      <p:pic>
        <p:nvPicPr>
          <p:cNvPr id="131079" name="Picture 2055">
            <a:extLst>
              <a:ext uri="{FF2B5EF4-FFF2-40B4-BE49-F238E27FC236}">
                <a16:creationId xmlns:a16="http://schemas.microsoft.com/office/drawing/2014/main" id="{521D921D-9D30-BCF3-03FB-AD8B8724B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7315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5" name="Rectangle 27">
            <a:extLst>
              <a:ext uri="{FF2B5EF4-FFF2-40B4-BE49-F238E27FC236}">
                <a16:creationId xmlns:a16="http://schemas.microsoft.com/office/drawing/2014/main" id="{C58F1428-644F-C7D0-D62F-8E2A298B61F7}"/>
              </a:ext>
            </a:extLst>
          </p:cNvPr>
          <p:cNvSpPr>
            <a:spLocks noChangeArrowheads="1"/>
          </p:cNvSpPr>
          <p:nvPr/>
        </p:nvSpPr>
        <p:spPr bwMode="auto">
          <a:xfrm>
            <a:off x="0" y="942975"/>
            <a:ext cx="3563938" cy="5908675"/>
          </a:xfrm>
          <a:prstGeom prst="rect">
            <a:avLst/>
          </a:prstGeom>
          <a:gradFill rotWithShape="0">
            <a:gsLst>
              <a:gs pos="0">
                <a:srgbClr val="FFE69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2069" name="Picture 21">
            <a:extLst>
              <a:ext uri="{FF2B5EF4-FFF2-40B4-BE49-F238E27FC236}">
                <a16:creationId xmlns:a16="http://schemas.microsoft.com/office/drawing/2014/main" id="{81AF752B-50F1-9B6B-F29A-8B656F351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1430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a:extLst>
              <a:ext uri="{FF2B5EF4-FFF2-40B4-BE49-F238E27FC236}">
                <a16:creationId xmlns:a16="http://schemas.microsoft.com/office/drawing/2014/main" id="{6D3BBCA5-DE5E-7D9C-3128-08B5C404F0A4}"/>
              </a:ext>
            </a:extLst>
          </p:cNvPr>
          <p:cNvSpPr txBox="1">
            <a:spLocks noChangeArrowheads="1"/>
          </p:cNvSpPr>
          <p:nvPr/>
        </p:nvSpPr>
        <p:spPr bwMode="auto">
          <a:xfrm>
            <a:off x="1752600" y="3108325"/>
            <a:ext cx="5257800" cy="16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Establish a connection between business processes and functional requirements to the client’s goals and business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Agree on business processes and functional requirements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Demonstrate the connection between the selected business processes, functional requirements and the resulting action labs and workshops</a:t>
            </a:r>
          </a:p>
        </p:txBody>
      </p:sp>
      <p:sp>
        <p:nvSpPr>
          <p:cNvPr id="2055" name="Text Box 7">
            <a:extLst>
              <a:ext uri="{FF2B5EF4-FFF2-40B4-BE49-F238E27FC236}">
                <a16:creationId xmlns:a16="http://schemas.microsoft.com/office/drawing/2014/main" id="{EBBA9301-1F31-E376-855C-B83DC3EEA107}"/>
              </a:ext>
            </a:extLst>
          </p:cNvPr>
          <p:cNvSpPr txBox="1">
            <a:spLocks noChangeArrowheads="1"/>
          </p:cNvSpPr>
          <p:nvPr/>
        </p:nvSpPr>
        <p:spPr bwMode="auto">
          <a:xfrm>
            <a:off x="1143000" y="1727200"/>
            <a:ext cx="55626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the scope of the functional solution required to meet the client’s goals and business objectives, which in turn assists in the definition of the technology scope and project plan.</a:t>
            </a:r>
            <a:endParaRPr lang="en-US" altLang="fr-FR" u="none">
              <a:latin typeface="Garamond" panose="02020404030301010803" pitchFamily="18" charset="0"/>
            </a:endParaRPr>
          </a:p>
        </p:txBody>
      </p:sp>
      <p:sp>
        <p:nvSpPr>
          <p:cNvPr id="2052" name="Rectangle 4">
            <a:extLst>
              <a:ext uri="{FF2B5EF4-FFF2-40B4-BE49-F238E27FC236}">
                <a16:creationId xmlns:a16="http://schemas.microsoft.com/office/drawing/2014/main" id="{F5A23304-A752-3439-61E9-15463B8DE72A}"/>
              </a:ext>
            </a:extLst>
          </p:cNvPr>
          <p:cNvSpPr>
            <a:spLocks noChangeArrowheads="1"/>
          </p:cNvSpPr>
          <p:nvPr>
            <p:ph type="body" idx="1"/>
          </p:nvPr>
        </p:nvSpPr>
        <p:spPr bwMode="auto">
          <a:xfrm>
            <a:off x="228600" y="1066800"/>
            <a:ext cx="6477000" cy="83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CC9900"/>
                </a:solidFill>
              </a:rPr>
              <a:t>Functional Scope Workshop </a:t>
            </a:r>
          </a:p>
        </p:txBody>
      </p:sp>
      <p:sp>
        <p:nvSpPr>
          <p:cNvPr id="2056" name="Text Box 8">
            <a:extLst>
              <a:ext uri="{FF2B5EF4-FFF2-40B4-BE49-F238E27FC236}">
                <a16:creationId xmlns:a16="http://schemas.microsoft.com/office/drawing/2014/main" id="{C3D21C60-F02B-9C58-4908-E0B8752D9F68}"/>
              </a:ext>
            </a:extLst>
          </p:cNvPr>
          <p:cNvSpPr txBox="1">
            <a:spLocks noChangeArrowheads="1"/>
          </p:cNvSpPr>
          <p:nvPr/>
        </p:nvSpPr>
        <p:spPr bwMode="auto">
          <a:xfrm>
            <a:off x="2819400" y="5029200"/>
            <a:ext cx="441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Functional scope definition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Preliminary resource requirements </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List of required workshops and action labs</a:t>
            </a:r>
            <a:endParaRPr lang="en-US" altLang="fr-FR" u="none">
              <a:latin typeface="Garamond" panose="02020404030301010803" pitchFamily="18" charset="0"/>
            </a:endParaRPr>
          </a:p>
        </p:txBody>
      </p:sp>
      <p:sp>
        <p:nvSpPr>
          <p:cNvPr id="2050" name="Rectangle 2">
            <a:extLst>
              <a:ext uri="{FF2B5EF4-FFF2-40B4-BE49-F238E27FC236}">
                <a16:creationId xmlns:a16="http://schemas.microsoft.com/office/drawing/2014/main" id="{4A7ADC61-D6D3-1866-7BEE-2C3E0AAC2F2C}"/>
              </a:ext>
            </a:extLst>
          </p:cNvPr>
          <p:cNvSpPr>
            <a:spLocks noGrp="1" noChangeArrowheads="1"/>
          </p:cNvSpPr>
          <p:nvPr>
            <p:ph type="title"/>
          </p:nvPr>
        </p:nvSpPr>
        <p:spPr>
          <a:xfrm>
            <a:off x="228600" y="93663"/>
            <a:ext cx="8382000" cy="820737"/>
          </a:xfrm>
        </p:spPr>
        <p:txBody>
          <a:bodyPr/>
          <a:lstStyle/>
          <a:p>
            <a:r>
              <a:rPr lang="en-US" altLang="fr-FR"/>
              <a:t>OneMethodology Technology Track –</a:t>
            </a:r>
            <a:br>
              <a:rPr lang="en-US" altLang="fr-FR"/>
            </a:br>
            <a:r>
              <a:rPr lang="en-US" altLang="fr-FR"/>
              <a:t>Scope Phase Overview</a:t>
            </a:r>
          </a:p>
        </p:txBody>
      </p:sp>
      <p:sp>
        <p:nvSpPr>
          <p:cNvPr id="2077" name="Rectangle 29">
            <a:extLst>
              <a:ext uri="{FF2B5EF4-FFF2-40B4-BE49-F238E27FC236}">
                <a16:creationId xmlns:a16="http://schemas.microsoft.com/office/drawing/2014/main" id="{3B63469D-4CFE-70BE-97CD-0E7CBE0F7215}"/>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20" name="Rectangle 12">
            <a:extLst>
              <a:ext uri="{FF2B5EF4-FFF2-40B4-BE49-F238E27FC236}">
                <a16:creationId xmlns:a16="http://schemas.microsoft.com/office/drawing/2014/main" id="{2B2A124F-0266-86AA-B302-4BB9B25F550C}"/>
              </a:ext>
            </a:extLst>
          </p:cNvPr>
          <p:cNvSpPr>
            <a:spLocks noChangeArrowheads="1"/>
          </p:cNvSpPr>
          <p:nvPr/>
        </p:nvSpPr>
        <p:spPr bwMode="auto">
          <a:xfrm>
            <a:off x="0" y="942975"/>
            <a:ext cx="3563938" cy="5908675"/>
          </a:xfrm>
          <a:prstGeom prst="rect">
            <a:avLst/>
          </a:prstGeom>
          <a:gradFill rotWithShape="0">
            <a:gsLst>
              <a:gs pos="0">
                <a:srgbClr val="FFE69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6611" name="Text Box 3">
            <a:extLst>
              <a:ext uri="{FF2B5EF4-FFF2-40B4-BE49-F238E27FC236}">
                <a16:creationId xmlns:a16="http://schemas.microsoft.com/office/drawing/2014/main" id="{068CDB4F-2989-0264-0610-7852B937D03E}"/>
              </a:ext>
            </a:extLst>
          </p:cNvPr>
          <p:cNvSpPr txBox="1">
            <a:spLocks noChangeArrowheads="1"/>
          </p:cNvSpPr>
          <p:nvPr/>
        </p:nvSpPr>
        <p:spPr bwMode="auto">
          <a:xfrm>
            <a:off x="1752600" y="2819400"/>
            <a:ext cx="54102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the scope of the data conversion activities.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any interface requirements to legacy systems.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Outline the technical strategy for data conversions and/or interfaces</a:t>
            </a:r>
          </a:p>
        </p:txBody>
      </p:sp>
      <p:sp>
        <p:nvSpPr>
          <p:cNvPr id="196612" name="Text Box 4">
            <a:extLst>
              <a:ext uri="{FF2B5EF4-FFF2-40B4-BE49-F238E27FC236}">
                <a16:creationId xmlns:a16="http://schemas.microsoft.com/office/drawing/2014/main" id="{4FB3F35F-863A-41F4-9BE6-5094837AD4DA}"/>
              </a:ext>
            </a:extLst>
          </p:cNvPr>
          <p:cNvSpPr txBox="1">
            <a:spLocks noChangeArrowheads="1"/>
          </p:cNvSpPr>
          <p:nvPr/>
        </p:nvSpPr>
        <p:spPr bwMode="auto">
          <a:xfrm>
            <a:off x="1143000" y="1727200"/>
            <a:ext cx="55626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the scope of the data conversion and interface efforts required to support the functional scope and deliverables.</a:t>
            </a:r>
          </a:p>
        </p:txBody>
      </p:sp>
      <p:sp>
        <p:nvSpPr>
          <p:cNvPr id="196613" name="Text Box 5">
            <a:extLst>
              <a:ext uri="{FF2B5EF4-FFF2-40B4-BE49-F238E27FC236}">
                <a16:creationId xmlns:a16="http://schemas.microsoft.com/office/drawing/2014/main" id="{832C43BC-6889-1969-33B7-3C8847D1CE26}"/>
              </a:ext>
            </a:extLst>
          </p:cNvPr>
          <p:cNvSpPr txBox="1">
            <a:spLocks noChangeArrowheads="1"/>
          </p:cNvSpPr>
          <p:nvPr/>
        </p:nvSpPr>
        <p:spPr bwMode="auto">
          <a:xfrm>
            <a:off x="2438400" y="4114800"/>
            <a:ext cx="624840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Preliminary Resource Requirements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Data conversion/interface strategy document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Data conversion/interface scope document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List of required workshops/action labs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the scope of the functional solution required to meet the client’s goals and business objectives, which in turn assists in the definition of the technology scope and project plan</a:t>
            </a:r>
          </a:p>
        </p:txBody>
      </p:sp>
      <p:sp>
        <p:nvSpPr>
          <p:cNvPr id="196614" name="Rectangle 6">
            <a:extLst>
              <a:ext uri="{FF2B5EF4-FFF2-40B4-BE49-F238E27FC236}">
                <a16:creationId xmlns:a16="http://schemas.microsoft.com/office/drawing/2014/main" id="{540381F3-38E1-7F72-08EB-9EDC2763A5DA}"/>
              </a:ext>
            </a:extLst>
          </p:cNvPr>
          <p:cNvSpPr>
            <a:spLocks noChangeArrowheads="1"/>
          </p:cNvSpPr>
          <p:nvPr>
            <p:ph type="body" idx="1"/>
          </p:nvPr>
        </p:nvSpPr>
        <p:spPr bwMode="auto">
          <a:xfrm>
            <a:off x="228600" y="1066800"/>
            <a:ext cx="8763000" cy="83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CC9900"/>
                </a:solidFill>
                <a:cs typeface="Times New Roman" panose="02020603050405020304" pitchFamily="18" charset="0"/>
              </a:rPr>
              <a:t>Data Conversion and Interface Scope Workshop</a:t>
            </a:r>
            <a:r>
              <a:rPr lang="en-US" altLang="fr-FR" sz="3200" b="1">
                <a:solidFill>
                  <a:srgbClr val="CC9900"/>
                </a:solidFill>
              </a:rPr>
              <a:t>s</a:t>
            </a:r>
          </a:p>
        </p:txBody>
      </p:sp>
      <p:pic>
        <p:nvPicPr>
          <p:cNvPr id="196615" name="Picture 7">
            <a:extLst>
              <a:ext uri="{FF2B5EF4-FFF2-40B4-BE49-F238E27FC236}">
                <a16:creationId xmlns:a16="http://schemas.microsoft.com/office/drawing/2014/main" id="{8083A3FE-973E-E9D1-CF95-274B58A59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6764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96617" name="Rectangle 9">
            <a:extLst>
              <a:ext uri="{FF2B5EF4-FFF2-40B4-BE49-F238E27FC236}">
                <a16:creationId xmlns:a16="http://schemas.microsoft.com/office/drawing/2014/main" id="{60DF97C9-622E-725C-6F71-0CFFFEB6AE23}"/>
              </a:ext>
            </a:extLst>
          </p:cNvPr>
          <p:cNvSpPr>
            <a:spLocks noGrp="1" noChangeArrowheads="1"/>
          </p:cNvSpPr>
          <p:nvPr>
            <p:ph type="title"/>
          </p:nvPr>
        </p:nvSpPr>
        <p:spPr>
          <a:xfrm>
            <a:off x="254000" y="93663"/>
            <a:ext cx="8356600" cy="820737"/>
          </a:xfrm>
          <a:noFill/>
          <a:ln/>
        </p:spPr>
        <p:txBody>
          <a:bodyPr/>
          <a:lstStyle/>
          <a:p>
            <a:r>
              <a:rPr lang="en-US" altLang="fr-FR"/>
              <a:t>OneMethodology Technology Track –</a:t>
            </a:r>
            <a:br>
              <a:rPr lang="en-US" altLang="fr-FR"/>
            </a:br>
            <a:r>
              <a:rPr lang="en-US" altLang="fr-FR"/>
              <a:t>Scope Phase Overview</a:t>
            </a:r>
          </a:p>
        </p:txBody>
      </p:sp>
      <p:sp>
        <p:nvSpPr>
          <p:cNvPr id="196622" name="Rectangle 14">
            <a:extLst>
              <a:ext uri="{FF2B5EF4-FFF2-40B4-BE49-F238E27FC236}">
                <a16:creationId xmlns:a16="http://schemas.microsoft.com/office/drawing/2014/main" id="{F001A58C-5951-3CA3-C8F7-D9845ED0C1F1}"/>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3" name="Rectangle 13">
            <a:extLst>
              <a:ext uri="{FF2B5EF4-FFF2-40B4-BE49-F238E27FC236}">
                <a16:creationId xmlns:a16="http://schemas.microsoft.com/office/drawing/2014/main" id="{BD0AEED4-3984-E8D2-2C46-A87AC9115426}"/>
              </a:ext>
            </a:extLst>
          </p:cNvPr>
          <p:cNvSpPr>
            <a:spLocks noChangeArrowheads="1"/>
          </p:cNvSpPr>
          <p:nvPr/>
        </p:nvSpPr>
        <p:spPr bwMode="auto">
          <a:xfrm>
            <a:off x="0" y="942975"/>
            <a:ext cx="3563938" cy="5908675"/>
          </a:xfrm>
          <a:prstGeom prst="rect">
            <a:avLst/>
          </a:prstGeom>
          <a:gradFill rotWithShape="0">
            <a:gsLst>
              <a:gs pos="0">
                <a:srgbClr val="FFE69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143362" name="Picture 2">
            <a:extLst>
              <a:ext uri="{FF2B5EF4-FFF2-40B4-BE49-F238E27FC236}">
                <a16:creationId xmlns:a16="http://schemas.microsoft.com/office/drawing/2014/main" id="{3952AE37-D968-9C61-24BE-CEC17D43D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725" y="1320800"/>
            <a:ext cx="1828800" cy="2565400"/>
          </a:xfrm>
          <a:prstGeom prst="rect">
            <a:avLst/>
          </a:prstGeom>
          <a:noFill/>
          <a:extLst>
            <a:ext uri="{909E8E84-426E-40DD-AFC4-6F175D3DCCD1}">
              <a14:hiddenFill xmlns:a14="http://schemas.microsoft.com/office/drawing/2010/main">
                <a:solidFill>
                  <a:srgbClr val="FFFFFF"/>
                </a:solidFill>
              </a14:hiddenFill>
            </a:ext>
          </a:extLst>
        </p:spPr>
      </p:pic>
      <p:sp>
        <p:nvSpPr>
          <p:cNvPr id="143364" name="Text Box 4">
            <a:extLst>
              <a:ext uri="{FF2B5EF4-FFF2-40B4-BE49-F238E27FC236}">
                <a16:creationId xmlns:a16="http://schemas.microsoft.com/office/drawing/2014/main" id="{BDA15F6F-4ADB-D932-B728-015BB74D3122}"/>
              </a:ext>
            </a:extLst>
          </p:cNvPr>
          <p:cNvSpPr txBox="1">
            <a:spLocks noChangeArrowheads="1"/>
          </p:cNvSpPr>
          <p:nvPr/>
        </p:nvSpPr>
        <p:spPr bwMode="auto">
          <a:xfrm>
            <a:off x="1752600" y="3048000"/>
            <a:ext cx="71628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Establish key technology contacts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Overview product architecture, components, features, and options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the Scope phase activities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Begin scope definition process for enterprise architecture and implementation requirements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Begin the hardware sizing process</a:t>
            </a:r>
          </a:p>
        </p:txBody>
      </p:sp>
      <p:sp>
        <p:nvSpPr>
          <p:cNvPr id="143365" name="Text Box 5">
            <a:extLst>
              <a:ext uri="{FF2B5EF4-FFF2-40B4-BE49-F238E27FC236}">
                <a16:creationId xmlns:a16="http://schemas.microsoft.com/office/drawing/2014/main" id="{7533F4FF-3BB3-9B10-8753-E1DF049E6AF6}"/>
              </a:ext>
            </a:extLst>
          </p:cNvPr>
          <p:cNvSpPr txBox="1">
            <a:spLocks noChangeArrowheads="1"/>
          </p:cNvSpPr>
          <p:nvPr/>
        </p:nvSpPr>
        <p:spPr bwMode="auto">
          <a:xfrm>
            <a:off x="1143000" y="1727200"/>
            <a:ext cx="57150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Present product architecture, key features and concepts, supported technologies, and OneMethodology while gathering initial project scope and technology requirements.</a:t>
            </a:r>
            <a:endParaRPr lang="en-US" altLang="fr-FR" u="none">
              <a:latin typeface="Garamond" panose="02020404030301010803" pitchFamily="18" charset="0"/>
            </a:endParaRPr>
          </a:p>
        </p:txBody>
      </p:sp>
      <p:sp>
        <p:nvSpPr>
          <p:cNvPr id="143366" name="Text Box 6">
            <a:extLst>
              <a:ext uri="{FF2B5EF4-FFF2-40B4-BE49-F238E27FC236}">
                <a16:creationId xmlns:a16="http://schemas.microsoft.com/office/drawing/2014/main" id="{13AC1D10-DFC2-5513-FF05-B280CA3D0343}"/>
              </a:ext>
            </a:extLst>
          </p:cNvPr>
          <p:cNvSpPr txBox="1">
            <a:spLocks noChangeArrowheads="1"/>
          </p:cNvSpPr>
          <p:nvPr/>
        </p:nvSpPr>
        <p:spPr bwMode="auto">
          <a:xfrm>
            <a:off x="2819400" y="4800600"/>
            <a:ext cx="561975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Technology requirements survey</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Technology overview materials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Sizing documents </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Summary of Scope phase workshops and action labs</a:t>
            </a:r>
            <a:endParaRPr lang="en-US" altLang="fr-FR" u="none">
              <a:latin typeface="Garamond" panose="02020404030301010803" pitchFamily="18" charset="0"/>
            </a:endParaRPr>
          </a:p>
        </p:txBody>
      </p:sp>
      <p:sp>
        <p:nvSpPr>
          <p:cNvPr id="143367" name="Rectangle 7">
            <a:extLst>
              <a:ext uri="{FF2B5EF4-FFF2-40B4-BE49-F238E27FC236}">
                <a16:creationId xmlns:a16="http://schemas.microsoft.com/office/drawing/2014/main" id="{11EADC83-D828-EEA1-E3E8-8598DFB726EA}"/>
              </a:ext>
            </a:extLst>
          </p:cNvPr>
          <p:cNvSpPr>
            <a:spLocks noChangeArrowheads="1"/>
          </p:cNvSpPr>
          <p:nvPr>
            <p:ph type="body" idx="1"/>
          </p:nvPr>
        </p:nvSpPr>
        <p:spPr bwMode="auto">
          <a:xfrm>
            <a:off x="228600" y="1190625"/>
            <a:ext cx="7543800" cy="83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9900"/>
                </a:solidFill>
                <a:cs typeface="Times New Roman" panose="02020603050405020304" pitchFamily="18" charset="0"/>
              </a:rPr>
              <a:t>Technology Overview Workshop </a:t>
            </a:r>
          </a:p>
          <a:p>
            <a:pPr>
              <a:lnSpc>
                <a:spcPct val="90000"/>
              </a:lnSpc>
              <a:buFont typeface="Wingdings" panose="05000000000000000000" pitchFamily="2" charset="2"/>
              <a:buNone/>
            </a:pPr>
            <a:r>
              <a:rPr lang="en-US" altLang="fr-FR" b="1">
                <a:solidFill>
                  <a:srgbClr val="CC9900"/>
                </a:solidFill>
              </a:rPr>
              <a:t> </a:t>
            </a:r>
          </a:p>
        </p:txBody>
      </p:sp>
      <p:sp>
        <p:nvSpPr>
          <p:cNvPr id="143368" name="Rectangle 8">
            <a:extLst>
              <a:ext uri="{FF2B5EF4-FFF2-40B4-BE49-F238E27FC236}">
                <a16:creationId xmlns:a16="http://schemas.microsoft.com/office/drawing/2014/main" id="{E1E314F3-CDFA-F00D-2CFE-10DC3FC684DA}"/>
              </a:ext>
            </a:extLst>
          </p:cNvPr>
          <p:cNvSpPr>
            <a:spLocks noGrp="1" noChangeArrowheads="1"/>
          </p:cNvSpPr>
          <p:nvPr>
            <p:ph type="title"/>
          </p:nvPr>
        </p:nvSpPr>
        <p:spPr>
          <a:xfrm>
            <a:off x="228600" y="93663"/>
            <a:ext cx="8305800" cy="820737"/>
          </a:xfrm>
        </p:spPr>
        <p:txBody>
          <a:bodyPr/>
          <a:lstStyle/>
          <a:p>
            <a:r>
              <a:rPr lang="en-US" altLang="fr-FR"/>
              <a:t>OneMethodology Technology Track –</a:t>
            </a:r>
            <a:br>
              <a:rPr lang="en-US" altLang="fr-FR"/>
            </a:br>
            <a:r>
              <a:rPr lang="en-US" altLang="fr-FR"/>
              <a:t>Scope Phase Overview</a:t>
            </a:r>
          </a:p>
        </p:txBody>
      </p:sp>
      <p:sp>
        <p:nvSpPr>
          <p:cNvPr id="143375" name="Rectangle 15">
            <a:extLst>
              <a:ext uri="{FF2B5EF4-FFF2-40B4-BE49-F238E27FC236}">
                <a16:creationId xmlns:a16="http://schemas.microsoft.com/office/drawing/2014/main" id="{09E92702-08DB-C556-9AED-A8CCE4260C45}"/>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6" name="Rectangle 12">
            <a:extLst>
              <a:ext uri="{FF2B5EF4-FFF2-40B4-BE49-F238E27FC236}">
                <a16:creationId xmlns:a16="http://schemas.microsoft.com/office/drawing/2014/main" id="{4E952CE6-2852-94EB-E40A-45ADAFC500E1}"/>
              </a:ext>
            </a:extLst>
          </p:cNvPr>
          <p:cNvSpPr>
            <a:spLocks noChangeArrowheads="1"/>
          </p:cNvSpPr>
          <p:nvPr/>
        </p:nvSpPr>
        <p:spPr bwMode="auto">
          <a:xfrm>
            <a:off x="0" y="942975"/>
            <a:ext cx="3563938" cy="5908675"/>
          </a:xfrm>
          <a:prstGeom prst="rect">
            <a:avLst/>
          </a:prstGeom>
          <a:gradFill rotWithShape="0">
            <a:gsLst>
              <a:gs pos="0">
                <a:srgbClr val="FFE69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144386" name="Picture 2">
            <a:extLst>
              <a:ext uri="{FF2B5EF4-FFF2-40B4-BE49-F238E27FC236}">
                <a16:creationId xmlns:a16="http://schemas.microsoft.com/office/drawing/2014/main" id="{4C4B8479-96CA-2B6F-6F25-55EC97BCF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725" y="13208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44388" name="Text Box 4">
            <a:extLst>
              <a:ext uri="{FF2B5EF4-FFF2-40B4-BE49-F238E27FC236}">
                <a16:creationId xmlns:a16="http://schemas.microsoft.com/office/drawing/2014/main" id="{E20617F6-FB38-9DB2-B45A-46C233181EBF}"/>
              </a:ext>
            </a:extLst>
          </p:cNvPr>
          <p:cNvSpPr txBox="1">
            <a:spLocks noChangeArrowheads="1"/>
          </p:cNvSpPr>
          <p:nvPr/>
        </p:nvSpPr>
        <p:spPr bwMode="auto">
          <a:xfrm>
            <a:off x="1752600" y="3124200"/>
            <a:ext cx="7162800"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an enterprise computing architecture</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Decide on server and database platform options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Identify high availability, disaster recovery, and enterprise management requirements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Leverage existing technologies and skills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Identify gaps between enterprise architecture and existing systems and skills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additional input and guidance for the hardware sizing process</a:t>
            </a:r>
          </a:p>
        </p:txBody>
      </p:sp>
      <p:sp>
        <p:nvSpPr>
          <p:cNvPr id="144389" name="Text Box 5">
            <a:extLst>
              <a:ext uri="{FF2B5EF4-FFF2-40B4-BE49-F238E27FC236}">
                <a16:creationId xmlns:a16="http://schemas.microsoft.com/office/drawing/2014/main" id="{7A80A921-6C5C-EB48-1923-C5ABCD1A50D0}"/>
              </a:ext>
            </a:extLst>
          </p:cNvPr>
          <p:cNvSpPr txBox="1">
            <a:spLocks noChangeArrowheads="1"/>
          </p:cNvSpPr>
          <p:nvPr/>
        </p:nvSpPr>
        <p:spPr bwMode="auto">
          <a:xfrm>
            <a:off x="1143000" y="1727200"/>
            <a:ext cx="57150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 high-level architecture for the enterprise-wide computing solution required to support the functional scope, data center model, corporate geography, user community profiles, and technology support requirements.</a:t>
            </a:r>
            <a:endParaRPr lang="en-US" altLang="fr-FR" u="none">
              <a:latin typeface="Garamond" panose="02020404030301010803" pitchFamily="18" charset="0"/>
            </a:endParaRPr>
          </a:p>
        </p:txBody>
      </p:sp>
      <p:sp>
        <p:nvSpPr>
          <p:cNvPr id="144390" name="Text Box 6">
            <a:extLst>
              <a:ext uri="{FF2B5EF4-FFF2-40B4-BE49-F238E27FC236}">
                <a16:creationId xmlns:a16="http://schemas.microsoft.com/office/drawing/2014/main" id="{A214DFD6-0D6D-2B0E-7C96-F431D01F6753}"/>
              </a:ext>
            </a:extLst>
          </p:cNvPr>
          <p:cNvSpPr txBox="1">
            <a:spLocks noChangeArrowheads="1"/>
          </p:cNvSpPr>
          <p:nvPr/>
        </p:nvSpPr>
        <p:spPr bwMode="auto">
          <a:xfrm>
            <a:off x="2819400" y="5205413"/>
            <a:ext cx="6010275"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Technology architecture document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Technology requirements, constraints, and objectives</a:t>
            </a:r>
            <a:endParaRPr lang="en-US" altLang="fr-FR" u="none">
              <a:latin typeface="Garamond" panose="02020404030301010803" pitchFamily="18" charset="0"/>
            </a:endParaRPr>
          </a:p>
        </p:txBody>
      </p:sp>
      <p:sp>
        <p:nvSpPr>
          <p:cNvPr id="144391" name="Rectangle 7">
            <a:extLst>
              <a:ext uri="{FF2B5EF4-FFF2-40B4-BE49-F238E27FC236}">
                <a16:creationId xmlns:a16="http://schemas.microsoft.com/office/drawing/2014/main" id="{2AF959E6-9BB9-522A-A777-BBCC6D4B3B4C}"/>
              </a:ext>
            </a:extLst>
          </p:cNvPr>
          <p:cNvSpPr>
            <a:spLocks noChangeArrowheads="1"/>
          </p:cNvSpPr>
          <p:nvPr>
            <p:ph type="body" idx="1"/>
          </p:nvPr>
        </p:nvSpPr>
        <p:spPr bwMode="auto">
          <a:xfrm>
            <a:off x="228600" y="1190625"/>
            <a:ext cx="7543800" cy="83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9900"/>
                </a:solidFill>
                <a:cs typeface="Times New Roman" panose="02020603050405020304" pitchFamily="18" charset="0"/>
              </a:rPr>
              <a:t>Technology Architecture Workshop</a:t>
            </a:r>
          </a:p>
          <a:p>
            <a:pPr>
              <a:lnSpc>
                <a:spcPct val="90000"/>
              </a:lnSpc>
              <a:buFont typeface="Wingdings" panose="05000000000000000000" pitchFamily="2" charset="2"/>
              <a:buNone/>
            </a:pPr>
            <a:r>
              <a:rPr lang="en-US" altLang="fr-FR" b="1">
                <a:solidFill>
                  <a:srgbClr val="CC6600"/>
                </a:solidFill>
              </a:rPr>
              <a:t> </a:t>
            </a:r>
          </a:p>
        </p:txBody>
      </p:sp>
      <p:sp>
        <p:nvSpPr>
          <p:cNvPr id="144392" name="Rectangle 8">
            <a:extLst>
              <a:ext uri="{FF2B5EF4-FFF2-40B4-BE49-F238E27FC236}">
                <a16:creationId xmlns:a16="http://schemas.microsoft.com/office/drawing/2014/main" id="{5D702EFF-E9CF-F83B-F594-3E1660E80633}"/>
              </a:ext>
            </a:extLst>
          </p:cNvPr>
          <p:cNvSpPr>
            <a:spLocks noGrp="1" noChangeArrowheads="1"/>
          </p:cNvSpPr>
          <p:nvPr>
            <p:ph type="title"/>
          </p:nvPr>
        </p:nvSpPr>
        <p:spPr>
          <a:xfrm>
            <a:off x="228600" y="93663"/>
            <a:ext cx="8305800" cy="820737"/>
          </a:xfrm>
        </p:spPr>
        <p:txBody>
          <a:bodyPr/>
          <a:lstStyle/>
          <a:p>
            <a:r>
              <a:rPr lang="en-US" altLang="fr-FR"/>
              <a:t>OneMethodology Technology Track –</a:t>
            </a:r>
            <a:br>
              <a:rPr lang="en-US" altLang="fr-FR"/>
            </a:br>
            <a:r>
              <a:rPr lang="en-US" altLang="fr-FR"/>
              <a:t>Scope Phase Overview</a:t>
            </a:r>
          </a:p>
        </p:txBody>
      </p:sp>
      <p:sp>
        <p:nvSpPr>
          <p:cNvPr id="144398" name="Rectangle 14">
            <a:extLst>
              <a:ext uri="{FF2B5EF4-FFF2-40B4-BE49-F238E27FC236}">
                <a16:creationId xmlns:a16="http://schemas.microsoft.com/office/drawing/2014/main" id="{250B6893-6564-6D4D-C513-8A9E2B1EA24E}"/>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0" name="Rectangle 12">
            <a:extLst>
              <a:ext uri="{FF2B5EF4-FFF2-40B4-BE49-F238E27FC236}">
                <a16:creationId xmlns:a16="http://schemas.microsoft.com/office/drawing/2014/main" id="{188CF536-1563-6722-9D84-5094AB0AF188}"/>
              </a:ext>
            </a:extLst>
          </p:cNvPr>
          <p:cNvSpPr>
            <a:spLocks noChangeArrowheads="1"/>
          </p:cNvSpPr>
          <p:nvPr/>
        </p:nvSpPr>
        <p:spPr bwMode="auto">
          <a:xfrm>
            <a:off x="0" y="942975"/>
            <a:ext cx="3563938" cy="5908675"/>
          </a:xfrm>
          <a:prstGeom prst="rect">
            <a:avLst/>
          </a:prstGeom>
          <a:gradFill rotWithShape="0">
            <a:gsLst>
              <a:gs pos="0">
                <a:srgbClr val="FFE69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145410" name="Picture 2">
            <a:extLst>
              <a:ext uri="{FF2B5EF4-FFF2-40B4-BE49-F238E27FC236}">
                <a16:creationId xmlns:a16="http://schemas.microsoft.com/office/drawing/2014/main" id="{13788E3E-31C0-69FD-A81E-97D5A0AE6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725" y="1143000"/>
            <a:ext cx="1828800" cy="2600325"/>
          </a:xfrm>
          <a:prstGeom prst="rect">
            <a:avLst/>
          </a:prstGeom>
          <a:noFill/>
          <a:extLst>
            <a:ext uri="{909E8E84-426E-40DD-AFC4-6F175D3DCCD1}">
              <a14:hiddenFill xmlns:a14="http://schemas.microsoft.com/office/drawing/2010/main">
                <a:solidFill>
                  <a:srgbClr val="FFFFFF"/>
                </a:solidFill>
              </a14:hiddenFill>
            </a:ext>
          </a:extLst>
        </p:spPr>
      </p:pic>
      <p:sp>
        <p:nvSpPr>
          <p:cNvPr id="145412" name="Text Box 4">
            <a:extLst>
              <a:ext uri="{FF2B5EF4-FFF2-40B4-BE49-F238E27FC236}">
                <a16:creationId xmlns:a16="http://schemas.microsoft.com/office/drawing/2014/main" id="{F96AC1B5-D2CD-70ED-95A8-BA89BB4440D1}"/>
              </a:ext>
            </a:extLst>
          </p:cNvPr>
          <p:cNvSpPr txBox="1">
            <a:spLocks noChangeArrowheads="1"/>
          </p:cNvSpPr>
          <p:nvPr/>
        </p:nvSpPr>
        <p:spPr bwMode="auto">
          <a:xfrm>
            <a:off x="1752600" y="3514725"/>
            <a:ext cx="7162800" cy="16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the disk, computing power, and memory requirements for database, enterprise, and application servers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general guidelines and recommendations for server models, configuration, and options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information necessary to complete hardware and 3</a:t>
            </a:r>
            <a:r>
              <a:rPr lang="en-US" altLang="fr-FR" sz="1400" u="none" baseline="30000">
                <a:latin typeface="Garamond" panose="02020404030301010803" pitchFamily="18" charset="0"/>
                <a:cs typeface="Times New Roman" panose="02020603050405020304" pitchFamily="18" charset="0"/>
              </a:rPr>
              <a:t>rd</a:t>
            </a:r>
            <a:r>
              <a:rPr lang="en-US" altLang="fr-FR" sz="1400" u="none">
                <a:latin typeface="Garamond" panose="02020404030301010803" pitchFamily="18" charset="0"/>
                <a:cs typeface="Times New Roman" panose="02020603050405020304" pitchFamily="18" charset="0"/>
              </a:rPr>
              <a:t> party software cost estimates, contributing to solution’s the total cost of ownership (TCO) estimate</a:t>
            </a:r>
          </a:p>
        </p:txBody>
      </p:sp>
      <p:sp>
        <p:nvSpPr>
          <p:cNvPr id="145413" name="Text Box 5">
            <a:extLst>
              <a:ext uri="{FF2B5EF4-FFF2-40B4-BE49-F238E27FC236}">
                <a16:creationId xmlns:a16="http://schemas.microsoft.com/office/drawing/2014/main" id="{F4FD1E3A-74BB-9D14-C705-9878561E3B9F}"/>
              </a:ext>
            </a:extLst>
          </p:cNvPr>
          <p:cNvSpPr txBox="1">
            <a:spLocks noChangeArrowheads="1"/>
          </p:cNvSpPr>
          <p:nvPr/>
        </p:nvSpPr>
        <p:spPr bwMode="auto">
          <a:xfrm>
            <a:off x="1143000" y="1727200"/>
            <a:ext cx="5715000"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The selected J. D. Edwards Technology Alliance Partner conducts a hardware sizing exercise, to determine the size and configuration of core servers within the enterprise architecture.  This process is defined and managed by the Technology Alliance Partner, usually with support from their Value Added Reseller.</a:t>
            </a:r>
            <a:endParaRPr lang="en-US" altLang="fr-FR" u="none">
              <a:latin typeface="Garamond" panose="02020404030301010803" pitchFamily="18" charset="0"/>
            </a:endParaRPr>
          </a:p>
        </p:txBody>
      </p:sp>
      <p:sp>
        <p:nvSpPr>
          <p:cNvPr id="145414" name="Text Box 6">
            <a:extLst>
              <a:ext uri="{FF2B5EF4-FFF2-40B4-BE49-F238E27FC236}">
                <a16:creationId xmlns:a16="http://schemas.microsoft.com/office/drawing/2014/main" id="{BF0995D1-BD2A-DBD8-439B-4C0599689F4A}"/>
              </a:ext>
            </a:extLst>
          </p:cNvPr>
          <p:cNvSpPr txBox="1">
            <a:spLocks noChangeArrowheads="1"/>
          </p:cNvSpPr>
          <p:nvPr/>
        </p:nvSpPr>
        <p:spPr bwMode="auto">
          <a:xfrm>
            <a:off x="2667000" y="5222875"/>
            <a:ext cx="5726113"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Technology Alliance Partner sizing response document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Value Added Reseller configuration and services proposal </a:t>
            </a:r>
            <a:endParaRPr lang="en-US" altLang="fr-FR" u="none">
              <a:latin typeface="Garamond" panose="02020404030301010803" pitchFamily="18" charset="0"/>
            </a:endParaRPr>
          </a:p>
        </p:txBody>
      </p:sp>
      <p:sp>
        <p:nvSpPr>
          <p:cNvPr id="145415" name="Rectangle 7">
            <a:extLst>
              <a:ext uri="{FF2B5EF4-FFF2-40B4-BE49-F238E27FC236}">
                <a16:creationId xmlns:a16="http://schemas.microsoft.com/office/drawing/2014/main" id="{A539C40A-322E-14F8-D137-842572BC7D00}"/>
              </a:ext>
            </a:extLst>
          </p:cNvPr>
          <p:cNvSpPr>
            <a:spLocks noChangeArrowheads="1"/>
          </p:cNvSpPr>
          <p:nvPr>
            <p:ph type="body" idx="1"/>
          </p:nvPr>
        </p:nvSpPr>
        <p:spPr bwMode="auto">
          <a:xfrm>
            <a:off x="228600" y="1190625"/>
            <a:ext cx="7543800" cy="83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9900"/>
                </a:solidFill>
                <a:cs typeface="Times New Roman" panose="02020603050405020304" pitchFamily="18" charset="0"/>
              </a:rPr>
              <a:t>Hardware Sizing Process</a:t>
            </a:r>
          </a:p>
          <a:p>
            <a:pPr>
              <a:lnSpc>
                <a:spcPct val="90000"/>
              </a:lnSpc>
              <a:buFont typeface="Wingdings" panose="05000000000000000000" pitchFamily="2" charset="2"/>
              <a:buNone/>
            </a:pPr>
            <a:r>
              <a:rPr lang="en-US" altLang="fr-FR" b="1">
                <a:solidFill>
                  <a:srgbClr val="CC9900"/>
                </a:solidFill>
              </a:rPr>
              <a:t> </a:t>
            </a:r>
          </a:p>
        </p:txBody>
      </p:sp>
      <p:sp>
        <p:nvSpPr>
          <p:cNvPr id="145416" name="Rectangle 8">
            <a:extLst>
              <a:ext uri="{FF2B5EF4-FFF2-40B4-BE49-F238E27FC236}">
                <a16:creationId xmlns:a16="http://schemas.microsoft.com/office/drawing/2014/main" id="{F287D807-60C4-0DDE-71FB-32178B2FFFB2}"/>
              </a:ext>
            </a:extLst>
          </p:cNvPr>
          <p:cNvSpPr>
            <a:spLocks noGrp="1" noChangeArrowheads="1"/>
          </p:cNvSpPr>
          <p:nvPr>
            <p:ph type="title"/>
          </p:nvPr>
        </p:nvSpPr>
        <p:spPr>
          <a:xfrm>
            <a:off x="228600" y="93663"/>
            <a:ext cx="8305800" cy="820737"/>
          </a:xfrm>
        </p:spPr>
        <p:txBody>
          <a:bodyPr/>
          <a:lstStyle/>
          <a:p>
            <a:r>
              <a:rPr lang="en-US" altLang="fr-FR"/>
              <a:t>OneMethodology Technology Track –</a:t>
            </a:r>
            <a:br>
              <a:rPr lang="en-US" altLang="fr-FR"/>
            </a:br>
            <a:r>
              <a:rPr lang="en-US" altLang="fr-FR"/>
              <a:t>Scope Phase Overview</a:t>
            </a:r>
          </a:p>
        </p:txBody>
      </p:sp>
      <p:sp>
        <p:nvSpPr>
          <p:cNvPr id="145422" name="Rectangle 14">
            <a:extLst>
              <a:ext uri="{FF2B5EF4-FFF2-40B4-BE49-F238E27FC236}">
                <a16:creationId xmlns:a16="http://schemas.microsoft.com/office/drawing/2014/main" id="{5648B798-37E6-2CCC-03E7-08D93F91FD07}"/>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4" name="Rectangle 18">
            <a:extLst>
              <a:ext uri="{FF2B5EF4-FFF2-40B4-BE49-F238E27FC236}">
                <a16:creationId xmlns:a16="http://schemas.microsoft.com/office/drawing/2014/main" id="{3CEB0C87-EA83-E704-59D1-9EC377AFAB1A}"/>
              </a:ext>
            </a:extLst>
          </p:cNvPr>
          <p:cNvSpPr>
            <a:spLocks noChangeArrowheads="1"/>
          </p:cNvSpPr>
          <p:nvPr/>
        </p:nvSpPr>
        <p:spPr bwMode="auto">
          <a:xfrm>
            <a:off x="0" y="942975"/>
            <a:ext cx="3563938" cy="5908675"/>
          </a:xfrm>
          <a:prstGeom prst="rect">
            <a:avLst/>
          </a:prstGeom>
          <a:gradFill rotWithShape="0">
            <a:gsLst>
              <a:gs pos="0">
                <a:srgbClr val="FFE69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14345" name="Picture 9">
            <a:extLst>
              <a:ext uri="{FF2B5EF4-FFF2-40B4-BE49-F238E27FC236}">
                <a16:creationId xmlns:a16="http://schemas.microsoft.com/office/drawing/2014/main" id="{50E12892-BC86-738B-BCB9-34A3E9BE5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143000"/>
            <a:ext cx="1828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4339" name="Text Box 3">
            <a:extLst>
              <a:ext uri="{FF2B5EF4-FFF2-40B4-BE49-F238E27FC236}">
                <a16:creationId xmlns:a16="http://schemas.microsoft.com/office/drawing/2014/main" id="{384D48ED-2C16-A6D9-A313-F6DABFF7D116}"/>
              </a:ext>
            </a:extLst>
          </p:cNvPr>
          <p:cNvSpPr txBox="1">
            <a:spLocks noChangeArrowheads="1"/>
          </p:cNvSpPr>
          <p:nvPr/>
        </p:nvSpPr>
        <p:spPr bwMode="auto">
          <a:xfrm>
            <a:off x="1752600" y="3048000"/>
            <a:ext cx="7162800"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Establish a connection between business processes and technology requirements to the client’s goals and business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Establish the relationship between the technology, data conversions/interfaces, and application tracks of the implementation project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Identify support requirements, skill set requirements, and project risks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support partners and lines of ownership</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scope and phasing of the technology project</a:t>
            </a:r>
          </a:p>
        </p:txBody>
      </p:sp>
      <p:sp>
        <p:nvSpPr>
          <p:cNvPr id="14340" name="Text Box 4">
            <a:extLst>
              <a:ext uri="{FF2B5EF4-FFF2-40B4-BE49-F238E27FC236}">
                <a16:creationId xmlns:a16="http://schemas.microsoft.com/office/drawing/2014/main" id="{57DD83D4-6167-DDD0-E391-2236C905784D}"/>
              </a:ext>
            </a:extLst>
          </p:cNvPr>
          <p:cNvSpPr txBox="1">
            <a:spLocks noChangeArrowheads="1"/>
          </p:cNvSpPr>
          <p:nvPr/>
        </p:nvSpPr>
        <p:spPr bwMode="auto">
          <a:xfrm>
            <a:off x="1143000" y="1727200"/>
            <a:ext cx="57150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the scope of the technology solution required to support the  functional scope and requirements as well as to meet any technology-specific goals and objectives.</a:t>
            </a:r>
            <a:endParaRPr lang="en-US" altLang="fr-FR" u="none">
              <a:latin typeface="Garamond" panose="02020404030301010803" pitchFamily="18" charset="0"/>
            </a:endParaRPr>
          </a:p>
        </p:txBody>
      </p:sp>
      <p:sp>
        <p:nvSpPr>
          <p:cNvPr id="14341" name="Text Box 5">
            <a:extLst>
              <a:ext uri="{FF2B5EF4-FFF2-40B4-BE49-F238E27FC236}">
                <a16:creationId xmlns:a16="http://schemas.microsoft.com/office/drawing/2014/main" id="{A7E717CD-9A06-0275-F0E8-259E6FF970DE}"/>
              </a:ext>
            </a:extLst>
          </p:cNvPr>
          <p:cNvSpPr txBox="1">
            <a:spLocks noChangeArrowheads="1"/>
          </p:cNvSpPr>
          <p:nvPr/>
        </p:nvSpPr>
        <p:spPr bwMode="auto">
          <a:xfrm>
            <a:off x="2819400" y="5257800"/>
            <a:ext cx="57912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Technology scope definition</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Preliminary resource requirements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List of required workshops and action labs</a:t>
            </a:r>
            <a:endParaRPr lang="en-US" altLang="fr-FR" u="none">
              <a:latin typeface="Garamond" panose="02020404030301010803" pitchFamily="18" charset="0"/>
            </a:endParaRPr>
          </a:p>
        </p:txBody>
      </p:sp>
      <p:sp>
        <p:nvSpPr>
          <p:cNvPr id="14342" name="Rectangle 6">
            <a:extLst>
              <a:ext uri="{FF2B5EF4-FFF2-40B4-BE49-F238E27FC236}">
                <a16:creationId xmlns:a16="http://schemas.microsoft.com/office/drawing/2014/main" id="{9CD7EE5E-4020-9BA2-557C-EB673CA1CB32}"/>
              </a:ext>
            </a:extLst>
          </p:cNvPr>
          <p:cNvSpPr>
            <a:spLocks noChangeArrowheads="1"/>
          </p:cNvSpPr>
          <p:nvPr>
            <p:ph type="body" idx="1"/>
          </p:nvPr>
        </p:nvSpPr>
        <p:spPr bwMode="auto">
          <a:xfrm>
            <a:off x="228600" y="1143000"/>
            <a:ext cx="7543800" cy="83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9900"/>
                </a:solidFill>
                <a:cs typeface="Times New Roman" panose="02020603050405020304" pitchFamily="18" charset="0"/>
              </a:rPr>
              <a:t>Technology Scope Workshop </a:t>
            </a:r>
          </a:p>
          <a:p>
            <a:pPr>
              <a:lnSpc>
                <a:spcPct val="90000"/>
              </a:lnSpc>
              <a:buFont typeface="Wingdings" panose="05000000000000000000" pitchFamily="2" charset="2"/>
              <a:buNone/>
            </a:pPr>
            <a:r>
              <a:rPr lang="en-US" altLang="fr-FR" b="1">
                <a:solidFill>
                  <a:srgbClr val="CC9900"/>
                </a:solidFill>
                <a:latin typeface="Garamond" panose="02020404030301010803" pitchFamily="18" charset="0"/>
              </a:rPr>
              <a:t> </a:t>
            </a:r>
          </a:p>
        </p:txBody>
      </p:sp>
      <p:sp>
        <p:nvSpPr>
          <p:cNvPr id="14350" name="Rectangle 14">
            <a:extLst>
              <a:ext uri="{FF2B5EF4-FFF2-40B4-BE49-F238E27FC236}">
                <a16:creationId xmlns:a16="http://schemas.microsoft.com/office/drawing/2014/main" id="{30187ECD-3AB7-01CE-BD87-0CEF2917B3B4}"/>
              </a:ext>
            </a:extLst>
          </p:cNvPr>
          <p:cNvSpPr>
            <a:spLocks noGrp="1" noChangeArrowheads="1"/>
          </p:cNvSpPr>
          <p:nvPr>
            <p:ph type="title"/>
          </p:nvPr>
        </p:nvSpPr>
        <p:spPr>
          <a:xfrm>
            <a:off x="228600" y="93663"/>
            <a:ext cx="8382000" cy="820737"/>
          </a:xfrm>
          <a:noFill/>
          <a:ln/>
        </p:spPr>
        <p:txBody>
          <a:bodyPr/>
          <a:lstStyle/>
          <a:p>
            <a:r>
              <a:rPr lang="en-US" altLang="fr-FR"/>
              <a:t>OneMethodology Technology Track –</a:t>
            </a:r>
            <a:br>
              <a:rPr lang="en-US" altLang="fr-FR"/>
            </a:br>
            <a:r>
              <a:rPr lang="en-US" altLang="fr-FR"/>
              <a:t>Scope Phase Overview</a:t>
            </a:r>
          </a:p>
        </p:txBody>
      </p:sp>
      <p:sp>
        <p:nvSpPr>
          <p:cNvPr id="14356" name="Rectangle 20">
            <a:extLst>
              <a:ext uri="{FF2B5EF4-FFF2-40B4-BE49-F238E27FC236}">
                <a16:creationId xmlns:a16="http://schemas.microsoft.com/office/drawing/2014/main" id="{12B6B37D-3E68-9A3C-E755-D0FCF50DCE9A}"/>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0" name="Rectangle 16">
            <a:extLst>
              <a:ext uri="{FF2B5EF4-FFF2-40B4-BE49-F238E27FC236}">
                <a16:creationId xmlns:a16="http://schemas.microsoft.com/office/drawing/2014/main" id="{1AB38F0E-678A-B05B-5DCC-8A657A69C78A}"/>
              </a:ext>
            </a:extLst>
          </p:cNvPr>
          <p:cNvSpPr>
            <a:spLocks noChangeArrowheads="1"/>
          </p:cNvSpPr>
          <p:nvPr/>
        </p:nvSpPr>
        <p:spPr bwMode="auto">
          <a:xfrm>
            <a:off x="0" y="942975"/>
            <a:ext cx="3563938" cy="5908675"/>
          </a:xfrm>
          <a:prstGeom prst="rect">
            <a:avLst/>
          </a:prstGeom>
          <a:gradFill rotWithShape="0">
            <a:gsLst>
              <a:gs pos="0">
                <a:srgbClr val="FFE69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 name="Text Box 3">
            <a:extLst>
              <a:ext uri="{FF2B5EF4-FFF2-40B4-BE49-F238E27FC236}">
                <a16:creationId xmlns:a16="http://schemas.microsoft.com/office/drawing/2014/main" id="{8752D721-0AFF-5699-6AD7-06584B30A17A}"/>
              </a:ext>
            </a:extLst>
          </p:cNvPr>
          <p:cNvSpPr txBox="1">
            <a:spLocks noChangeArrowheads="1"/>
          </p:cNvSpPr>
          <p:nvPr/>
        </p:nvSpPr>
        <p:spPr bwMode="auto">
          <a:xfrm>
            <a:off x="1371600" y="2438400"/>
            <a:ext cx="71628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Key Objectives</a:t>
            </a:r>
          </a:p>
          <a:p>
            <a:pPr>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Estimate the time required to plan and execute the identified workshops and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action labs</a:t>
            </a:r>
          </a:p>
          <a:p>
            <a:pPr>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Identify consulting resources required to staff the workshops and action labs</a:t>
            </a:r>
          </a:p>
          <a:p>
            <a:pPr>
              <a:lnSpc>
                <a:spcPct val="80000"/>
              </a:lnSpc>
              <a:spcBef>
                <a:spcPct val="20000"/>
              </a:spcBef>
              <a:buClr>
                <a:schemeClr val="bg2"/>
              </a:buClr>
              <a:buSzPct val="60000"/>
              <a:buFont typeface="Wingdings" panose="05000000000000000000" pitchFamily="2" charset="2"/>
              <a:buNone/>
            </a:pPr>
            <a:r>
              <a:rPr lang="en-US" altLang="fr-FR" sz="1400" u="none">
                <a:latin typeface="Garamond" panose="02020404030301010803" pitchFamily="18" charset="0"/>
                <a:cs typeface="Times New Roman" panose="02020603050405020304" pitchFamily="18" charset="0"/>
              </a:rPr>
              <a:t>   (including project management, change management, and staff augmentation</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activities)</a:t>
            </a:r>
          </a:p>
          <a:p>
            <a:pPr>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Identify client resources (by role) required to attend the workshops and action labs</a:t>
            </a:r>
          </a:p>
          <a:p>
            <a:pPr>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Confirm the risk, issue, and change control procedures</a:t>
            </a:r>
          </a:p>
        </p:txBody>
      </p:sp>
      <p:sp>
        <p:nvSpPr>
          <p:cNvPr id="16388" name="Text Box 4">
            <a:extLst>
              <a:ext uri="{FF2B5EF4-FFF2-40B4-BE49-F238E27FC236}">
                <a16:creationId xmlns:a16="http://schemas.microsoft.com/office/drawing/2014/main" id="{57BD5073-C531-D7B1-5282-B6D219755246}"/>
              </a:ext>
            </a:extLst>
          </p:cNvPr>
          <p:cNvSpPr txBox="1">
            <a:spLocks noChangeArrowheads="1"/>
          </p:cNvSpPr>
          <p:nvPr/>
        </p:nvSpPr>
        <p:spPr bwMode="auto">
          <a:xfrm>
            <a:off x="838200" y="1371600"/>
            <a:ext cx="55626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Concept</a:t>
            </a:r>
          </a:p>
          <a:p>
            <a:pPr>
              <a:lnSpc>
                <a:spcPct val="90000"/>
              </a:lnSpc>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a clear estimate of the time and resources required to implement the business processes, functional enhancements, and technology frameworks identified in the Scope workshops.</a:t>
            </a:r>
            <a:endParaRPr lang="en-US" altLang="fr-FR" u="none">
              <a:latin typeface="Garamond" panose="02020404030301010803" pitchFamily="18" charset="0"/>
            </a:endParaRPr>
          </a:p>
        </p:txBody>
      </p:sp>
      <p:sp>
        <p:nvSpPr>
          <p:cNvPr id="16389" name="Text Box 5">
            <a:extLst>
              <a:ext uri="{FF2B5EF4-FFF2-40B4-BE49-F238E27FC236}">
                <a16:creationId xmlns:a16="http://schemas.microsoft.com/office/drawing/2014/main" id="{3A378057-AC2C-121F-E4CD-9ACF2DF7F66E}"/>
              </a:ext>
            </a:extLst>
          </p:cNvPr>
          <p:cNvSpPr txBox="1">
            <a:spLocks noChangeArrowheads="1"/>
          </p:cNvSpPr>
          <p:nvPr/>
        </p:nvSpPr>
        <p:spPr bwMode="auto">
          <a:xfrm>
            <a:off x="2133600" y="4343400"/>
            <a:ext cx="6248400"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marL="627063" indent="-16986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99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An engagement agreement, which describes:</a:t>
            </a:r>
          </a:p>
          <a:p>
            <a:pPr lvl="1">
              <a:lnSpc>
                <a:spcPct val="8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Project organization structure including roles and responsibilities</a:t>
            </a:r>
            <a:endParaRPr lang="en-US" altLang="fr-FR" sz="1400" b="1" i="1" u="none">
              <a:latin typeface="Garamond" panose="02020404030301010803" pitchFamily="18" charset="0"/>
              <a:cs typeface="Times New Roman" panose="02020603050405020304" pitchFamily="18" charset="0"/>
            </a:endParaRPr>
          </a:p>
          <a:p>
            <a:pPr lvl="1">
              <a:lnSpc>
                <a:spcPct val="8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Project scope and phasing</a:t>
            </a:r>
            <a:endParaRPr lang="en-US" altLang="fr-FR" sz="1400" b="1" i="1" u="none">
              <a:latin typeface="Garamond" panose="02020404030301010803" pitchFamily="18" charset="0"/>
              <a:cs typeface="Times New Roman" panose="02020603050405020304" pitchFamily="18" charset="0"/>
            </a:endParaRPr>
          </a:p>
          <a:p>
            <a:pPr lvl="1">
              <a:lnSpc>
                <a:spcPct val="8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Resource requirements</a:t>
            </a:r>
            <a:endParaRPr lang="en-US" altLang="fr-FR" sz="1400" b="1" i="1" u="none">
              <a:latin typeface="Garamond" panose="02020404030301010803" pitchFamily="18" charset="0"/>
              <a:cs typeface="Times New Roman" panose="02020603050405020304" pitchFamily="18" charset="0"/>
            </a:endParaRPr>
          </a:p>
          <a:p>
            <a:pPr lvl="1">
              <a:lnSpc>
                <a:spcPct val="8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Time and cost estimates</a:t>
            </a:r>
          </a:p>
          <a:p>
            <a:pPr lvl="1">
              <a:lnSpc>
                <a:spcPct val="8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Agreed level of customer project involvement at the methodology activity level</a:t>
            </a:r>
          </a:p>
          <a:p>
            <a:pPr lvl="1">
              <a:lnSpc>
                <a:spcPct val="8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Risk management and change control procedures</a:t>
            </a:r>
          </a:p>
          <a:p>
            <a:pPr lvl="1">
              <a:lnSpc>
                <a:spcPct val="8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Power user and end user education plan </a:t>
            </a:r>
          </a:p>
        </p:txBody>
      </p:sp>
      <p:sp>
        <p:nvSpPr>
          <p:cNvPr id="16390" name="Rectangle 6">
            <a:extLst>
              <a:ext uri="{FF2B5EF4-FFF2-40B4-BE49-F238E27FC236}">
                <a16:creationId xmlns:a16="http://schemas.microsoft.com/office/drawing/2014/main" id="{34BE0A93-9395-9F71-AACD-4007BFAD8626}"/>
              </a:ext>
            </a:extLst>
          </p:cNvPr>
          <p:cNvSpPr>
            <a:spLocks noChangeArrowheads="1"/>
          </p:cNvSpPr>
          <p:nvPr>
            <p:ph type="body" idx="1"/>
          </p:nvPr>
        </p:nvSpPr>
        <p:spPr bwMode="auto">
          <a:xfrm>
            <a:off x="228600" y="914400"/>
            <a:ext cx="64770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9900"/>
                </a:solidFill>
              </a:rPr>
              <a:t>Engagement Workshop </a:t>
            </a:r>
          </a:p>
          <a:p>
            <a:pPr>
              <a:lnSpc>
                <a:spcPct val="90000"/>
              </a:lnSpc>
              <a:buFont typeface="Wingdings" panose="05000000000000000000" pitchFamily="2" charset="2"/>
              <a:buNone/>
            </a:pPr>
            <a:r>
              <a:rPr lang="en-US" altLang="fr-FR" sz="1800" b="1">
                <a:solidFill>
                  <a:srgbClr val="CC6600"/>
                </a:solidFill>
              </a:rPr>
              <a:t> </a:t>
            </a:r>
          </a:p>
        </p:txBody>
      </p:sp>
      <p:pic>
        <p:nvPicPr>
          <p:cNvPr id="16393" name="Picture 9">
            <a:extLst>
              <a:ext uri="{FF2B5EF4-FFF2-40B4-BE49-F238E27FC236}">
                <a16:creationId xmlns:a16="http://schemas.microsoft.com/office/drawing/2014/main" id="{A09FCB42-13BF-A178-6DAB-0731123DA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9906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6396" name="Rectangle 12">
            <a:extLst>
              <a:ext uri="{FF2B5EF4-FFF2-40B4-BE49-F238E27FC236}">
                <a16:creationId xmlns:a16="http://schemas.microsoft.com/office/drawing/2014/main" id="{7E37314E-40A9-7F2D-4851-498BC0C319EC}"/>
              </a:ext>
            </a:extLst>
          </p:cNvPr>
          <p:cNvSpPr>
            <a:spLocks noGrp="1" noChangeArrowheads="1"/>
          </p:cNvSpPr>
          <p:nvPr>
            <p:ph type="title"/>
          </p:nvPr>
        </p:nvSpPr>
        <p:spPr>
          <a:xfrm>
            <a:off x="228600" y="93663"/>
            <a:ext cx="8382000" cy="820737"/>
          </a:xfrm>
          <a:noFill/>
          <a:ln/>
        </p:spPr>
        <p:txBody>
          <a:bodyPr/>
          <a:lstStyle/>
          <a:p>
            <a:r>
              <a:rPr lang="en-US" altLang="fr-FR"/>
              <a:t>OneMethodology Technology Track –</a:t>
            </a:r>
            <a:br>
              <a:rPr lang="en-US" altLang="fr-FR"/>
            </a:br>
            <a:r>
              <a:rPr lang="en-US" altLang="fr-FR"/>
              <a:t>Scope Phase Overview</a:t>
            </a:r>
          </a:p>
        </p:txBody>
      </p:sp>
      <p:sp>
        <p:nvSpPr>
          <p:cNvPr id="16402" name="Rectangle 18">
            <a:extLst>
              <a:ext uri="{FF2B5EF4-FFF2-40B4-BE49-F238E27FC236}">
                <a16:creationId xmlns:a16="http://schemas.microsoft.com/office/drawing/2014/main" id="{AB9D573C-CAFA-B37C-3367-9D4735C1980D}"/>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07E934AB-EE27-2B03-81E8-D356F24F3726}"/>
              </a:ext>
            </a:extLst>
          </p:cNvPr>
          <p:cNvSpPr>
            <a:spLocks noChangeArrowheads="1"/>
          </p:cNvSpPr>
          <p:nvPr/>
        </p:nvSpPr>
        <p:spPr bwMode="auto">
          <a:xfrm>
            <a:off x="0" y="949325"/>
            <a:ext cx="2895600" cy="5902325"/>
          </a:xfrm>
          <a:prstGeom prst="rect">
            <a:avLst/>
          </a:prstGeom>
          <a:gradFill rotWithShape="0">
            <a:gsLst>
              <a:gs pos="0">
                <a:srgbClr val="FFC489"/>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92516" name="Rectangle 4">
            <a:hlinkClick r:id="rId2" action="ppaction://hlinksldjump"/>
            <a:extLst>
              <a:ext uri="{FF2B5EF4-FFF2-40B4-BE49-F238E27FC236}">
                <a16:creationId xmlns:a16="http://schemas.microsoft.com/office/drawing/2014/main" id="{B6EC1EA4-3D06-C32A-C0A6-6D9FF34B141E}"/>
              </a:ext>
            </a:extLst>
          </p:cNvPr>
          <p:cNvSpPr>
            <a:spLocks noChangeArrowheads="1"/>
          </p:cNvSpPr>
          <p:nvPr/>
        </p:nvSpPr>
        <p:spPr bwMode="auto">
          <a:xfrm>
            <a:off x="400050" y="1260475"/>
            <a:ext cx="8415338" cy="473075"/>
          </a:xfrm>
          <a:prstGeom prst="rect">
            <a:avLst/>
          </a:prstGeom>
          <a:gradFill rotWithShape="0">
            <a:gsLst>
              <a:gs pos="0">
                <a:srgbClr val="FFCCCC"/>
              </a:gs>
              <a:gs pos="100000">
                <a:srgbClr val="FF505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Milestones</a:t>
            </a:r>
          </a:p>
        </p:txBody>
      </p:sp>
      <p:sp>
        <p:nvSpPr>
          <p:cNvPr id="192517" name="Rectangle 5">
            <a:hlinkClick r:id="rId2" action="ppaction://hlinksldjump"/>
            <a:extLst>
              <a:ext uri="{FF2B5EF4-FFF2-40B4-BE49-F238E27FC236}">
                <a16:creationId xmlns:a16="http://schemas.microsoft.com/office/drawing/2014/main" id="{CA59594C-C785-E2F0-3852-4290D8F77427}"/>
              </a:ext>
            </a:extLst>
          </p:cNvPr>
          <p:cNvSpPr>
            <a:spLocks noChangeArrowheads="1"/>
          </p:cNvSpPr>
          <p:nvPr/>
        </p:nvSpPr>
        <p:spPr bwMode="auto">
          <a:xfrm>
            <a:off x="400050" y="1727200"/>
            <a:ext cx="8413750" cy="2540000"/>
          </a:xfrm>
          <a:prstGeom prst="rect">
            <a:avLst/>
          </a:prstGeom>
          <a:gradFill rotWithShape="0">
            <a:gsLst>
              <a:gs pos="0">
                <a:srgbClr val="CCECFF"/>
              </a:gs>
              <a:gs pos="100000">
                <a:srgbClr val="3366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Implementation</a:t>
            </a:r>
          </a:p>
          <a:p>
            <a:pPr algn="l"/>
            <a:r>
              <a:rPr lang="en-US" altLang="fr-FR" sz="1400" b="1" u="none">
                <a:latin typeface="Arial" panose="020B0604020202020204" pitchFamily="34" charset="0"/>
              </a:rPr>
              <a:t>Activities</a:t>
            </a:r>
          </a:p>
        </p:txBody>
      </p:sp>
      <p:sp>
        <p:nvSpPr>
          <p:cNvPr id="192518" name="Rectangle 6">
            <a:hlinkClick r:id="rId2" action="ppaction://hlinksldjump"/>
            <a:extLst>
              <a:ext uri="{FF2B5EF4-FFF2-40B4-BE49-F238E27FC236}">
                <a16:creationId xmlns:a16="http://schemas.microsoft.com/office/drawing/2014/main" id="{0A57F62A-D1D6-B223-B1D6-A27037BB45CE}"/>
              </a:ext>
            </a:extLst>
          </p:cNvPr>
          <p:cNvSpPr>
            <a:spLocks noChangeArrowheads="1"/>
          </p:cNvSpPr>
          <p:nvPr/>
        </p:nvSpPr>
        <p:spPr bwMode="auto">
          <a:xfrm>
            <a:off x="400050" y="4495800"/>
            <a:ext cx="8415338" cy="1571625"/>
          </a:xfrm>
          <a:prstGeom prst="rect">
            <a:avLst/>
          </a:prstGeom>
          <a:gradFill rotWithShape="0">
            <a:gsLst>
              <a:gs pos="0">
                <a:srgbClr val="CCFFCC"/>
              </a:gs>
              <a:gs pos="100000">
                <a:srgbClr val="33CC33"/>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Project</a:t>
            </a:r>
          </a:p>
          <a:p>
            <a:pPr algn="l"/>
            <a:r>
              <a:rPr lang="en-US" altLang="fr-FR" sz="1400" b="1" u="none">
                <a:latin typeface="Arial" panose="020B0604020202020204" pitchFamily="34" charset="0"/>
              </a:rPr>
              <a:t>Management</a:t>
            </a:r>
          </a:p>
        </p:txBody>
      </p:sp>
      <p:sp>
        <p:nvSpPr>
          <p:cNvPr id="192519" name="Rectangle 7">
            <a:hlinkClick r:id="rId2" action="ppaction://hlinksldjump"/>
            <a:extLst>
              <a:ext uri="{FF2B5EF4-FFF2-40B4-BE49-F238E27FC236}">
                <a16:creationId xmlns:a16="http://schemas.microsoft.com/office/drawing/2014/main" id="{2473A4D3-3C32-2A7E-9FEE-D240E1B0261C}"/>
              </a:ext>
            </a:extLst>
          </p:cNvPr>
          <p:cNvSpPr>
            <a:spLocks noChangeArrowheads="1"/>
          </p:cNvSpPr>
          <p:nvPr/>
        </p:nvSpPr>
        <p:spPr bwMode="auto">
          <a:xfrm>
            <a:off x="400050" y="4191000"/>
            <a:ext cx="8415338" cy="338138"/>
          </a:xfrm>
          <a:prstGeom prst="rect">
            <a:avLst/>
          </a:prstGeom>
          <a:gradFill rotWithShape="0">
            <a:gsLst>
              <a:gs pos="0">
                <a:srgbClr val="FFFFCC"/>
              </a:gs>
              <a:gs pos="100000">
                <a:srgbClr val="FFFF0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Operational Support</a:t>
            </a:r>
          </a:p>
        </p:txBody>
      </p:sp>
      <p:sp>
        <p:nvSpPr>
          <p:cNvPr id="192520" name="Rectangle 8">
            <a:extLst>
              <a:ext uri="{FF2B5EF4-FFF2-40B4-BE49-F238E27FC236}">
                <a16:creationId xmlns:a16="http://schemas.microsoft.com/office/drawing/2014/main" id="{2858DD3E-5EC7-E99F-AEDD-CCE3FF70D385}"/>
              </a:ext>
            </a:extLst>
          </p:cNvPr>
          <p:cNvSpPr>
            <a:spLocks noGrp="1" noChangeArrowheads="1"/>
          </p:cNvSpPr>
          <p:nvPr>
            <p:ph type="title"/>
          </p:nvPr>
        </p:nvSpPr>
        <p:spPr>
          <a:xfrm>
            <a:off x="228600" y="93663"/>
            <a:ext cx="8305800" cy="820737"/>
          </a:xfrm>
        </p:spPr>
        <p:txBody>
          <a:bodyPr/>
          <a:lstStyle/>
          <a:p>
            <a:r>
              <a:rPr lang="en-US" altLang="fr-FR"/>
              <a:t>OneMethodology Technology Track –</a:t>
            </a:r>
            <a:br>
              <a:rPr lang="en-US" altLang="fr-FR"/>
            </a:br>
            <a:r>
              <a:rPr lang="en-US" altLang="fr-FR"/>
              <a:t>Design Phase Overview</a:t>
            </a:r>
          </a:p>
        </p:txBody>
      </p:sp>
      <p:sp>
        <p:nvSpPr>
          <p:cNvPr id="192524" name="AutoShape 12">
            <a:extLst>
              <a:ext uri="{FF2B5EF4-FFF2-40B4-BE49-F238E27FC236}">
                <a16:creationId xmlns:a16="http://schemas.microsoft.com/office/drawing/2014/main" id="{BA1F5652-3FE7-4200-E063-953EA4B7CBFA}"/>
              </a:ext>
            </a:extLst>
          </p:cNvPr>
          <p:cNvSpPr>
            <a:spLocks noChangeArrowheads="1"/>
          </p:cNvSpPr>
          <p:nvPr/>
        </p:nvSpPr>
        <p:spPr bwMode="auto">
          <a:xfrm>
            <a:off x="7894638" y="3422650"/>
            <a:ext cx="850900" cy="506413"/>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Configure</a:t>
            </a:r>
          </a:p>
          <a:p>
            <a:r>
              <a:rPr lang="en-US" altLang="fr-FR" sz="800" b="1" u="none"/>
              <a:t>Phase</a:t>
            </a:r>
          </a:p>
        </p:txBody>
      </p:sp>
      <p:cxnSp>
        <p:nvCxnSpPr>
          <p:cNvPr id="192525" name="AutoShape 13">
            <a:extLst>
              <a:ext uri="{FF2B5EF4-FFF2-40B4-BE49-F238E27FC236}">
                <a16:creationId xmlns:a16="http://schemas.microsoft.com/office/drawing/2014/main" id="{62804EC6-4C7E-8D41-8FA1-6D55D5B92CD7}"/>
              </a:ext>
            </a:extLst>
          </p:cNvPr>
          <p:cNvCxnSpPr>
            <a:cxnSpLocks noChangeShapeType="1"/>
            <a:stCxn id="192526" idx="0"/>
            <a:endCxn id="192591" idx="1"/>
          </p:cNvCxnSpPr>
          <p:nvPr/>
        </p:nvCxnSpPr>
        <p:spPr bwMode="auto">
          <a:xfrm rot="16200000">
            <a:off x="2984500" y="5067300"/>
            <a:ext cx="222250" cy="666750"/>
          </a:xfrm>
          <a:prstGeom prst="bentConnector2">
            <a:avLst/>
          </a:prstGeom>
          <a:noFill/>
          <a:ln w="12700">
            <a:solidFill>
              <a:schemeClr val="tx1"/>
            </a:solidFill>
            <a:prstDash val="sysDot"/>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526" name="Rectangle 14">
            <a:hlinkClick r:id="rId2" action="ppaction://hlinksldjump"/>
            <a:extLst>
              <a:ext uri="{FF2B5EF4-FFF2-40B4-BE49-F238E27FC236}">
                <a16:creationId xmlns:a16="http://schemas.microsoft.com/office/drawing/2014/main" id="{4CE64EF3-E620-4E5F-ECB8-D265CB8B9591}"/>
              </a:ext>
            </a:extLst>
          </p:cNvPr>
          <p:cNvSpPr>
            <a:spLocks noChangeArrowheads="1"/>
          </p:cNvSpPr>
          <p:nvPr/>
        </p:nvSpPr>
        <p:spPr bwMode="auto">
          <a:xfrm>
            <a:off x="2351088" y="55118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Technology</a:t>
            </a:r>
          </a:p>
          <a:p>
            <a:r>
              <a:rPr lang="en-US" altLang="fr-FR" sz="800" b="1" u="none"/>
              <a:t>Proj Mgmt Workshop</a:t>
            </a:r>
          </a:p>
          <a:p>
            <a:r>
              <a:rPr lang="en-US" altLang="fr-FR" sz="800" b="1" u="none"/>
              <a:t>(Recurring)</a:t>
            </a:r>
          </a:p>
        </p:txBody>
      </p:sp>
      <p:sp>
        <p:nvSpPr>
          <p:cNvPr id="192527" name="Rectangle 15">
            <a:hlinkClick r:id="rId2" action="ppaction://hlinksldjump"/>
            <a:extLst>
              <a:ext uri="{FF2B5EF4-FFF2-40B4-BE49-F238E27FC236}">
                <a16:creationId xmlns:a16="http://schemas.microsoft.com/office/drawing/2014/main" id="{BADB741E-CCC5-4FE7-ABD4-4A2FE1577F87}"/>
              </a:ext>
            </a:extLst>
          </p:cNvPr>
          <p:cNvSpPr>
            <a:spLocks noChangeArrowheads="1"/>
          </p:cNvSpPr>
          <p:nvPr/>
        </p:nvSpPr>
        <p:spPr bwMode="auto">
          <a:xfrm>
            <a:off x="3786188" y="5640388"/>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cxnSp>
        <p:nvCxnSpPr>
          <p:cNvPr id="192528" name="AutoShape 16">
            <a:extLst>
              <a:ext uri="{FF2B5EF4-FFF2-40B4-BE49-F238E27FC236}">
                <a16:creationId xmlns:a16="http://schemas.microsoft.com/office/drawing/2014/main" id="{557C9488-648D-DF54-318B-7B359460A418}"/>
              </a:ext>
            </a:extLst>
          </p:cNvPr>
          <p:cNvCxnSpPr>
            <a:cxnSpLocks noChangeShapeType="1"/>
            <a:stCxn id="192526" idx="3"/>
            <a:endCxn id="192527" idx="1"/>
          </p:cNvCxnSpPr>
          <p:nvPr/>
        </p:nvCxnSpPr>
        <p:spPr bwMode="auto">
          <a:xfrm>
            <a:off x="3173413" y="5772150"/>
            <a:ext cx="6127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529" name="Rectangle 17">
            <a:hlinkClick r:id="rId2" action="ppaction://hlinksldjump"/>
            <a:extLst>
              <a:ext uri="{FF2B5EF4-FFF2-40B4-BE49-F238E27FC236}">
                <a16:creationId xmlns:a16="http://schemas.microsoft.com/office/drawing/2014/main" id="{BA491FB7-2F5B-3355-554E-C7600234C4D2}"/>
              </a:ext>
            </a:extLst>
          </p:cNvPr>
          <p:cNvSpPr>
            <a:spLocks noChangeArrowheads="1"/>
          </p:cNvSpPr>
          <p:nvPr/>
        </p:nvSpPr>
        <p:spPr bwMode="auto">
          <a:xfrm>
            <a:off x="5203825" y="5640388"/>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cxnSp>
        <p:nvCxnSpPr>
          <p:cNvPr id="192530" name="AutoShape 18">
            <a:extLst>
              <a:ext uri="{FF2B5EF4-FFF2-40B4-BE49-F238E27FC236}">
                <a16:creationId xmlns:a16="http://schemas.microsoft.com/office/drawing/2014/main" id="{DA9C8F9F-617D-CCF3-4BF2-EAF3D15F9EBD}"/>
              </a:ext>
            </a:extLst>
          </p:cNvPr>
          <p:cNvCxnSpPr>
            <a:cxnSpLocks noChangeShapeType="1"/>
            <a:stCxn id="192527" idx="3"/>
            <a:endCxn id="192529" idx="1"/>
          </p:cNvCxnSpPr>
          <p:nvPr/>
        </p:nvCxnSpPr>
        <p:spPr bwMode="auto">
          <a:xfrm>
            <a:off x="4589463" y="5772150"/>
            <a:ext cx="614362"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31" name="AutoShape 19">
            <a:extLst>
              <a:ext uri="{FF2B5EF4-FFF2-40B4-BE49-F238E27FC236}">
                <a16:creationId xmlns:a16="http://schemas.microsoft.com/office/drawing/2014/main" id="{557B668C-5EA7-BB4B-4936-D04F7047B597}"/>
              </a:ext>
            </a:extLst>
          </p:cNvPr>
          <p:cNvCxnSpPr>
            <a:cxnSpLocks noChangeShapeType="1"/>
            <a:stCxn id="192529" idx="3"/>
            <a:endCxn id="192562" idx="1"/>
          </p:cNvCxnSpPr>
          <p:nvPr/>
        </p:nvCxnSpPr>
        <p:spPr bwMode="auto">
          <a:xfrm>
            <a:off x="6007100" y="5772150"/>
            <a:ext cx="604838"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32" name="AutoShape 20">
            <a:extLst>
              <a:ext uri="{FF2B5EF4-FFF2-40B4-BE49-F238E27FC236}">
                <a16:creationId xmlns:a16="http://schemas.microsoft.com/office/drawing/2014/main" id="{4A055DC7-A601-8546-E82A-3E291D5A6891}"/>
              </a:ext>
            </a:extLst>
          </p:cNvPr>
          <p:cNvCxnSpPr>
            <a:cxnSpLocks noChangeShapeType="1"/>
            <a:stCxn id="192562" idx="3"/>
            <a:endCxn id="192524" idx="1"/>
          </p:cNvCxnSpPr>
          <p:nvPr/>
        </p:nvCxnSpPr>
        <p:spPr bwMode="auto">
          <a:xfrm flipV="1">
            <a:off x="7415213" y="3676650"/>
            <a:ext cx="479425" cy="20955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37" name="AutoShape 25">
            <a:extLst>
              <a:ext uri="{FF2B5EF4-FFF2-40B4-BE49-F238E27FC236}">
                <a16:creationId xmlns:a16="http://schemas.microsoft.com/office/drawing/2014/main" id="{5513E5F8-EDBD-5219-1205-29AC46C4C1C0}"/>
              </a:ext>
            </a:extLst>
          </p:cNvPr>
          <p:cNvCxnSpPr>
            <a:cxnSpLocks noChangeShapeType="1"/>
            <a:stCxn id="192587" idx="2"/>
            <a:endCxn id="192526" idx="1"/>
          </p:cNvCxnSpPr>
          <p:nvPr/>
        </p:nvCxnSpPr>
        <p:spPr bwMode="auto">
          <a:xfrm rot="16200000" flipH="1">
            <a:off x="850107" y="4271169"/>
            <a:ext cx="2738437" cy="26352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545" name="AutoShape 33">
            <a:extLst>
              <a:ext uri="{FF2B5EF4-FFF2-40B4-BE49-F238E27FC236}">
                <a16:creationId xmlns:a16="http://schemas.microsoft.com/office/drawing/2014/main" id="{B133E337-CC75-F2BC-03B5-19CFF5FAF07F}"/>
              </a:ext>
            </a:extLst>
          </p:cNvPr>
          <p:cNvSpPr>
            <a:spLocks noChangeArrowheads="1"/>
          </p:cNvSpPr>
          <p:nvPr/>
        </p:nvSpPr>
        <p:spPr bwMode="auto">
          <a:xfrm>
            <a:off x="469900" y="2520950"/>
            <a:ext cx="850900" cy="506413"/>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Scope</a:t>
            </a:r>
          </a:p>
          <a:p>
            <a:r>
              <a:rPr lang="en-US" altLang="fr-FR" sz="800" b="1" u="none"/>
              <a:t>Phase</a:t>
            </a:r>
          </a:p>
        </p:txBody>
      </p:sp>
      <p:cxnSp>
        <p:nvCxnSpPr>
          <p:cNvPr id="192546" name="AutoShape 34">
            <a:extLst>
              <a:ext uri="{FF2B5EF4-FFF2-40B4-BE49-F238E27FC236}">
                <a16:creationId xmlns:a16="http://schemas.microsoft.com/office/drawing/2014/main" id="{3CFEDD23-0F9D-C8B2-4A44-59BCEAC31AC9}"/>
              </a:ext>
            </a:extLst>
          </p:cNvPr>
          <p:cNvCxnSpPr>
            <a:cxnSpLocks noChangeShapeType="1"/>
            <a:stCxn id="192545" idx="3"/>
            <a:endCxn id="192587" idx="1"/>
          </p:cNvCxnSpPr>
          <p:nvPr/>
        </p:nvCxnSpPr>
        <p:spPr bwMode="auto">
          <a:xfrm>
            <a:off x="1320800" y="2774950"/>
            <a:ext cx="355600"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48" name="AutoShape 36">
            <a:extLst>
              <a:ext uri="{FF2B5EF4-FFF2-40B4-BE49-F238E27FC236}">
                <a16:creationId xmlns:a16="http://schemas.microsoft.com/office/drawing/2014/main" id="{9368724F-D2D0-3BE9-677B-E7C390C82FCF}"/>
              </a:ext>
            </a:extLst>
          </p:cNvPr>
          <p:cNvCxnSpPr>
            <a:cxnSpLocks noChangeShapeType="1"/>
            <a:stCxn id="192572" idx="3"/>
            <a:endCxn id="192524" idx="1"/>
          </p:cNvCxnSpPr>
          <p:nvPr/>
        </p:nvCxnSpPr>
        <p:spPr bwMode="auto">
          <a:xfrm>
            <a:off x="7423150" y="2774950"/>
            <a:ext cx="471488" cy="901700"/>
          </a:xfrm>
          <a:prstGeom prst="bentConnector3">
            <a:avLst>
              <a:gd name="adj1" fmla="val 49833"/>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553" name="Rectangle 41">
            <a:hlinkClick r:id="rId2" action="ppaction://hlinksldjump"/>
            <a:extLst>
              <a:ext uri="{FF2B5EF4-FFF2-40B4-BE49-F238E27FC236}">
                <a16:creationId xmlns:a16="http://schemas.microsoft.com/office/drawing/2014/main" id="{17F89013-6653-F1F3-6DC3-B61079BD11B2}"/>
              </a:ext>
            </a:extLst>
          </p:cNvPr>
          <p:cNvSpPr>
            <a:spLocks noChangeArrowheads="1"/>
          </p:cNvSpPr>
          <p:nvPr/>
        </p:nvSpPr>
        <p:spPr bwMode="auto">
          <a:xfrm>
            <a:off x="4267200" y="1262063"/>
            <a:ext cx="1236663"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Implementation Tools</a:t>
            </a:r>
          </a:p>
          <a:p>
            <a:r>
              <a:rPr lang="en-US" altLang="fr-FR" sz="800" b="1" u="none"/>
              <a:t>Live</a:t>
            </a:r>
          </a:p>
        </p:txBody>
      </p:sp>
      <p:sp>
        <p:nvSpPr>
          <p:cNvPr id="192554" name="Rectangle 42">
            <a:hlinkClick r:id="rId2" action="ppaction://hlinksldjump"/>
            <a:extLst>
              <a:ext uri="{FF2B5EF4-FFF2-40B4-BE49-F238E27FC236}">
                <a16:creationId xmlns:a16="http://schemas.microsoft.com/office/drawing/2014/main" id="{F64DBC16-46A8-DAEF-605B-5377AA130AD2}"/>
              </a:ext>
            </a:extLst>
          </p:cNvPr>
          <p:cNvSpPr>
            <a:spLocks noChangeArrowheads="1"/>
          </p:cNvSpPr>
          <p:nvPr/>
        </p:nvSpPr>
        <p:spPr bwMode="auto">
          <a:xfrm>
            <a:off x="1400175" y="1262063"/>
            <a:ext cx="569913"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Design</a:t>
            </a:r>
          </a:p>
          <a:p>
            <a:r>
              <a:rPr lang="en-US" altLang="fr-FR" sz="800" b="1" u="none"/>
              <a:t>Start</a:t>
            </a:r>
          </a:p>
        </p:txBody>
      </p:sp>
      <p:cxnSp>
        <p:nvCxnSpPr>
          <p:cNvPr id="192559" name="AutoShape 47">
            <a:extLst>
              <a:ext uri="{FF2B5EF4-FFF2-40B4-BE49-F238E27FC236}">
                <a16:creationId xmlns:a16="http://schemas.microsoft.com/office/drawing/2014/main" id="{99C898F8-D8E9-0F8E-28DA-5F297A66C7E8}"/>
              </a:ext>
            </a:extLst>
          </p:cNvPr>
          <p:cNvCxnSpPr>
            <a:cxnSpLocks noChangeShapeType="1"/>
            <a:stCxn id="192573" idx="3"/>
            <a:endCxn id="192553" idx="2"/>
          </p:cNvCxnSpPr>
          <p:nvPr/>
        </p:nvCxnSpPr>
        <p:spPr bwMode="auto">
          <a:xfrm flipV="1">
            <a:off x="4784725" y="1647825"/>
            <a:ext cx="101600" cy="1127125"/>
          </a:xfrm>
          <a:prstGeom prst="bentConnector2">
            <a:avLst/>
          </a:prstGeom>
          <a:noFill/>
          <a:ln w="12700">
            <a:solidFill>
              <a:schemeClr val="tx1"/>
            </a:solidFill>
            <a:prstDash val="sysDot"/>
            <a:miter lim="800000"/>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60" name="AutoShape 48">
            <a:extLst>
              <a:ext uri="{FF2B5EF4-FFF2-40B4-BE49-F238E27FC236}">
                <a16:creationId xmlns:a16="http://schemas.microsoft.com/office/drawing/2014/main" id="{FDCC1910-5A1E-0B97-4BED-0869D99E2C52}"/>
              </a:ext>
            </a:extLst>
          </p:cNvPr>
          <p:cNvCxnSpPr>
            <a:cxnSpLocks noChangeShapeType="1"/>
            <a:stCxn id="192571" idx="3"/>
            <a:endCxn id="192572" idx="1"/>
          </p:cNvCxnSpPr>
          <p:nvPr/>
        </p:nvCxnSpPr>
        <p:spPr bwMode="auto">
          <a:xfrm>
            <a:off x="6203950" y="2774950"/>
            <a:ext cx="3968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562" name="Rectangle 50">
            <a:hlinkClick r:id="rId2" action="ppaction://hlinksldjump"/>
            <a:extLst>
              <a:ext uri="{FF2B5EF4-FFF2-40B4-BE49-F238E27FC236}">
                <a16:creationId xmlns:a16="http://schemas.microsoft.com/office/drawing/2014/main" id="{FADFD44B-E5EB-9ED8-F51B-2290E8971F1E}"/>
              </a:ext>
            </a:extLst>
          </p:cNvPr>
          <p:cNvSpPr>
            <a:spLocks noChangeArrowheads="1"/>
          </p:cNvSpPr>
          <p:nvPr/>
        </p:nvSpPr>
        <p:spPr bwMode="auto">
          <a:xfrm>
            <a:off x="6611938" y="5640388"/>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sp>
        <p:nvSpPr>
          <p:cNvPr id="192570" name="Line 58">
            <a:extLst>
              <a:ext uri="{FF2B5EF4-FFF2-40B4-BE49-F238E27FC236}">
                <a16:creationId xmlns:a16="http://schemas.microsoft.com/office/drawing/2014/main" id="{81DFDCC2-4B41-9EC0-91EF-0D363CA7CD98}"/>
              </a:ext>
            </a:extLst>
          </p:cNvPr>
          <p:cNvSpPr>
            <a:spLocks noChangeShapeType="1"/>
          </p:cNvSpPr>
          <p:nvPr/>
        </p:nvSpPr>
        <p:spPr bwMode="auto">
          <a:xfrm flipH="1">
            <a:off x="1689100" y="1638300"/>
            <a:ext cx="0" cy="1130300"/>
          </a:xfrm>
          <a:prstGeom prst="line">
            <a:avLst/>
          </a:prstGeom>
          <a:noFill/>
          <a:ln w="12700">
            <a:solidFill>
              <a:schemeClr val="tx1"/>
            </a:solidFill>
            <a:prstDash val="sysDot"/>
            <a:round/>
            <a:headEnd type="diamond"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192571" name="Rectangle 59">
            <a:hlinkClick r:id="rId2" action="ppaction://hlinksldjump"/>
            <a:extLst>
              <a:ext uri="{FF2B5EF4-FFF2-40B4-BE49-F238E27FC236}">
                <a16:creationId xmlns:a16="http://schemas.microsoft.com/office/drawing/2014/main" id="{A3D33F0F-1D32-8283-A6F2-025548A45C30}"/>
              </a:ext>
            </a:extLst>
          </p:cNvPr>
          <p:cNvSpPr>
            <a:spLocks noChangeArrowheads="1"/>
          </p:cNvSpPr>
          <p:nvPr/>
        </p:nvSpPr>
        <p:spPr bwMode="auto">
          <a:xfrm>
            <a:off x="5381625" y="2514600"/>
            <a:ext cx="822325" cy="519113"/>
          </a:xfrm>
          <a:prstGeom prst="rect">
            <a:avLst/>
          </a:prstGeom>
          <a:solidFill>
            <a:srgbClr val="BBFFBB"/>
          </a:solidFill>
          <a:ln w="0">
            <a:solidFill>
              <a:srgbClr val="000000"/>
            </a:solidFill>
            <a:prstDash val="sysDot"/>
            <a:miter lim="800000"/>
            <a:headEnd/>
            <a:tailEnd/>
          </a:ln>
        </p:spPr>
        <p:txBody>
          <a:bodyPr anchor="ctr"/>
          <a:lstStyle/>
          <a:p>
            <a:r>
              <a:rPr lang="en-US" altLang="fr-FR" sz="800" u="none"/>
              <a:t>Project Planning Workshop</a:t>
            </a:r>
          </a:p>
        </p:txBody>
      </p:sp>
      <p:sp>
        <p:nvSpPr>
          <p:cNvPr id="192572" name="Rectangle 60">
            <a:hlinkClick r:id="rId2" action="ppaction://hlinksldjump"/>
            <a:extLst>
              <a:ext uri="{FF2B5EF4-FFF2-40B4-BE49-F238E27FC236}">
                <a16:creationId xmlns:a16="http://schemas.microsoft.com/office/drawing/2014/main" id="{B55E354C-F05A-B983-014D-C57924C6C1C5}"/>
              </a:ext>
            </a:extLst>
          </p:cNvPr>
          <p:cNvSpPr>
            <a:spLocks noChangeArrowheads="1"/>
          </p:cNvSpPr>
          <p:nvPr/>
        </p:nvSpPr>
        <p:spPr bwMode="auto">
          <a:xfrm>
            <a:off x="6600825" y="25146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Technology Planning Workshop</a:t>
            </a:r>
          </a:p>
        </p:txBody>
      </p:sp>
      <p:sp>
        <p:nvSpPr>
          <p:cNvPr id="192573" name="Rectangle 61">
            <a:hlinkClick r:id="rId2" action="ppaction://hlinksldjump"/>
            <a:extLst>
              <a:ext uri="{FF2B5EF4-FFF2-40B4-BE49-F238E27FC236}">
                <a16:creationId xmlns:a16="http://schemas.microsoft.com/office/drawing/2014/main" id="{8403E1EB-29EB-164D-173D-A1A22A75B89D}"/>
              </a:ext>
            </a:extLst>
          </p:cNvPr>
          <p:cNvSpPr>
            <a:spLocks noChangeArrowheads="1"/>
          </p:cNvSpPr>
          <p:nvPr/>
        </p:nvSpPr>
        <p:spPr bwMode="auto">
          <a:xfrm>
            <a:off x="3962400" y="2514600"/>
            <a:ext cx="822325" cy="519113"/>
          </a:xfrm>
          <a:prstGeom prst="rect">
            <a:avLst/>
          </a:prstGeom>
          <a:solidFill>
            <a:srgbClr val="80FF80"/>
          </a:solidFill>
          <a:ln w="0">
            <a:solidFill>
              <a:srgbClr val="000000"/>
            </a:solidFill>
            <a:miter lim="800000"/>
            <a:headEnd/>
            <a:tailEnd/>
          </a:ln>
        </p:spPr>
        <p:txBody>
          <a:bodyPr lIns="45720" rIns="45720" anchor="ctr"/>
          <a:lstStyle/>
          <a:p>
            <a:r>
              <a:rPr lang="en-US" altLang="fr-FR" sz="800" b="1" u="none"/>
              <a:t>Implementation Tools Installation Workshop</a:t>
            </a:r>
          </a:p>
        </p:txBody>
      </p:sp>
      <p:cxnSp>
        <p:nvCxnSpPr>
          <p:cNvPr id="192574" name="AutoShape 62">
            <a:extLst>
              <a:ext uri="{FF2B5EF4-FFF2-40B4-BE49-F238E27FC236}">
                <a16:creationId xmlns:a16="http://schemas.microsoft.com/office/drawing/2014/main" id="{24DCF931-AAF7-BD41-DC9A-05CE86432B2F}"/>
              </a:ext>
            </a:extLst>
          </p:cNvPr>
          <p:cNvCxnSpPr>
            <a:cxnSpLocks noChangeShapeType="1"/>
            <a:stCxn id="192573" idx="3"/>
            <a:endCxn id="192571" idx="1"/>
          </p:cNvCxnSpPr>
          <p:nvPr/>
        </p:nvCxnSpPr>
        <p:spPr bwMode="auto">
          <a:xfrm>
            <a:off x="4784725" y="2774950"/>
            <a:ext cx="596900"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587" name="Rectangle 75">
            <a:hlinkClick r:id="rId2" action="ppaction://hlinksldjump"/>
            <a:extLst>
              <a:ext uri="{FF2B5EF4-FFF2-40B4-BE49-F238E27FC236}">
                <a16:creationId xmlns:a16="http://schemas.microsoft.com/office/drawing/2014/main" id="{C267AB2F-3490-A167-40A1-67F36C78B996}"/>
              </a:ext>
            </a:extLst>
          </p:cNvPr>
          <p:cNvSpPr>
            <a:spLocks noChangeArrowheads="1"/>
          </p:cNvSpPr>
          <p:nvPr/>
        </p:nvSpPr>
        <p:spPr bwMode="auto">
          <a:xfrm>
            <a:off x="1676400" y="2514600"/>
            <a:ext cx="822325" cy="519113"/>
          </a:xfrm>
          <a:prstGeom prst="rect">
            <a:avLst/>
          </a:prstGeom>
          <a:solidFill>
            <a:srgbClr val="BBFFBB"/>
          </a:solidFill>
          <a:ln w="0">
            <a:solidFill>
              <a:srgbClr val="000000"/>
            </a:solidFill>
            <a:prstDash val="sysDot"/>
            <a:miter lim="800000"/>
            <a:headEnd/>
            <a:tailEnd/>
          </a:ln>
        </p:spPr>
        <p:txBody>
          <a:bodyPr anchor="ctr"/>
          <a:lstStyle/>
          <a:p>
            <a:r>
              <a:rPr lang="en-US" altLang="fr-FR" sz="800" u="none"/>
              <a:t>Initial Planning &amp; Methodology Workshop</a:t>
            </a:r>
          </a:p>
        </p:txBody>
      </p:sp>
      <p:cxnSp>
        <p:nvCxnSpPr>
          <p:cNvPr id="192588" name="AutoShape 76">
            <a:extLst>
              <a:ext uri="{FF2B5EF4-FFF2-40B4-BE49-F238E27FC236}">
                <a16:creationId xmlns:a16="http://schemas.microsoft.com/office/drawing/2014/main" id="{D80AEF98-4803-9963-3ABF-5D8C4A53C108}"/>
              </a:ext>
            </a:extLst>
          </p:cNvPr>
          <p:cNvCxnSpPr>
            <a:cxnSpLocks noChangeShapeType="1"/>
            <a:stCxn id="192587" idx="3"/>
            <a:endCxn id="192594" idx="1"/>
          </p:cNvCxnSpPr>
          <p:nvPr/>
        </p:nvCxnSpPr>
        <p:spPr bwMode="auto">
          <a:xfrm>
            <a:off x="2498725" y="2774950"/>
            <a:ext cx="3206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591" name="Rectangle 79">
            <a:hlinkClick r:id="rId2" action="ppaction://hlinksldjump"/>
            <a:extLst>
              <a:ext uri="{FF2B5EF4-FFF2-40B4-BE49-F238E27FC236}">
                <a16:creationId xmlns:a16="http://schemas.microsoft.com/office/drawing/2014/main" id="{BE19AEB4-5AE1-85F4-3B40-FE6FC953C08D}"/>
              </a:ext>
            </a:extLst>
          </p:cNvPr>
          <p:cNvSpPr>
            <a:spLocks noChangeArrowheads="1"/>
          </p:cNvSpPr>
          <p:nvPr/>
        </p:nvSpPr>
        <p:spPr bwMode="auto">
          <a:xfrm>
            <a:off x="3429000" y="5029200"/>
            <a:ext cx="822325" cy="519113"/>
          </a:xfrm>
          <a:prstGeom prst="rect">
            <a:avLst/>
          </a:prstGeom>
          <a:solidFill>
            <a:srgbClr val="BBFFBB"/>
          </a:solidFill>
          <a:ln w="0">
            <a:solidFill>
              <a:srgbClr val="000000"/>
            </a:solidFill>
            <a:prstDash val="sysDot"/>
            <a:miter lim="800000"/>
            <a:headEnd/>
            <a:tailEnd/>
          </a:ln>
        </p:spPr>
        <p:txBody>
          <a:bodyPr anchor="ctr"/>
          <a:lstStyle/>
          <a:p>
            <a:r>
              <a:rPr lang="en-US" altLang="fr-FR" sz="800" u="none"/>
              <a:t>Project Mgmt Workshop (Recurring)</a:t>
            </a:r>
          </a:p>
        </p:txBody>
      </p:sp>
      <p:sp>
        <p:nvSpPr>
          <p:cNvPr id="192592" name="Rectangle 80">
            <a:hlinkClick r:id="rId2" action="ppaction://hlinksldjump"/>
            <a:extLst>
              <a:ext uri="{FF2B5EF4-FFF2-40B4-BE49-F238E27FC236}">
                <a16:creationId xmlns:a16="http://schemas.microsoft.com/office/drawing/2014/main" id="{A7D4C8B5-F943-371B-E5BD-39F29264945C}"/>
              </a:ext>
            </a:extLst>
          </p:cNvPr>
          <p:cNvSpPr>
            <a:spLocks noChangeArrowheads="1"/>
          </p:cNvSpPr>
          <p:nvPr/>
        </p:nvSpPr>
        <p:spPr bwMode="auto">
          <a:xfrm>
            <a:off x="4495800" y="4572000"/>
            <a:ext cx="822325" cy="519113"/>
          </a:xfrm>
          <a:prstGeom prst="rect">
            <a:avLst/>
          </a:prstGeom>
          <a:solidFill>
            <a:srgbClr val="BBFFBB"/>
          </a:solidFill>
          <a:ln w="0">
            <a:solidFill>
              <a:srgbClr val="000000"/>
            </a:solidFill>
            <a:prstDash val="sysDot"/>
            <a:miter lim="800000"/>
            <a:headEnd/>
            <a:tailEnd/>
          </a:ln>
        </p:spPr>
        <p:txBody>
          <a:bodyPr anchor="ctr"/>
          <a:lstStyle/>
          <a:p>
            <a:r>
              <a:rPr lang="en-US" altLang="fr-FR" sz="800" u="none"/>
              <a:t>Steering Committee Workshop (Recurring)</a:t>
            </a:r>
          </a:p>
        </p:txBody>
      </p:sp>
      <p:cxnSp>
        <p:nvCxnSpPr>
          <p:cNvPr id="192593" name="AutoShape 81">
            <a:extLst>
              <a:ext uri="{FF2B5EF4-FFF2-40B4-BE49-F238E27FC236}">
                <a16:creationId xmlns:a16="http://schemas.microsoft.com/office/drawing/2014/main" id="{E3A3B99F-BF75-01BA-9E3D-1D3EEA406810}"/>
              </a:ext>
            </a:extLst>
          </p:cNvPr>
          <p:cNvCxnSpPr>
            <a:cxnSpLocks noChangeShapeType="1"/>
            <a:stCxn id="192591" idx="0"/>
            <a:endCxn id="192592" idx="1"/>
          </p:cNvCxnSpPr>
          <p:nvPr/>
        </p:nvCxnSpPr>
        <p:spPr bwMode="auto">
          <a:xfrm rot="16200000">
            <a:off x="4069557" y="4602956"/>
            <a:ext cx="196850" cy="655637"/>
          </a:xfrm>
          <a:prstGeom prst="bentConnector2">
            <a:avLst/>
          </a:prstGeom>
          <a:noFill/>
          <a:ln w="12700">
            <a:solidFill>
              <a:schemeClr val="tx1"/>
            </a:solidFill>
            <a:prstDash val="sysDot"/>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594" name="Rectangle 82">
            <a:hlinkClick r:id="rId2" action="ppaction://hlinksldjump"/>
            <a:extLst>
              <a:ext uri="{FF2B5EF4-FFF2-40B4-BE49-F238E27FC236}">
                <a16:creationId xmlns:a16="http://schemas.microsoft.com/office/drawing/2014/main" id="{59CAD93E-433F-151B-3813-2F0BB34664B4}"/>
              </a:ext>
            </a:extLst>
          </p:cNvPr>
          <p:cNvSpPr>
            <a:spLocks noChangeArrowheads="1"/>
          </p:cNvSpPr>
          <p:nvPr/>
        </p:nvSpPr>
        <p:spPr bwMode="auto">
          <a:xfrm>
            <a:off x="2819400" y="2514600"/>
            <a:ext cx="822325" cy="519113"/>
          </a:xfrm>
          <a:prstGeom prst="rect">
            <a:avLst/>
          </a:prstGeom>
          <a:solidFill>
            <a:srgbClr val="BBFFBB"/>
          </a:solidFill>
          <a:ln w="0">
            <a:solidFill>
              <a:srgbClr val="000000"/>
            </a:solidFill>
            <a:prstDash val="sysDot"/>
            <a:miter lim="800000"/>
            <a:headEnd/>
            <a:tailEnd/>
          </a:ln>
        </p:spPr>
        <p:txBody>
          <a:bodyPr anchor="ctr"/>
          <a:lstStyle/>
          <a:p>
            <a:r>
              <a:rPr lang="en-US" altLang="fr-FR" sz="800" u="none"/>
              <a:t>Solution Overview Education Workshop</a:t>
            </a:r>
          </a:p>
        </p:txBody>
      </p:sp>
      <p:sp>
        <p:nvSpPr>
          <p:cNvPr id="192595" name="Rectangle 83">
            <a:hlinkClick r:id="rId2" action="ppaction://hlinksldjump"/>
            <a:extLst>
              <a:ext uri="{FF2B5EF4-FFF2-40B4-BE49-F238E27FC236}">
                <a16:creationId xmlns:a16="http://schemas.microsoft.com/office/drawing/2014/main" id="{8903539D-0404-CF60-4F19-DCB92641CF11}"/>
              </a:ext>
            </a:extLst>
          </p:cNvPr>
          <p:cNvSpPr>
            <a:spLocks noChangeArrowheads="1"/>
          </p:cNvSpPr>
          <p:nvPr/>
        </p:nvSpPr>
        <p:spPr bwMode="auto">
          <a:xfrm>
            <a:off x="5105400" y="3276600"/>
            <a:ext cx="822325" cy="519113"/>
          </a:xfrm>
          <a:prstGeom prst="rect">
            <a:avLst/>
          </a:prstGeom>
          <a:solidFill>
            <a:srgbClr val="80FF80"/>
          </a:solidFill>
          <a:ln w="0">
            <a:solidFill>
              <a:srgbClr val="000000"/>
            </a:solidFill>
            <a:miter lim="800000"/>
            <a:headEnd/>
            <a:tailEnd/>
          </a:ln>
        </p:spPr>
        <p:txBody>
          <a:bodyPr lIns="45720" rIns="45720" anchor="ctr"/>
          <a:lstStyle/>
          <a:p>
            <a:r>
              <a:rPr lang="en-US" altLang="fr-FR" sz="800" b="1" u="none"/>
              <a:t>Technology Architecture Design Workshop</a:t>
            </a:r>
          </a:p>
        </p:txBody>
      </p:sp>
      <p:cxnSp>
        <p:nvCxnSpPr>
          <p:cNvPr id="192596" name="AutoShape 84">
            <a:extLst>
              <a:ext uri="{FF2B5EF4-FFF2-40B4-BE49-F238E27FC236}">
                <a16:creationId xmlns:a16="http://schemas.microsoft.com/office/drawing/2014/main" id="{58D71051-BEF9-D180-215B-3398031CCEE1}"/>
              </a:ext>
            </a:extLst>
          </p:cNvPr>
          <p:cNvCxnSpPr>
            <a:cxnSpLocks noChangeShapeType="1"/>
            <a:stCxn id="192594" idx="3"/>
            <a:endCxn id="192573" idx="1"/>
          </p:cNvCxnSpPr>
          <p:nvPr/>
        </p:nvCxnSpPr>
        <p:spPr bwMode="auto">
          <a:xfrm>
            <a:off x="3641725" y="2774950"/>
            <a:ext cx="3206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97" name="AutoShape 85">
            <a:extLst>
              <a:ext uri="{FF2B5EF4-FFF2-40B4-BE49-F238E27FC236}">
                <a16:creationId xmlns:a16="http://schemas.microsoft.com/office/drawing/2014/main" id="{2C0B482F-CE59-B55B-75EA-2BB1C5D88FD9}"/>
              </a:ext>
            </a:extLst>
          </p:cNvPr>
          <p:cNvCxnSpPr>
            <a:cxnSpLocks noChangeShapeType="1"/>
            <a:stCxn id="192587" idx="2"/>
            <a:endCxn id="192595" idx="1"/>
          </p:cNvCxnSpPr>
          <p:nvPr/>
        </p:nvCxnSpPr>
        <p:spPr bwMode="auto">
          <a:xfrm rot="16200000" flipH="1">
            <a:off x="3344863" y="1776413"/>
            <a:ext cx="503237" cy="3017837"/>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98" name="AutoShape 86">
            <a:extLst>
              <a:ext uri="{FF2B5EF4-FFF2-40B4-BE49-F238E27FC236}">
                <a16:creationId xmlns:a16="http://schemas.microsoft.com/office/drawing/2014/main" id="{FEE5C179-A452-8414-6173-7BB95227E598}"/>
              </a:ext>
            </a:extLst>
          </p:cNvPr>
          <p:cNvCxnSpPr>
            <a:cxnSpLocks noChangeShapeType="1"/>
            <a:stCxn id="192595" idx="3"/>
            <a:endCxn id="192572" idx="2"/>
          </p:cNvCxnSpPr>
          <p:nvPr/>
        </p:nvCxnSpPr>
        <p:spPr bwMode="auto">
          <a:xfrm flipV="1">
            <a:off x="5927725" y="3033713"/>
            <a:ext cx="1084263" cy="503237"/>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92602" name="Picture 90">
            <a:extLst>
              <a:ext uri="{FF2B5EF4-FFF2-40B4-BE49-F238E27FC236}">
                <a16:creationId xmlns:a16="http://schemas.microsoft.com/office/drawing/2014/main" id="{EAD04B35-6519-740F-7D32-13F6CCF74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6238875"/>
            <a:ext cx="3349625" cy="280988"/>
          </a:xfrm>
          <a:prstGeom prst="rect">
            <a:avLst/>
          </a:prstGeom>
          <a:noFill/>
          <a:extLst>
            <a:ext uri="{909E8E84-426E-40DD-AFC4-6F175D3DCCD1}">
              <a14:hiddenFill xmlns:a14="http://schemas.microsoft.com/office/drawing/2010/main">
                <a:solidFill>
                  <a:srgbClr val="FFFFFF"/>
                </a:solidFill>
              </a14:hiddenFill>
            </a:ext>
          </a:extLst>
        </p:spPr>
      </p:pic>
      <p:sp>
        <p:nvSpPr>
          <p:cNvPr id="192604" name="Rectangle 92">
            <a:extLst>
              <a:ext uri="{FF2B5EF4-FFF2-40B4-BE49-F238E27FC236}">
                <a16:creationId xmlns:a16="http://schemas.microsoft.com/office/drawing/2014/main" id="{8652336D-7FF7-0ADF-9773-AD24E1705679}"/>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8" name="Rectangle 12">
            <a:extLst>
              <a:ext uri="{FF2B5EF4-FFF2-40B4-BE49-F238E27FC236}">
                <a16:creationId xmlns:a16="http://schemas.microsoft.com/office/drawing/2014/main" id="{0FFD59D8-8BFB-C5F9-2808-5FFA5CF3175A}"/>
              </a:ext>
            </a:extLst>
          </p:cNvPr>
          <p:cNvSpPr>
            <a:spLocks noChangeArrowheads="1"/>
          </p:cNvSpPr>
          <p:nvPr/>
        </p:nvSpPr>
        <p:spPr bwMode="auto">
          <a:xfrm>
            <a:off x="0" y="949325"/>
            <a:ext cx="2895600" cy="5902325"/>
          </a:xfrm>
          <a:prstGeom prst="rect">
            <a:avLst/>
          </a:prstGeom>
          <a:gradFill rotWithShape="0">
            <a:gsLst>
              <a:gs pos="0">
                <a:srgbClr val="FFC489"/>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98659" name="Rectangle 3">
            <a:extLst>
              <a:ext uri="{FF2B5EF4-FFF2-40B4-BE49-F238E27FC236}">
                <a16:creationId xmlns:a16="http://schemas.microsoft.com/office/drawing/2014/main" id="{5457F2C1-F1B2-0F58-5AF3-3CE1C34A7498}"/>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6600"/>
                </a:solidFill>
                <a:latin typeface="Garamond" panose="02020404030301010803" pitchFamily="18" charset="0"/>
              </a:rPr>
              <a:t>Initial Planning &amp; Methodology Workshop</a:t>
            </a:r>
            <a:endParaRPr lang="en-US" altLang="fr-FR" b="1">
              <a:solidFill>
                <a:srgbClr val="CC6600"/>
              </a:solidFill>
              <a:latin typeface="Garamond" panose="02020404030301010803" pitchFamily="18" charset="0"/>
            </a:endParaRP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198660" name="Text Box 4">
            <a:extLst>
              <a:ext uri="{FF2B5EF4-FFF2-40B4-BE49-F238E27FC236}">
                <a16:creationId xmlns:a16="http://schemas.microsoft.com/office/drawing/2014/main" id="{15FE36CD-B490-800C-F906-3DB5A44F1150}"/>
              </a:ext>
            </a:extLst>
          </p:cNvPr>
          <p:cNvSpPr txBox="1">
            <a:spLocks noChangeArrowheads="1"/>
          </p:cNvSpPr>
          <p:nvPr/>
        </p:nvSpPr>
        <p:spPr bwMode="auto">
          <a:xfrm>
            <a:off x="1066800" y="1447800"/>
            <a:ext cx="5562600" cy="884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CC660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Create a detailed project plan describing the schedule of activities during the Design phase.</a:t>
            </a:r>
          </a:p>
        </p:txBody>
      </p:sp>
      <p:sp>
        <p:nvSpPr>
          <p:cNvPr id="198661" name="Text Box 5">
            <a:extLst>
              <a:ext uri="{FF2B5EF4-FFF2-40B4-BE49-F238E27FC236}">
                <a16:creationId xmlns:a16="http://schemas.microsoft.com/office/drawing/2014/main" id="{F8440CDF-C5D1-E495-BA70-FBEC8921FE3F}"/>
              </a:ext>
            </a:extLst>
          </p:cNvPr>
          <p:cNvSpPr txBox="1">
            <a:spLocks noChangeArrowheads="1"/>
          </p:cNvSpPr>
          <p:nvPr/>
        </p:nvSpPr>
        <p:spPr bwMode="auto">
          <a:xfrm>
            <a:off x="1600200" y="2514600"/>
            <a:ext cx="5410200" cy="23098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Confirm the project scope, objectives and goals as outlined in the Engagement Letter</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OneMethodology overview education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Confirm project roles and responsibilities </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Generate a detailed Design phase project plan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a risk management plan </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change control procedures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Confirm the level of customer project involvement</a:t>
            </a:r>
          </a:p>
        </p:txBody>
      </p:sp>
      <p:sp>
        <p:nvSpPr>
          <p:cNvPr id="198662" name="Text Box 6">
            <a:extLst>
              <a:ext uri="{FF2B5EF4-FFF2-40B4-BE49-F238E27FC236}">
                <a16:creationId xmlns:a16="http://schemas.microsoft.com/office/drawing/2014/main" id="{22B4F954-4039-D176-289A-15530B2558AF}"/>
              </a:ext>
            </a:extLst>
          </p:cNvPr>
          <p:cNvSpPr txBox="1">
            <a:spLocks noChangeArrowheads="1"/>
          </p:cNvSpPr>
          <p:nvPr/>
        </p:nvSpPr>
        <p:spPr bwMode="auto">
          <a:xfrm>
            <a:off x="2514600" y="4953000"/>
            <a:ext cx="5334000" cy="1177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Detailed project plan covering the Design phase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Project organization chart including roles and responsibilities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Risk and issues management plan Change control procedure</a:t>
            </a:r>
            <a:endParaRPr lang="en-US" altLang="fr-FR" sz="1400" u="none">
              <a:latin typeface="Garamond" panose="02020404030301010803" pitchFamily="18" charset="0"/>
            </a:endParaRPr>
          </a:p>
        </p:txBody>
      </p:sp>
      <p:sp>
        <p:nvSpPr>
          <p:cNvPr id="198664" name="Rectangle 8">
            <a:extLst>
              <a:ext uri="{FF2B5EF4-FFF2-40B4-BE49-F238E27FC236}">
                <a16:creationId xmlns:a16="http://schemas.microsoft.com/office/drawing/2014/main" id="{DACAFA00-291D-0AFB-4F27-09A2B5D64D88}"/>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Design Phase Overview</a:t>
            </a:r>
          </a:p>
        </p:txBody>
      </p:sp>
      <p:pic>
        <p:nvPicPr>
          <p:cNvPr id="198665" name="Picture 9">
            <a:extLst>
              <a:ext uri="{FF2B5EF4-FFF2-40B4-BE49-F238E27FC236}">
                <a16:creationId xmlns:a16="http://schemas.microsoft.com/office/drawing/2014/main" id="{C06437EE-95FC-6071-1D4A-1BC0A51FC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524000"/>
            <a:ext cx="1828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98667" name="Rectangle 11">
            <a:extLst>
              <a:ext uri="{FF2B5EF4-FFF2-40B4-BE49-F238E27FC236}">
                <a16:creationId xmlns:a16="http://schemas.microsoft.com/office/drawing/2014/main" id="{4A87EB78-2120-247D-524C-1513201E7332}"/>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6" name="Rectangle 12">
            <a:extLst>
              <a:ext uri="{FF2B5EF4-FFF2-40B4-BE49-F238E27FC236}">
                <a16:creationId xmlns:a16="http://schemas.microsoft.com/office/drawing/2014/main" id="{C75992CD-48AE-5904-21B6-0F5636F3CE5B}"/>
              </a:ext>
            </a:extLst>
          </p:cNvPr>
          <p:cNvSpPr>
            <a:spLocks noChangeArrowheads="1"/>
          </p:cNvSpPr>
          <p:nvPr/>
        </p:nvSpPr>
        <p:spPr bwMode="auto">
          <a:xfrm>
            <a:off x="0" y="949325"/>
            <a:ext cx="2895600" cy="5902325"/>
          </a:xfrm>
          <a:prstGeom prst="rect">
            <a:avLst/>
          </a:prstGeom>
          <a:gradFill rotWithShape="0">
            <a:gsLst>
              <a:gs pos="0">
                <a:srgbClr val="FFC489"/>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00707" name="Rectangle 3">
            <a:extLst>
              <a:ext uri="{FF2B5EF4-FFF2-40B4-BE49-F238E27FC236}">
                <a16:creationId xmlns:a16="http://schemas.microsoft.com/office/drawing/2014/main" id="{F383BC23-F5C3-BAD2-8D4D-CD4D12035F01}"/>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6600"/>
                </a:solidFill>
                <a:latin typeface="Garamond" panose="02020404030301010803" pitchFamily="18" charset="0"/>
              </a:rPr>
              <a:t>Solution Overview Education Workshop</a:t>
            </a:r>
            <a:endParaRPr lang="en-US" altLang="fr-FR" b="1">
              <a:solidFill>
                <a:srgbClr val="CC6600"/>
              </a:solidFill>
              <a:latin typeface="Garamond" panose="02020404030301010803" pitchFamily="18" charset="0"/>
            </a:endParaRP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200708" name="Text Box 4">
            <a:extLst>
              <a:ext uri="{FF2B5EF4-FFF2-40B4-BE49-F238E27FC236}">
                <a16:creationId xmlns:a16="http://schemas.microsoft.com/office/drawing/2014/main" id="{14E1AACC-DFBB-1F99-2FE6-726EBCBFFC3B}"/>
              </a:ext>
            </a:extLst>
          </p:cNvPr>
          <p:cNvSpPr txBox="1">
            <a:spLocks noChangeArrowheads="1"/>
          </p:cNvSpPr>
          <p:nvPr/>
        </p:nvSpPr>
        <p:spPr bwMode="auto">
          <a:xfrm>
            <a:off x="1066800" y="1447800"/>
            <a:ext cx="5562600" cy="884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CC660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the customer's project team with an overview of the core</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J.D. Edwards software architectural principles.</a:t>
            </a:r>
          </a:p>
        </p:txBody>
      </p:sp>
      <p:sp>
        <p:nvSpPr>
          <p:cNvPr id="200709" name="Text Box 5">
            <a:extLst>
              <a:ext uri="{FF2B5EF4-FFF2-40B4-BE49-F238E27FC236}">
                <a16:creationId xmlns:a16="http://schemas.microsoft.com/office/drawing/2014/main" id="{9C79BD32-5AFA-A675-C1A4-0E1979185B9D}"/>
              </a:ext>
            </a:extLst>
          </p:cNvPr>
          <p:cNvSpPr txBox="1">
            <a:spLocks noChangeArrowheads="1"/>
          </p:cNvSpPr>
          <p:nvPr/>
        </p:nvSpPr>
        <p:spPr bwMode="auto">
          <a:xfrm>
            <a:off x="1600200" y="2514600"/>
            <a:ext cx="5410200" cy="2117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marL="627063" indent="-16986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education on the following items:</a:t>
            </a:r>
          </a:p>
          <a:p>
            <a:pPr lvl="1">
              <a:lnSpc>
                <a:spcPct val="9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System navigation</a:t>
            </a:r>
          </a:p>
          <a:p>
            <a:pPr lvl="1">
              <a:lnSpc>
                <a:spcPct val="9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Processing Options</a:t>
            </a:r>
          </a:p>
          <a:p>
            <a:pPr lvl="1">
              <a:lnSpc>
                <a:spcPct val="9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User Defined Code tables</a:t>
            </a:r>
          </a:p>
          <a:p>
            <a:pPr lvl="1">
              <a:lnSpc>
                <a:spcPct val="9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Batch versus Interactive jobs</a:t>
            </a:r>
          </a:p>
          <a:p>
            <a:pPr lvl="1">
              <a:lnSpc>
                <a:spcPct val="9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Work Center message handling</a:t>
            </a:r>
          </a:p>
          <a:p>
            <a:pPr lvl="1">
              <a:lnSpc>
                <a:spcPct val="90000"/>
              </a:lnSpc>
              <a:spcBef>
                <a:spcPct val="20000"/>
              </a:spcBef>
              <a:buClr>
                <a:schemeClr val="bg2"/>
              </a:buClr>
              <a:buSzPct val="60000"/>
              <a:buFont typeface="Wingdings" panose="05000000000000000000" pitchFamily="2" charset="2"/>
              <a:buChar char="n"/>
            </a:pPr>
            <a:r>
              <a:rPr lang="en-US" altLang="fr-FR" sz="1400" i="1" u="none">
                <a:latin typeface="Garamond" panose="02020404030301010803" pitchFamily="18" charset="0"/>
                <a:cs typeface="Times New Roman" panose="02020603050405020304" pitchFamily="18" charset="0"/>
              </a:rPr>
              <a:t>Next number processing</a:t>
            </a:r>
          </a:p>
        </p:txBody>
      </p:sp>
      <p:sp>
        <p:nvSpPr>
          <p:cNvPr id="200710" name="Text Box 6">
            <a:extLst>
              <a:ext uri="{FF2B5EF4-FFF2-40B4-BE49-F238E27FC236}">
                <a16:creationId xmlns:a16="http://schemas.microsoft.com/office/drawing/2014/main" id="{67954AF2-7230-467B-CC0B-1F6C249450D2}"/>
              </a:ext>
            </a:extLst>
          </p:cNvPr>
          <p:cNvSpPr txBox="1">
            <a:spLocks noChangeArrowheads="1"/>
          </p:cNvSpPr>
          <p:nvPr/>
        </p:nvSpPr>
        <p:spPr bwMode="auto">
          <a:xfrm>
            <a:off x="2514600" y="4800600"/>
            <a:ext cx="5334000" cy="900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 customer project team that is familiar with the concepts, and terms used within J.D. Edwards software</a:t>
            </a:r>
          </a:p>
        </p:txBody>
      </p:sp>
      <p:sp>
        <p:nvSpPr>
          <p:cNvPr id="200712" name="Rectangle 8">
            <a:extLst>
              <a:ext uri="{FF2B5EF4-FFF2-40B4-BE49-F238E27FC236}">
                <a16:creationId xmlns:a16="http://schemas.microsoft.com/office/drawing/2014/main" id="{CD4A3686-C3F0-B6F0-88EE-B81EB3547101}"/>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Design Phase Overview</a:t>
            </a:r>
          </a:p>
        </p:txBody>
      </p:sp>
      <p:pic>
        <p:nvPicPr>
          <p:cNvPr id="200713" name="Picture 9">
            <a:extLst>
              <a:ext uri="{FF2B5EF4-FFF2-40B4-BE49-F238E27FC236}">
                <a16:creationId xmlns:a16="http://schemas.microsoft.com/office/drawing/2014/main" id="{6C0B1756-06B9-C059-317A-C46161A92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524000"/>
            <a:ext cx="1828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00717" name="Rectangle 13">
            <a:extLst>
              <a:ext uri="{FF2B5EF4-FFF2-40B4-BE49-F238E27FC236}">
                <a16:creationId xmlns:a16="http://schemas.microsoft.com/office/drawing/2014/main" id="{30605C08-1A1F-2ED5-15B6-E8068B1CDE0A}"/>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1028">
            <a:extLst>
              <a:ext uri="{FF2B5EF4-FFF2-40B4-BE49-F238E27FC236}">
                <a16:creationId xmlns:a16="http://schemas.microsoft.com/office/drawing/2014/main" id="{9219401B-6745-1285-84A9-1AB8B03F006E}"/>
              </a:ext>
            </a:extLst>
          </p:cNvPr>
          <p:cNvSpPr txBox="1">
            <a:spLocks noChangeArrowheads="1"/>
          </p:cNvSpPr>
          <p:nvPr/>
        </p:nvSpPr>
        <p:spPr bwMode="auto">
          <a:xfrm>
            <a:off x="228600" y="1066800"/>
            <a:ext cx="28956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2681288" algn="r"/>
              </a:tabLst>
              <a:defRPr sz="2400">
                <a:solidFill>
                  <a:schemeClr val="tx1"/>
                </a:solidFill>
                <a:latin typeface="Times New Roman" panose="02020603050405020304" pitchFamily="18" charset="0"/>
              </a:defRPr>
            </a:lvl1pPr>
            <a:lvl2pPr algn="l">
              <a:tabLst>
                <a:tab pos="2681288" algn="r"/>
              </a:tabLst>
              <a:defRPr sz="2400">
                <a:solidFill>
                  <a:schemeClr val="tx1"/>
                </a:solidFill>
                <a:latin typeface="Times New Roman" panose="02020603050405020304" pitchFamily="18" charset="0"/>
              </a:defRPr>
            </a:lvl2pPr>
            <a:lvl3pPr algn="l">
              <a:tabLst>
                <a:tab pos="2681288" algn="r"/>
              </a:tabLst>
              <a:defRPr sz="2400">
                <a:solidFill>
                  <a:schemeClr val="tx1"/>
                </a:solidFill>
                <a:latin typeface="Times New Roman" panose="02020603050405020304" pitchFamily="18" charset="0"/>
              </a:defRPr>
            </a:lvl3pPr>
            <a:lvl4pPr algn="l">
              <a:tabLst>
                <a:tab pos="2681288" algn="r"/>
              </a:tabLst>
              <a:defRPr sz="2400">
                <a:solidFill>
                  <a:schemeClr val="tx1"/>
                </a:solidFill>
                <a:latin typeface="Times New Roman" panose="02020603050405020304" pitchFamily="18" charset="0"/>
              </a:defRPr>
            </a:lvl4pPr>
            <a:lvl5pPr algn="l">
              <a:tabLst>
                <a:tab pos="2681288" algn="r"/>
              </a:tabLst>
              <a:defRPr sz="2400">
                <a:solidFill>
                  <a:schemeClr val="tx1"/>
                </a:solidFill>
                <a:latin typeface="Times New Roman" panose="02020603050405020304" pitchFamily="18" charset="0"/>
              </a:defRPr>
            </a:lvl5pPr>
            <a:lvl6pPr fontAlgn="base">
              <a:spcBef>
                <a:spcPct val="0"/>
              </a:spcBef>
              <a:spcAft>
                <a:spcPct val="0"/>
              </a:spcAft>
              <a:tabLst>
                <a:tab pos="2681288" algn="r"/>
              </a:tabLst>
              <a:defRPr sz="2400">
                <a:solidFill>
                  <a:schemeClr val="tx1"/>
                </a:solidFill>
                <a:latin typeface="Times New Roman" panose="02020603050405020304" pitchFamily="18" charset="0"/>
              </a:defRPr>
            </a:lvl6pPr>
            <a:lvl7pPr fontAlgn="base">
              <a:spcBef>
                <a:spcPct val="0"/>
              </a:spcBef>
              <a:spcAft>
                <a:spcPct val="0"/>
              </a:spcAft>
              <a:tabLst>
                <a:tab pos="2681288" algn="r"/>
              </a:tabLst>
              <a:defRPr sz="2400">
                <a:solidFill>
                  <a:schemeClr val="tx1"/>
                </a:solidFill>
                <a:latin typeface="Times New Roman" panose="02020603050405020304" pitchFamily="18" charset="0"/>
              </a:defRPr>
            </a:lvl7pPr>
            <a:lvl8pPr fontAlgn="base">
              <a:spcBef>
                <a:spcPct val="0"/>
              </a:spcBef>
              <a:spcAft>
                <a:spcPct val="0"/>
              </a:spcAft>
              <a:tabLst>
                <a:tab pos="2681288" algn="r"/>
              </a:tabLst>
              <a:defRPr sz="2400">
                <a:solidFill>
                  <a:schemeClr val="tx1"/>
                </a:solidFill>
                <a:latin typeface="Times New Roman" panose="02020603050405020304" pitchFamily="18" charset="0"/>
              </a:defRPr>
            </a:lvl8pPr>
            <a:lvl9pPr fontAlgn="base">
              <a:spcBef>
                <a:spcPct val="0"/>
              </a:spcBef>
              <a:spcAft>
                <a:spcPct val="0"/>
              </a:spcAft>
              <a:tabLst>
                <a:tab pos="2681288" algn="r"/>
              </a:tabLst>
              <a:defRPr sz="2400">
                <a:solidFill>
                  <a:schemeClr val="tx1"/>
                </a:solidFill>
                <a:latin typeface="Times New Roman" panose="02020603050405020304" pitchFamily="18" charset="0"/>
              </a:defRPr>
            </a:lvl9pPr>
          </a:lstStyle>
          <a:p>
            <a:pPr>
              <a:spcBef>
                <a:spcPct val="50000"/>
              </a:spcBef>
            </a:pPr>
            <a:r>
              <a:rPr lang="en-US" altLang="fr-FR" sz="1400" b="1" i="1" u="none">
                <a:solidFill>
                  <a:srgbClr val="CC6600"/>
                </a:solidFill>
                <a:latin typeface="Garamond" panose="02020404030301010803" pitchFamily="18" charset="0"/>
                <a:hlinkClick r:id="rId2" action="ppaction://hlinksldjump"/>
              </a:rPr>
              <a:t>Phase 1 – Scope	9</a:t>
            </a:r>
            <a:endParaRPr lang="en-US" altLang="fr-FR" sz="1400" b="1" i="1" u="none">
              <a:solidFill>
                <a:srgbClr val="CC6600"/>
              </a:solidFill>
              <a:latin typeface="Garamond" panose="02020404030301010803" pitchFamily="18" charset="0"/>
            </a:endParaRPr>
          </a:p>
          <a:p>
            <a:pPr>
              <a:spcBef>
                <a:spcPct val="50000"/>
              </a:spcBef>
            </a:pPr>
            <a:r>
              <a:rPr lang="en-US" altLang="fr-FR" sz="1000">
                <a:latin typeface="Garamond" panose="02020404030301010803" pitchFamily="18" charset="0"/>
                <a:hlinkClick r:id="rId3" action="ppaction://hlinksldjump"/>
              </a:rPr>
              <a:t>Functional Scope Workshop	10</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4" action="ppaction://hlinksldjump"/>
              </a:rPr>
              <a:t>Data Conversion &amp; Interface Scope Workshops 	11</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5" action="ppaction://hlinksldjump"/>
              </a:rPr>
              <a:t>Technology Overview Workshop 	12</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6" action="ppaction://hlinksldjump"/>
              </a:rPr>
              <a:t>Technology Architecture Workshop 	13</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7" action="ppaction://hlinksldjump"/>
              </a:rPr>
              <a:t>Hardware Sizing Process 	14</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8" action="ppaction://hlinksldjump"/>
              </a:rPr>
              <a:t>Technology Scope Workshop 	15</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9" action="ppaction://hlinksldjump"/>
              </a:rPr>
              <a:t>Engagement Workshop 	16</a:t>
            </a:r>
            <a:endParaRPr lang="en-US" altLang="fr-FR" sz="1000">
              <a:latin typeface="Garamond" panose="02020404030301010803" pitchFamily="18" charset="0"/>
            </a:endParaRPr>
          </a:p>
          <a:p>
            <a:pPr>
              <a:spcBef>
                <a:spcPct val="50000"/>
              </a:spcBef>
            </a:pPr>
            <a:r>
              <a:rPr lang="en-US" altLang="fr-FR" sz="1400" b="1" i="1" u="none">
                <a:solidFill>
                  <a:srgbClr val="800080"/>
                </a:solidFill>
                <a:latin typeface="Garamond" panose="02020404030301010803" pitchFamily="18" charset="0"/>
                <a:hlinkClick r:id="rId10" action="ppaction://hlinksldjump"/>
              </a:rPr>
              <a:t>Phase 2 – Design	17</a:t>
            </a:r>
            <a:endParaRPr lang="en-US" altLang="fr-FR" sz="1400" b="1" i="1" u="none">
              <a:solidFill>
                <a:srgbClr val="800080"/>
              </a:solidFill>
              <a:latin typeface="Garamond" panose="02020404030301010803" pitchFamily="18" charset="0"/>
            </a:endParaRPr>
          </a:p>
          <a:p>
            <a:pPr>
              <a:spcBef>
                <a:spcPct val="50000"/>
              </a:spcBef>
            </a:pPr>
            <a:r>
              <a:rPr lang="en-US" altLang="fr-FR" sz="1000">
                <a:latin typeface="Garamond" panose="02020404030301010803" pitchFamily="18" charset="0"/>
                <a:hlinkClick r:id="rId11" action="ppaction://hlinksldjump"/>
              </a:rPr>
              <a:t>Initial Planning &amp; Methodology Workshop 	18</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13" action="ppaction://hlinksldjump"/>
              </a:rPr>
              <a:t>Solution Overview Education Workshop 	19</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14" action="ppaction://hlinksldjump"/>
              </a:rPr>
              <a:t>Implementation Tools Installation Workshop 	20</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15" action="ppaction://hlinksldjump"/>
              </a:rPr>
              <a:t>Technology Architecture Design Workshop 	21</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16" action="ppaction://hlinksldjump"/>
              </a:rPr>
              <a:t>Technology Project Management Workshop 	22</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17" action="ppaction://hlinksldjump"/>
              </a:rPr>
              <a:t>Project Management Workshop	 23</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18" action="ppaction://hlinksldjump"/>
              </a:rPr>
              <a:t>Steering Committee Workshop	 24</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19" action="ppaction://hlinksldjump"/>
              </a:rPr>
              <a:t>Planning Workshop	25</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20" action="ppaction://hlinksldjump"/>
              </a:rPr>
              <a:t>Technology Planning Workshop	26</a:t>
            </a:r>
            <a:endParaRPr lang="en-US" altLang="fr-FR" sz="1000">
              <a:latin typeface="Garamond" panose="02020404030301010803" pitchFamily="18" charset="0"/>
            </a:endParaRPr>
          </a:p>
          <a:p>
            <a:pPr>
              <a:spcBef>
                <a:spcPct val="50000"/>
              </a:spcBef>
            </a:pPr>
            <a:r>
              <a:rPr lang="en-US" altLang="fr-FR" sz="1400" b="1" i="1" u="none">
                <a:solidFill>
                  <a:srgbClr val="003399"/>
                </a:solidFill>
                <a:latin typeface="Garamond" panose="02020404030301010803" pitchFamily="18" charset="0"/>
                <a:hlinkClick r:id="rId21" action="ppaction://hlinksldjump"/>
              </a:rPr>
              <a:t>Phase 3 – Configure	               27</a:t>
            </a:r>
            <a:endParaRPr lang="en-US" altLang="fr-FR" sz="1400" b="1" i="1" u="none">
              <a:solidFill>
                <a:srgbClr val="003399"/>
              </a:solidFill>
              <a:latin typeface="Garamond" panose="02020404030301010803" pitchFamily="18" charset="0"/>
            </a:endParaRPr>
          </a:p>
          <a:p>
            <a:pPr>
              <a:spcBef>
                <a:spcPct val="50000"/>
              </a:spcBef>
            </a:pPr>
            <a:r>
              <a:rPr lang="en-US" altLang="fr-FR" sz="1000">
                <a:latin typeface="Garamond" panose="02020404030301010803" pitchFamily="18" charset="0"/>
                <a:hlinkClick r:id="rId22" action="ppaction://hlinksldjump"/>
              </a:rPr>
              <a:t>Methodology Workshop	28</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12" action="ppaction://hlinksldjump"/>
              </a:rPr>
              <a:t>Technology Methodology Workshop	29</a:t>
            </a:r>
            <a:endParaRPr lang="en-US" altLang="fr-FR" sz="1000">
              <a:latin typeface="Garamond" panose="02020404030301010803" pitchFamily="18" charset="0"/>
            </a:endParaRPr>
          </a:p>
          <a:p>
            <a:pPr>
              <a:spcBef>
                <a:spcPct val="50000"/>
              </a:spcBef>
            </a:pPr>
            <a:r>
              <a:rPr lang="en-US" altLang="fr-FR" sz="1000">
                <a:latin typeface="Garamond" panose="02020404030301010803" pitchFamily="18" charset="0"/>
                <a:hlinkClick r:id="rId23" action="ppaction://hlinksldjump"/>
              </a:rPr>
              <a:t>Change Management Action Lab	 30</a:t>
            </a:r>
            <a:endParaRPr lang="en-US" altLang="fr-FR" sz="1000">
              <a:latin typeface="Garamond" panose="02020404030301010803" pitchFamily="18" charset="0"/>
              <a:hlinkClick r:id="rId12" action="ppaction://hlinksldjump"/>
            </a:endParaRPr>
          </a:p>
        </p:txBody>
      </p:sp>
      <p:sp>
        <p:nvSpPr>
          <p:cNvPr id="57350" name="Text Box 1030">
            <a:extLst>
              <a:ext uri="{FF2B5EF4-FFF2-40B4-BE49-F238E27FC236}">
                <a16:creationId xmlns:a16="http://schemas.microsoft.com/office/drawing/2014/main" id="{7ED9CEEA-05B9-71C2-F1CB-BD215C230590}"/>
              </a:ext>
            </a:extLst>
          </p:cNvPr>
          <p:cNvSpPr txBox="1">
            <a:spLocks noChangeArrowheads="1"/>
          </p:cNvSpPr>
          <p:nvPr/>
        </p:nvSpPr>
        <p:spPr bwMode="auto">
          <a:xfrm>
            <a:off x="3124200" y="1066800"/>
            <a:ext cx="28956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2681288" algn="r"/>
              </a:tabLst>
              <a:defRPr sz="2400">
                <a:solidFill>
                  <a:schemeClr val="tx1"/>
                </a:solidFill>
                <a:latin typeface="Times New Roman" panose="02020603050405020304" pitchFamily="18" charset="0"/>
              </a:defRPr>
            </a:lvl1pPr>
            <a:lvl2pPr algn="l">
              <a:tabLst>
                <a:tab pos="2681288" algn="r"/>
              </a:tabLst>
              <a:defRPr sz="2400">
                <a:solidFill>
                  <a:schemeClr val="tx1"/>
                </a:solidFill>
                <a:latin typeface="Times New Roman" panose="02020603050405020304" pitchFamily="18" charset="0"/>
              </a:defRPr>
            </a:lvl2pPr>
            <a:lvl3pPr algn="l">
              <a:tabLst>
                <a:tab pos="2681288" algn="r"/>
              </a:tabLst>
              <a:defRPr sz="2400">
                <a:solidFill>
                  <a:schemeClr val="tx1"/>
                </a:solidFill>
                <a:latin typeface="Times New Roman" panose="02020603050405020304" pitchFamily="18" charset="0"/>
              </a:defRPr>
            </a:lvl3pPr>
            <a:lvl4pPr algn="l">
              <a:tabLst>
                <a:tab pos="2681288" algn="r"/>
              </a:tabLst>
              <a:defRPr sz="2400">
                <a:solidFill>
                  <a:schemeClr val="tx1"/>
                </a:solidFill>
                <a:latin typeface="Times New Roman" panose="02020603050405020304" pitchFamily="18" charset="0"/>
              </a:defRPr>
            </a:lvl4pPr>
            <a:lvl5pPr algn="l">
              <a:tabLst>
                <a:tab pos="2681288" algn="r"/>
              </a:tabLst>
              <a:defRPr sz="2400">
                <a:solidFill>
                  <a:schemeClr val="tx1"/>
                </a:solidFill>
                <a:latin typeface="Times New Roman" panose="02020603050405020304" pitchFamily="18" charset="0"/>
              </a:defRPr>
            </a:lvl5pPr>
            <a:lvl6pPr fontAlgn="base">
              <a:spcBef>
                <a:spcPct val="0"/>
              </a:spcBef>
              <a:spcAft>
                <a:spcPct val="0"/>
              </a:spcAft>
              <a:tabLst>
                <a:tab pos="2681288" algn="r"/>
              </a:tabLst>
              <a:defRPr sz="2400">
                <a:solidFill>
                  <a:schemeClr val="tx1"/>
                </a:solidFill>
                <a:latin typeface="Times New Roman" panose="02020603050405020304" pitchFamily="18" charset="0"/>
              </a:defRPr>
            </a:lvl6pPr>
            <a:lvl7pPr fontAlgn="base">
              <a:spcBef>
                <a:spcPct val="0"/>
              </a:spcBef>
              <a:spcAft>
                <a:spcPct val="0"/>
              </a:spcAft>
              <a:tabLst>
                <a:tab pos="2681288" algn="r"/>
              </a:tabLst>
              <a:defRPr sz="2400">
                <a:solidFill>
                  <a:schemeClr val="tx1"/>
                </a:solidFill>
                <a:latin typeface="Times New Roman" panose="02020603050405020304" pitchFamily="18" charset="0"/>
              </a:defRPr>
            </a:lvl7pPr>
            <a:lvl8pPr fontAlgn="base">
              <a:spcBef>
                <a:spcPct val="0"/>
              </a:spcBef>
              <a:spcAft>
                <a:spcPct val="0"/>
              </a:spcAft>
              <a:tabLst>
                <a:tab pos="2681288" algn="r"/>
              </a:tabLst>
              <a:defRPr sz="2400">
                <a:solidFill>
                  <a:schemeClr val="tx1"/>
                </a:solidFill>
                <a:latin typeface="Times New Roman" panose="02020603050405020304" pitchFamily="18" charset="0"/>
              </a:defRPr>
            </a:lvl8pPr>
            <a:lvl9pPr fontAlgn="base">
              <a:spcBef>
                <a:spcPct val="0"/>
              </a:spcBef>
              <a:spcAft>
                <a:spcPct val="0"/>
              </a:spcAft>
              <a:tabLst>
                <a:tab pos="2681288" algn="r"/>
              </a:tabLst>
              <a:defRPr sz="2400">
                <a:solidFill>
                  <a:schemeClr val="tx1"/>
                </a:solidFill>
                <a:latin typeface="Times New Roman" panose="02020603050405020304" pitchFamily="18" charset="0"/>
              </a:defRPr>
            </a:lvl9pPr>
          </a:lstStyle>
          <a:p>
            <a:pPr>
              <a:spcBef>
                <a:spcPct val="50000"/>
              </a:spcBef>
            </a:pPr>
            <a:r>
              <a:rPr lang="en-US" altLang="fr-FR" sz="1000">
                <a:latin typeface="Garamond" panose="02020404030301010803" pitchFamily="18" charset="0"/>
                <a:hlinkClick r:id="rId24" action="ppaction://hlinksldjump"/>
              </a:rPr>
              <a:t>Operations Support Action Lab	 31 </a:t>
            </a:r>
            <a:endParaRPr lang="en-US" altLang="fr-FR" sz="1000">
              <a:latin typeface="Garamond" panose="02020404030301010803" pitchFamily="18" charset="0"/>
            </a:endParaRPr>
          </a:p>
          <a:p>
            <a:pPr>
              <a:spcBef>
                <a:spcPct val="50000"/>
              </a:spcBef>
            </a:pPr>
            <a:r>
              <a:rPr lang="en-US" altLang="fr-FR" sz="1000">
                <a:latin typeface="Garamond" panose="02020404030301010803" pitchFamily="18" charset="0"/>
                <a:hlinkClick r:id="rId25" action="ppaction://hlinksldjump"/>
              </a:rPr>
              <a:t>Print Management Action Lab	 32</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26" action="ppaction://hlinksldjump"/>
              </a:rPr>
              <a:t>Security Action Lab	 33</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27" action="ppaction://hlinksldjump"/>
              </a:rPr>
              <a:t>Installation Planning Workshop	 34</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28" action="ppaction://hlinksldjump"/>
              </a:rPr>
              <a:t>Installation Workshop	35</a:t>
            </a:r>
            <a:endParaRPr lang="en-US" altLang="fr-FR" sz="1000">
              <a:latin typeface="Garamond" panose="02020404030301010803" pitchFamily="18" charset="0"/>
            </a:endParaRPr>
          </a:p>
          <a:p>
            <a:pPr>
              <a:spcBef>
                <a:spcPct val="50000"/>
              </a:spcBef>
            </a:pPr>
            <a:r>
              <a:rPr lang="en-US" altLang="fr-FR" sz="1000">
                <a:latin typeface="Garamond" panose="02020404030301010803" pitchFamily="18" charset="0"/>
                <a:hlinkClick r:id="rId29" action="ppaction://hlinksldjump"/>
              </a:rPr>
              <a:t>System Administration Workshop 	36</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30" action="ppaction://hlinksldjump"/>
              </a:rPr>
              <a:t>Operations Support Workshop 	37</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31" action="ppaction://hlinksldjump"/>
              </a:rPr>
              <a:t>Presentation Layer Workshop	38</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32" action="ppaction://hlinksldjump"/>
              </a:rPr>
              <a:t>Technology Change Management Workshop 	39</a:t>
            </a:r>
            <a:endParaRPr lang="en-US" altLang="fr-FR" sz="1000">
              <a:latin typeface="Garamond" panose="02020404030301010803" pitchFamily="18" charset="0"/>
            </a:endParaRPr>
          </a:p>
          <a:p>
            <a:pPr>
              <a:spcBef>
                <a:spcPct val="50000"/>
              </a:spcBef>
            </a:pPr>
            <a:r>
              <a:rPr lang="en-US" altLang="fr-FR" sz="1000">
                <a:latin typeface="Garamond" panose="02020404030301010803" pitchFamily="18" charset="0"/>
                <a:hlinkClick r:id="rId33" action="ppaction://hlinksldjump"/>
              </a:rPr>
              <a:t>Batch Processing Workshop 	40</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34" action="ppaction://hlinksldjump"/>
              </a:rPr>
              <a:t>Print Management Workshop 	41</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35" action="ppaction://hlinksldjump"/>
              </a:rPr>
              <a:t>High Availability Workshop	42</a:t>
            </a:r>
            <a:endParaRPr lang="en-US" altLang="fr-FR" sz="1000">
              <a:latin typeface="Garamond" panose="02020404030301010803" pitchFamily="18" charset="0"/>
              <a:hlinkClick r:id="rId12" action="ppaction://hlinksldjump"/>
            </a:endParaRPr>
          </a:p>
          <a:p>
            <a:pPr>
              <a:spcBef>
                <a:spcPct val="50000"/>
              </a:spcBef>
            </a:pPr>
            <a:r>
              <a:rPr lang="en-US" altLang="fr-FR" sz="1000">
                <a:latin typeface="Garamond" panose="02020404030301010803" pitchFamily="18" charset="0"/>
                <a:hlinkClick r:id="rId36" action="ppaction://hlinksldjump"/>
              </a:rPr>
              <a:t>Enterprise Management Workshop	43</a:t>
            </a:r>
            <a:endParaRPr lang="en-US" altLang="fr-FR" sz="1000">
              <a:latin typeface="Garamond" panose="02020404030301010803" pitchFamily="18" charset="0"/>
              <a:hlinkClick r:id="rId12" action="ppaction://hlinksldjump"/>
            </a:endParaRPr>
          </a:p>
          <a:p>
            <a:pPr>
              <a:spcBef>
                <a:spcPct val="50000"/>
              </a:spcBef>
            </a:pPr>
            <a:r>
              <a:rPr lang="en-US" altLang="fr-FR" sz="1400" b="1" i="1" u="none">
                <a:solidFill>
                  <a:srgbClr val="008000"/>
                </a:solidFill>
                <a:latin typeface="Garamond" panose="02020404030301010803" pitchFamily="18" charset="0"/>
                <a:hlinkClick r:id="rId37" action="ppaction://hlinksldjump"/>
              </a:rPr>
              <a:t>Phase 4 – Go-Live	               44</a:t>
            </a:r>
            <a:endParaRPr lang="en-US" altLang="fr-FR" sz="1000">
              <a:latin typeface="Garamond" panose="02020404030301010803" pitchFamily="18" charset="0"/>
            </a:endParaRPr>
          </a:p>
          <a:p>
            <a:pPr>
              <a:spcBef>
                <a:spcPct val="50000"/>
              </a:spcBef>
            </a:pPr>
            <a:r>
              <a:rPr lang="en-US" altLang="fr-FR" sz="1000" u="none">
                <a:latin typeface="Garamond" panose="02020404030301010803" pitchFamily="18" charset="0"/>
                <a:hlinkClick r:id="rId38" action="ppaction://hlinksldjump"/>
              </a:rPr>
              <a:t>Production Configuration Workshop	45</a:t>
            </a:r>
            <a:endParaRPr lang="en-US" altLang="fr-FR" sz="1000" u="none">
              <a:latin typeface="Garamond" panose="02020404030301010803" pitchFamily="18" charset="0"/>
            </a:endParaRPr>
          </a:p>
          <a:p>
            <a:pPr>
              <a:spcBef>
                <a:spcPct val="50000"/>
              </a:spcBef>
            </a:pPr>
            <a:r>
              <a:rPr lang="en-US" altLang="fr-FR" sz="1000">
                <a:latin typeface="Garamond" panose="02020404030301010803" pitchFamily="18" charset="0"/>
                <a:hlinkClick r:id="rId39" action="ppaction://hlinksldjump"/>
              </a:rPr>
              <a:t>Readiness Assessment Workshop  	46</a:t>
            </a:r>
            <a:endParaRPr lang="en-US" altLang="fr-FR" sz="1000" b="1">
              <a:latin typeface="Garamond" panose="02020404030301010803" pitchFamily="18" charset="0"/>
            </a:endParaRPr>
          </a:p>
          <a:p>
            <a:pPr>
              <a:spcBef>
                <a:spcPct val="50000"/>
              </a:spcBef>
            </a:pPr>
            <a:r>
              <a:rPr lang="fr-FR" altLang="fr-FR" sz="1000">
                <a:latin typeface="Garamond" panose="02020404030301010803" pitchFamily="18" charset="0"/>
                <a:hlinkClick r:id="rId40" action="ppaction://hlinksldjump"/>
              </a:rPr>
              <a:t>Security Workshop 	47</a:t>
            </a:r>
            <a:endParaRPr lang="fr-FR" altLang="fr-FR" sz="1000">
              <a:latin typeface="Garamond" panose="02020404030301010803" pitchFamily="18" charset="0"/>
            </a:endParaRPr>
          </a:p>
          <a:p>
            <a:pPr>
              <a:spcBef>
                <a:spcPct val="50000"/>
              </a:spcBef>
            </a:pPr>
            <a:r>
              <a:rPr lang="en-US" altLang="fr-FR" sz="1000">
                <a:latin typeface="Garamond" panose="02020404030301010803" pitchFamily="18" charset="0"/>
                <a:hlinkClick r:id="rId41" action="ppaction://hlinksldjump"/>
              </a:rPr>
              <a:t>Disaster Recovery Planning Workshop 	48</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42" action="ppaction://hlinksldjump"/>
              </a:rPr>
              <a:t>System Test Workshop 	49</a:t>
            </a:r>
            <a:endParaRPr lang="en-US" altLang="fr-FR" sz="1000" b="1">
              <a:latin typeface="Garamond" panose="02020404030301010803" pitchFamily="18" charset="0"/>
            </a:endParaRPr>
          </a:p>
          <a:p>
            <a:pPr>
              <a:spcBef>
                <a:spcPct val="50000"/>
              </a:spcBef>
            </a:pPr>
            <a:r>
              <a:rPr lang="fr-FR" altLang="fr-FR" sz="1000">
                <a:latin typeface="Garamond" panose="02020404030301010803" pitchFamily="18" charset="0"/>
                <a:hlinkClick r:id="rId43" action="ppaction://hlinksldjump"/>
              </a:rPr>
              <a:t>Performance Tuning Workshop 	50</a:t>
            </a:r>
            <a:endParaRPr lang="en-US" altLang="fr-FR" sz="1000" b="1">
              <a:latin typeface="Garamond" panose="02020404030301010803" pitchFamily="18" charset="0"/>
            </a:endParaRPr>
          </a:p>
          <a:p>
            <a:pPr>
              <a:spcBef>
                <a:spcPct val="50000"/>
              </a:spcBef>
            </a:pPr>
            <a:r>
              <a:rPr lang="en-US" altLang="fr-FR" sz="1000">
                <a:latin typeface="Garamond" panose="02020404030301010803" pitchFamily="18" charset="0"/>
                <a:hlinkClick r:id="rId44" action="ppaction://hlinksldjump"/>
              </a:rPr>
              <a:t>Production Conversion Workshop  	51</a:t>
            </a:r>
            <a:endParaRPr lang="en-US" altLang="fr-FR" sz="1000" b="1">
              <a:latin typeface="Garamond" panose="02020404030301010803" pitchFamily="18" charset="0"/>
            </a:endParaRPr>
          </a:p>
        </p:txBody>
      </p:sp>
      <p:sp>
        <p:nvSpPr>
          <p:cNvPr id="57353" name="Text Box 1033">
            <a:extLst>
              <a:ext uri="{FF2B5EF4-FFF2-40B4-BE49-F238E27FC236}">
                <a16:creationId xmlns:a16="http://schemas.microsoft.com/office/drawing/2014/main" id="{53DF6EB8-6A65-A5BF-9C86-09D6BE036D08}"/>
              </a:ext>
            </a:extLst>
          </p:cNvPr>
          <p:cNvSpPr txBox="1">
            <a:spLocks noChangeArrowheads="1"/>
          </p:cNvSpPr>
          <p:nvPr/>
        </p:nvSpPr>
        <p:spPr bwMode="auto">
          <a:xfrm>
            <a:off x="6019800" y="1066800"/>
            <a:ext cx="28956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2681288" algn="r"/>
              </a:tabLst>
              <a:defRPr sz="2400">
                <a:solidFill>
                  <a:schemeClr val="tx1"/>
                </a:solidFill>
                <a:latin typeface="Times New Roman" panose="02020603050405020304" pitchFamily="18" charset="0"/>
              </a:defRPr>
            </a:lvl1pPr>
            <a:lvl2pPr algn="l">
              <a:tabLst>
                <a:tab pos="2681288" algn="r"/>
              </a:tabLst>
              <a:defRPr sz="2400">
                <a:solidFill>
                  <a:schemeClr val="tx1"/>
                </a:solidFill>
                <a:latin typeface="Times New Roman" panose="02020603050405020304" pitchFamily="18" charset="0"/>
              </a:defRPr>
            </a:lvl2pPr>
            <a:lvl3pPr algn="l">
              <a:tabLst>
                <a:tab pos="2681288" algn="r"/>
              </a:tabLst>
              <a:defRPr sz="2400">
                <a:solidFill>
                  <a:schemeClr val="tx1"/>
                </a:solidFill>
                <a:latin typeface="Times New Roman" panose="02020603050405020304" pitchFamily="18" charset="0"/>
              </a:defRPr>
            </a:lvl3pPr>
            <a:lvl4pPr algn="l">
              <a:tabLst>
                <a:tab pos="2681288" algn="r"/>
              </a:tabLst>
              <a:defRPr sz="2400">
                <a:solidFill>
                  <a:schemeClr val="tx1"/>
                </a:solidFill>
                <a:latin typeface="Times New Roman" panose="02020603050405020304" pitchFamily="18" charset="0"/>
              </a:defRPr>
            </a:lvl4pPr>
            <a:lvl5pPr algn="l">
              <a:tabLst>
                <a:tab pos="2681288" algn="r"/>
              </a:tabLst>
              <a:defRPr sz="2400">
                <a:solidFill>
                  <a:schemeClr val="tx1"/>
                </a:solidFill>
                <a:latin typeface="Times New Roman" panose="02020603050405020304" pitchFamily="18" charset="0"/>
              </a:defRPr>
            </a:lvl5pPr>
            <a:lvl6pPr fontAlgn="base">
              <a:spcBef>
                <a:spcPct val="0"/>
              </a:spcBef>
              <a:spcAft>
                <a:spcPct val="0"/>
              </a:spcAft>
              <a:tabLst>
                <a:tab pos="2681288" algn="r"/>
              </a:tabLst>
              <a:defRPr sz="2400">
                <a:solidFill>
                  <a:schemeClr val="tx1"/>
                </a:solidFill>
                <a:latin typeface="Times New Roman" panose="02020603050405020304" pitchFamily="18" charset="0"/>
              </a:defRPr>
            </a:lvl6pPr>
            <a:lvl7pPr fontAlgn="base">
              <a:spcBef>
                <a:spcPct val="0"/>
              </a:spcBef>
              <a:spcAft>
                <a:spcPct val="0"/>
              </a:spcAft>
              <a:tabLst>
                <a:tab pos="2681288" algn="r"/>
              </a:tabLst>
              <a:defRPr sz="2400">
                <a:solidFill>
                  <a:schemeClr val="tx1"/>
                </a:solidFill>
                <a:latin typeface="Times New Roman" panose="02020603050405020304" pitchFamily="18" charset="0"/>
              </a:defRPr>
            </a:lvl7pPr>
            <a:lvl8pPr fontAlgn="base">
              <a:spcBef>
                <a:spcPct val="0"/>
              </a:spcBef>
              <a:spcAft>
                <a:spcPct val="0"/>
              </a:spcAft>
              <a:tabLst>
                <a:tab pos="2681288" algn="r"/>
              </a:tabLst>
              <a:defRPr sz="2400">
                <a:solidFill>
                  <a:schemeClr val="tx1"/>
                </a:solidFill>
                <a:latin typeface="Times New Roman" panose="02020603050405020304" pitchFamily="18" charset="0"/>
              </a:defRPr>
            </a:lvl8pPr>
            <a:lvl9pPr fontAlgn="base">
              <a:spcBef>
                <a:spcPct val="0"/>
              </a:spcBef>
              <a:spcAft>
                <a:spcPct val="0"/>
              </a:spcAft>
              <a:tabLst>
                <a:tab pos="2681288" algn="r"/>
              </a:tabLst>
              <a:defRPr sz="2400">
                <a:solidFill>
                  <a:schemeClr val="tx1"/>
                </a:solidFill>
                <a:latin typeface="Times New Roman" panose="02020603050405020304" pitchFamily="18" charset="0"/>
              </a:defRPr>
            </a:lvl9pPr>
          </a:lstStyle>
          <a:p>
            <a:pPr>
              <a:spcBef>
                <a:spcPct val="50000"/>
              </a:spcBef>
            </a:pPr>
            <a:r>
              <a:rPr lang="en-US" altLang="fr-FR" sz="1400" b="1" i="1" u="none">
                <a:solidFill>
                  <a:srgbClr val="990033"/>
                </a:solidFill>
                <a:latin typeface="Garamond" panose="02020404030301010803" pitchFamily="18" charset="0"/>
                <a:hlinkClick r:id="rId45" action="ppaction://hlinksldjump"/>
              </a:rPr>
              <a:t>Phase 5 – Optimize	               52</a:t>
            </a:r>
            <a:endParaRPr lang="en-US" altLang="fr-FR" sz="1400" b="1" i="1" u="none">
              <a:solidFill>
                <a:srgbClr val="990033"/>
              </a:solidFill>
              <a:latin typeface="Garamond" panose="02020404030301010803" pitchFamily="18" charset="0"/>
            </a:endParaRPr>
          </a:p>
          <a:p>
            <a:pPr>
              <a:spcBef>
                <a:spcPct val="50000"/>
              </a:spcBef>
            </a:pPr>
            <a:r>
              <a:rPr lang="en-US" altLang="fr-FR" sz="1000">
                <a:latin typeface="Garamond" panose="02020404030301010803" pitchFamily="18" charset="0"/>
                <a:hlinkClick r:id="rId46" action="ppaction://hlinksldjump"/>
              </a:rPr>
              <a:t>Technology Support Center Workshop	53</a:t>
            </a:r>
            <a:endParaRPr lang="en-US" altLang="fr-FR" sz="1000">
              <a:latin typeface="Garamond" panose="02020404030301010803" pitchFamily="18" charset="0"/>
            </a:endParaRPr>
          </a:p>
          <a:p>
            <a:pPr>
              <a:spcBef>
                <a:spcPct val="50000"/>
              </a:spcBef>
            </a:pPr>
            <a:r>
              <a:rPr lang="en-US" altLang="fr-FR" sz="1000">
                <a:latin typeface="Garamond" panose="02020404030301010803" pitchFamily="18" charset="0"/>
                <a:hlinkClick r:id="rId47" action="ppaction://hlinksldjump"/>
              </a:rPr>
              <a:t>Performance Management Workshop	54</a:t>
            </a:r>
            <a:endParaRPr lang="en-US" altLang="fr-FR" sz="1000">
              <a:latin typeface="Garamond" panose="02020404030301010803" pitchFamily="18" charset="0"/>
            </a:endParaRPr>
          </a:p>
          <a:p>
            <a:pPr>
              <a:spcBef>
                <a:spcPct val="50000"/>
              </a:spcBef>
            </a:pPr>
            <a:r>
              <a:rPr lang="en-US" altLang="fr-FR" sz="1000">
                <a:latin typeface="Garamond" panose="02020404030301010803" pitchFamily="18" charset="0"/>
                <a:hlinkClick r:id="rId48" action="ppaction://hlinksldjump"/>
              </a:rPr>
              <a:t>Solution Maintenance Workshop	55</a:t>
            </a:r>
            <a:endParaRPr lang="en-US" altLang="fr-FR" sz="1000">
              <a:latin typeface="Garamond" panose="02020404030301010803" pitchFamily="18" charset="0"/>
            </a:endParaRPr>
          </a:p>
          <a:p>
            <a:pPr>
              <a:spcBef>
                <a:spcPct val="50000"/>
              </a:spcBef>
            </a:pPr>
            <a:r>
              <a:rPr lang="en-US" altLang="fr-FR" sz="1000">
                <a:latin typeface="Garamond" panose="02020404030301010803" pitchFamily="18" charset="0"/>
                <a:hlinkClick r:id="rId49" action="ppaction://hlinksldjump"/>
              </a:rPr>
              <a:t>Transition Workshop	56</a:t>
            </a:r>
            <a:endParaRPr lang="en-US" altLang="fr-FR" sz="1000">
              <a:latin typeface="Garamond" panose="02020404030301010803" pitchFamily="18" charset="0"/>
            </a:endParaRPr>
          </a:p>
          <a:p>
            <a:pPr>
              <a:spcBef>
                <a:spcPct val="50000"/>
              </a:spcBef>
            </a:pPr>
            <a:r>
              <a:rPr lang="en-US" altLang="fr-FR" sz="1400" b="1" i="1" u="none">
                <a:solidFill>
                  <a:srgbClr val="990033"/>
                </a:solidFill>
                <a:latin typeface="Garamond" panose="02020404030301010803" pitchFamily="18" charset="0"/>
                <a:hlinkClick r:id="rId50" action="ppaction://hlinksldjump"/>
              </a:rPr>
              <a:t>Solution Upgrade Scenario	57-59</a:t>
            </a:r>
            <a:endParaRPr lang="en-US" altLang="fr-FR" sz="1400" b="1" i="1" u="none">
              <a:solidFill>
                <a:srgbClr val="990033"/>
              </a:solidFill>
              <a:latin typeface="Garamond" panose="02020404030301010803" pitchFamily="18" charset="0"/>
            </a:endParaRPr>
          </a:p>
          <a:p>
            <a:pPr>
              <a:spcBef>
                <a:spcPct val="50000"/>
              </a:spcBef>
            </a:pPr>
            <a:r>
              <a:rPr lang="en-US" altLang="fr-FR" sz="1400" b="1" i="1" u="none">
                <a:solidFill>
                  <a:srgbClr val="990033"/>
                </a:solidFill>
                <a:latin typeface="Garamond" panose="02020404030301010803" pitchFamily="18" charset="0"/>
                <a:hlinkClick r:id="rId51" action="ppaction://hlinksldjump"/>
              </a:rPr>
              <a:t>Platform Conv. Scenario	60-62</a:t>
            </a:r>
            <a:endParaRPr lang="en-US" altLang="fr-FR" sz="1400" b="1" i="1" u="none">
              <a:solidFill>
                <a:srgbClr val="990033"/>
              </a:solidFill>
              <a:latin typeface="Garamond" panose="02020404030301010803" pitchFamily="18" charset="0"/>
            </a:endParaRPr>
          </a:p>
        </p:txBody>
      </p:sp>
      <p:sp>
        <p:nvSpPr>
          <p:cNvPr id="57354" name="Rectangle 1034">
            <a:extLst>
              <a:ext uri="{FF2B5EF4-FFF2-40B4-BE49-F238E27FC236}">
                <a16:creationId xmlns:a16="http://schemas.microsoft.com/office/drawing/2014/main" id="{7A9EBA54-5E7C-DEAD-1AD0-69B7219A8E25}"/>
              </a:ext>
            </a:extLst>
          </p:cNvPr>
          <p:cNvSpPr>
            <a:spLocks noGrp="1" noChangeArrowheads="1"/>
          </p:cNvSpPr>
          <p:nvPr>
            <p:ph type="title" idx="4294967295"/>
          </p:nvPr>
        </p:nvSpPr>
        <p:spPr>
          <a:xfrm>
            <a:off x="0" y="93663"/>
            <a:ext cx="8382000" cy="820737"/>
          </a:xfrm>
          <a:noFill/>
          <a:ln/>
        </p:spPr>
        <p:txBody>
          <a:bodyPr/>
          <a:lstStyle/>
          <a:p>
            <a:r>
              <a:rPr lang="en-US" altLang="fr-FR"/>
              <a:t>Table of Contents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14" name="Rectangle 14">
            <a:extLst>
              <a:ext uri="{FF2B5EF4-FFF2-40B4-BE49-F238E27FC236}">
                <a16:creationId xmlns:a16="http://schemas.microsoft.com/office/drawing/2014/main" id="{227E6CB5-72C0-0B67-E57F-54201C75C3DB}"/>
              </a:ext>
            </a:extLst>
          </p:cNvPr>
          <p:cNvSpPr>
            <a:spLocks noChangeArrowheads="1"/>
          </p:cNvSpPr>
          <p:nvPr/>
        </p:nvSpPr>
        <p:spPr bwMode="auto">
          <a:xfrm>
            <a:off x="0" y="949325"/>
            <a:ext cx="2895600" cy="5902325"/>
          </a:xfrm>
          <a:prstGeom prst="rect">
            <a:avLst/>
          </a:prstGeom>
          <a:gradFill rotWithShape="0">
            <a:gsLst>
              <a:gs pos="0">
                <a:srgbClr val="FFC489"/>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79203" name="Rectangle 3">
            <a:extLst>
              <a:ext uri="{FF2B5EF4-FFF2-40B4-BE49-F238E27FC236}">
                <a16:creationId xmlns:a16="http://schemas.microsoft.com/office/drawing/2014/main" id="{9E8F94AF-084D-0F60-B108-0FBBBDED8FD9}"/>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6600"/>
                </a:solidFill>
                <a:latin typeface="Garamond" panose="02020404030301010803" pitchFamily="18" charset="0"/>
              </a:rPr>
              <a:t>Implementation Tools Installation Workshop</a:t>
            </a:r>
            <a:endParaRPr lang="en-US" altLang="fr-FR" b="1">
              <a:solidFill>
                <a:srgbClr val="CC6600"/>
              </a:solidFill>
              <a:latin typeface="Garamond" panose="02020404030301010803" pitchFamily="18" charset="0"/>
            </a:endParaRP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179204" name="Text Box 4">
            <a:extLst>
              <a:ext uri="{FF2B5EF4-FFF2-40B4-BE49-F238E27FC236}">
                <a16:creationId xmlns:a16="http://schemas.microsoft.com/office/drawing/2014/main" id="{6CE51843-9A5B-BA71-E1D4-79197723A555}"/>
              </a:ext>
            </a:extLst>
          </p:cNvPr>
          <p:cNvSpPr txBox="1">
            <a:spLocks noChangeArrowheads="1"/>
          </p:cNvSpPr>
          <p:nvPr/>
        </p:nvSpPr>
        <p:spPr bwMode="auto">
          <a:xfrm>
            <a:off x="1066800" y="1447800"/>
            <a:ext cx="5562600" cy="884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CC660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Install implementation tools in a central location for use by all project team members.</a:t>
            </a:r>
          </a:p>
        </p:txBody>
      </p:sp>
      <p:sp>
        <p:nvSpPr>
          <p:cNvPr id="179205" name="Text Box 5">
            <a:extLst>
              <a:ext uri="{FF2B5EF4-FFF2-40B4-BE49-F238E27FC236}">
                <a16:creationId xmlns:a16="http://schemas.microsoft.com/office/drawing/2014/main" id="{BB4F394B-6ACC-B9F0-8B2C-A8FDC54081AA}"/>
              </a:ext>
            </a:extLst>
          </p:cNvPr>
          <p:cNvSpPr txBox="1">
            <a:spLocks noChangeArrowheads="1"/>
          </p:cNvSpPr>
          <p:nvPr/>
        </p:nvSpPr>
        <p:spPr bwMode="auto">
          <a:xfrm>
            <a:off x="1600200" y="2514600"/>
            <a:ext cx="5410200" cy="1839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architecture and system requirements for implementation tools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Install and configure all project tools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and deploy security policy for accessing tools and project data</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remote access policy and implement access solution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Educate technology project team on support procedures for implementation tools</a:t>
            </a:r>
          </a:p>
        </p:txBody>
      </p:sp>
      <p:sp>
        <p:nvSpPr>
          <p:cNvPr id="179206" name="Text Box 6">
            <a:extLst>
              <a:ext uri="{FF2B5EF4-FFF2-40B4-BE49-F238E27FC236}">
                <a16:creationId xmlns:a16="http://schemas.microsoft.com/office/drawing/2014/main" id="{47A0EE3B-E430-0C0A-CCEA-AF9B5B7E5A4B}"/>
              </a:ext>
            </a:extLst>
          </p:cNvPr>
          <p:cNvSpPr txBox="1">
            <a:spLocks noChangeArrowheads="1"/>
          </p:cNvSpPr>
          <p:nvPr/>
        </p:nvSpPr>
        <p:spPr bwMode="auto">
          <a:xfrm>
            <a:off x="2514600" y="4495800"/>
            <a:ext cx="5334000" cy="1177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Implementation tools ready for use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Implementation tools support guide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Remote access setup guide</a:t>
            </a:r>
            <a:endParaRPr lang="en-US" altLang="fr-FR" sz="1400" u="none">
              <a:latin typeface="Garamond" panose="02020404030301010803" pitchFamily="18" charset="0"/>
            </a:endParaRPr>
          </a:p>
        </p:txBody>
      </p:sp>
      <p:sp>
        <p:nvSpPr>
          <p:cNvPr id="179209" name="Rectangle 9">
            <a:extLst>
              <a:ext uri="{FF2B5EF4-FFF2-40B4-BE49-F238E27FC236}">
                <a16:creationId xmlns:a16="http://schemas.microsoft.com/office/drawing/2014/main" id="{8E71714A-66A3-F5DD-4EF5-1EFAAE76F38C}"/>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Design Phase Overview</a:t>
            </a:r>
          </a:p>
        </p:txBody>
      </p:sp>
      <p:pic>
        <p:nvPicPr>
          <p:cNvPr id="179211" name="Picture 11">
            <a:extLst>
              <a:ext uri="{FF2B5EF4-FFF2-40B4-BE49-F238E27FC236}">
                <a16:creationId xmlns:a16="http://schemas.microsoft.com/office/drawing/2014/main" id="{3ED68BAF-0F6C-10F3-B711-80BDD7B90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524000"/>
            <a:ext cx="1828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79215" name="Rectangle 15">
            <a:extLst>
              <a:ext uri="{FF2B5EF4-FFF2-40B4-BE49-F238E27FC236}">
                <a16:creationId xmlns:a16="http://schemas.microsoft.com/office/drawing/2014/main" id="{C846AAD4-369E-2F7D-147A-D0FEF935A97D}"/>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64" name="Rectangle 12">
            <a:extLst>
              <a:ext uri="{FF2B5EF4-FFF2-40B4-BE49-F238E27FC236}">
                <a16:creationId xmlns:a16="http://schemas.microsoft.com/office/drawing/2014/main" id="{BFE9B672-AD8A-5C33-AE99-10764D65190A}"/>
              </a:ext>
            </a:extLst>
          </p:cNvPr>
          <p:cNvSpPr>
            <a:spLocks noChangeArrowheads="1"/>
          </p:cNvSpPr>
          <p:nvPr/>
        </p:nvSpPr>
        <p:spPr bwMode="auto">
          <a:xfrm>
            <a:off x="0" y="949325"/>
            <a:ext cx="2895600" cy="5902325"/>
          </a:xfrm>
          <a:prstGeom prst="rect">
            <a:avLst/>
          </a:prstGeom>
          <a:gradFill rotWithShape="0">
            <a:gsLst>
              <a:gs pos="0">
                <a:srgbClr val="FFC489"/>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02755" name="Rectangle 3">
            <a:extLst>
              <a:ext uri="{FF2B5EF4-FFF2-40B4-BE49-F238E27FC236}">
                <a16:creationId xmlns:a16="http://schemas.microsoft.com/office/drawing/2014/main" id="{E2201589-E455-6B7B-9F6E-AB7FC059BEDA}"/>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6600"/>
                </a:solidFill>
                <a:latin typeface="Garamond" panose="02020404030301010803" pitchFamily="18" charset="0"/>
              </a:rPr>
              <a:t>Technology Architecture Design Workshop</a:t>
            </a:r>
            <a:endParaRPr lang="en-US" altLang="fr-FR" b="1">
              <a:solidFill>
                <a:srgbClr val="CC6600"/>
              </a:solidFill>
              <a:latin typeface="Garamond" panose="02020404030301010803" pitchFamily="18" charset="0"/>
            </a:endParaRP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202756" name="Text Box 4">
            <a:extLst>
              <a:ext uri="{FF2B5EF4-FFF2-40B4-BE49-F238E27FC236}">
                <a16:creationId xmlns:a16="http://schemas.microsoft.com/office/drawing/2014/main" id="{38F84F97-31A3-6D29-EE41-6A9BF36BB012}"/>
              </a:ext>
            </a:extLst>
          </p:cNvPr>
          <p:cNvSpPr txBox="1">
            <a:spLocks noChangeArrowheads="1"/>
          </p:cNvSpPr>
          <p:nvPr/>
        </p:nvSpPr>
        <p:spPr bwMode="auto">
          <a:xfrm>
            <a:off x="1066800" y="1447800"/>
            <a:ext cx="5562600" cy="1231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b="1" i="1" u="none">
                <a:solidFill>
                  <a:srgbClr val="CC660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Refine the high-level architecture for the enterprise-wide computing solution.  Create model architecture if multiple installs will be necessary.  Determine details of architecture that apply to cost and implementation effort.</a:t>
            </a:r>
          </a:p>
        </p:txBody>
      </p:sp>
      <p:sp>
        <p:nvSpPr>
          <p:cNvPr id="202757" name="Text Box 5">
            <a:extLst>
              <a:ext uri="{FF2B5EF4-FFF2-40B4-BE49-F238E27FC236}">
                <a16:creationId xmlns:a16="http://schemas.microsoft.com/office/drawing/2014/main" id="{876C4F5C-6642-AAF6-8709-30716A2A8A2E}"/>
              </a:ext>
            </a:extLst>
          </p:cNvPr>
          <p:cNvSpPr txBox="1">
            <a:spLocks noChangeArrowheads="1"/>
          </p:cNvSpPr>
          <p:nvPr/>
        </p:nvSpPr>
        <p:spPr bwMode="auto">
          <a:xfrm>
            <a:off x="1600200" y="2590800"/>
            <a:ext cx="7010400" cy="28908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Create a model data center architecture with integration solution to keep</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multiple data centers and software development efforts in sync</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and refine high availability, disaster recovery, and enterprise</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management requirements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detailed user profiles and counts, transaction volumes, batch</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schedules and batch processing volumes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output management requirements and level of effort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all software integration points and interfaces, update system architecture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Incorporate high-level change management and testing requirements into system architecture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net-change to existing infrastructure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Agree on a phased plan for constructing the enterprise-wide technology solution</a:t>
            </a:r>
          </a:p>
        </p:txBody>
      </p:sp>
      <p:sp>
        <p:nvSpPr>
          <p:cNvPr id="202758" name="Text Box 6">
            <a:extLst>
              <a:ext uri="{FF2B5EF4-FFF2-40B4-BE49-F238E27FC236}">
                <a16:creationId xmlns:a16="http://schemas.microsoft.com/office/drawing/2014/main" id="{84F7F5E3-BA21-D330-0649-E11967959F7B}"/>
              </a:ext>
            </a:extLst>
          </p:cNvPr>
          <p:cNvSpPr txBox="1">
            <a:spLocks noChangeArrowheads="1"/>
          </p:cNvSpPr>
          <p:nvPr/>
        </p:nvSpPr>
        <p:spPr bwMode="auto">
          <a:xfrm>
            <a:off x="2514600" y="5410200"/>
            <a:ext cx="5334000" cy="1096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Revised and expanded technology architecture document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Revised and expanded technology requirements, constraints, and objectives</a:t>
            </a:r>
          </a:p>
        </p:txBody>
      </p:sp>
      <p:sp>
        <p:nvSpPr>
          <p:cNvPr id="202760" name="Rectangle 8">
            <a:extLst>
              <a:ext uri="{FF2B5EF4-FFF2-40B4-BE49-F238E27FC236}">
                <a16:creationId xmlns:a16="http://schemas.microsoft.com/office/drawing/2014/main" id="{DE9F02C2-4E3E-12CF-0F27-11F7FE5A9443}"/>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Design Phase Overview</a:t>
            </a:r>
          </a:p>
        </p:txBody>
      </p:sp>
      <p:pic>
        <p:nvPicPr>
          <p:cNvPr id="202761" name="Picture 9">
            <a:extLst>
              <a:ext uri="{FF2B5EF4-FFF2-40B4-BE49-F238E27FC236}">
                <a16:creationId xmlns:a16="http://schemas.microsoft.com/office/drawing/2014/main" id="{D3632E5E-6584-8DE6-AF40-26B7E4527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524000"/>
            <a:ext cx="1828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02765" name="Rectangle 13">
            <a:extLst>
              <a:ext uri="{FF2B5EF4-FFF2-40B4-BE49-F238E27FC236}">
                <a16:creationId xmlns:a16="http://schemas.microsoft.com/office/drawing/2014/main" id="{BE572F87-3ED3-43D2-B6E3-62F80F65244B}"/>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7" name="Rectangle 21">
            <a:extLst>
              <a:ext uri="{FF2B5EF4-FFF2-40B4-BE49-F238E27FC236}">
                <a16:creationId xmlns:a16="http://schemas.microsoft.com/office/drawing/2014/main" id="{F92182E1-0483-8B7A-C17A-81D2EB3664FC}"/>
              </a:ext>
            </a:extLst>
          </p:cNvPr>
          <p:cNvSpPr>
            <a:spLocks noChangeArrowheads="1"/>
          </p:cNvSpPr>
          <p:nvPr/>
        </p:nvSpPr>
        <p:spPr bwMode="auto">
          <a:xfrm>
            <a:off x="0" y="949325"/>
            <a:ext cx="2895600" cy="5902325"/>
          </a:xfrm>
          <a:prstGeom prst="rect">
            <a:avLst/>
          </a:prstGeom>
          <a:gradFill rotWithShape="0">
            <a:gsLst>
              <a:gs pos="0">
                <a:srgbClr val="FFC489"/>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9461" name="Rectangle 5">
            <a:extLst>
              <a:ext uri="{FF2B5EF4-FFF2-40B4-BE49-F238E27FC236}">
                <a16:creationId xmlns:a16="http://schemas.microsoft.com/office/drawing/2014/main" id="{F0F679CB-74C3-1DF8-73C9-B7A44D3B85B8}"/>
              </a:ext>
            </a:extLst>
          </p:cNvPr>
          <p:cNvSpPr>
            <a:spLocks noChangeArrowheads="1"/>
          </p:cNvSpPr>
          <p:nvPr>
            <p:ph type="body" idx="1"/>
          </p:nvPr>
        </p:nvSpPr>
        <p:spPr bwMode="auto">
          <a:xfrm>
            <a:off x="4572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6600"/>
                </a:solidFill>
                <a:latin typeface="Garamond" panose="02020404030301010803" pitchFamily="18" charset="0"/>
              </a:rPr>
              <a:t>Technology Project Management Workshop</a:t>
            </a: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19462" name="Text Box 6">
            <a:extLst>
              <a:ext uri="{FF2B5EF4-FFF2-40B4-BE49-F238E27FC236}">
                <a16:creationId xmlns:a16="http://schemas.microsoft.com/office/drawing/2014/main" id="{24CCD76C-6453-1108-F926-AFA201A02D7E}"/>
              </a:ext>
            </a:extLst>
          </p:cNvPr>
          <p:cNvSpPr txBox="1">
            <a:spLocks noChangeArrowheads="1"/>
          </p:cNvSpPr>
          <p:nvPr/>
        </p:nvSpPr>
        <p:spPr bwMode="auto">
          <a:xfrm>
            <a:off x="838200" y="1676400"/>
            <a:ext cx="55626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CC66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 recurring set of Workshops designed to manage technology project activities, status, and exceptions.  These workshops are related and subordinate to the Project Management Workshops.</a:t>
            </a:r>
          </a:p>
        </p:txBody>
      </p:sp>
      <p:sp>
        <p:nvSpPr>
          <p:cNvPr id="19463" name="Text Box 7">
            <a:extLst>
              <a:ext uri="{FF2B5EF4-FFF2-40B4-BE49-F238E27FC236}">
                <a16:creationId xmlns:a16="http://schemas.microsoft.com/office/drawing/2014/main" id="{98034B37-1C09-3AA2-4B9E-6A37451D4237}"/>
              </a:ext>
            </a:extLst>
          </p:cNvPr>
          <p:cNvSpPr txBox="1">
            <a:spLocks noChangeArrowheads="1"/>
          </p:cNvSpPr>
          <p:nvPr/>
        </p:nvSpPr>
        <p:spPr bwMode="auto">
          <a:xfrm>
            <a:off x="1219200" y="2819400"/>
            <a:ext cx="6781800" cy="226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Track the progress of the project against the plan</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Manage unresolved issues associated with completed activities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Manage issues related to project resources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Manage issues related to operational support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Manage requests from the applications and data conversions/interfaces teams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open Global Support Services calls and Software Action Requests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Manage requests for J.D. Edwards software updates and service packs</a:t>
            </a:r>
          </a:p>
        </p:txBody>
      </p:sp>
      <p:sp>
        <p:nvSpPr>
          <p:cNvPr id="19464" name="Text Box 8">
            <a:extLst>
              <a:ext uri="{FF2B5EF4-FFF2-40B4-BE49-F238E27FC236}">
                <a16:creationId xmlns:a16="http://schemas.microsoft.com/office/drawing/2014/main" id="{ED17C14C-C9EB-E012-B683-F7DB5206D42F}"/>
              </a:ext>
            </a:extLst>
          </p:cNvPr>
          <p:cNvSpPr txBox="1">
            <a:spLocks noChangeArrowheads="1"/>
          </p:cNvSpPr>
          <p:nvPr/>
        </p:nvSpPr>
        <p:spPr bwMode="auto">
          <a:xfrm>
            <a:off x="1905000" y="5181600"/>
            <a:ext cx="4495800"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Periodic status reports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Updated issue database</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Updated project plan</a:t>
            </a:r>
          </a:p>
        </p:txBody>
      </p:sp>
      <p:pic>
        <p:nvPicPr>
          <p:cNvPr id="19469" name="Picture 13">
            <a:extLst>
              <a:ext uri="{FF2B5EF4-FFF2-40B4-BE49-F238E27FC236}">
                <a16:creationId xmlns:a16="http://schemas.microsoft.com/office/drawing/2014/main" id="{AA870B00-4B13-6A45-6FF7-7DB155A1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524000"/>
            <a:ext cx="22860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9473" name="Rectangle 17">
            <a:extLst>
              <a:ext uri="{FF2B5EF4-FFF2-40B4-BE49-F238E27FC236}">
                <a16:creationId xmlns:a16="http://schemas.microsoft.com/office/drawing/2014/main" id="{5BE3D78A-FE3C-7F19-FD8A-34744C24972B}"/>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Design Phase Overview</a:t>
            </a:r>
          </a:p>
        </p:txBody>
      </p:sp>
      <p:sp>
        <p:nvSpPr>
          <p:cNvPr id="19478" name="Rectangle 22">
            <a:extLst>
              <a:ext uri="{FF2B5EF4-FFF2-40B4-BE49-F238E27FC236}">
                <a16:creationId xmlns:a16="http://schemas.microsoft.com/office/drawing/2014/main" id="{E30E2DB4-1F46-D8BF-6665-06012C7E505E}"/>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3" name="Rectangle 13">
            <a:extLst>
              <a:ext uri="{FF2B5EF4-FFF2-40B4-BE49-F238E27FC236}">
                <a16:creationId xmlns:a16="http://schemas.microsoft.com/office/drawing/2014/main" id="{72D22F0F-05E8-319F-A567-097F3CC6C7A7}"/>
              </a:ext>
            </a:extLst>
          </p:cNvPr>
          <p:cNvSpPr>
            <a:spLocks noChangeArrowheads="1"/>
          </p:cNvSpPr>
          <p:nvPr/>
        </p:nvSpPr>
        <p:spPr bwMode="auto">
          <a:xfrm>
            <a:off x="0" y="949325"/>
            <a:ext cx="2895600" cy="5902325"/>
          </a:xfrm>
          <a:prstGeom prst="rect">
            <a:avLst/>
          </a:prstGeom>
          <a:gradFill rotWithShape="0">
            <a:gsLst>
              <a:gs pos="0">
                <a:srgbClr val="FFC489"/>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53603" name="Rectangle 3">
            <a:extLst>
              <a:ext uri="{FF2B5EF4-FFF2-40B4-BE49-F238E27FC236}">
                <a16:creationId xmlns:a16="http://schemas.microsoft.com/office/drawing/2014/main" id="{DC4DC3DD-8C01-4C28-B174-83048F802FAB}"/>
              </a:ext>
            </a:extLst>
          </p:cNvPr>
          <p:cNvSpPr>
            <a:spLocks noChangeArrowheads="1"/>
          </p:cNvSpPr>
          <p:nvPr>
            <p:ph type="body" idx="1"/>
          </p:nvPr>
        </p:nvSpPr>
        <p:spPr bwMode="auto">
          <a:xfrm>
            <a:off x="4572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6600"/>
                </a:solidFill>
                <a:latin typeface="Garamond" panose="02020404030301010803" pitchFamily="18" charset="0"/>
              </a:rPr>
              <a:t>Project Management Workshop</a:t>
            </a: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153604" name="Text Box 4">
            <a:extLst>
              <a:ext uri="{FF2B5EF4-FFF2-40B4-BE49-F238E27FC236}">
                <a16:creationId xmlns:a16="http://schemas.microsoft.com/office/drawing/2014/main" id="{681A08A8-1726-D31D-4CF7-997658AD8E19}"/>
              </a:ext>
            </a:extLst>
          </p:cNvPr>
          <p:cNvSpPr txBox="1">
            <a:spLocks noChangeArrowheads="1"/>
          </p:cNvSpPr>
          <p:nvPr/>
        </p:nvSpPr>
        <p:spPr bwMode="auto">
          <a:xfrm>
            <a:off x="838200" y="1752600"/>
            <a:ext cx="55626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CC66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 recurring set of workshops designed to manage project activities, status, exceptions and scope.</a:t>
            </a:r>
          </a:p>
        </p:txBody>
      </p:sp>
      <p:sp>
        <p:nvSpPr>
          <p:cNvPr id="153605" name="Text Box 5">
            <a:extLst>
              <a:ext uri="{FF2B5EF4-FFF2-40B4-BE49-F238E27FC236}">
                <a16:creationId xmlns:a16="http://schemas.microsoft.com/office/drawing/2014/main" id="{FD5BD3E5-4A19-EB1E-52B1-E98FF77478E2}"/>
              </a:ext>
            </a:extLst>
          </p:cNvPr>
          <p:cNvSpPr txBox="1">
            <a:spLocks noChangeArrowheads="1"/>
          </p:cNvSpPr>
          <p:nvPr/>
        </p:nvSpPr>
        <p:spPr bwMode="auto">
          <a:xfrm>
            <a:off x="1219200" y="3200400"/>
            <a:ext cx="6781800"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Track the progress of the project against the plan</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Manage unresolved issues associated with completed activities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Manage issues related to project resources</a:t>
            </a:r>
          </a:p>
        </p:txBody>
      </p:sp>
      <p:sp>
        <p:nvSpPr>
          <p:cNvPr id="153606" name="Text Box 6">
            <a:extLst>
              <a:ext uri="{FF2B5EF4-FFF2-40B4-BE49-F238E27FC236}">
                <a16:creationId xmlns:a16="http://schemas.microsoft.com/office/drawing/2014/main" id="{FBF3DE02-E997-20F2-ADF6-03314D632934}"/>
              </a:ext>
            </a:extLst>
          </p:cNvPr>
          <p:cNvSpPr txBox="1">
            <a:spLocks noChangeArrowheads="1"/>
          </p:cNvSpPr>
          <p:nvPr/>
        </p:nvSpPr>
        <p:spPr bwMode="auto">
          <a:xfrm>
            <a:off x="1905000" y="4668838"/>
            <a:ext cx="4495800" cy="123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Periodic status reports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Updated issue database</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Updated project plan</a:t>
            </a:r>
          </a:p>
        </p:txBody>
      </p:sp>
      <p:pic>
        <p:nvPicPr>
          <p:cNvPr id="153607" name="Picture 7">
            <a:extLst>
              <a:ext uri="{FF2B5EF4-FFF2-40B4-BE49-F238E27FC236}">
                <a16:creationId xmlns:a16="http://schemas.microsoft.com/office/drawing/2014/main" id="{689E2972-8E5B-E575-D165-2DA34D940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22860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53609" name="Rectangle 9">
            <a:extLst>
              <a:ext uri="{FF2B5EF4-FFF2-40B4-BE49-F238E27FC236}">
                <a16:creationId xmlns:a16="http://schemas.microsoft.com/office/drawing/2014/main" id="{FA698087-F4D4-C867-E310-2D62007A7243}"/>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Design Phase Overview</a:t>
            </a:r>
          </a:p>
        </p:txBody>
      </p:sp>
      <p:sp>
        <p:nvSpPr>
          <p:cNvPr id="153614" name="Rectangle 14">
            <a:extLst>
              <a:ext uri="{FF2B5EF4-FFF2-40B4-BE49-F238E27FC236}">
                <a16:creationId xmlns:a16="http://schemas.microsoft.com/office/drawing/2014/main" id="{19C44363-AEF8-D359-9B22-CA8EA8B2F037}"/>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6" name="Rectangle 14">
            <a:extLst>
              <a:ext uri="{FF2B5EF4-FFF2-40B4-BE49-F238E27FC236}">
                <a16:creationId xmlns:a16="http://schemas.microsoft.com/office/drawing/2014/main" id="{A5CDF92F-B102-4F83-BA8E-180F751CC847}"/>
              </a:ext>
            </a:extLst>
          </p:cNvPr>
          <p:cNvSpPr>
            <a:spLocks noChangeArrowheads="1"/>
          </p:cNvSpPr>
          <p:nvPr/>
        </p:nvSpPr>
        <p:spPr bwMode="auto">
          <a:xfrm>
            <a:off x="0" y="949325"/>
            <a:ext cx="2895600" cy="5902325"/>
          </a:xfrm>
          <a:prstGeom prst="rect">
            <a:avLst/>
          </a:prstGeom>
          <a:gradFill rotWithShape="0">
            <a:gsLst>
              <a:gs pos="0">
                <a:srgbClr val="FFC489"/>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77155" name="Rectangle 3">
            <a:extLst>
              <a:ext uri="{FF2B5EF4-FFF2-40B4-BE49-F238E27FC236}">
                <a16:creationId xmlns:a16="http://schemas.microsoft.com/office/drawing/2014/main" id="{6BE3C8F6-FA18-3E17-1E7F-7C03D5885D9D}"/>
              </a:ext>
            </a:extLst>
          </p:cNvPr>
          <p:cNvSpPr>
            <a:spLocks noChangeArrowheads="1"/>
          </p:cNvSpPr>
          <p:nvPr>
            <p:ph type="body" idx="1"/>
          </p:nvPr>
        </p:nvSpPr>
        <p:spPr bwMode="auto">
          <a:xfrm>
            <a:off x="4572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6600"/>
                </a:solidFill>
                <a:latin typeface="Garamond" panose="02020404030301010803" pitchFamily="18" charset="0"/>
              </a:rPr>
              <a:t>Steering Committee Workshop</a:t>
            </a: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177156" name="Text Box 4">
            <a:extLst>
              <a:ext uri="{FF2B5EF4-FFF2-40B4-BE49-F238E27FC236}">
                <a16:creationId xmlns:a16="http://schemas.microsoft.com/office/drawing/2014/main" id="{EB7E1A4E-911A-F630-5AF9-5A1B15BBB753}"/>
              </a:ext>
            </a:extLst>
          </p:cNvPr>
          <p:cNvSpPr txBox="1">
            <a:spLocks noChangeArrowheads="1"/>
          </p:cNvSpPr>
          <p:nvPr/>
        </p:nvSpPr>
        <p:spPr bwMode="auto">
          <a:xfrm>
            <a:off x="838200" y="1752600"/>
            <a:ext cx="57912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CC66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 recurring set of Workshops designed to manage project goals and strategic direction. </a:t>
            </a:r>
          </a:p>
        </p:txBody>
      </p:sp>
      <p:sp>
        <p:nvSpPr>
          <p:cNvPr id="177157" name="Text Box 5">
            <a:extLst>
              <a:ext uri="{FF2B5EF4-FFF2-40B4-BE49-F238E27FC236}">
                <a16:creationId xmlns:a16="http://schemas.microsoft.com/office/drawing/2014/main" id="{8A8B2792-65A6-0B2F-EBFB-752367E62038}"/>
              </a:ext>
            </a:extLst>
          </p:cNvPr>
          <p:cNvSpPr txBox="1">
            <a:spLocks noChangeArrowheads="1"/>
          </p:cNvSpPr>
          <p:nvPr/>
        </p:nvSpPr>
        <p:spPr bwMode="auto">
          <a:xfrm>
            <a:off x="1219200" y="2874963"/>
            <a:ext cx="67818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progress against major milestones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periodic and cumulative project expenditure against budget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project change requests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major project issues and risks</a:t>
            </a:r>
          </a:p>
        </p:txBody>
      </p:sp>
      <p:sp>
        <p:nvSpPr>
          <p:cNvPr id="177158" name="Text Box 6">
            <a:extLst>
              <a:ext uri="{FF2B5EF4-FFF2-40B4-BE49-F238E27FC236}">
                <a16:creationId xmlns:a16="http://schemas.microsoft.com/office/drawing/2014/main" id="{91EE45E6-41AD-6F30-8E49-AE40D791591F}"/>
              </a:ext>
            </a:extLst>
          </p:cNvPr>
          <p:cNvSpPr txBox="1">
            <a:spLocks noChangeArrowheads="1"/>
          </p:cNvSpPr>
          <p:nvPr/>
        </p:nvSpPr>
        <p:spPr bwMode="auto">
          <a:xfrm>
            <a:off x="1905000" y="4572000"/>
            <a:ext cx="44958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Change request decisions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Strategic direction to the project team</a:t>
            </a:r>
          </a:p>
        </p:txBody>
      </p:sp>
      <p:pic>
        <p:nvPicPr>
          <p:cNvPr id="177159" name="Picture 7">
            <a:extLst>
              <a:ext uri="{FF2B5EF4-FFF2-40B4-BE49-F238E27FC236}">
                <a16:creationId xmlns:a16="http://schemas.microsoft.com/office/drawing/2014/main" id="{3FBFFE71-2679-0FEE-F647-03F656EE0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22860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77163" name="Rectangle 11">
            <a:extLst>
              <a:ext uri="{FF2B5EF4-FFF2-40B4-BE49-F238E27FC236}">
                <a16:creationId xmlns:a16="http://schemas.microsoft.com/office/drawing/2014/main" id="{5327B656-41C1-0115-01B5-4DD50DB2B1B8}"/>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Design Phase Overview</a:t>
            </a:r>
          </a:p>
        </p:txBody>
      </p:sp>
      <p:sp>
        <p:nvSpPr>
          <p:cNvPr id="177167" name="Rectangle 15">
            <a:extLst>
              <a:ext uri="{FF2B5EF4-FFF2-40B4-BE49-F238E27FC236}">
                <a16:creationId xmlns:a16="http://schemas.microsoft.com/office/drawing/2014/main" id="{8E9A9F98-4339-1BC1-314C-EEFB0983A03D}"/>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7" name="Rectangle 19">
            <a:extLst>
              <a:ext uri="{FF2B5EF4-FFF2-40B4-BE49-F238E27FC236}">
                <a16:creationId xmlns:a16="http://schemas.microsoft.com/office/drawing/2014/main" id="{4A613773-1D57-A100-AECA-3EBF2A4D92DD}"/>
              </a:ext>
            </a:extLst>
          </p:cNvPr>
          <p:cNvSpPr>
            <a:spLocks noChangeArrowheads="1"/>
          </p:cNvSpPr>
          <p:nvPr/>
        </p:nvSpPr>
        <p:spPr bwMode="auto">
          <a:xfrm>
            <a:off x="0" y="949325"/>
            <a:ext cx="2895600" cy="5902325"/>
          </a:xfrm>
          <a:prstGeom prst="rect">
            <a:avLst/>
          </a:prstGeom>
          <a:gradFill rotWithShape="0">
            <a:gsLst>
              <a:gs pos="0">
                <a:srgbClr val="FFC489"/>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7413" name="Rectangle 5">
            <a:extLst>
              <a:ext uri="{FF2B5EF4-FFF2-40B4-BE49-F238E27FC236}">
                <a16:creationId xmlns:a16="http://schemas.microsoft.com/office/drawing/2014/main" id="{3559A395-DF54-B09F-E1B7-FC740774049C}"/>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CC6600"/>
                </a:solidFill>
                <a:latin typeface="Garamond" panose="02020404030301010803" pitchFamily="18" charset="0"/>
              </a:rPr>
              <a:t>Project Planning Workshop</a:t>
            </a:r>
          </a:p>
        </p:txBody>
      </p:sp>
      <p:sp>
        <p:nvSpPr>
          <p:cNvPr id="17414" name="Text Box 6">
            <a:extLst>
              <a:ext uri="{FF2B5EF4-FFF2-40B4-BE49-F238E27FC236}">
                <a16:creationId xmlns:a16="http://schemas.microsoft.com/office/drawing/2014/main" id="{5F6D4706-F338-2FF7-9EE1-5D0971E068FD}"/>
              </a:ext>
            </a:extLst>
          </p:cNvPr>
          <p:cNvSpPr txBox="1">
            <a:spLocks noChangeArrowheads="1"/>
          </p:cNvSpPr>
          <p:nvPr/>
        </p:nvSpPr>
        <p:spPr bwMode="auto">
          <a:xfrm>
            <a:off x="914400" y="1524000"/>
            <a:ext cx="5715000" cy="126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CC660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 detailed implementation management plan based on the formal J.D. Edwards services Proposal and Engagement letter.  This covers applications and interfaces, producing a required milestone schedule for the technology project.</a:t>
            </a:r>
          </a:p>
        </p:txBody>
      </p:sp>
      <p:sp>
        <p:nvSpPr>
          <p:cNvPr id="17415" name="Text Box 7">
            <a:extLst>
              <a:ext uri="{FF2B5EF4-FFF2-40B4-BE49-F238E27FC236}">
                <a16:creationId xmlns:a16="http://schemas.microsoft.com/office/drawing/2014/main" id="{E63F7F3A-8EE5-F102-0FD6-A2E46BC13038}"/>
              </a:ext>
            </a:extLst>
          </p:cNvPr>
          <p:cNvSpPr txBox="1">
            <a:spLocks noChangeArrowheads="1"/>
          </p:cNvSpPr>
          <p:nvPr/>
        </p:nvSpPr>
        <p:spPr bwMode="auto">
          <a:xfrm>
            <a:off x="1524000" y="2819400"/>
            <a:ext cx="6781800"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Reinforce OneMethodology to the customer project team</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Demonstrate how the project scope will drive all subsequent activities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Confirm project roles and responsibilities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Generate a detailed, resourced project plan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a risk management plan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change control procedures  </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Confirm the level of customer project involvement</a:t>
            </a:r>
            <a:endParaRPr lang="en-US" altLang="fr-FR" sz="1400" u="none">
              <a:latin typeface="Garamond" panose="02020404030301010803" pitchFamily="18" charset="0"/>
            </a:endParaRPr>
          </a:p>
        </p:txBody>
      </p:sp>
      <p:sp>
        <p:nvSpPr>
          <p:cNvPr id="17416" name="Text Box 8">
            <a:extLst>
              <a:ext uri="{FF2B5EF4-FFF2-40B4-BE49-F238E27FC236}">
                <a16:creationId xmlns:a16="http://schemas.microsoft.com/office/drawing/2014/main" id="{E64F241A-E11E-D02E-4A53-F7EDCE11F82E}"/>
              </a:ext>
            </a:extLst>
          </p:cNvPr>
          <p:cNvSpPr txBox="1">
            <a:spLocks noChangeArrowheads="1"/>
          </p:cNvSpPr>
          <p:nvPr/>
        </p:nvSpPr>
        <p:spPr bwMode="auto">
          <a:xfrm>
            <a:off x="2362200" y="4927600"/>
            <a:ext cx="53340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Detailed project plan including the level of customer involvement at the specific activity level</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Project organization chart including roles and responsibilities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Risk and issues management plan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Change control procedure</a:t>
            </a:r>
            <a:endParaRPr lang="en-US" altLang="fr-FR" sz="1400" u="none">
              <a:latin typeface="Garamond" panose="02020404030301010803" pitchFamily="18" charset="0"/>
            </a:endParaRPr>
          </a:p>
        </p:txBody>
      </p:sp>
      <p:pic>
        <p:nvPicPr>
          <p:cNvPr id="17419" name="Picture 11">
            <a:extLst>
              <a:ext uri="{FF2B5EF4-FFF2-40B4-BE49-F238E27FC236}">
                <a16:creationId xmlns:a16="http://schemas.microsoft.com/office/drawing/2014/main" id="{9E5D06E4-9B03-37D7-F354-19C3EFE40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1430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7423" name="Rectangle 15">
            <a:extLst>
              <a:ext uri="{FF2B5EF4-FFF2-40B4-BE49-F238E27FC236}">
                <a16:creationId xmlns:a16="http://schemas.microsoft.com/office/drawing/2014/main" id="{1F93825B-89D3-5A7B-FE99-44A21C11BC80}"/>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Design Phase Overview</a:t>
            </a:r>
          </a:p>
        </p:txBody>
      </p:sp>
      <p:sp>
        <p:nvSpPr>
          <p:cNvPr id="17428" name="Rectangle 20">
            <a:extLst>
              <a:ext uri="{FF2B5EF4-FFF2-40B4-BE49-F238E27FC236}">
                <a16:creationId xmlns:a16="http://schemas.microsoft.com/office/drawing/2014/main" id="{B7C0AB62-10B8-B747-C576-553CF7B6A180}"/>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9" name="Rectangle 13">
            <a:extLst>
              <a:ext uri="{FF2B5EF4-FFF2-40B4-BE49-F238E27FC236}">
                <a16:creationId xmlns:a16="http://schemas.microsoft.com/office/drawing/2014/main" id="{F264E899-BE96-ADA3-5EC4-AF600306AF14}"/>
              </a:ext>
            </a:extLst>
          </p:cNvPr>
          <p:cNvSpPr>
            <a:spLocks noChangeArrowheads="1"/>
          </p:cNvSpPr>
          <p:nvPr/>
        </p:nvSpPr>
        <p:spPr bwMode="auto">
          <a:xfrm>
            <a:off x="0" y="949325"/>
            <a:ext cx="2895600" cy="5902325"/>
          </a:xfrm>
          <a:prstGeom prst="rect">
            <a:avLst/>
          </a:prstGeom>
          <a:gradFill rotWithShape="0">
            <a:gsLst>
              <a:gs pos="0">
                <a:srgbClr val="FFC489"/>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52579" name="Rectangle 3">
            <a:extLst>
              <a:ext uri="{FF2B5EF4-FFF2-40B4-BE49-F238E27FC236}">
                <a16:creationId xmlns:a16="http://schemas.microsoft.com/office/drawing/2014/main" id="{53ADEED5-5813-32E8-BC52-6836CF74CC50}"/>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CC6600"/>
                </a:solidFill>
                <a:latin typeface="Garamond" panose="02020404030301010803" pitchFamily="18" charset="0"/>
              </a:rPr>
              <a:t>Technology Planning Workshop</a:t>
            </a:r>
            <a:r>
              <a:rPr lang="en-US" altLang="fr-FR" sz="3200" b="1">
                <a:solidFill>
                  <a:srgbClr val="CC6600"/>
                </a:solidFill>
                <a:latin typeface="Garamond" panose="02020404030301010803" pitchFamily="18" charset="0"/>
              </a:rPr>
              <a:t> </a:t>
            </a:r>
          </a:p>
        </p:txBody>
      </p:sp>
      <p:sp>
        <p:nvSpPr>
          <p:cNvPr id="152580" name="Text Box 4">
            <a:extLst>
              <a:ext uri="{FF2B5EF4-FFF2-40B4-BE49-F238E27FC236}">
                <a16:creationId xmlns:a16="http://schemas.microsoft.com/office/drawing/2014/main" id="{C49A8F79-DA26-352B-C3A2-C70FB76ACF57}"/>
              </a:ext>
            </a:extLst>
          </p:cNvPr>
          <p:cNvSpPr txBox="1">
            <a:spLocks noChangeArrowheads="1"/>
          </p:cNvSpPr>
          <p:nvPr/>
        </p:nvSpPr>
        <p:spPr bwMode="auto">
          <a:xfrm>
            <a:off x="971550" y="1447800"/>
            <a:ext cx="55626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CC660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 detailed implementation management plan based on the project scope, resource roles, and time estimates outlined in the formal J.D. Edwards services Proposal and Engagement letter.</a:t>
            </a:r>
          </a:p>
        </p:txBody>
      </p:sp>
      <p:sp>
        <p:nvSpPr>
          <p:cNvPr id="152581" name="Text Box 5">
            <a:extLst>
              <a:ext uri="{FF2B5EF4-FFF2-40B4-BE49-F238E27FC236}">
                <a16:creationId xmlns:a16="http://schemas.microsoft.com/office/drawing/2014/main" id="{CA88D087-09AA-1537-3B2C-768F105C59F0}"/>
              </a:ext>
            </a:extLst>
          </p:cNvPr>
          <p:cNvSpPr txBox="1">
            <a:spLocks noChangeArrowheads="1"/>
          </p:cNvSpPr>
          <p:nvPr/>
        </p:nvSpPr>
        <p:spPr bwMode="auto">
          <a:xfrm>
            <a:off x="1439863" y="2514600"/>
            <a:ext cx="6781800"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Reinforce OneMethodology to the customer project team</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Demonstrate how the project scope will drive all subsequent activities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Confirm project roles and responsibilities, level of customer involvement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Generate a detailed, resourced project plan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a risk management plan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change control procedures (at the project management level)</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Confirm detailed equipment and software schedule for the prototype environment</a:t>
            </a:r>
          </a:p>
        </p:txBody>
      </p:sp>
      <p:sp>
        <p:nvSpPr>
          <p:cNvPr id="152582" name="Text Box 6">
            <a:extLst>
              <a:ext uri="{FF2B5EF4-FFF2-40B4-BE49-F238E27FC236}">
                <a16:creationId xmlns:a16="http://schemas.microsoft.com/office/drawing/2014/main" id="{3F746EA1-F8A9-2B6F-D327-36F43A996EBF}"/>
              </a:ext>
            </a:extLst>
          </p:cNvPr>
          <p:cNvSpPr txBox="1">
            <a:spLocks noChangeArrowheads="1"/>
          </p:cNvSpPr>
          <p:nvPr/>
        </p:nvSpPr>
        <p:spPr bwMode="auto">
          <a:xfrm>
            <a:off x="2266950" y="4648200"/>
            <a:ext cx="5334000"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CC660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Detailed project plan including the level of customer involvement at the specific activity level</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Project organization chart including roles and responsibilities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Risk and issues management plan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Change control procedures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Detailed system requirements for the prototype environment</a:t>
            </a:r>
            <a:endParaRPr lang="en-US" altLang="fr-FR" sz="1400" u="none">
              <a:latin typeface="Garamond" panose="02020404030301010803" pitchFamily="18" charset="0"/>
            </a:endParaRPr>
          </a:p>
        </p:txBody>
      </p:sp>
      <p:pic>
        <p:nvPicPr>
          <p:cNvPr id="152583" name="Picture 7">
            <a:extLst>
              <a:ext uri="{FF2B5EF4-FFF2-40B4-BE49-F238E27FC236}">
                <a16:creationId xmlns:a16="http://schemas.microsoft.com/office/drawing/2014/main" id="{3AF34396-0FCE-65A6-F614-518C4B60C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1430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52585" name="Rectangle 9">
            <a:extLst>
              <a:ext uri="{FF2B5EF4-FFF2-40B4-BE49-F238E27FC236}">
                <a16:creationId xmlns:a16="http://schemas.microsoft.com/office/drawing/2014/main" id="{2001E482-17B0-2033-40CD-F2772CF5E842}"/>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Design Phase Overview</a:t>
            </a:r>
          </a:p>
        </p:txBody>
      </p:sp>
      <p:sp>
        <p:nvSpPr>
          <p:cNvPr id="152590" name="Rectangle 14">
            <a:extLst>
              <a:ext uri="{FF2B5EF4-FFF2-40B4-BE49-F238E27FC236}">
                <a16:creationId xmlns:a16="http://schemas.microsoft.com/office/drawing/2014/main" id="{E43F624F-70F1-FDD9-2F43-B0050A6B4004}"/>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28" name="Rectangle 72">
            <a:extLst>
              <a:ext uri="{FF2B5EF4-FFF2-40B4-BE49-F238E27FC236}">
                <a16:creationId xmlns:a16="http://schemas.microsoft.com/office/drawing/2014/main" id="{76E41D40-BA1E-D482-742C-2E8258F1EABA}"/>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47459" name="Rectangle 3">
            <a:hlinkClick r:id="rId2" action="ppaction://hlinksldjump"/>
            <a:extLst>
              <a:ext uri="{FF2B5EF4-FFF2-40B4-BE49-F238E27FC236}">
                <a16:creationId xmlns:a16="http://schemas.microsoft.com/office/drawing/2014/main" id="{0F5375BD-A9E7-DDC9-3CA7-086BCB80E0E7}"/>
              </a:ext>
            </a:extLst>
          </p:cNvPr>
          <p:cNvSpPr>
            <a:spLocks noChangeArrowheads="1"/>
          </p:cNvSpPr>
          <p:nvPr/>
        </p:nvSpPr>
        <p:spPr bwMode="auto">
          <a:xfrm>
            <a:off x="400050" y="1260475"/>
            <a:ext cx="8415338" cy="473075"/>
          </a:xfrm>
          <a:prstGeom prst="rect">
            <a:avLst/>
          </a:prstGeom>
          <a:gradFill rotWithShape="0">
            <a:gsLst>
              <a:gs pos="0">
                <a:srgbClr val="FFCCCC"/>
              </a:gs>
              <a:gs pos="100000">
                <a:srgbClr val="FF505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Milestones</a:t>
            </a:r>
          </a:p>
        </p:txBody>
      </p:sp>
      <p:sp>
        <p:nvSpPr>
          <p:cNvPr id="147460" name="Rectangle 4">
            <a:hlinkClick r:id="rId2" action="ppaction://hlinksldjump"/>
            <a:extLst>
              <a:ext uri="{FF2B5EF4-FFF2-40B4-BE49-F238E27FC236}">
                <a16:creationId xmlns:a16="http://schemas.microsoft.com/office/drawing/2014/main" id="{BBD240CF-BF11-77C7-EBF1-63260A13CB6A}"/>
              </a:ext>
            </a:extLst>
          </p:cNvPr>
          <p:cNvSpPr>
            <a:spLocks noChangeArrowheads="1"/>
          </p:cNvSpPr>
          <p:nvPr/>
        </p:nvSpPr>
        <p:spPr bwMode="auto">
          <a:xfrm>
            <a:off x="400050" y="1731963"/>
            <a:ext cx="8415338" cy="3055937"/>
          </a:xfrm>
          <a:prstGeom prst="rect">
            <a:avLst/>
          </a:prstGeom>
          <a:gradFill rotWithShape="0">
            <a:gsLst>
              <a:gs pos="0">
                <a:srgbClr val="CCECFF"/>
              </a:gs>
              <a:gs pos="100000">
                <a:srgbClr val="3366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Implementation</a:t>
            </a:r>
          </a:p>
          <a:p>
            <a:pPr algn="l"/>
            <a:r>
              <a:rPr lang="en-US" altLang="fr-FR" sz="1400" b="1" u="none">
                <a:latin typeface="Arial" panose="020B0604020202020204" pitchFamily="34" charset="0"/>
              </a:rPr>
              <a:t>Activities</a:t>
            </a:r>
          </a:p>
        </p:txBody>
      </p:sp>
      <p:sp>
        <p:nvSpPr>
          <p:cNvPr id="147461" name="Rectangle 5">
            <a:hlinkClick r:id="rId2" action="ppaction://hlinksldjump"/>
            <a:extLst>
              <a:ext uri="{FF2B5EF4-FFF2-40B4-BE49-F238E27FC236}">
                <a16:creationId xmlns:a16="http://schemas.microsoft.com/office/drawing/2014/main" id="{6AD7CEFA-DF1B-DDC2-0A3B-3063AF27505B}"/>
              </a:ext>
            </a:extLst>
          </p:cNvPr>
          <p:cNvSpPr>
            <a:spLocks noChangeArrowheads="1"/>
          </p:cNvSpPr>
          <p:nvPr/>
        </p:nvSpPr>
        <p:spPr bwMode="auto">
          <a:xfrm>
            <a:off x="400050" y="5124450"/>
            <a:ext cx="8415338" cy="942975"/>
          </a:xfrm>
          <a:prstGeom prst="rect">
            <a:avLst/>
          </a:prstGeom>
          <a:gradFill rotWithShape="0">
            <a:gsLst>
              <a:gs pos="0">
                <a:srgbClr val="CCFFCC"/>
              </a:gs>
              <a:gs pos="100000">
                <a:srgbClr val="33CC33"/>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Project</a:t>
            </a:r>
          </a:p>
          <a:p>
            <a:pPr algn="l"/>
            <a:r>
              <a:rPr lang="en-US" altLang="fr-FR" sz="1400" b="1" u="none">
                <a:latin typeface="Arial" panose="020B0604020202020204" pitchFamily="34" charset="0"/>
              </a:rPr>
              <a:t>Management</a:t>
            </a:r>
          </a:p>
        </p:txBody>
      </p:sp>
      <p:sp>
        <p:nvSpPr>
          <p:cNvPr id="147462" name="Rectangle 6">
            <a:hlinkClick r:id="rId2" action="ppaction://hlinksldjump"/>
            <a:extLst>
              <a:ext uri="{FF2B5EF4-FFF2-40B4-BE49-F238E27FC236}">
                <a16:creationId xmlns:a16="http://schemas.microsoft.com/office/drawing/2014/main" id="{DE6CF1C9-297F-928F-49AC-04007BBA9E4D}"/>
              </a:ext>
            </a:extLst>
          </p:cNvPr>
          <p:cNvSpPr>
            <a:spLocks noChangeArrowheads="1"/>
          </p:cNvSpPr>
          <p:nvPr/>
        </p:nvSpPr>
        <p:spPr bwMode="auto">
          <a:xfrm>
            <a:off x="400050" y="4787900"/>
            <a:ext cx="8415338" cy="338138"/>
          </a:xfrm>
          <a:prstGeom prst="rect">
            <a:avLst/>
          </a:prstGeom>
          <a:gradFill rotWithShape="0">
            <a:gsLst>
              <a:gs pos="0">
                <a:srgbClr val="FFFFCC"/>
              </a:gs>
              <a:gs pos="100000">
                <a:srgbClr val="FFFF0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Operational Support</a:t>
            </a:r>
          </a:p>
        </p:txBody>
      </p:sp>
      <p:sp>
        <p:nvSpPr>
          <p:cNvPr id="147465" name="Rectangle 9">
            <a:extLst>
              <a:ext uri="{FF2B5EF4-FFF2-40B4-BE49-F238E27FC236}">
                <a16:creationId xmlns:a16="http://schemas.microsoft.com/office/drawing/2014/main" id="{8469DF78-7201-2E93-26E7-64D65D593D9F}"/>
              </a:ext>
            </a:extLst>
          </p:cNvPr>
          <p:cNvSpPr>
            <a:spLocks noGrp="1" noChangeArrowheads="1"/>
          </p:cNvSpPr>
          <p:nvPr>
            <p:ph type="title"/>
          </p:nvPr>
        </p:nvSpPr>
        <p:spPr>
          <a:xfrm>
            <a:off x="228600" y="93663"/>
            <a:ext cx="8305800" cy="820737"/>
          </a:xfrm>
        </p:spPr>
        <p:txBody>
          <a:bodyPr/>
          <a:lstStyle/>
          <a:p>
            <a:r>
              <a:rPr lang="en-US" altLang="fr-FR"/>
              <a:t>OneMethodology Technology Track –</a:t>
            </a:r>
            <a:br>
              <a:rPr lang="en-US" altLang="fr-FR"/>
            </a:br>
            <a:r>
              <a:rPr lang="en-US" altLang="fr-FR"/>
              <a:t>Configure Phase Overview</a:t>
            </a:r>
          </a:p>
        </p:txBody>
      </p:sp>
      <p:sp>
        <p:nvSpPr>
          <p:cNvPr id="147466" name="Rectangle 10">
            <a:hlinkClick r:id="rId2" action="ppaction://hlinksldjump"/>
            <a:extLst>
              <a:ext uri="{FF2B5EF4-FFF2-40B4-BE49-F238E27FC236}">
                <a16:creationId xmlns:a16="http://schemas.microsoft.com/office/drawing/2014/main" id="{142E9619-CA26-D1AD-3BA5-66F23BF394E9}"/>
              </a:ext>
            </a:extLst>
          </p:cNvPr>
          <p:cNvSpPr>
            <a:spLocks noChangeArrowheads="1"/>
          </p:cNvSpPr>
          <p:nvPr/>
        </p:nvSpPr>
        <p:spPr bwMode="auto">
          <a:xfrm>
            <a:off x="3422650" y="5176838"/>
            <a:ext cx="950913" cy="400050"/>
          </a:xfrm>
          <a:prstGeom prst="rect">
            <a:avLst/>
          </a:prstGeom>
          <a:solidFill>
            <a:srgbClr val="BBFFBB"/>
          </a:solidFill>
          <a:ln w="0">
            <a:solidFill>
              <a:srgbClr val="000000"/>
            </a:solidFill>
            <a:prstDash val="sysDot"/>
            <a:miter lim="800000"/>
            <a:headEnd/>
            <a:tailEnd/>
          </a:ln>
        </p:spPr>
        <p:txBody>
          <a:bodyPr anchor="ctr"/>
          <a:lstStyle/>
          <a:p>
            <a:r>
              <a:rPr lang="en-US" altLang="fr-FR" sz="800" u="none"/>
              <a:t>Project Mgmt Workshop (Recurring)</a:t>
            </a:r>
          </a:p>
        </p:txBody>
      </p:sp>
      <p:cxnSp>
        <p:nvCxnSpPr>
          <p:cNvPr id="147471" name="AutoShape 15">
            <a:extLst>
              <a:ext uri="{FF2B5EF4-FFF2-40B4-BE49-F238E27FC236}">
                <a16:creationId xmlns:a16="http://schemas.microsoft.com/office/drawing/2014/main" id="{85AEF73A-5DF3-E511-E643-16693E96DFED}"/>
              </a:ext>
            </a:extLst>
          </p:cNvPr>
          <p:cNvCxnSpPr>
            <a:cxnSpLocks noChangeShapeType="1"/>
            <a:stCxn id="147469" idx="3"/>
            <a:endCxn id="147507" idx="1"/>
          </p:cNvCxnSpPr>
          <p:nvPr/>
        </p:nvCxnSpPr>
        <p:spPr bwMode="auto">
          <a:xfrm flipV="1">
            <a:off x="2498725" y="3028950"/>
            <a:ext cx="396875" cy="4572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72" name="AutoShape 16">
            <a:extLst>
              <a:ext uri="{FF2B5EF4-FFF2-40B4-BE49-F238E27FC236}">
                <a16:creationId xmlns:a16="http://schemas.microsoft.com/office/drawing/2014/main" id="{840EAF4C-90E3-E7BB-CB6C-8C59514378F6}"/>
              </a:ext>
            </a:extLst>
          </p:cNvPr>
          <p:cNvCxnSpPr>
            <a:cxnSpLocks noChangeShapeType="1"/>
            <a:stCxn id="147507" idx="3"/>
            <a:endCxn id="147546" idx="1"/>
          </p:cNvCxnSpPr>
          <p:nvPr/>
        </p:nvCxnSpPr>
        <p:spPr bwMode="auto">
          <a:xfrm flipV="1">
            <a:off x="3717925" y="2546350"/>
            <a:ext cx="396875" cy="4826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474" name="AutoShape 18">
            <a:extLst>
              <a:ext uri="{FF2B5EF4-FFF2-40B4-BE49-F238E27FC236}">
                <a16:creationId xmlns:a16="http://schemas.microsoft.com/office/drawing/2014/main" id="{94062D94-3E96-FFCD-CB1A-426C46350AC8}"/>
              </a:ext>
            </a:extLst>
          </p:cNvPr>
          <p:cNvSpPr>
            <a:spLocks noChangeArrowheads="1"/>
          </p:cNvSpPr>
          <p:nvPr/>
        </p:nvSpPr>
        <p:spPr bwMode="auto">
          <a:xfrm>
            <a:off x="7894638" y="3422650"/>
            <a:ext cx="850900" cy="506413"/>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Go-Live</a:t>
            </a:r>
          </a:p>
          <a:p>
            <a:r>
              <a:rPr lang="en-US" altLang="fr-FR" sz="800" b="1" u="none"/>
              <a:t>Phase</a:t>
            </a:r>
          </a:p>
        </p:txBody>
      </p:sp>
      <p:cxnSp>
        <p:nvCxnSpPr>
          <p:cNvPr id="147475" name="AutoShape 19">
            <a:extLst>
              <a:ext uri="{FF2B5EF4-FFF2-40B4-BE49-F238E27FC236}">
                <a16:creationId xmlns:a16="http://schemas.microsoft.com/office/drawing/2014/main" id="{D3D26C8C-4640-0832-AF18-459541A60964}"/>
              </a:ext>
            </a:extLst>
          </p:cNvPr>
          <p:cNvCxnSpPr>
            <a:cxnSpLocks noChangeShapeType="1"/>
            <a:stCxn id="147476" idx="0"/>
            <a:endCxn id="147466" idx="1"/>
          </p:cNvCxnSpPr>
          <p:nvPr/>
        </p:nvCxnSpPr>
        <p:spPr bwMode="auto">
          <a:xfrm rot="16200000">
            <a:off x="3024981" y="5114132"/>
            <a:ext cx="134937" cy="660400"/>
          </a:xfrm>
          <a:prstGeom prst="bentConnector2">
            <a:avLst/>
          </a:prstGeom>
          <a:noFill/>
          <a:ln w="12700">
            <a:solidFill>
              <a:schemeClr val="tx1"/>
            </a:solidFill>
            <a:prstDash val="sysDot"/>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476" name="Rectangle 20">
            <a:hlinkClick r:id="rId2" action="ppaction://hlinksldjump"/>
            <a:extLst>
              <a:ext uri="{FF2B5EF4-FFF2-40B4-BE49-F238E27FC236}">
                <a16:creationId xmlns:a16="http://schemas.microsoft.com/office/drawing/2014/main" id="{AC881278-019B-F964-C527-73783846C957}"/>
              </a:ext>
            </a:extLst>
          </p:cNvPr>
          <p:cNvSpPr>
            <a:spLocks noChangeArrowheads="1"/>
          </p:cNvSpPr>
          <p:nvPr/>
        </p:nvSpPr>
        <p:spPr bwMode="auto">
          <a:xfrm>
            <a:off x="2351088" y="55118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Technology</a:t>
            </a:r>
          </a:p>
          <a:p>
            <a:r>
              <a:rPr lang="en-US" altLang="fr-FR" sz="800" b="1" u="none"/>
              <a:t>Proj Mgmt Workshop</a:t>
            </a:r>
          </a:p>
          <a:p>
            <a:r>
              <a:rPr lang="en-US" altLang="fr-FR" sz="800" b="1" u="none"/>
              <a:t>(Recurring)</a:t>
            </a:r>
          </a:p>
        </p:txBody>
      </p:sp>
      <p:sp>
        <p:nvSpPr>
          <p:cNvPr id="147477" name="Rectangle 21">
            <a:hlinkClick r:id="rId2" action="ppaction://hlinksldjump"/>
            <a:extLst>
              <a:ext uri="{FF2B5EF4-FFF2-40B4-BE49-F238E27FC236}">
                <a16:creationId xmlns:a16="http://schemas.microsoft.com/office/drawing/2014/main" id="{55F3ACED-D1A7-6E8A-9822-33056AF0DF48}"/>
              </a:ext>
            </a:extLst>
          </p:cNvPr>
          <p:cNvSpPr>
            <a:spLocks noChangeArrowheads="1"/>
          </p:cNvSpPr>
          <p:nvPr/>
        </p:nvSpPr>
        <p:spPr bwMode="auto">
          <a:xfrm>
            <a:off x="3786188" y="5640388"/>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cxnSp>
        <p:nvCxnSpPr>
          <p:cNvPr id="147478" name="AutoShape 22">
            <a:extLst>
              <a:ext uri="{FF2B5EF4-FFF2-40B4-BE49-F238E27FC236}">
                <a16:creationId xmlns:a16="http://schemas.microsoft.com/office/drawing/2014/main" id="{507564FA-B0E1-75CB-BC80-4035D863C3D2}"/>
              </a:ext>
            </a:extLst>
          </p:cNvPr>
          <p:cNvCxnSpPr>
            <a:cxnSpLocks noChangeShapeType="1"/>
            <a:stCxn id="147476" idx="3"/>
            <a:endCxn id="147477" idx="1"/>
          </p:cNvCxnSpPr>
          <p:nvPr/>
        </p:nvCxnSpPr>
        <p:spPr bwMode="auto">
          <a:xfrm>
            <a:off x="3173413" y="5772150"/>
            <a:ext cx="6127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479" name="Rectangle 23">
            <a:hlinkClick r:id="rId2" action="ppaction://hlinksldjump"/>
            <a:extLst>
              <a:ext uri="{FF2B5EF4-FFF2-40B4-BE49-F238E27FC236}">
                <a16:creationId xmlns:a16="http://schemas.microsoft.com/office/drawing/2014/main" id="{C2422D72-7DC8-D226-89CD-6824D558480A}"/>
              </a:ext>
            </a:extLst>
          </p:cNvPr>
          <p:cNvSpPr>
            <a:spLocks noChangeArrowheads="1"/>
          </p:cNvSpPr>
          <p:nvPr/>
        </p:nvSpPr>
        <p:spPr bwMode="auto">
          <a:xfrm>
            <a:off x="5203825" y="5640388"/>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cxnSp>
        <p:nvCxnSpPr>
          <p:cNvPr id="147481" name="AutoShape 25">
            <a:extLst>
              <a:ext uri="{FF2B5EF4-FFF2-40B4-BE49-F238E27FC236}">
                <a16:creationId xmlns:a16="http://schemas.microsoft.com/office/drawing/2014/main" id="{D12B831C-8B77-C1BC-19C7-BC2AF4C9A06A}"/>
              </a:ext>
            </a:extLst>
          </p:cNvPr>
          <p:cNvCxnSpPr>
            <a:cxnSpLocks noChangeShapeType="1"/>
            <a:stCxn id="147477" idx="3"/>
            <a:endCxn id="147479" idx="1"/>
          </p:cNvCxnSpPr>
          <p:nvPr/>
        </p:nvCxnSpPr>
        <p:spPr bwMode="auto">
          <a:xfrm>
            <a:off x="4589463" y="5772150"/>
            <a:ext cx="614362"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82" name="AutoShape 26">
            <a:extLst>
              <a:ext uri="{FF2B5EF4-FFF2-40B4-BE49-F238E27FC236}">
                <a16:creationId xmlns:a16="http://schemas.microsoft.com/office/drawing/2014/main" id="{D0EFAC30-B870-1F2F-BC5A-F3F02D6FB5A7}"/>
              </a:ext>
            </a:extLst>
          </p:cNvPr>
          <p:cNvCxnSpPr>
            <a:cxnSpLocks noChangeShapeType="1"/>
            <a:stCxn id="147479" idx="3"/>
            <a:endCxn id="147480" idx="1"/>
          </p:cNvCxnSpPr>
          <p:nvPr/>
        </p:nvCxnSpPr>
        <p:spPr bwMode="auto">
          <a:xfrm>
            <a:off x="6007100" y="5772150"/>
            <a:ext cx="614363"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83" name="AutoShape 27">
            <a:extLst>
              <a:ext uri="{FF2B5EF4-FFF2-40B4-BE49-F238E27FC236}">
                <a16:creationId xmlns:a16="http://schemas.microsoft.com/office/drawing/2014/main" id="{A2059D7F-6E24-457C-2613-FBBF03578394}"/>
              </a:ext>
            </a:extLst>
          </p:cNvPr>
          <p:cNvCxnSpPr>
            <a:cxnSpLocks noChangeShapeType="1"/>
            <a:stCxn id="147480" idx="3"/>
            <a:endCxn id="147474" idx="1"/>
          </p:cNvCxnSpPr>
          <p:nvPr/>
        </p:nvCxnSpPr>
        <p:spPr bwMode="auto">
          <a:xfrm flipV="1">
            <a:off x="7424738" y="3676650"/>
            <a:ext cx="469900" cy="20955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485" name="Rectangle 29">
            <a:hlinkClick r:id="rId2" action="ppaction://hlinksldjump"/>
            <a:extLst>
              <a:ext uri="{FF2B5EF4-FFF2-40B4-BE49-F238E27FC236}">
                <a16:creationId xmlns:a16="http://schemas.microsoft.com/office/drawing/2014/main" id="{53AD29A1-0A7B-6DB6-3EBA-AEA71B0AE105}"/>
              </a:ext>
            </a:extLst>
          </p:cNvPr>
          <p:cNvSpPr>
            <a:spLocks noChangeArrowheads="1"/>
          </p:cNvSpPr>
          <p:nvPr/>
        </p:nvSpPr>
        <p:spPr bwMode="auto">
          <a:xfrm>
            <a:off x="5334000" y="22860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Presentation Layer</a:t>
            </a:r>
          </a:p>
          <a:p>
            <a:r>
              <a:rPr lang="en-US" altLang="fr-FR" sz="800" b="1" u="none"/>
              <a:t>Workshop</a:t>
            </a:r>
          </a:p>
        </p:txBody>
      </p:sp>
      <p:sp>
        <p:nvSpPr>
          <p:cNvPr id="147487" name="Rectangle 31">
            <a:hlinkClick r:id="rId2" action="ppaction://hlinksldjump"/>
            <a:extLst>
              <a:ext uri="{FF2B5EF4-FFF2-40B4-BE49-F238E27FC236}">
                <a16:creationId xmlns:a16="http://schemas.microsoft.com/office/drawing/2014/main" id="{FA8951E0-D7D6-9FC0-4A41-B2E54359CE8B}"/>
              </a:ext>
            </a:extLst>
          </p:cNvPr>
          <p:cNvSpPr>
            <a:spLocks noChangeArrowheads="1"/>
          </p:cNvSpPr>
          <p:nvPr/>
        </p:nvSpPr>
        <p:spPr bwMode="auto">
          <a:xfrm>
            <a:off x="5334000" y="31242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Technology</a:t>
            </a:r>
          </a:p>
          <a:p>
            <a:r>
              <a:rPr lang="en-US" altLang="fr-FR" sz="800" b="1" u="none"/>
              <a:t>Change Mgmt</a:t>
            </a:r>
          </a:p>
          <a:p>
            <a:r>
              <a:rPr lang="en-US" altLang="fr-FR" sz="800" b="1" u="none"/>
              <a:t>Workshop</a:t>
            </a:r>
          </a:p>
        </p:txBody>
      </p:sp>
      <p:sp>
        <p:nvSpPr>
          <p:cNvPr id="147488" name="Rectangle 32">
            <a:hlinkClick r:id="rId2" action="ppaction://hlinksldjump"/>
            <a:extLst>
              <a:ext uri="{FF2B5EF4-FFF2-40B4-BE49-F238E27FC236}">
                <a16:creationId xmlns:a16="http://schemas.microsoft.com/office/drawing/2014/main" id="{94C4819A-9D87-E655-D25B-54AACF47BDAF}"/>
              </a:ext>
            </a:extLst>
          </p:cNvPr>
          <p:cNvSpPr>
            <a:spLocks noChangeArrowheads="1"/>
          </p:cNvSpPr>
          <p:nvPr/>
        </p:nvSpPr>
        <p:spPr bwMode="auto">
          <a:xfrm>
            <a:off x="5334000" y="41910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Batch Processing Workshop</a:t>
            </a:r>
          </a:p>
        </p:txBody>
      </p:sp>
      <p:cxnSp>
        <p:nvCxnSpPr>
          <p:cNvPr id="147493" name="AutoShape 37">
            <a:extLst>
              <a:ext uri="{FF2B5EF4-FFF2-40B4-BE49-F238E27FC236}">
                <a16:creationId xmlns:a16="http://schemas.microsoft.com/office/drawing/2014/main" id="{944FCEB0-6B05-7969-56B8-BCE17DEFEDEC}"/>
              </a:ext>
            </a:extLst>
          </p:cNvPr>
          <p:cNvCxnSpPr>
            <a:cxnSpLocks noChangeShapeType="1"/>
            <a:stCxn id="147522" idx="2"/>
            <a:endCxn id="147524" idx="0"/>
          </p:cNvCxnSpPr>
          <p:nvPr/>
        </p:nvCxnSpPr>
        <p:spPr bwMode="auto">
          <a:xfrm>
            <a:off x="4525963" y="3643313"/>
            <a:ext cx="0" cy="547687"/>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94" name="AutoShape 38">
            <a:extLst>
              <a:ext uri="{FF2B5EF4-FFF2-40B4-BE49-F238E27FC236}">
                <a16:creationId xmlns:a16="http://schemas.microsoft.com/office/drawing/2014/main" id="{A80E9A6A-2CCE-D47F-4B1E-1AB285AF93B2}"/>
              </a:ext>
            </a:extLst>
          </p:cNvPr>
          <p:cNvCxnSpPr>
            <a:cxnSpLocks noChangeShapeType="1"/>
            <a:stCxn id="147469" idx="2"/>
            <a:endCxn id="147476" idx="1"/>
          </p:cNvCxnSpPr>
          <p:nvPr/>
        </p:nvCxnSpPr>
        <p:spPr bwMode="auto">
          <a:xfrm rot="16200000" flipH="1">
            <a:off x="1205707" y="4626769"/>
            <a:ext cx="2027237" cy="26352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95" name="AutoShape 39">
            <a:extLst>
              <a:ext uri="{FF2B5EF4-FFF2-40B4-BE49-F238E27FC236}">
                <a16:creationId xmlns:a16="http://schemas.microsoft.com/office/drawing/2014/main" id="{F84619CF-9D0F-07BD-B1AE-CCF566E03BDD}"/>
              </a:ext>
            </a:extLst>
          </p:cNvPr>
          <p:cNvCxnSpPr>
            <a:cxnSpLocks noChangeShapeType="1"/>
            <a:stCxn id="147524" idx="3"/>
            <a:endCxn id="147485" idx="1"/>
          </p:cNvCxnSpPr>
          <p:nvPr/>
        </p:nvCxnSpPr>
        <p:spPr bwMode="auto">
          <a:xfrm flipV="1">
            <a:off x="4937125" y="2546350"/>
            <a:ext cx="396875" cy="19050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97" name="AutoShape 41">
            <a:extLst>
              <a:ext uri="{FF2B5EF4-FFF2-40B4-BE49-F238E27FC236}">
                <a16:creationId xmlns:a16="http://schemas.microsoft.com/office/drawing/2014/main" id="{17DF10D4-5346-9A7D-BB16-957BCED9AF01}"/>
              </a:ext>
            </a:extLst>
          </p:cNvPr>
          <p:cNvCxnSpPr>
            <a:cxnSpLocks noChangeShapeType="1"/>
            <a:stCxn id="147524" idx="3"/>
            <a:endCxn id="147487" idx="1"/>
          </p:cNvCxnSpPr>
          <p:nvPr/>
        </p:nvCxnSpPr>
        <p:spPr bwMode="auto">
          <a:xfrm flipV="1">
            <a:off x="4937125" y="3384550"/>
            <a:ext cx="396875" cy="10668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98" name="AutoShape 42">
            <a:extLst>
              <a:ext uri="{FF2B5EF4-FFF2-40B4-BE49-F238E27FC236}">
                <a16:creationId xmlns:a16="http://schemas.microsoft.com/office/drawing/2014/main" id="{511AB226-C245-6FA2-4F26-F2EA278C8DD8}"/>
              </a:ext>
            </a:extLst>
          </p:cNvPr>
          <p:cNvCxnSpPr>
            <a:cxnSpLocks noChangeShapeType="1"/>
            <a:stCxn id="147524" idx="3"/>
            <a:endCxn id="147488" idx="1"/>
          </p:cNvCxnSpPr>
          <p:nvPr/>
        </p:nvCxnSpPr>
        <p:spPr bwMode="auto">
          <a:xfrm>
            <a:off x="4937125" y="4451350"/>
            <a:ext cx="3968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99" name="AutoShape 43">
            <a:extLst>
              <a:ext uri="{FF2B5EF4-FFF2-40B4-BE49-F238E27FC236}">
                <a16:creationId xmlns:a16="http://schemas.microsoft.com/office/drawing/2014/main" id="{D62CF884-0E9B-BE51-500F-F21D7E44E75D}"/>
              </a:ext>
            </a:extLst>
          </p:cNvPr>
          <p:cNvCxnSpPr>
            <a:cxnSpLocks noChangeShapeType="1"/>
            <a:stCxn id="147485" idx="3"/>
            <a:endCxn id="147490" idx="1"/>
          </p:cNvCxnSpPr>
          <p:nvPr/>
        </p:nvCxnSpPr>
        <p:spPr bwMode="auto">
          <a:xfrm>
            <a:off x="6156325" y="2546350"/>
            <a:ext cx="446088"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01" name="AutoShape 45">
            <a:extLst>
              <a:ext uri="{FF2B5EF4-FFF2-40B4-BE49-F238E27FC236}">
                <a16:creationId xmlns:a16="http://schemas.microsoft.com/office/drawing/2014/main" id="{46C7A477-CC17-D8D9-DB4C-D2F8279E74B1}"/>
              </a:ext>
            </a:extLst>
          </p:cNvPr>
          <p:cNvCxnSpPr>
            <a:cxnSpLocks noChangeShapeType="1"/>
            <a:stCxn id="147490" idx="3"/>
            <a:endCxn id="147474" idx="1"/>
          </p:cNvCxnSpPr>
          <p:nvPr/>
        </p:nvCxnSpPr>
        <p:spPr bwMode="auto">
          <a:xfrm>
            <a:off x="7424738" y="2546350"/>
            <a:ext cx="469900" cy="11303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02" name="AutoShape 46">
            <a:extLst>
              <a:ext uri="{FF2B5EF4-FFF2-40B4-BE49-F238E27FC236}">
                <a16:creationId xmlns:a16="http://schemas.microsoft.com/office/drawing/2014/main" id="{F2E061CD-859A-576E-02B8-D0BE4D110CF9}"/>
              </a:ext>
            </a:extLst>
          </p:cNvPr>
          <p:cNvCxnSpPr>
            <a:cxnSpLocks noChangeShapeType="1"/>
            <a:stCxn id="147485" idx="3"/>
            <a:endCxn id="147491" idx="1"/>
          </p:cNvCxnSpPr>
          <p:nvPr/>
        </p:nvCxnSpPr>
        <p:spPr bwMode="auto">
          <a:xfrm>
            <a:off x="6156325" y="2546350"/>
            <a:ext cx="446088" cy="838200"/>
          </a:xfrm>
          <a:prstGeom prst="bentConnector3">
            <a:avLst>
              <a:gd name="adj1" fmla="val 49824"/>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04" name="AutoShape 48">
            <a:extLst>
              <a:ext uri="{FF2B5EF4-FFF2-40B4-BE49-F238E27FC236}">
                <a16:creationId xmlns:a16="http://schemas.microsoft.com/office/drawing/2014/main" id="{F1E24111-D4DB-C39F-7B5C-B6E92C339ABB}"/>
              </a:ext>
            </a:extLst>
          </p:cNvPr>
          <p:cNvCxnSpPr>
            <a:cxnSpLocks noChangeShapeType="1"/>
            <a:stCxn id="147491" idx="3"/>
            <a:endCxn id="147474" idx="1"/>
          </p:cNvCxnSpPr>
          <p:nvPr/>
        </p:nvCxnSpPr>
        <p:spPr bwMode="auto">
          <a:xfrm>
            <a:off x="7424738" y="3384550"/>
            <a:ext cx="469900" cy="2921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508" name="AutoShape 52">
            <a:extLst>
              <a:ext uri="{FF2B5EF4-FFF2-40B4-BE49-F238E27FC236}">
                <a16:creationId xmlns:a16="http://schemas.microsoft.com/office/drawing/2014/main" id="{B10E5B85-4DCD-498E-5F90-FC5B1F7F77F8}"/>
              </a:ext>
            </a:extLst>
          </p:cNvPr>
          <p:cNvSpPr>
            <a:spLocks noChangeArrowheads="1"/>
          </p:cNvSpPr>
          <p:nvPr/>
        </p:nvSpPr>
        <p:spPr bwMode="auto">
          <a:xfrm>
            <a:off x="469900" y="2520950"/>
            <a:ext cx="850900" cy="506413"/>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Design</a:t>
            </a:r>
          </a:p>
          <a:p>
            <a:r>
              <a:rPr lang="en-US" altLang="fr-FR" sz="800" b="1" u="none"/>
              <a:t>Phase</a:t>
            </a:r>
          </a:p>
        </p:txBody>
      </p:sp>
      <p:cxnSp>
        <p:nvCxnSpPr>
          <p:cNvPr id="147509" name="AutoShape 53">
            <a:extLst>
              <a:ext uri="{FF2B5EF4-FFF2-40B4-BE49-F238E27FC236}">
                <a16:creationId xmlns:a16="http://schemas.microsoft.com/office/drawing/2014/main" id="{5C0E576B-BB87-EA1C-4727-C3A1A150BA8C}"/>
              </a:ext>
            </a:extLst>
          </p:cNvPr>
          <p:cNvCxnSpPr>
            <a:cxnSpLocks noChangeShapeType="1"/>
            <a:stCxn id="147508" idx="3"/>
            <a:endCxn id="147537" idx="1"/>
          </p:cNvCxnSpPr>
          <p:nvPr/>
        </p:nvCxnSpPr>
        <p:spPr bwMode="auto">
          <a:xfrm>
            <a:off x="1320800" y="2774950"/>
            <a:ext cx="355600"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11" name="AutoShape 55">
            <a:extLst>
              <a:ext uri="{FF2B5EF4-FFF2-40B4-BE49-F238E27FC236}">
                <a16:creationId xmlns:a16="http://schemas.microsoft.com/office/drawing/2014/main" id="{2E3F80D7-CB61-CF40-F867-63F50960C524}"/>
              </a:ext>
            </a:extLst>
          </p:cNvPr>
          <p:cNvCxnSpPr>
            <a:cxnSpLocks noChangeShapeType="1"/>
            <a:stCxn id="147524" idx="2"/>
            <a:endCxn id="147510" idx="1"/>
          </p:cNvCxnSpPr>
          <p:nvPr/>
        </p:nvCxnSpPr>
        <p:spPr bwMode="auto">
          <a:xfrm rot="16200000" flipH="1">
            <a:off x="4512470" y="4723606"/>
            <a:ext cx="252412" cy="22542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12" name="AutoShape 56">
            <a:extLst>
              <a:ext uri="{FF2B5EF4-FFF2-40B4-BE49-F238E27FC236}">
                <a16:creationId xmlns:a16="http://schemas.microsoft.com/office/drawing/2014/main" id="{F1AAABB0-E0A4-CDD7-585C-ADF815657659}"/>
              </a:ext>
            </a:extLst>
          </p:cNvPr>
          <p:cNvCxnSpPr>
            <a:cxnSpLocks noChangeShapeType="1"/>
            <a:stCxn id="147510" idx="3"/>
            <a:endCxn id="147474" idx="1"/>
          </p:cNvCxnSpPr>
          <p:nvPr/>
        </p:nvCxnSpPr>
        <p:spPr bwMode="auto">
          <a:xfrm flipV="1">
            <a:off x="7424738" y="3676650"/>
            <a:ext cx="469900" cy="1285875"/>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13" name="AutoShape 57">
            <a:extLst>
              <a:ext uri="{FF2B5EF4-FFF2-40B4-BE49-F238E27FC236}">
                <a16:creationId xmlns:a16="http://schemas.microsoft.com/office/drawing/2014/main" id="{046B4927-1FC2-B727-40A6-AB340FE66604}"/>
              </a:ext>
            </a:extLst>
          </p:cNvPr>
          <p:cNvCxnSpPr>
            <a:cxnSpLocks noChangeShapeType="1"/>
            <a:stCxn id="147487" idx="3"/>
            <a:endCxn id="147490" idx="1"/>
          </p:cNvCxnSpPr>
          <p:nvPr/>
        </p:nvCxnSpPr>
        <p:spPr bwMode="auto">
          <a:xfrm flipV="1">
            <a:off x="6156325" y="2546350"/>
            <a:ext cx="446088" cy="838200"/>
          </a:xfrm>
          <a:prstGeom prst="bentConnector3">
            <a:avLst>
              <a:gd name="adj1" fmla="val 49824"/>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14" name="AutoShape 58">
            <a:extLst>
              <a:ext uri="{FF2B5EF4-FFF2-40B4-BE49-F238E27FC236}">
                <a16:creationId xmlns:a16="http://schemas.microsoft.com/office/drawing/2014/main" id="{E8D96B6E-6969-6B70-79FC-66FD58A153A5}"/>
              </a:ext>
            </a:extLst>
          </p:cNvPr>
          <p:cNvCxnSpPr>
            <a:cxnSpLocks noChangeShapeType="1"/>
            <a:stCxn id="147488" idx="3"/>
            <a:endCxn id="147554" idx="1"/>
          </p:cNvCxnSpPr>
          <p:nvPr/>
        </p:nvCxnSpPr>
        <p:spPr bwMode="auto">
          <a:xfrm>
            <a:off x="6156325" y="4451350"/>
            <a:ext cx="446088"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515" name="Rectangle 59">
            <a:hlinkClick r:id="rId2" action="ppaction://hlinksldjump"/>
            <a:extLst>
              <a:ext uri="{FF2B5EF4-FFF2-40B4-BE49-F238E27FC236}">
                <a16:creationId xmlns:a16="http://schemas.microsoft.com/office/drawing/2014/main" id="{16A37EF2-AEE8-6E86-FC51-B8D8121D6D89}"/>
              </a:ext>
            </a:extLst>
          </p:cNvPr>
          <p:cNvSpPr>
            <a:spLocks noChangeArrowheads="1"/>
          </p:cNvSpPr>
          <p:nvPr/>
        </p:nvSpPr>
        <p:spPr bwMode="auto">
          <a:xfrm>
            <a:off x="4359275" y="1262063"/>
            <a:ext cx="1355725"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Project Environments</a:t>
            </a:r>
          </a:p>
          <a:p>
            <a:r>
              <a:rPr lang="en-US" altLang="fr-FR" sz="800" b="1" u="none"/>
              <a:t>Live</a:t>
            </a:r>
          </a:p>
        </p:txBody>
      </p:sp>
      <p:cxnSp>
        <p:nvCxnSpPr>
          <p:cNvPr id="147516" name="AutoShape 60">
            <a:extLst>
              <a:ext uri="{FF2B5EF4-FFF2-40B4-BE49-F238E27FC236}">
                <a16:creationId xmlns:a16="http://schemas.microsoft.com/office/drawing/2014/main" id="{4400CBA3-EDA0-5603-101C-FECD7E7A49A3}"/>
              </a:ext>
            </a:extLst>
          </p:cNvPr>
          <p:cNvCxnSpPr>
            <a:cxnSpLocks noChangeShapeType="1"/>
            <a:stCxn id="147524" idx="3"/>
            <a:endCxn id="147515" idx="2"/>
          </p:cNvCxnSpPr>
          <p:nvPr/>
        </p:nvCxnSpPr>
        <p:spPr bwMode="auto">
          <a:xfrm flipV="1">
            <a:off x="4937125" y="1647825"/>
            <a:ext cx="100013" cy="2803525"/>
          </a:xfrm>
          <a:prstGeom prst="bentConnector2">
            <a:avLst/>
          </a:prstGeom>
          <a:noFill/>
          <a:ln w="12700">
            <a:solidFill>
              <a:schemeClr val="tx1"/>
            </a:solidFill>
            <a:prstDash val="sysDot"/>
            <a:miter lim="800000"/>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518" name="Rectangle 62">
            <a:hlinkClick r:id="rId2" action="ppaction://hlinksldjump"/>
            <a:extLst>
              <a:ext uri="{FF2B5EF4-FFF2-40B4-BE49-F238E27FC236}">
                <a16:creationId xmlns:a16="http://schemas.microsoft.com/office/drawing/2014/main" id="{76524C2C-C94D-D622-1FFC-50BA366E9759}"/>
              </a:ext>
            </a:extLst>
          </p:cNvPr>
          <p:cNvSpPr>
            <a:spLocks noChangeArrowheads="1"/>
          </p:cNvSpPr>
          <p:nvPr/>
        </p:nvSpPr>
        <p:spPr bwMode="auto">
          <a:xfrm>
            <a:off x="1400175" y="1262063"/>
            <a:ext cx="569913"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Project</a:t>
            </a:r>
          </a:p>
          <a:p>
            <a:r>
              <a:rPr lang="en-US" altLang="fr-FR" sz="800" b="1" u="none"/>
              <a:t>Start</a:t>
            </a:r>
          </a:p>
        </p:txBody>
      </p:sp>
      <p:sp>
        <p:nvSpPr>
          <p:cNvPr id="147519" name="Rectangle 63">
            <a:hlinkClick r:id="rId2" action="ppaction://hlinksldjump"/>
            <a:extLst>
              <a:ext uri="{FF2B5EF4-FFF2-40B4-BE49-F238E27FC236}">
                <a16:creationId xmlns:a16="http://schemas.microsoft.com/office/drawing/2014/main" id="{229870B3-9696-9E0F-9183-4A7AB9ED4502}"/>
              </a:ext>
            </a:extLst>
          </p:cNvPr>
          <p:cNvSpPr>
            <a:spLocks noChangeArrowheads="1"/>
          </p:cNvSpPr>
          <p:nvPr/>
        </p:nvSpPr>
        <p:spPr bwMode="auto">
          <a:xfrm>
            <a:off x="5653088" y="1262063"/>
            <a:ext cx="1236662"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Change Mgmt Solution</a:t>
            </a:r>
          </a:p>
          <a:p>
            <a:r>
              <a:rPr lang="en-US" altLang="fr-FR" sz="800" b="1" u="none"/>
              <a:t>Live</a:t>
            </a:r>
          </a:p>
        </p:txBody>
      </p:sp>
      <p:cxnSp>
        <p:nvCxnSpPr>
          <p:cNvPr id="147520" name="AutoShape 64">
            <a:extLst>
              <a:ext uri="{FF2B5EF4-FFF2-40B4-BE49-F238E27FC236}">
                <a16:creationId xmlns:a16="http://schemas.microsoft.com/office/drawing/2014/main" id="{C29607B1-CB69-5C2E-D653-09BB051A501C}"/>
              </a:ext>
            </a:extLst>
          </p:cNvPr>
          <p:cNvCxnSpPr>
            <a:cxnSpLocks noChangeShapeType="1"/>
            <a:stCxn id="147487" idx="3"/>
            <a:endCxn id="147519" idx="2"/>
          </p:cNvCxnSpPr>
          <p:nvPr/>
        </p:nvCxnSpPr>
        <p:spPr bwMode="auto">
          <a:xfrm flipV="1">
            <a:off x="6156325" y="1647825"/>
            <a:ext cx="115888" cy="1736725"/>
          </a:xfrm>
          <a:prstGeom prst="bentConnector2">
            <a:avLst/>
          </a:prstGeom>
          <a:noFill/>
          <a:ln w="12700">
            <a:solidFill>
              <a:schemeClr val="tx1"/>
            </a:solidFill>
            <a:prstDash val="sysDot"/>
            <a:miter lim="800000"/>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480" name="Rectangle 24">
            <a:hlinkClick r:id="rId2" action="ppaction://hlinksldjump"/>
            <a:extLst>
              <a:ext uri="{FF2B5EF4-FFF2-40B4-BE49-F238E27FC236}">
                <a16:creationId xmlns:a16="http://schemas.microsoft.com/office/drawing/2014/main" id="{7123581B-7453-393A-ABF9-7ACE28706B26}"/>
              </a:ext>
            </a:extLst>
          </p:cNvPr>
          <p:cNvSpPr>
            <a:spLocks noChangeArrowheads="1"/>
          </p:cNvSpPr>
          <p:nvPr/>
        </p:nvSpPr>
        <p:spPr bwMode="auto">
          <a:xfrm>
            <a:off x="6621463" y="5640388"/>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sp>
        <p:nvSpPr>
          <p:cNvPr id="147490" name="Rectangle 34">
            <a:hlinkClick r:id="rId2" action="ppaction://hlinksldjump"/>
            <a:extLst>
              <a:ext uri="{FF2B5EF4-FFF2-40B4-BE49-F238E27FC236}">
                <a16:creationId xmlns:a16="http://schemas.microsoft.com/office/drawing/2014/main" id="{A7B808C8-D997-8DAA-7F24-E4249DCC2FE4}"/>
              </a:ext>
            </a:extLst>
          </p:cNvPr>
          <p:cNvSpPr>
            <a:spLocks noChangeArrowheads="1"/>
          </p:cNvSpPr>
          <p:nvPr/>
        </p:nvSpPr>
        <p:spPr bwMode="auto">
          <a:xfrm>
            <a:off x="6602413" y="22860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High Availability Workshop</a:t>
            </a:r>
          </a:p>
        </p:txBody>
      </p:sp>
      <p:sp>
        <p:nvSpPr>
          <p:cNvPr id="147491" name="Rectangle 35">
            <a:hlinkClick r:id="rId2" action="ppaction://hlinksldjump"/>
            <a:extLst>
              <a:ext uri="{FF2B5EF4-FFF2-40B4-BE49-F238E27FC236}">
                <a16:creationId xmlns:a16="http://schemas.microsoft.com/office/drawing/2014/main" id="{63F4FAD2-CBEF-FC25-AC0A-B6B40A2E5AD2}"/>
              </a:ext>
            </a:extLst>
          </p:cNvPr>
          <p:cNvSpPr>
            <a:spLocks noChangeArrowheads="1"/>
          </p:cNvSpPr>
          <p:nvPr/>
        </p:nvSpPr>
        <p:spPr bwMode="auto">
          <a:xfrm>
            <a:off x="6602413" y="31242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Enterprise Management Workshop</a:t>
            </a:r>
          </a:p>
        </p:txBody>
      </p:sp>
      <p:sp>
        <p:nvSpPr>
          <p:cNvPr id="147510" name="Rectangle 54">
            <a:hlinkClick r:id="rId2" action="ppaction://hlinksldjump"/>
            <a:extLst>
              <a:ext uri="{FF2B5EF4-FFF2-40B4-BE49-F238E27FC236}">
                <a16:creationId xmlns:a16="http://schemas.microsoft.com/office/drawing/2014/main" id="{F8D84B41-FDEE-C940-C8E8-5C966397E587}"/>
              </a:ext>
            </a:extLst>
          </p:cNvPr>
          <p:cNvSpPr>
            <a:spLocks noChangeArrowheads="1"/>
          </p:cNvSpPr>
          <p:nvPr/>
        </p:nvSpPr>
        <p:spPr bwMode="auto">
          <a:xfrm>
            <a:off x="4751388" y="4838700"/>
            <a:ext cx="2673350" cy="246063"/>
          </a:xfrm>
          <a:prstGeom prst="rect">
            <a:avLst/>
          </a:prstGeom>
          <a:solidFill>
            <a:srgbClr val="80FF80"/>
          </a:solidFill>
          <a:ln w="0">
            <a:solidFill>
              <a:srgbClr val="000000"/>
            </a:solidFill>
            <a:miter lim="800000"/>
            <a:headEnd/>
            <a:tailEnd/>
          </a:ln>
        </p:spPr>
        <p:txBody>
          <a:bodyPr anchor="ctr"/>
          <a:lstStyle/>
          <a:p>
            <a:r>
              <a:rPr lang="en-US" altLang="fr-FR" sz="800" b="1" u="none"/>
              <a:t>Operations Support Workshop …</a:t>
            </a:r>
          </a:p>
        </p:txBody>
      </p:sp>
      <p:sp>
        <p:nvSpPr>
          <p:cNvPr id="147469" name="Rectangle 13">
            <a:hlinkClick r:id="rId2" action="ppaction://hlinksldjump"/>
            <a:extLst>
              <a:ext uri="{FF2B5EF4-FFF2-40B4-BE49-F238E27FC236}">
                <a16:creationId xmlns:a16="http://schemas.microsoft.com/office/drawing/2014/main" id="{B5EC07E2-13E0-8737-8F13-F1EABE2F2ACC}"/>
              </a:ext>
            </a:extLst>
          </p:cNvPr>
          <p:cNvSpPr>
            <a:spLocks noChangeArrowheads="1"/>
          </p:cNvSpPr>
          <p:nvPr/>
        </p:nvSpPr>
        <p:spPr bwMode="auto">
          <a:xfrm>
            <a:off x="1676400" y="32258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Technology</a:t>
            </a:r>
          </a:p>
          <a:p>
            <a:r>
              <a:rPr lang="en-US" altLang="fr-FR" sz="800" b="1" u="none"/>
              <a:t>Methodology</a:t>
            </a:r>
          </a:p>
          <a:p>
            <a:r>
              <a:rPr lang="en-US" altLang="fr-FR" sz="800" b="1" u="none"/>
              <a:t>Workshop</a:t>
            </a:r>
          </a:p>
        </p:txBody>
      </p:sp>
      <p:cxnSp>
        <p:nvCxnSpPr>
          <p:cNvPr id="147538" name="AutoShape 82">
            <a:extLst>
              <a:ext uri="{FF2B5EF4-FFF2-40B4-BE49-F238E27FC236}">
                <a16:creationId xmlns:a16="http://schemas.microsoft.com/office/drawing/2014/main" id="{0128B4EE-889E-9A49-6EF2-5960860D96CE}"/>
              </a:ext>
            </a:extLst>
          </p:cNvPr>
          <p:cNvCxnSpPr>
            <a:cxnSpLocks noChangeShapeType="1"/>
            <a:stCxn id="147537" idx="2"/>
            <a:endCxn id="147469" idx="0"/>
          </p:cNvCxnSpPr>
          <p:nvPr/>
        </p:nvCxnSpPr>
        <p:spPr bwMode="auto">
          <a:xfrm rot="5400000">
            <a:off x="1991519" y="3129757"/>
            <a:ext cx="192087"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542" name="Line 86">
            <a:extLst>
              <a:ext uri="{FF2B5EF4-FFF2-40B4-BE49-F238E27FC236}">
                <a16:creationId xmlns:a16="http://schemas.microsoft.com/office/drawing/2014/main" id="{E9CE0DFD-E5AE-A4D2-AEEC-AAF10E417A0E}"/>
              </a:ext>
            </a:extLst>
          </p:cNvPr>
          <p:cNvSpPr>
            <a:spLocks noChangeShapeType="1"/>
          </p:cNvSpPr>
          <p:nvPr/>
        </p:nvSpPr>
        <p:spPr bwMode="auto">
          <a:xfrm flipH="1">
            <a:off x="1689100" y="1638300"/>
            <a:ext cx="0" cy="952500"/>
          </a:xfrm>
          <a:prstGeom prst="line">
            <a:avLst/>
          </a:prstGeom>
          <a:noFill/>
          <a:ln w="12700">
            <a:solidFill>
              <a:schemeClr val="tx1"/>
            </a:solidFill>
            <a:prstDash val="sysDot"/>
            <a:round/>
            <a:headEnd type="diamond"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147547" name="Rectangle 91">
            <a:hlinkClick r:id="rId2" action="ppaction://hlinksldjump"/>
            <a:extLst>
              <a:ext uri="{FF2B5EF4-FFF2-40B4-BE49-F238E27FC236}">
                <a16:creationId xmlns:a16="http://schemas.microsoft.com/office/drawing/2014/main" id="{23D61912-13B9-E218-59C0-C6C3E75A0D8D}"/>
              </a:ext>
            </a:extLst>
          </p:cNvPr>
          <p:cNvSpPr>
            <a:spLocks noChangeArrowheads="1"/>
          </p:cNvSpPr>
          <p:nvPr/>
        </p:nvSpPr>
        <p:spPr bwMode="auto">
          <a:xfrm>
            <a:off x="2895600" y="20574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Security Action Lab</a:t>
            </a:r>
          </a:p>
        </p:txBody>
      </p:sp>
      <p:grpSp>
        <p:nvGrpSpPr>
          <p:cNvPr id="147559" name="Group 103">
            <a:extLst>
              <a:ext uri="{FF2B5EF4-FFF2-40B4-BE49-F238E27FC236}">
                <a16:creationId xmlns:a16="http://schemas.microsoft.com/office/drawing/2014/main" id="{817B8682-8340-65C1-CEDF-15219C1FA869}"/>
              </a:ext>
            </a:extLst>
          </p:cNvPr>
          <p:cNvGrpSpPr>
            <a:grpSpLocks/>
          </p:cNvGrpSpPr>
          <p:nvPr/>
        </p:nvGrpSpPr>
        <p:grpSpPr bwMode="auto">
          <a:xfrm>
            <a:off x="2895600" y="4191000"/>
            <a:ext cx="2041525" cy="519113"/>
            <a:chOff x="1824" y="2640"/>
            <a:chExt cx="1286" cy="327"/>
          </a:xfrm>
        </p:grpSpPr>
        <p:sp>
          <p:nvSpPr>
            <p:cNvPr id="147524" name="Rectangle 68">
              <a:hlinkClick r:id="rId2" action="ppaction://hlinksldjump"/>
              <a:extLst>
                <a:ext uri="{FF2B5EF4-FFF2-40B4-BE49-F238E27FC236}">
                  <a16:creationId xmlns:a16="http://schemas.microsoft.com/office/drawing/2014/main" id="{A6B1D482-DAF4-CCA4-1220-C2A95A0968D5}"/>
                </a:ext>
              </a:extLst>
            </p:cNvPr>
            <p:cNvSpPr>
              <a:spLocks noChangeArrowheads="1"/>
            </p:cNvSpPr>
            <p:nvPr/>
          </p:nvSpPr>
          <p:spPr bwMode="auto">
            <a:xfrm>
              <a:off x="2592" y="2640"/>
              <a:ext cx="518" cy="327"/>
            </a:xfrm>
            <a:prstGeom prst="rect">
              <a:avLst/>
            </a:prstGeom>
            <a:solidFill>
              <a:srgbClr val="80FF80"/>
            </a:solidFill>
            <a:ln w="0">
              <a:solidFill>
                <a:srgbClr val="000000"/>
              </a:solidFill>
              <a:miter lim="800000"/>
              <a:headEnd/>
              <a:tailEnd/>
            </a:ln>
          </p:spPr>
          <p:txBody>
            <a:bodyPr anchor="ctr"/>
            <a:lstStyle/>
            <a:p>
              <a:r>
                <a:rPr lang="en-US" altLang="fr-FR" sz="800" b="1" u="none"/>
                <a:t>System</a:t>
              </a:r>
            </a:p>
            <a:p>
              <a:r>
                <a:rPr lang="en-US" altLang="fr-FR" sz="800" b="1" u="none"/>
                <a:t>Admin</a:t>
              </a:r>
            </a:p>
            <a:p>
              <a:r>
                <a:rPr lang="en-US" altLang="fr-FR" sz="800" b="1" u="none"/>
                <a:t>Workshop</a:t>
              </a:r>
            </a:p>
          </p:txBody>
        </p:sp>
        <p:sp>
          <p:nvSpPr>
            <p:cNvPr id="147548" name="Rectangle 92">
              <a:hlinkClick r:id="rId2" action="ppaction://hlinksldjump"/>
              <a:extLst>
                <a:ext uri="{FF2B5EF4-FFF2-40B4-BE49-F238E27FC236}">
                  <a16:creationId xmlns:a16="http://schemas.microsoft.com/office/drawing/2014/main" id="{A4BE29FF-F0A3-D59E-B985-7A39CC44EEA2}"/>
                </a:ext>
              </a:extLst>
            </p:cNvPr>
            <p:cNvSpPr>
              <a:spLocks noChangeArrowheads="1"/>
            </p:cNvSpPr>
            <p:nvPr/>
          </p:nvSpPr>
          <p:spPr bwMode="auto">
            <a:xfrm>
              <a:off x="1824" y="2640"/>
              <a:ext cx="518" cy="327"/>
            </a:xfrm>
            <a:prstGeom prst="rect">
              <a:avLst/>
            </a:prstGeom>
            <a:solidFill>
              <a:srgbClr val="80FF80"/>
            </a:solidFill>
            <a:ln w="0">
              <a:solidFill>
                <a:srgbClr val="000000"/>
              </a:solidFill>
              <a:miter lim="800000"/>
              <a:headEnd/>
              <a:tailEnd/>
            </a:ln>
          </p:spPr>
          <p:txBody>
            <a:bodyPr anchor="ctr"/>
            <a:lstStyle/>
            <a:p>
              <a:r>
                <a:rPr lang="en-US" altLang="fr-FR" sz="800" b="1" u="none"/>
                <a:t>Operations Support Action Lab</a:t>
              </a:r>
            </a:p>
          </p:txBody>
        </p:sp>
      </p:grpSp>
      <p:cxnSp>
        <p:nvCxnSpPr>
          <p:cNvPr id="147549" name="AutoShape 93">
            <a:extLst>
              <a:ext uri="{FF2B5EF4-FFF2-40B4-BE49-F238E27FC236}">
                <a16:creationId xmlns:a16="http://schemas.microsoft.com/office/drawing/2014/main" id="{0B4ABD0E-6AFB-5FB1-4666-66C59CD31187}"/>
              </a:ext>
            </a:extLst>
          </p:cNvPr>
          <p:cNvCxnSpPr>
            <a:cxnSpLocks noChangeShapeType="1"/>
            <a:stCxn id="147548" idx="2"/>
            <a:endCxn id="147510" idx="1"/>
          </p:cNvCxnSpPr>
          <p:nvPr/>
        </p:nvCxnSpPr>
        <p:spPr bwMode="auto">
          <a:xfrm rot="16200000" flipH="1">
            <a:off x="3902870" y="4114006"/>
            <a:ext cx="252412" cy="144462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50" name="AutoShape 94">
            <a:extLst>
              <a:ext uri="{FF2B5EF4-FFF2-40B4-BE49-F238E27FC236}">
                <a16:creationId xmlns:a16="http://schemas.microsoft.com/office/drawing/2014/main" id="{9C9C1564-AA6C-FBDC-A0B5-67F330EB4926}"/>
              </a:ext>
            </a:extLst>
          </p:cNvPr>
          <p:cNvCxnSpPr>
            <a:cxnSpLocks noChangeShapeType="1"/>
            <a:stCxn id="147469" idx="3"/>
            <a:endCxn id="147548" idx="1"/>
          </p:cNvCxnSpPr>
          <p:nvPr/>
        </p:nvCxnSpPr>
        <p:spPr bwMode="auto">
          <a:xfrm>
            <a:off x="2498725" y="3486150"/>
            <a:ext cx="396875" cy="9652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51" name="AutoShape 95">
            <a:extLst>
              <a:ext uri="{FF2B5EF4-FFF2-40B4-BE49-F238E27FC236}">
                <a16:creationId xmlns:a16="http://schemas.microsoft.com/office/drawing/2014/main" id="{17D3A655-7D10-535A-5B45-744AD50A5BA3}"/>
              </a:ext>
            </a:extLst>
          </p:cNvPr>
          <p:cNvCxnSpPr>
            <a:cxnSpLocks noChangeShapeType="1"/>
            <a:stCxn id="147469" idx="3"/>
            <a:endCxn id="147547" idx="1"/>
          </p:cNvCxnSpPr>
          <p:nvPr/>
        </p:nvCxnSpPr>
        <p:spPr bwMode="auto">
          <a:xfrm flipV="1">
            <a:off x="2498725" y="2317750"/>
            <a:ext cx="396875" cy="11684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53" name="AutoShape 97">
            <a:extLst>
              <a:ext uri="{FF2B5EF4-FFF2-40B4-BE49-F238E27FC236}">
                <a16:creationId xmlns:a16="http://schemas.microsoft.com/office/drawing/2014/main" id="{012CF73E-25F7-A2BA-82E2-228412F7D4FD}"/>
              </a:ext>
            </a:extLst>
          </p:cNvPr>
          <p:cNvCxnSpPr>
            <a:cxnSpLocks noChangeShapeType="1"/>
            <a:stCxn id="147546" idx="2"/>
            <a:endCxn id="147522" idx="0"/>
          </p:cNvCxnSpPr>
          <p:nvPr/>
        </p:nvCxnSpPr>
        <p:spPr bwMode="auto">
          <a:xfrm rot="5400000">
            <a:off x="4366419" y="2964657"/>
            <a:ext cx="319087"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554" name="Rectangle 98">
            <a:hlinkClick r:id="rId2" action="ppaction://hlinksldjump"/>
            <a:extLst>
              <a:ext uri="{FF2B5EF4-FFF2-40B4-BE49-F238E27FC236}">
                <a16:creationId xmlns:a16="http://schemas.microsoft.com/office/drawing/2014/main" id="{A7766788-BA13-5233-93E7-90D35433013B}"/>
              </a:ext>
            </a:extLst>
          </p:cNvPr>
          <p:cNvSpPr>
            <a:spLocks noChangeArrowheads="1"/>
          </p:cNvSpPr>
          <p:nvPr/>
        </p:nvSpPr>
        <p:spPr bwMode="auto">
          <a:xfrm>
            <a:off x="6602413" y="41910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Print Management Workshop</a:t>
            </a:r>
          </a:p>
        </p:txBody>
      </p:sp>
      <p:cxnSp>
        <p:nvCxnSpPr>
          <p:cNvPr id="147556" name="AutoShape 100">
            <a:extLst>
              <a:ext uri="{FF2B5EF4-FFF2-40B4-BE49-F238E27FC236}">
                <a16:creationId xmlns:a16="http://schemas.microsoft.com/office/drawing/2014/main" id="{B1661CD5-B05D-793A-0EF3-628708875AFF}"/>
              </a:ext>
            </a:extLst>
          </p:cNvPr>
          <p:cNvCxnSpPr>
            <a:cxnSpLocks noChangeShapeType="1"/>
            <a:stCxn id="147554" idx="3"/>
            <a:endCxn id="147474" idx="1"/>
          </p:cNvCxnSpPr>
          <p:nvPr/>
        </p:nvCxnSpPr>
        <p:spPr bwMode="auto">
          <a:xfrm flipV="1">
            <a:off x="7424738" y="3676650"/>
            <a:ext cx="469900" cy="7747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537" name="Rectangle 81">
            <a:hlinkClick r:id="rId2" action="ppaction://hlinksldjump"/>
            <a:extLst>
              <a:ext uri="{FF2B5EF4-FFF2-40B4-BE49-F238E27FC236}">
                <a16:creationId xmlns:a16="http://schemas.microsoft.com/office/drawing/2014/main" id="{5EF53F68-B082-8BF6-BC9A-09FDB4CC07DB}"/>
              </a:ext>
            </a:extLst>
          </p:cNvPr>
          <p:cNvSpPr>
            <a:spLocks noChangeArrowheads="1"/>
          </p:cNvSpPr>
          <p:nvPr/>
        </p:nvSpPr>
        <p:spPr bwMode="auto">
          <a:xfrm>
            <a:off x="1676400" y="2514600"/>
            <a:ext cx="822325" cy="519113"/>
          </a:xfrm>
          <a:prstGeom prst="rect">
            <a:avLst/>
          </a:prstGeom>
          <a:solidFill>
            <a:srgbClr val="BBFFBB"/>
          </a:solidFill>
          <a:ln w="0">
            <a:solidFill>
              <a:srgbClr val="000000"/>
            </a:solidFill>
            <a:prstDash val="sysDot"/>
            <a:miter lim="800000"/>
            <a:headEnd/>
            <a:tailEnd/>
          </a:ln>
        </p:spPr>
        <p:txBody>
          <a:bodyPr anchor="ctr"/>
          <a:lstStyle/>
          <a:p>
            <a:r>
              <a:rPr lang="en-US" altLang="fr-FR" sz="800" u="none"/>
              <a:t>Methodology Workshop</a:t>
            </a:r>
          </a:p>
        </p:txBody>
      </p:sp>
      <p:sp>
        <p:nvSpPr>
          <p:cNvPr id="147560" name="Rectangle 104">
            <a:hlinkClick r:id="rId2" action="ppaction://hlinksldjump"/>
            <a:extLst>
              <a:ext uri="{FF2B5EF4-FFF2-40B4-BE49-F238E27FC236}">
                <a16:creationId xmlns:a16="http://schemas.microsoft.com/office/drawing/2014/main" id="{4F40377F-A92D-E1F4-1B11-CE84DA411097}"/>
              </a:ext>
            </a:extLst>
          </p:cNvPr>
          <p:cNvSpPr>
            <a:spLocks noChangeArrowheads="1"/>
          </p:cNvSpPr>
          <p:nvPr/>
        </p:nvSpPr>
        <p:spPr bwMode="auto">
          <a:xfrm>
            <a:off x="3124200" y="1263650"/>
            <a:ext cx="1355725" cy="385763"/>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Project Hardware</a:t>
            </a:r>
          </a:p>
          <a:p>
            <a:r>
              <a:rPr lang="en-US" altLang="fr-FR" sz="800" b="1" u="none"/>
              <a:t>Installed</a:t>
            </a:r>
          </a:p>
        </p:txBody>
      </p:sp>
      <p:cxnSp>
        <p:nvCxnSpPr>
          <p:cNvPr id="147561" name="AutoShape 105">
            <a:extLst>
              <a:ext uri="{FF2B5EF4-FFF2-40B4-BE49-F238E27FC236}">
                <a16:creationId xmlns:a16="http://schemas.microsoft.com/office/drawing/2014/main" id="{820516DD-7AAE-EBB5-ABC5-07B4D0AB12A7}"/>
              </a:ext>
            </a:extLst>
          </p:cNvPr>
          <p:cNvCxnSpPr>
            <a:cxnSpLocks noChangeShapeType="1"/>
            <a:stCxn id="147522" idx="1"/>
            <a:endCxn id="147560" idx="2"/>
          </p:cNvCxnSpPr>
          <p:nvPr/>
        </p:nvCxnSpPr>
        <p:spPr bwMode="auto">
          <a:xfrm rot="10800000">
            <a:off x="3802063" y="1649413"/>
            <a:ext cx="312737" cy="1735137"/>
          </a:xfrm>
          <a:prstGeom prst="bentConnector2">
            <a:avLst/>
          </a:prstGeom>
          <a:noFill/>
          <a:ln w="12700">
            <a:solidFill>
              <a:schemeClr val="tx1"/>
            </a:solidFill>
            <a:prstDash val="sysDot"/>
            <a:miter lim="800000"/>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7565" name="Picture 109">
            <a:extLst>
              <a:ext uri="{FF2B5EF4-FFF2-40B4-BE49-F238E27FC236}">
                <a16:creationId xmlns:a16="http://schemas.microsoft.com/office/drawing/2014/main" id="{D4F37584-2936-1278-FF5F-6E4369A1E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215063"/>
            <a:ext cx="3352800" cy="280987"/>
          </a:xfrm>
          <a:prstGeom prst="rect">
            <a:avLst/>
          </a:prstGeom>
          <a:noFill/>
          <a:extLst>
            <a:ext uri="{909E8E84-426E-40DD-AFC4-6F175D3DCCD1}">
              <a14:hiddenFill xmlns:a14="http://schemas.microsoft.com/office/drawing/2010/main">
                <a:solidFill>
                  <a:srgbClr val="FFFFFF"/>
                </a:solidFill>
              </a14:hiddenFill>
            </a:ext>
          </a:extLst>
        </p:spPr>
      </p:pic>
      <p:cxnSp>
        <p:nvCxnSpPr>
          <p:cNvPr id="147566" name="AutoShape 110">
            <a:extLst>
              <a:ext uri="{FF2B5EF4-FFF2-40B4-BE49-F238E27FC236}">
                <a16:creationId xmlns:a16="http://schemas.microsoft.com/office/drawing/2014/main" id="{91D4AEE2-C05D-5DF6-DDA8-E8E66806EC1F}"/>
              </a:ext>
            </a:extLst>
          </p:cNvPr>
          <p:cNvCxnSpPr>
            <a:cxnSpLocks noChangeShapeType="1"/>
            <a:stCxn id="147547" idx="0"/>
            <a:endCxn id="147567" idx="1"/>
          </p:cNvCxnSpPr>
          <p:nvPr/>
        </p:nvCxnSpPr>
        <p:spPr bwMode="auto">
          <a:xfrm rot="16200000">
            <a:off x="5522119" y="-269081"/>
            <a:ext cx="111125" cy="4541837"/>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567" name="Rectangle 111">
            <a:hlinkClick r:id="rId2" action="ppaction://hlinksldjump"/>
            <a:extLst>
              <a:ext uri="{FF2B5EF4-FFF2-40B4-BE49-F238E27FC236}">
                <a16:creationId xmlns:a16="http://schemas.microsoft.com/office/drawing/2014/main" id="{77DB374C-16D2-ABC9-0341-DA01B7E12889}"/>
              </a:ext>
            </a:extLst>
          </p:cNvPr>
          <p:cNvSpPr>
            <a:spLocks noChangeArrowheads="1"/>
          </p:cNvSpPr>
          <p:nvPr/>
        </p:nvSpPr>
        <p:spPr bwMode="auto">
          <a:xfrm>
            <a:off x="7848600" y="1752600"/>
            <a:ext cx="898525" cy="385763"/>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Security</a:t>
            </a:r>
          </a:p>
          <a:p>
            <a:r>
              <a:rPr lang="en-US" altLang="fr-FR" sz="800" b="1" u="none"/>
              <a:t>Workshop</a:t>
            </a:r>
          </a:p>
          <a:p>
            <a:r>
              <a:rPr lang="en-US" altLang="fr-FR" sz="800" b="1" i="1" u="none"/>
              <a:t>(Go-Live Phase)</a:t>
            </a:r>
          </a:p>
        </p:txBody>
      </p:sp>
      <p:sp>
        <p:nvSpPr>
          <p:cNvPr id="147568" name="Rectangle 112">
            <a:hlinkClick r:id="rId2" action="ppaction://hlinksldjump"/>
            <a:extLst>
              <a:ext uri="{FF2B5EF4-FFF2-40B4-BE49-F238E27FC236}">
                <a16:creationId xmlns:a16="http://schemas.microsoft.com/office/drawing/2014/main" id="{7C8F99E1-C5E8-80CD-50F3-F3253D85B22E}"/>
              </a:ext>
            </a:extLst>
          </p:cNvPr>
          <p:cNvSpPr>
            <a:spLocks noChangeArrowheads="1"/>
          </p:cNvSpPr>
          <p:nvPr/>
        </p:nvSpPr>
        <p:spPr bwMode="auto">
          <a:xfrm>
            <a:off x="2895600" y="34798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Print Management Action Lab</a:t>
            </a:r>
          </a:p>
        </p:txBody>
      </p:sp>
      <p:cxnSp>
        <p:nvCxnSpPr>
          <p:cNvPr id="147569" name="AutoShape 113">
            <a:extLst>
              <a:ext uri="{FF2B5EF4-FFF2-40B4-BE49-F238E27FC236}">
                <a16:creationId xmlns:a16="http://schemas.microsoft.com/office/drawing/2014/main" id="{46B2EAFE-B5F0-0028-2586-24814EDEEB36}"/>
              </a:ext>
            </a:extLst>
          </p:cNvPr>
          <p:cNvCxnSpPr>
            <a:cxnSpLocks noChangeShapeType="1"/>
            <a:stCxn id="147568" idx="3"/>
            <a:endCxn id="147554" idx="0"/>
          </p:cNvCxnSpPr>
          <p:nvPr/>
        </p:nvCxnSpPr>
        <p:spPr bwMode="auto">
          <a:xfrm>
            <a:off x="3717925" y="3740150"/>
            <a:ext cx="3295650" cy="450850"/>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572" name="AutoShape 116">
            <a:extLst>
              <a:ext uri="{FF2B5EF4-FFF2-40B4-BE49-F238E27FC236}">
                <a16:creationId xmlns:a16="http://schemas.microsoft.com/office/drawing/2014/main" id="{A67C9B74-B806-7A21-82AC-DFA3E6CF28CF}"/>
              </a:ext>
            </a:extLst>
          </p:cNvPr>
          <p:cNvCxnSpPr>
            <a:cxnSpLocks noChangeShapeType="1"/>
            <a:stCxn id="147469" idx="3"/>
            <a:endCxn id="147568" idx="1"/>
          </p:cNvCxnSpPr>
          <p:nvPr/>
        </p:nvCxnSpPr>
        <p:spPr bwMode="auto">
          <a:xfrm>
            <a:off x="2498725" y="3486150"/>
            <a:ext cx="396875" cy="2540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507" name="Rectangle 51">
            <a:hlinkClick r:id="rId2" action="ppaction://hlinksldjump"/>
            <a:extLst>
              <a:ext uri="{FF2B5EF4-FFF2-40B4-BE49-F238E27FC236}">
                <a16:creationId xmlns:a16="http://schemas.microsoft.com/office/drawing/2014/main" id="{5ABBB78D-15CF-42B5-4FEB-3A2250D3A564}"/>
              </a:ext>
            </a:extLst>
          </p:cNvPr>
          <p:cNvSpPr>
            <a:spLocks noChangeArrowheads="1"/>
          </p:cNvSpPr>
          <p:nvPr/>
        </p:nvSpPr>
        <p:spPr bwMode="auto">
          <a:xfrm>
            <a:off x="2895600" y="27686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Change Management Action Lab</a:t>
            </a:r>
          </a:p>
        </p:txBody>
      </p:sp>
      <p:sp>
        <p:nvSpPr>
          <p:cNvPr id="147522" name="Rectangle 66">
            <a:hlinkClick r:id="rId2" action="ppaction://hlinksldjump"/>
            <a:extLst>
              <a:ext uri="{FF2B5EF4-FFF2-40B4-BE49-F238E27FC236}">
                <a16:creationId xmlns:a16="http://schemas.microsoft.com/office/drawing/2014/main" id="{E5E64FAA-7D87-AED7-F507-9C7419D80F4D}"/>
              </a:ext>
            </a:extLst>
          </p:cNvPr>
          <p:cNvSpPr>
            <a:spLocks noChangeArrowheads="1"/>
          </p:cNvSpPr>
          <p:nvPr/>
        </p:nvSpPr>
        <p:spPr bwMode="auto">
          <a:xfrm>
            <a:off x="4114800" y="31242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Installation</a:t>
            </a:r>
          </a:p>
          <a:p>
            <a:r>
              <a:rPr lang="en-US" altLang="fr-FR" sz="800" b="1" u="none"/>
              <a:t>Workshop</a:t>
            </a:r>
          </a:p>
        </p:txBody>
      </p:sp>
      <p:sp>
        <p:nvSpPr>
          <p:cNvPr id="147546" name="Rectangle 90">
            <a:hlinkClick r:id="rId2" action="ppaction://hlinksldjump"/>
            <a:extLst>
              <a:ext uri="{FF2B5EF4-FFF2-40B4-BE49-F238E27FC236}">
                <a16:creationId xmlns:a16="http://schemas.microsoft.com/office/drawing/2014/main" id="{A2637FA1-A9CA-361D-FD81-E4D0FCF243FA}"/>
              </a:ext>
            </a:extLst>
          </p:cNvPr>
          <p:cNvSpPr>
            <a:spLocks noChangeArrowheads="1"/>
          </p:cNvSpPr>
          <p:nvPr/>
        </p:nvSpPr>
        <p:spPr bwMode="auto">
          <a:xfrm>
            <a:off x="4114800" y="2286000"/>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Installation Planning Workshop</a:t>
            </a:r>
          </a:p>
        </p:txBody>
      </p:sp>
      <p:sp>
        <p:nvSpPr>
          <p:cNvPr id="147573" name="Rectangle 117">
            <a:extLst>
              <a:ext uri="{FF2B5EF4-FFF2-40B4-BE49-F238E27FC236}">
                <a16:creationId xmlns:a16="http://schemas.microsoft.com/office/drawing/2014/main" id="{73712E45-E87B-DE6C-E5E9-FE9053C9A9EB}"/>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8" name="Rectangle 12">
            <a:extLst>
              <a:ext uri="{FF2B5EF4-FFF2-40B4-BE49-F238E27FC236}">
                <a16:creationId xmlns:a16="http://schemas.microsoft.com/office/drawing/2014/main" id="{0B01FD98-6D65-D9C3-8BEF-818821D9EDED}"/>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73059" name="Rectangle 3">
            <a:extLst>
              <a:ext uri="{FF2B5EF4-FFF2-40B4-BE49-F238E27FC236}">
                <a16:creationId xmlns:a16="http://schemas.microsoft.com/office/drawing/2014/main" id="{052203F8-9B0E-D010-8EF2-5740383EC8D7}"/>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800080"/>
                </a:solidFill>
                <a:latin typeface="Garamond" panose="02020404030301010803" pitchFamily="18" charset="0"/>
              </a:rPr>
              <a:t>Methodology Workshop</a:t>
            </a:r>
            <a:r>
              <a:rPr lang="en-US" altLang="fr-FR" b="1">
                <a:solidFill>
                  <a:srgbClr val="800080"/>
                </a:solidFill>
                <a:latin typeface="Garamond" panose="02020404030301010803" pitchFamily="18" charset="0"/>
              </a:rPr>
              <a:t> </a:t>
            </a: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173060" name="Text Box 4">
            <a:extLst>
              <a:ext uri="{FF2B5EF4-FFF2-40B4-BE49-F238E27FC236}">
                <a16:creationId xmlns:a16="http://schemas.microsoft.com/office/drawing/2014/main" id="{257B5438-1168-44F9-934D-6FAA623242C1}"/>
              </a:ext>
            </a:extLst>
          </p:cNvPr>
          <p:cNvSpPr txBox="1">
            <a:spLocks noChangeArrowheads="1"/>
          </p:cNvSpPr>
          <p:nvPr/>
        </p:nvSpPr>
        <p:spPr bwMode="auto">
          <a:xfrm>
            <a:off x="1066800" y="1524000"/>
            <a:ext cx="5562600"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800080"/>
                </a:solidFill>
                <a:latin typeface="Garamond" panose="02020404030301010803" pitchFamily="18" charset="0"/>
              </a:rPr>
              <a:t>Concept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Provide detailed training on the methodology, including client roles and </a:t>
            </a:r>
          </a:p>
          <a:p>
            <a:pPr algn="l">
              <a:spcBef>
                <a:spcPct val="20000"/>
              </a:spcBef>
              <a:buClr>
                <a:schemeClr val="bg2"/>
              </a:buClr>
              <a:buSzPct val="60000"/>
              <a:buFont typeface="Wingdings" panose="05000000000000000000" pitchFamily="2" charset="2"/>
              <a:buNone/>
            </a:pPr>
            <a:r>
              <a:rPr lang="en-US" altLang="fr-FR" sz="1400" u="none">
                <a:latin typeface="Garamond" panose="02020404030301010803" pitchFamily="18" charset="0"/>
                <a:cs typeface="Times New Roman" panose="02020603050405020304" pitchFamily="18" charset="0"/>
              </a:rPr>
              <a:t>  responsibilities that will be used to deliver the solutions identified during </a:t>
            </a:r>
          </a:p>
          <a:p>
            <a:pPr algn="l">
              <a:spcBef>
                <a:spcPct val="20000"/>
              </a:spcBef>
              <a:buClr>
                <a:schemeClr val="bg2"/>
              </a:buClr>
              <a:buSzPct val="60000"/>
              <a:buFont typeface="Wingdings" panose="05000000000000000000" pitchFamily="2" charset="2"/>
              <a:buNone/>
            </a:pPr>
            <a:r>
              <a:rPr lang="en-US" altLang="fr-FR" sz="1400" u="none">
                <a:latin typeface="Garamond" panose="02020404030301010803" pitchFamily="18" charset="0"/>
                <a:cs typeface="Times New Roman" panose="02020603050405020304" pitchFamily="18" charset="0"/>
              </a:rPr>
              <a:t>  the scope workshop.</a:t>
            </a:r>
          </a:p>
          <a:p>
            <a:pPr algn="l">
              <a:spcBef>
                <a:spcPct val="20000"/>
              </a:spcBef>
              <a:buClr>
                <a:schemeClr val="bg2"/>
              </a:buClr>
              <a:buSzPct val="60000"/>
              <a:buFont typeface="Wingdings" panose="05000000000000000000" pitchFamily="2" charset="2"/>
              <a:buNone/>
            </a:pPr>
            <a:endParaRPr lang="en-US" altLang="fr-FR" sz="1400" u="none">
              <a:latin typeface="Garamond" panose="02020404030301010803" pitchFamily="18" charset="0"/>
              <a:cs typeface="Times New Roman" panose="02020603050405020304" pitchFamily="18" charset="0"/>
            </a:endParaRPr>
          </a:p>
        </p:txBody>
      </p:sp>
      <p:sp>
        <p:nvSpPr>
          <p:cNvPr id="173061" name="Text Box 5">
            <a:extLst>
              <a:ext uri="{FF2B5EF4-FFF2-40B4-BE49-F238E27FC236}">
                <a16:creationId xmlns:a16="http://schemas.microsoft.com/office/drawing/2014/main" id="{BD898A32-5175-03D6-50AF-73A491E27EE0}"/>
              </a:ext>
            </a:extLst>
          </p:cNvPr>
          <p:cNvSpPr txBox="1">
            <a:spLocks noChangeArrowheads="1"/>
          </p:cNvSpPr>
          <p:nvPr/>
        </p:nvSpPr>
        <p:spPr bwMode="auto">
          <a:xfrm>
            <a:off x="1600200" y="2819400"/>
            <a:ext cx="678180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Brief the JDE project team on the project’s objectives and scope.</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Provide a clear understanding of the methodology to the project team.</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Provide the client with a detailed understanding of the Prepare,</a:t>
            </a:r>
          </a:p>
          <a:p>
            <a:pPr algn="l">
              <a:spcBef>
                <a:spcPct val="20000"/>
              </a:spcBef>
              <a:buClr>
                <a:schemeClr val="bg2"/>
              </a:buClr>
              <a:buSzPct val="60000"/>
              <a:buFont typeface="Wingdings" panose="05000000000000000000" pitchFamily="2" charset="2"/>
              <a:buNone/>
            </a:pPr>
            <a:r>
              <a:rPr lang="en-US" altLang="fr-FR" sz="1400" u="none">
                <a:latin typeface="Garamond" panose="02020404030301010803" pitchFamily="18" charset="0"/>
                <a:cs typeface="Times New Roman" panose="02020603050405020304" pitchFamily="18" charset="0"/>
              </a:rPr>
              <a:t>   Build, Present, and Craft steps associated with workshops.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Provide the client with a detailed understanding of the Prepare, Present, Discuss, and </a:t>
            </a:r>
          </a:p>
          <a:p>
            <a:pPr algn="l">
              <a:spcBef>
                <a:spcPct val="20000"/>
              </a:spcBef>
              <a:buClr>
                <a:schemeClr val="bg2"/>
              </a:buClr>
              <a:buSzPct val="60000"/>
              <a:buFont typeface="Wingdings" panose="05000000000000000000" pitchFamily="2" charset="2"/>
              <a:buNone/>
            </a:pPr>
            <a:r>
              <a:rPr lang="en-US" altLang="fr-FR" sz="1400" u="none">
                <a:latin typeface="Garamond" panose="02020404030301010803" pitchFamily="18" charset="0"/>
                <a:cs typeface="Times New Roman" panose="02020603050405020304" pitchFamily="18" charset="0"/>
              </a:rPr>
              <a:t>   Craft steps associated with action labs.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Educate the whole project team on the issue management and scope control procedures</a:t>
            </a:r>
          </a:p>
          <a:p>
            <a:pPr algn="l">
              <a:spcBef>
                <a:spcPct val="20000"/>
              </a:spcBef>
              <a:buClr>
                <a:schemeClr val="bg2"/>
              </a:buClr>
              <a:buSzPct val="60000"/>
              <a:buFont typeface="Wingdings" panose="05000000000000000000" pitchFamily="2" charset="2"/>
              <a:buNone/>
            </a:pPr>
            <a:endParaRPr lang="en-US" altLang="fr-FR" sz="1400" u="none">
              <a:latin typeface="Garamond" panose="02020404030301010803" pitchFamily="18" charset="0"/>
              <a:cs typeface="Times New Roman" panose="02020603050405020304" pitchFamily="18" charset="0"/>
            </a:endParaRPr>
          </a:p>
        </p:txBody>
      </p:sp>
      <p:sp>
        <p:nvSpPr>
          <p:cNvPr id="173062" name="Text Box 6">
            <a:extLst>
              <a:ext uri="{FF2B5EF4-FFF2-40B4-BE49-F238E27FC236}">
                <a16:creationId xmlns:a16="http://schemas.microsoft.com/office/drawing/2014/main" id="{F0388F5C-A9FF-10CA-CE23-5311BAB5092C}"/>
              </a:ext>
            </a:extLst>
          </p:cNvPr>
          <p:cNvSpPr txBox="1">
            <a:spLocks noChangeArrowheads="1"/>
          </p:cNvSpPr>
          <p:nvPr/>
        </p:nvSpPr>
        <p:spPr bwMode="auto">
          <a:xfrm>
            <a:off x="2971800" y="5181600"/>
            <a:ext cx="5334000" cy="130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Project team members trained in the methodology</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Preparation requirements for the workshops and action labs</a:t>
            </a:r>
          </a:p>
          <a:p>
            <a:pPr>
              <a:spcBef>
                <a:spcPct val="50000"/>
              </a:spcBef>
            </a:pPr>
            <a:endParaRPr lang="en-US" altLang="fr-FR" sz="1400" u="none">
              <a:latin typeface="Garamond" panose="02020404030301010803" pitchFamily="18" charset="0"/>
            </a:endParaRPr>
          </a:p>
        </p:txBody>
      </p:sp>
      <p:pic>
        <p:nvPicPr>
          <p:cNvPr id="173063" name="Picture 7">
            <a:extLst>
              <a:ext uri="{FF2B5EF4-FFF2-40B4-BE49-F238E27FC236}">
                <a16:creationId xmlns:a16="http://schemas.microsoft.com/office/drawing/2014/main" id="{B777199B-3DFC-F5D7-49DF-5203B86D0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2192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73065" name="Rectangle 9">
            <a:extLst>
              <a:ext uri="{FF2B5EF4-FFF2-40B4-BE49-F238E27FC236}">
                <a16:creationId xmlns:a16="http://schemas.microsoft.com/office/drawing/2014/main" id="{CB61CEF2-4B58-A590-056C-3D34225C28E9}"/>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173069" name="Rectangle 13">
            <a:extLst>
              <a:ext uri="{FF2B5EF4-FFF2-40B4-BE49-F238E27FC236}">
                <a16:creationId xmlns:a16="http://schemas.microsoft.com/office/drawing/2014/main" id="{D3BBEA1A-FCCD-E465-7FC4-B8F3267435D6}"/>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2" name="Rectangle 20">
            <a:extLst>
              <a:ext uri="{FF2B5EF4-FFF2-40B4-BE49-F238E27FC236}">
                <a16:creationId xmlns:a16="http://schemas.microsoft.com/office/drawing/2014/main" id="{60A01892-C1AF-42E9-84AE-A29B941B4527}"/>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8437" name="Rectangle 5">
            <a:extLst>
              <a:ext uri="{FF2B5EF4-FFF2-40B4-BE49-F238E27FC236}">
                <a16:creationId xmlns:a16="http://schemas.microsoft.com/office/drawing/2014/main" id="{7F85DCFC-9D71-1EF7-72A6-81B59768967F}"/>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800080"/>
                </a:solidFill>
                <a:latin typeface="Garamond" panose="02020404030301010803" pitchFamily="18" charset="0"/>
              </a:rPr>
              <a:t>Technology Methodology Workshop</a:t>
            </a:r>
            <a:r>
              <a:rPr lang="en-US" altLang="fr-FR" b="1">
                <a:solidFill>
                  <a:srgbClr val="800080"/>
                </a:solidFill>
                <a:latin typeface="Garamond" panose="02020404030301010803" pitchFamily="18" charset="0"/>
              </a:rPr>
              <a:t> </a:t>
            </a: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18438" name="Text Box 6">
            <a:extLst>
              <a:ext uri="{FF2B5EF4-FFF2-40B4-BE49-F238E27FC236}">
                <a16:creationId xmlns:a16="http://schemas.microsoft.com/office/drawing/2014/main" id="{DE54288F-BB03-D457-E5D7-4B4C2F358E04}"/>
              </a:ext>
            </a:extLst>
          </p:cNvPr>
          <p:cNvSpPr txBox="1">
            <a:spLocks noChangeArrowheads="1"/>
          </p:cNvSpPr>
          <p:nvPr/>
        </p:nvSpPr>
        <p:spPr bwMode="auto">
          <a:xfrm>
            <a:off x="1066800" y="1447800"/>
            <a:ext cx="55626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detailed training on technology-specific aspects of the methodology, including roles and responsibilities of the technology team, milestone deliveries, and operational support requirements</a:t>
            </a:r>
          </a:p>
        </p:txBody>
      </p:sp>
      <p:sp>
        <p:nvSpPr>
          <p:cNvPr id="18439" name="Text Box 7">
            <a:extLst>
              <a:ext uri="{FF2B5EF4-FFF2-40B4-BE49-F238E27FC236}">
                <a16:creationId xmlns:a16="http://schemas.microsoft.com/office/drawing/2014/main" id="{679DDFAE-8575-3354-6CFE-2012A148B988}"/>
              </a:ext>
            </a:extLst>
          </p:cNvPr>
          <p:cNvSpPr txBox="1">
            <a:spLocks noChangeArrowheads="1"/>
          </p:cNvSpPr>
          <p:nvPr/>
        </p:nvSpPr>
        <p:spPr bwMode="auto">
          <a:xfrm>
            <a:off x="1600200" y="2514600"/>
            <a:ext cx="6781800"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the operational support requirements and dependencies to the</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applications and data conversions/interfaces project teams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Educate project team on the handling, routing, and escalation of</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issues and requests through the technology help desk</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the client with a clear understanding of Global Support Services call submission, tracking, escalation, and Software Action Requests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the benefits and use of the support assistant tool</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the benefits and requirements of remote access support for Global Support Services and the J.D. Edwards consulting team</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Educate project team on the impact of software updates, service packs, and the deployment process</a:t>
            </a:r>
          </a:p>
        </p:txBody>
      </p:sp>
      <p:sp>
        <p:nvSpPr>
          <p:cNvPr id="18440" name="Text Box 8">
            <a:extLst>
              <a:ext uri="{FF2B5EF4-FFF2-40B4-BE49-F238E27FC236}">
                <a16:creationId xmlns:a16="http://schemas.microsoft.com/office/drawing/2014/main" id="{4889C35D-4A44-A3ED-C0C7-86BBE287B1E6}"/>
              </a:ext>
            </a:extLst>
          </p:cNvPr>
          <p:cNvSpPr txBox="1">
            <a:spLocks noChangeArrowheads="1"/>
          </p:cNvSpPr>
          <p:nvPr/>
        </p:nvSpPr>
        <p:spPr bwMode="auto">
          <a:xfrm>
            <a:off x="2514600" y="5257800"/>
            <a:ext cx="53340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Project team members trained in operations support methodology</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Remote access requirements for extended implementation support</a:t>
            </a:r>
            <a:endParaRPr lang="en-US" altLang="fr-FR" sz="1400" u="none">
              <a:latin typeface="Garamond" panose="02020404030301010803" pitchFamily="18" charset="0"/>
            </a:endParaRPr>
          </a:p>
        </p:txBody>
      </p:sp>
      <p:pic>
        <p:nvPicPr>
          <p:cNvPr id="18444" name="Picture 12">
            <a:extLst>
              <a:ext uri="{FF2B5EF4-FFF2-40B4-BE49-F238E27FC236}">
                <a16:creationId xmlns:a16="http://schemas.microsoft.com/office/drawing/2014/main" id="{9FD89189-BF5A-456E-A84A-BA5C8389E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066800"/>
            <a:ext cx="1828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8448" name="Rectangle 16">
            <a:extLst>
              <a:ext uri="{FF2B5EF4-FFF2-40B4-BE49-F238E27FC236}">
                <a16:creationId xmlns:a16="http://schemas.microsoft.com/office/drawing/2014/main" id="{7180BCBC-9722-4CEF-DAF3-3C946DB16F28}"/>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18453" name="Rectangle 21">
            <a:extLst>
              <a:ext uri="{FF2B5EF4-FFF2-40B4-BE49-F238E27FC236}">
                <a16:creationId xmlns:a16="http://schemas.microsoft.com/office/drawing/2014/main" id="{472A2008-3266-F807-9BAF-589EF55A06A0}"/>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6886AF3-1C2E-CE0F-D698-232CE086C245}"/>
              </a:ext>
            </a:extLst>
          </p:cNvPr>
          <p:cNvSpPr>
            <a:spLocks noChangeArrowheads="1"/>
          </p:cNvSpPr>
          <p:nvPr/>
        </p:nvSpPr>
        <p:spPr bwMode="auto">
          <a:xfrm>
            <a:off x="2971800" y="1219200"/>
            <a:ext cx="59436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52352" rIns="0" bIns="38088">
            <a:spAutoFit/>
          </a:bodyPr>
          <a:lstStyle/>
          <a:p>
            <a:pPr algn="l"/>
            <a:r>
              <a:rPr lang="en-US" altLang="fr-FR" sz="1600" u="none">
                <a:solidFill>
                  <a:srgbClr val="000000"/>
                </a:solidFill>
                <a:latin typeface="Garamond" panose="02020404030301010803" pitchFamily="18" charset="0"/>
                <a:cs typeface="Times New Roman" panose="02020603050405020304" pitchFamily="18" charset="0"/>
              </a:rPr>
              <a:t>OneMethodology is the approach used by J.D. Edwards to implement our software solutions.</a:t>
            </a:r>
          </a:p>
          <a:p>
            <a:pPr algn="l"/>
            <a:r>
              <a:rPr lang="en-US" altLang="fr-FR" sz="1600" u="none">
                <a:solidFill>
                  <a:srgbClr val="000000"/>
                </a:solidFill>
                <a:latin typeface="Garamond" panose="02020404030301010803" pitchFamily="18" charset="0"/>
                <a:cs typeface="Times New Roman" panose="02020603050405020304" pitchFamily="18" charset="0"/>
              </a:rPr>
              <a:t> </a:t>
            </a:r>
            <a:endParaRPr lang="en-US" altLang="fr-FR" sz="1600" u="none">
              <a:latin typeface="Garamond" panose="02020404030301010803" pitchFamily="18" charset="0"/>
              <a:cs typeface="Times New Roman" panose="02020603050405020304" pitchFamily="18" charset="0"/>
            </a:endParaRPr>
          </a:p>
          <a:p>
            <a:pPr algn="l" eaLnBrk="0" hangingPunct="0"/>
            <a:r>
              <a:rPr lang="en-US" altLang="fr-FR" sz="1600" u="none">
                <a:solidFill>
                  <a:srgbClr val="000000"/>
                </a:solidFill>
                <a:latin typeface="Garamond" panose="02020404030301010803" pitchFamily="18" charset="0"/>
                <a:cs typeface="Times New Roman" panose="02020603050405020304" pitchFamily="18" charset="0"/>
              </a:rPr>
              <a:t>The methodology is founded on the concept that every task within the implementation must be associated to a specific activity.</a:t>
            </a:r>
            <a:endParaRPr lang="en-US" altLang="fr-FR" sz="1600" u="none">
              <a:latin typeface="Garamond" panose="02020404030301010803" pitchFamily="18" charset="0"/>
              <a:cs typeface="Times New Roman" panose="02020603050405020304" pitchFamily="18" charset="0"/>
            </a:endParaRPr>
          </a:p>
          <a:p>
            <a:pPr algn="l" eaLnBrk="0" hangingPunct="0"/>
            <a:r>
              <a:rPr lang="en-US" altLang="fr-FR" sz="1600" u="none">
                <a:solidFill>
                  <a:srgbClr val="000000"/>
                </a:solidFill>
                <a:latin typeface="Garamond" panose="02020404030301010803" pitchFamily="18" charset="0"/>
                <a:cs typeface="Times New Roman" panose="02020603050405020304" pitchFamily="18" charset="0"/>
              </a:rPr>
              <a:t> </a:t>
            </a:r>
            <a:endParaRPr lang="en-US" altLang="fr-FR" sz="1600" u="none">
              <a:latin typeface="Garamond" panose="02020404030301010803" pitchFamily="18" charset="0"/>
              <a:cs typeface="Times New Roman" panose="02020603050405020304" pitchFamily="18" charset="0"/>
            </a:endParaRPr>
          </a:p>
          <a:p>
            <a:pPr algn="l" eaLnBrk="0" hangingPunct="0"/>
            <a:r>
              <a:rPr lang="en-US" altLang="fr-FR" sz="1600" u="none">
                <a:solidFill>
                  <a:srgbClr val="000000"/>
                </a:solidFill>
                <a:latin typeface="Garamond" panose="02020404030301010803" pitchFamily="18" charset="0"/>
                <a:cs typeface="Times New Roman" panose="02020603050405020304" pitchFamily="18" charset="0"/>
              </a:rPr>
              <a:t>Each activity comes equipped with the intellectual property needed by the project team to complete all of the necessary implementation activities. The intellectual property generally consists of:</a:t>
            </a:r>
            <a:endParaRPr lang="en-US" altLang="fr-FR" sz="1600" u="none">
              <a:latin typeface="Garamond" panose="02020404030301010803" pitchFamily="18" charset="0"/>
            </a:endParaRPr>
          </a:p>
        </p:txBody>
      </p:sp>
      <p:sp>
        <p:nvSpPr>
          <p:cNvPr id="55299" name="Rectangle 3">
            <a:extLst>
              <a:ext uri="{FF2B5EF4-FFF2-40B4-BE49-F238E27FC236}">
                <a16:creationId xmlns:a16="http://schemas.microsoft.com/office/drawing/2014/main" id="{C8E60D7C-D0D3-0793-152D-6895D5E963BA}"/>
              </a:ext>
            </a:extLst>
          </p:cNvPr>
          <p:cNvSpPr>
            <a:spLocks noChangeArrowheads="1"/>
          </p:cNvSpPr>
          <p:nvPr/>
        </p:nvSpPr>
        <p:spPr bwMode="auto">
          <a:xfrm>
            <a:off x="3124200" y="3581400"/>
            <a:ext cx="58674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endParaRPr lang="en-US" altLang="fr-FR" sz="1100" u="none">
              <a:latin typeface="Garamond" panose="02020404030301010803" pitchFamily="18" charset="0"/>
            </a:endParaRPr>
          </a:p>
          <a:p>
            <a:pPr eaLnBrk="0" hangingPunct="0">
              <a:buFontTx/>
              <a:buChar char="•"/>
            </a:pPr>
            <a:r>
              <a:rPr lang="en-US" altLang="fr-FR" sz="1400" u="none">
                <a:solidFill>
                  <a:srgbClr val="000000"/>
                </a:solidFill>
                <a:latin typeface="Garamond" panose="02020404030301010803" pitchFamily="18" charset="0"/>
              </a:rPr>
              <a:t>Process flow models</a:t>
            </a:r>
          </a:p>
          <a:p>
            <a:pPr eaLnBrk="0" hangingPunct="0">
              <a:buFontTx/>
              <a:buChar char="•"/>
            </a:pPr>
            <a:r>
              <a:rPr lang="en-US" altLang="fr-FR" sz="1400" u="none">
                <a:solidFill>
                  <a:srgbClr val="000000"/>
                </a:solidFill>
                <a:latin typeface="Garamond" panose="02020404030301010803" pitchFamily="18" charset="0"/>
              </a:rPr>
              <a:t>Objectives and deliverables</a:t>
            </a:r>
          </a:p>
          <a:p>
            <a:pPr eaLnBrk="0" hangingPunct="0">
              <a:buFontTx/>
              <a:buChar char="•"/>
            </a:pPr>
            <a:r>
              <a:rPr lang="en-US" altLang="fr-FR" sz="1400" u="none">
                <a:solidFill>
                  <a:srgbClr val="000000"/>
                </a:solidFill>
                <a:latin typeface="Garamond" panose="02020404030301010803" pitchFamily="18" charset="0"/>
              </a:rPr>
              <a:t>Agenda</a:t>
            </a:r>
          </a:p>
          <a:p>
            <a:pPr eaLnBrk="0" hangingPunct="0">
              <a:buFontTx/>
              <a:buChar char="•"/>
            </a:pPr>
            <a:r>
              <a:rPr lang="en-US" altLang="fr-FR" sz="1400" u="none">
                <a:solidFill>
                  <a:srgbClr val="000000"/>
                </a:solidFill>
                <a:latin typeface="Garamond" panose="02020404030301010803" pitchFamily="18" charset="0"/>
              </a:rPr>
              <a:t>Invitees (based on customer roles)</a:t>
            </a:r>
          </a:p>
          <a:p>
            <a:pPr eaLnBrk="0" hangingPunct="0">
              <a:buFontTx/>
              <a:buChar char="•"/>
            </a:pPr>
            <a:r>
              <a:rPr lang="en-US" altLang="fr-FR" sz="1400" u="none">
                <a:solidFill>
                  <a:srgbClr val="000000"/>
                </a:solidFill>
                <a:latin typeface="Garamond" panose="02020404030301010803" pitchFamily="18" charset="0"/>
              </a:rPr>
              <a:t>Database of discussion items (including implications)</a:t>
            </a:r>
          </a:p>
          <a:p>
            <a:pPr eaLnBrk="0" hangingPunct="0">
              <a:buFontTx/>
              <a:buChar char="•"/>
            </a:pPr>
            <a:r>
              <a:rPr lang="en-US" altLang="fr-FR" sz="1400" u="none">
                <a:solidFill>
                  <a:srgbClr val="000000"/>
                </a:solidFill>
                <a:latin typeface="Garamond" panose="02020404030301010803" pitchFamily="18" charset="0"/>
              </a:rPr>
              <a:t>Operational data </a:t>
            </a:r>
          </a:p>
          <a:p>
            <a:pPr eaLnBrk="0" hangingPunct="0">
              <a:buFontTx/>
              <a:buChar char="•"/>
            </a:pPr>
            <a:r>
              <a:rPr lang="en-US" altLang="fr-FR" sz="1400" u="none">
                <a:solidFill>
                  <a:srgbClr val="000000"/>
                </a:solidFill>
                <a:latin typeface="Garamond" panose="02020404030301010803" pitchFamily="18" charset="0"/>
              </a:rPr>
              <a:t>AutoPilot scripts to load data</a:t>
            </a:r>
          </a:p>
          <a:p>
            <a:pPr eaLnBrk="0" hangingPunct="0">
              <a:buFontTx/>
              <a:buChar char="•"/>
            </a:pPr>
            <a:r>
              <a:rPr lang="en-US" altLang="fr-FR" sz="1400" u="none">
                <a:solidFill>
                  <a:srgbClr val="000000"/>
                </a:solidFill>
                <a:latin typeface="Garamond" panose="02020404030301010803" pitchFamily="18" charset="0"/>
              </a:rPr>
              <a:t>Scripts to validate test transactions</a:t>
            </a:r>
          </a:p>
          <a:p>
            <a:pPr eaLnBrk="0" hangingPunct="0">
              <a:buFontTx/>
              <a:buChar char="•"/>
            </a:pPr>
            <a:r>
              <a:rPr lang="en-US" altLang="fr-FR" sz="1400" u="none">
                <a:solidFill>
                  <a:srgbClr val="000000"/>
                </a:solidFill>
                <a:latin typeface="Garamond" panose="02020404030301010803" pitchFamily="18" charset="0"/>
              </a:rPr>
              <a:t>Customizable, role-based end-user training materials</a:t>
            </a:r>
            <a:endParaRPr lang="en-US" altLang="fr-FR" sz="1400" u="none">
              <a:latin typeface="Garamond" panose="02020404030301010803" pitchFamily="18" charset="0"/>
            </a:endParaRPr>
          </a:p>
        </p:txBody>
      </p:sp>
      <p:sp>
        <p:nvSpPr>
          <p:cNvPr id="55301" name="Text Box 5">
            <a:extLst>
              <a:ext uri="{FF2B5EF4-FFF2-40B4-BE49-F238E27FC236}">
                <a16:creationId xmlns:a16="http://schemas.microsoft.com/office/drawing/2014/main" id="{F49B3C9E-376B-96CC-0D72-024F9C60275A}"/>
              </a:ext>
            </a:extLst>
          </p:cNvPr>
          <p:cNvSpPr txBox="1">
            <a:spLocks noChangeArrowheads="1"/>
          </p:cNvSpPr>
          <p:nvPr/>
        </p:nvSpPr>
        <p:spPr bwMode="auto">
          <a:xfrm>
            <a:off x="381000" y="1371600"/>
            <a:ext cx="22098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fr-FR" sz="2000" i="1" u="none">
                <a:solidFill>
                  <a:srgbClr val="000000"/>
                </a:solidFill>
                <a:latin typeface="Garamond" panose="02020404030301010803" pitchFamily="18" charset="0"/>
                <a:cs typeface="Times New Roman" panose="02020603050405020304" pitchFamily="18" charset="0"/>
              </a:rPr>
              <a:t>OneMethodology is an activity based implementation approach that employs a collection of activities to organize work, capture and resolve issues, and quickly make and implement decisions.</a:t>
            </a:r>
            <a:endParaRPr lang="en-US" altLang="fr-FR" sz="2000" i="1" u="none">
              <a:latin typeface="Garamond" panose="02020404030301010803" pitchFamily="18" charset="0"/>
            </a:endParaRPr>
          </a:p>
        </p:txBody>
      </p:sp>
      <p:sp>
        <p:nvSpPr>
          <p:cNvPr id="55307" name="Rectangle 11">
            <a:extLst>
              <a:ext uri="{FF2B5EF4-FFF2-40B4-BE49-F238E27FC236}">
                <a16:creationId xmlns:a16="http://schemas.microsoft.com/office/drawing/2014/main" id="{DD93D6FB-69C8-ABB2-8EEC-6AF17EDECC4D}"/>
              </a:ext>
            </a:extLst>
          </p:cNvPr>
          <p:cNvSpPr>
            <a:spLocks noGrp="1" noChangeArrowheads="1"/>
          </p:cNvSpPr>
          <p:nvPr>
            <p:ph type="title" idx="4294967295"/>
          </p:nvPr>
        </p:nvSpPr>
        <p:spPr>
          <a:xfrm>
            <a:off x="0" y="93663"/>
            <a:ext cx="8382000" cy="820737"/>
          </a:xfrm>
          <a:noFill/>
          <a:ln/>
        </p:spPr>
        <p:txBody>
          <a:bodyPr/>
          <a:lstStyle/>
          <a:p>
            <a:r>
              <a:rPr lang="en-US" altLang="fr-FR"/>
              <a:t>OneMethodology Overview</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61" name="Rectangle 13">
            <a:extLst>
              <a:ext uri="{FF2B5EF4-FFF2-40B4-BE49-F238E27FC236}">
                <a16:creationId xmlns:a16="http://schemas.microsoft.com/office/drawing/2014/main" id="{99679E3E-5F83-357B-B212-FECC3CAD4401}"/>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81251" name="Rectangle 3">
            <a:extLst>
              <a:ext uri="{FF2B5EF4-FFF2-40B4-BE49-F238E27FC236}">
                <a16:creationId xmlns:a16="http://schemas.microsoft.com/office/drawing/2014/main" id="{CA8D669C-A943-F654-4B8E-4540E06A02A6}"/>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800080"/>
                </a:solidFill>
                <a:latin typeface="Garamond" panose="02020404030301010803" pitchFamily="18" charset="0"/>
              </a:rPr>
              <a:t>Change Management Action Lab</a:t>
            </a:r>
            <a:endParaRPr lang="en-US" altLang="fr-FR" b="1">
              <a:solidFill>
                <a:srgbClr val="800080"/>
              </a:solidFill>
              <a:latin typeface="Garamond" panose="02020404030301010803" pitchFamily="18" charset="0"/>
            </a:endParaRP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181252" name="Text Box 4">
            <a:extLst>
              <a:ext uri="{FF2B5EF4-FFF2-40B4-BE49-F238E27FC236}">
                <a16:creationId xmlns:a16="http://schemas.microsoft.com/office/drawing/2014/main" id="{F83C4044-76DA-A578-6668-C5C55B3BF3A5}"/>
              </a:ext>
            </a:extLst>
          </p:cNvPr>
          <p:cNvSpPr txBox="1">
            <a:spLocks noChangeArrowheads="1"/>
          </p:cNvSpPr>
          <p:nvPr/>
        </p:nvSpPr>
        <p:spPr bwMode="auto">
          <a:xfrm>
            <a:off x="1066800" y="1447800"/>
            <a:ext cx="5791200" cy="12684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Present and refine the change management architecture and process flows that will control all development, testing, prototyping, and release activities.  Change management process flows encompass physical infrastructure, software, software configuration, source code, and data management.</a:t>
            </a:r>
          </a:p>
        </p:txBody>
      </p:sp>
      <p:sp>
        <p:nvSpPr>
          <p:cNvPr id="181253" name="Text Box 5">
            <a:extLst>
              <a:ext uri="{FF2B5EF4-FFF2-40B4-BE49-F238E27FC236}">
                <a16:creationId xmlns:a16="http://schemas.microsoft.com/office/drawing/2014/main" id="{67AB2008-A9C7-321B-793E-8172F984E71B}"/>
              </a:ext>
            </a:extLst>
          </p:cNvPr>
          <p:cNvSpPr txBox="1">
            <a:spLocks noChangeArrowheads="1"/>
          </p:cNvSpPr>
          <p:nvPr/>
        </p:nvSpPr>
        <p:spPr bwMode="auto">
          <a:xfrm>
            <a:off x="1600200" y="2667000"/>
            <a:ext cx="6781800" cy="26511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what components of the solution will be controlled through</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change management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the required change management activities and working</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environments for completing all change management activities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Agree on the review, approval, deployment, and maintenance policies that will be required</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the change management architecture for handling the development, review, and approval of all changes to the production environment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 schedule for releasing change management capability to the project teams</a:t>
            </a:r>
            <a:endParaRPr lang="en-US" altLang="fr-FR" sz="1400" i="1" u="none">
              <a:latin typeface="Garamond" panose="02020404030301010803" pitchFamily="18" charset="0"/>
              <a:cs typeface="Times New Roman" panose="02020603050405020304" pitchFamily="18" charset="0"/>
            </a:endParaRP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the roles, procedures, tracking documents, and tools that will be involved in change management</a:t>
            </a:r>
          </a:p>
        </p:txBody>
      </p:sp>
      <p:sp>
        <p:nvSpPr>
          <p:cNvPr id="181254" name="Text Box 6">
            <a:extLst>
              <a:ext uri="{FF2B5EF4-FFF2-40B4-BE49-F238E27FC236}">
                <a16:creationId xmlns:a16="http://schemas.microsoft.com/office/drawing/2014/main" id="{3BC32D6A-F50E-EB88-2AFE-A1B2AFD04163}"/>
              </a:ext>
            </a:extLst>
          </p:cNvPr>
          <p:cNvSpPr txBox="1">
            <a:spLocks noChangeArrowheads="1"/>
          </p:cNvSpPr>
          <p:nvPr/>
        </p:nvSpPr>
        <p:spPr bwMode="auto">
          <a:xfrm>
            <a:off x="2514600" y="5257800"/>
            <a:ext cx="5334000" cy="1177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Change management design guide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Initial change management procedures guide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Data management action plan</a:t>
            </a:r>
            <a:endParaRPr lang="en-US" altLang="fr-FR" sz="1400" u="none">
              <a:latin typeface="Garamond" panose="02020404030301010803" pitchFamily="18" charset="0"/>
            </a:endParaRPr>
          </a:p>
        </p:txBody>
      </p:sp>
      <p:sp>
        <p:nvSpPr>
          <p:cNvPr id="181256" name="Rectangle 8">
            <a:extLst>
              <a:ext uri="{FF2B5EF4-FFF2-40B4-BE49-F238E27FC236}">
                <a16:creationId xmlns:a16="http://schemas.microsoft.com/office/drawing/2014/main" id="{2F20201C-8F52-C417-C78E-74A96E706216}"/>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pic>
        <p:nvPicPr>
          <p:cNvPr id="181258" name="Picture 10">
            <a:extLst>
              <a:ext uri="{FF2B5EF4-FFF2-40B4-BE49-F238E27FC236}">
                <a16:creationId xmlns:a16="http://schemas.microsoft.com/office/drawing/2014/main" id="{AF04665C-74A9-C47B-0452-D332F1BBB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143000"/>
            <a:ext cx="1828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81262" name="Rectangle 14">
            <a:extLst>
              <a:ext uri="{FF2B5EF4-FFF2-40B4-BE49-F238E27FC236}">
                <a16:creationId xmlns:a16="http://schemas.microsoft.com/office/drawing/2014/main" id="{46809941-9F92-9964-FE82-CF4324D64682}"/>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12" name="Rectangle 16">
            <a:extLst>
              <a:ext uri="{FF2B5EF4-FFF2-40B4-BE49-F238E27FC236}">
                <a16:creationId xmlns:a16="http://schemas.microsoft.com/office/drawing/2014/main" id="{5CD78F97-916E-7D21-EA8E-B9A3FFD0E730}"/>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83299" name="Rectangle 3">
            <a:extLst>
              <a:ext uri="{FF2B5EF4-FFF2-40B4-BE49-F238E27FC236}">
                <a16:creationId xmlns:a16="http://schemas.microsoft.com/office/drawing/2014/main" id="{2D47FE51-A7E5-7F27-78AB-91C491095552}"/>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800080"/>
                </a:solidFill>
                <a:latin typeface="Garamond" panose="02020404030301010803" pitchFamily="18" charset="0"/>
              </a:rPr>
              <a:t>Operations Support Action Lab</a:t>
            </a:r>
            <a:endParaRPr lang="en-US" altLang="fr-FR" b="1">
              <a:solidFill>
                <a:srgbClr val="800080"/>
              </a:solidFill>
              <a:latin typeface="Garamond" panose="02020404030301010803" pitchFamily="18" charset="0"/>
            </a:endParaRP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183304" name="Rectangle 8">
            <a:extLst>
              <a:ext uri="{FF2B5EF4-FFF2-40B4-BE49-F238E27FC236}">
                <a16:creationId xmlns:a16="http://schemas.microsoft.com/office/drawing/2014/main" id="{B010631A-6DCC-1DEC-D039-FAA96854FBE0}"/>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pic>
        <p:nvPicPr>
          <p:cNvPr id="183306" name="Picture 10">
            <a:extLst>
              <a:ext uri="{FF2B5EF4-FFF2-40B4-BE49-F238E27FC236}">
                <a16:creationId xmlns:a16="http://schemas.microsoft.com/office/drawing/2014/main" id="{7DACA257-6388-C005-3B19-AEBA8D721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524000"/>
            <a:ext cx="1828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83307" name="Text Box 11">
            <a:extLst>
              <a:ext uri="{FF2B5EF4-FFF2-40B4-BE49-F238E27FC236}">
                <a16:creationId xmlns:a16="http://schemas.microsoft.com/office/drawing/2014/main" id="{7DD381E4-80A9-97FF-B61F-149E102CC799}"/>
              </a:ext>
            </a:extLst>
          </p:cNvPr>
          <p:cNvSpPr txBox="1">
            <a:spLocks noChangeArrowheads="1"/>
          </p:cNvSpPr>
          <p:nvPr/>
        </p:nvSpPr>
        <p:spPr bwMode="auto">
          <a:xfrm>
            <a:off x="1066800" y="1447800"/>
            <a:ext cx="5791200" cy="12684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Present and refine the details of the operations support processes that will be used to support the implementation project, as well as underlying systems.  Define the structure and required data elements associated with the operations support processes.</a:t>
            </a:r>
          </a:p>
        </p:txBody>
      </p:sp>
      <p:sp>
        <p:nvSpPr>
          <p:cNvPr id="183308" name="Text Box 12">
            <a:extLst>
              <a:ext uri="{FF2B5EF4-FFF2-40B4-BE49-F238E27FC236}">
                <a16:creationId xmlns:a16="http://schemas.microsoft.com/office/drawing/2014/main" id="{C82FEC2E-C053-8968-3E68-F6A3EE9D9130}"/>
              </a:ext>
            </a:extLst>
          </p:cNvPr>
          <p:cNvSpPr txBox="1">
            <a:spLocks noChangeArrowheads="1"/>
          </p:cNvSpPr>
          <p:nvPr/>
        </p:nvSpPr>
        <p:spPr bwMode="auto">
          <a:xfrm>
            <a:off x="1600200" y="2743200"/>
            <a:ext cx="6781800" cy="24161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and refine the operational support processes that will be used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to maintain healthy project systems and support all implementation</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activities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what tools and forms will be used to submit and manage</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help desk issues and requests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Agree on how help desk issues will be routed and escalated</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Agree on how help desk requests will be routed, escalated, and approved</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what support tools and remote access methods will be available for J.D. Edwards Global Support Services and off-site technology team members</a:t>
            </a:r>
            <a:endParaRPr lang="en-US" altLang="fr-FR" sz="1400" i="1" u="none">
              <a:latin typeface="Garamond" panose="02020404030301010803" pitchFamily="18" charset="0"/>
              <a:cs typeface="Times New Roman" panose="02020603050405020304" pitchFamily="18" charset="0"/>
            </a:endParaRPr>
          </a:p>
        </p:txBody>
      </p:sp>
      <p:sp>
        <p:nvSpPr>
          <p:cNvPr id="183309" name="Text Box 13">
            <a:extLst>
              <a:ext uri="{FF2B5EF4-FFF2-40B4-BE49-F238E27FC236}">
                <a16:creationId xmlns:a16="http://schemas.microsoft.com/office/drawing/2014/main" id="{7735BC7A-7C55-E0A3-FEAD-F6E06E97D6D8}"/>
              </a:ext>
            </a:extLst>
          </p:cNvPr>
          <p:cNvSpPr txBox="1">
            <a:spLocks noChangeArrowheads="1"/>
          </p:cNvSpPr>
          <p:nvPr/>
        </p:nvSpPr>
        <p:spPr bwMode="auto">
          <a:xfrm>
            <a:off x="2514600" y="5257800"/>
            <a:ext cx="5334000" cy="1177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Selected tools and forms for managing operations requests and issues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Defined process flows for the operations support help desk</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Operations support procedures guide</a:t>
            </a:r>
            <a:endParaRPr lang="en-US" altLang="fr-FR" sz="1400" u="none">
              <a:latin typeface="Garamond" panose="02020404030301010803" pitchFamily="18" charset="0"/>
            </a:endParaRPr>
          </a:p>
        </p:txBody>
      </p:sp>
      <p:sp>
        <p:nvSpPr>
          <p:cNvPr id="183313" name="Rectangle 17">
            <a:extLst>
              <a:ext uri="{FF2B5EF4-FFF2-40B4-BE49-F238E27FC236}">
                <a16:creationId xmlns:a16="http://schemas.microsoft.com/office/drawing/2014/main" id="{0205BF12-753D-6C6C-115F-F233F10D2BA5}"/>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1026">
            <a:extLst>
              <a:ext uri="{FF2B5EF4-FFF2-40B4-BE49-F238E27FC236}">
                <a16:creationId xmlns:a16="http://schemas.microsoft.com/office/drawing/2014/main" id="{917FA468-8852-788B-7799-61ED31851030}"/>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12995" name="Rectangle 1027">
            <a:extLst>
              <a:ext uri="{FF2B5EF4-FFF2-40B4-BE49-F238E27FC236}">
                <a16:creationId xmlns:a16="http://schemas.microsoft.com/office/drawing/2014/main" id="{DAF5E26F-4B7B-85F7-A8D4-885B75AE6A65}"/>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800080"/>
                </a:solidFill>
                <a:latin typeface="Garamond" panose="02020404030301010803" pitchFamily="18" charset="0"/>
              </a:rPr>
              <a:t>Print Management Action Lab</a:t>
            </a:r>
            <a:endParaRPr lang="en-US" altLang="fr-FR" b="1">
              <a:solidFill>
                <a:srgbClr val="800080"/>
              </a:solidFill>
              <a:latin typeface="Garamond" panose="02020404030301010803" pitchFamily="18" charset="0"/>
            </a:endParaRP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212996" name="Rectangle 1028">
            <a:extLst>
              <a:ext uri="{FF2B5EF4-FFF2-40B4-BE49-F238E27FC236}">
                <a16:creationId xmlns:a16="http://schemas.microsoft.com/office/drawing/2014/main" id="{CBC5A003-91B0-83FE-B98F-838B994308AA}"/>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pic>
        <p:nvPicPr>
          <p:cNvPr id="212997" name="Picture 1029">
            <a:extLst>
              <a:ext uri="{FF2B5EF4-FFF2-40B4-BE49-F238E27FC236}">
                <a16:creationId xmlns:a16="http://schemas.microsoft.com/office/drawing/2014/main" id="{2AB0BDD8-3B7B-8E20-E0BE-C887B0D4E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524000"/>
            <a:ext cx="1828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12998" name="Text Box 1030">
            <a:extLst>
              <a:ext uri="{FF2B5EF4-FFF2-40B4-BE49-F238E27FC236}">
                <a16:creationId xmlns:a16="http://schemas.microsoft.com/office/drawing/2014/main" id="{07B937DC-57C6-1A5F-6D65-4F61D55E8044}"/>
              </a:ext>
            </a:extLst>
          </p:cNvPr>
          <p:cNvSpPr txBox="1">
            <a:spLocks noChangeArrowheads="1"/>
          </p:cNvSpPr>
          <p:nvPr/>
        </p:nvSpPr>
        <p:spPr bwMode="auto">
          <a:xfrm>
            <a:off x="1066800" y="1447800"/>
            <a:ext cx="5791200" cy="1268413"/>
          </a:xfrm>
          <a:prstGeom prst="rect">
            <a:avLst/>
          </a:prstGeom>
          <a:noFill/>
          <a:ln>
            <a:noFill/>
          </a:ln>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Present options regarding printing and output management.  Determine an overall approach to output management.  Define printer configuration, print queues, output transformation, and output routing requirements for all output destinations.</a:t>
            </a:r>
          </a:p>
        </p:txBody>
      </p:sp>
      <p:sp>
        <p:nvSpPr>
          <p:cNvPr id="212999" name="Text Box 1031">
            <a:extLst>
              <a:ext uri="{FF2B5EF4-FFF2-40B4-BE49-F238E27FC236}">
                <a16:creationId xmlns:a16="http://schemas.microsoft.com/office/drawing/2014/main" id="{CCDAFB18-3B5D-65B4-3A91-189ECE937544}"/>
              </a:ext>
            </a:extLst>
          </p:cNvPr>
          <p:cNvSpPr txBox="1">
            <a:spLocks noChangeArrowheads="1"/>
          </p:cNvSpPr>
          <p:nvPr/>
        </p:nvSpPr>
        <p:spPr bwMode="auto">
          <a:xfrm>
            <a:off x="1600200" y="2819400"/>
            <a:ext cx="6781800" cy="1989138"/>
          </a:xfrm>
          <a:prstGeom prst="rect">
            <a:avLst/>
          </a:prstGeom>
          <a:noFill/>
          <a:ln>
            <a:noFill/>
          </a:ln>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options and refine the requirements and approach for a</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system-wide print and output management plan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requirements for defined printers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requirements for defined print queues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 detailed output management plan that defines all required forms of output, transformation requirements, output routing and destinations, and printer device configuration</a:t>
            </a:r>
          </a:p>
        </p:txBody>
      </p:sp>
      <p:sp>
        <p:nvSpPr>
          <p:cNvPr id="213000" name="Text Box 1032">
            <a:extLst>
              <a:ext uri="{FF2B5EF4-FFF2-40B4-BE49-F238E27FC236}">
                <a16:creationId xmlns:a16="http://schemas.microsoft.com/office/drawing/2014/main" id="{34D8E346-022E-EA62-B8C8-8801D52F831F}"/>
              </a:ext>
            </a:extLst>
          </p:cNvPr>
          <p:cNvSpPr txBox="1">
            <a:spLocks noChangeArrowheads="1"/>
          </p:cNvSpPr>
          <p:nvPr/>
        </p:nvSpPr>
        <p:spPr bwMode="auto">
          <a:xfrm>
            <a:off x="2514600" y="4953000"/>
            <a:ext cx="5334000" cy="11350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Output Management Requirements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Completed printer and print queue configuration spreadsheets ready for loading by AutoPilot</a:t>
            </a:r>
            <a:endParaRPr lang="en-US" altLang="fr-FR" sz="1400" u="none">
              <a:latin typeface="Garamond" panose="02020404030301010803" pitchFamily="18" charset="0"/>
            </a:endParaRPr>
          </a:p>
        </p:txBody>
      </p:sp>
      <p:sp>
        <p:nvSpPr>
          <p:cNvPr id="213002" name="Rectangle 1034">
            <a:extLst>
              <a:ext uri="{FF2B5EF4-FFF2-40B4-BE49-F238E27FC236}">
                <a16:creationId xmlns:a16="http://schemas.microsoft.com/office/drawing/2014/main" id="{3F40AA1F-E6C5-9D92-21EC-8147F1709D44}"/>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60" name="Rectangle 16">
            <a:extLst>
              <a:ext uri="{FF2B5EF4-FFF2-40B4-BE49-F238E27FC236}">
                <a16:creationId xmlns:a16="http://schemas.microsoft.com/office/drawing/2014/main" id="{EB343DDC-8589-6509-D761-5CC147219E5D}"/>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85347" name="Rectangle 3">
            <a:extLst>
              <a:ext uri="{FF2B5EF4-FFF2-40B4-BE49-F238E27FC236}">
                <a16:creationId xmlns:a16="http://schemas.microsoft.com/office/drawing/2014/main" id="{2F1E39D2-1A2B-4DA0-CF4E-1FB22EF9EC60}"/>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800080"/>
                </a:solidFill>
                <a:latin typeface="Garamond" panose="02020404030301010803" pitchFamily="18" charset="0"/>
              </a:rPr>
              <a:t>Security Action Lab</a:t>
            </a:r>
            <a:endParaRPr lang="en-US" altLang="fr-FR" b="1">
              <a:solidFill>
                <a:srgbClr val="800080"/>
              </a:solidFill>
              <a:latin typeface="Garamond" panose="02020404030301010803" pitchFamily="18" charset="0"/>
            </a:endParaRPr>
          </a:p>
          <a:p>
            <a:pPr>
              <a:lnSpc>
                <a:spcPct val="90000"/>
              </a:lnSpc>
              <a:buFont typeface="Wingdings" panose="05000000000000000000" pitchFamily="2" charset="2"/>
              <a:buNone/>
            </a:pPr>
            <a:r>
              <a:rPr lang="en-US" altLang="fr-FR" sz="1800" b="1">
                <a:solidFill>
                  <a:srgbClr val="003399"/>
                </a:solidFill>
                <a:latin typeface="Garamond" panose="02020404030301010803" pitchFamily="18" charset="0"/>
              </a:rPr>
              <a:t> </a:t>
            </a:r>
          </a:p>
        </p:txBody>
      </p:sp>
      <p:sp>
        <p:nvSpPr>
          <p:cNvPr id="185352" name="Rectangle 8">
            <a:extLst>
              <a:ext uri="{FF2B5EF4-FFF2-40B4-BE49-F238E27FC236}">
                <a16:creationId xmlns:a16="http://schemas.microsoft.com/office/drawing/2014/main" id="{9F63562E-9F2E-87DF-73CC-EAF1B42A61E1}"/>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pic>
        <p:nvPicPr>
          <p:cNvPr id="185354" name="Picture 10">
            <a:extLst>
              <a:ext uri="{FF2B5EF4-FFF2-40B4-BE49-F238E27FC236}">
                <a16:creationId xmlns:a16="http://schemas.microsoft.com/office/drawing/2014/main" id="{FFDC808D-A267-85B5-DE3D-81C51A7DB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524000"/>
            <a:ext cx="1828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85355" name="Text Box 11">
            <a:extLst>
              <a:ext uri="{FF2B5EF4-FFF2-40B4-BE49-F238E27FC236}">
                <a16:creationId xmlns:a16="http://schemas.microsoft.com/office/drawing/2014/main" id="{3E8BD22E-8D58-F7C8-7142-74139F83C7FC}"/>
              </a:ext>
            </a:extLst>
          </p:cNvPr>
          <p:cNvSpPr txBox="1">
            <a:spLocks noChangeArrowheads="1"/>
          </p:cNvSpPr>
          <p:nvPr/>
        </p:nvSpPr>
        <p:spPr bwMode="auto">
          <a:xfrm>
            <a:off x="1066800" y="1447800"/>
            <a:ext cx="5791200" cy="1076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Present and refine the details of the security policy that will be required to control access to sessions, applications, and data.  Define the structure and required security records associated with role, application, and data security.</a:t>
            </a:r>
          </a:p>
        </p:txBody>
      </p:sp>
      <p:sp>
        <p:nvSpPr>
          <p:cNvPr id="185356" name="Text Box 12">
            <a:extLst>
              <a:ext uri="{FF2B5EF4-FFF2-40B4-BE49-F238E27FC236}">
                <a16:creationId xmlns:a16="http://schemas.microsoft.com/office/drawing/2014/main" id="{3574D00E-7B06-7519-778D-A6A6B2F73C34}"/>
              </a:ext>
            </a:extLst>
          </p:cNvPr>
          <p:cNvSpPr txBox="1">
            <a:spLocks noChangeArrowheads="1"/>
          </p:cNvSpPr>
          <p:nvPr/>
        </p:nvSpPr>
        <p:spPr bwMode="auto">
          <a:xfrm>
            <a:off x="1600200" y="2667000"/>
            <a:ext cx="6781800" cy="22240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options and refine the architecture and approach for a</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system-wide security plan</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requirements for sign-on security</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requirements for activity tracking</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external security plan – network, operating system, and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database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 detailed security plan with configuration records by role and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application</a:t>
            </a:r>
          </a:p>
        </p:txBody>
      </p:sp>
      <p:sp>
        <p:nvSpPr>
          <p:cNvPr id="185357" name="Text Box 13">
            <a:extLst>
              <a:ext uri="{FF2B5EF4-FFF2-40B4-BE49-F238E27FC236}">
                <a16:creationId xmlns:a16="http://schemas.microsoft.com/office/drawing/2014/main" id="{DEEF8157-3459-F92B-BD38-73956B2D8C52}"/>
              </a:ext>
            </a:extLst>
          </p:cNvPr>
          <p:cNvSpPr txBox="1">
            <a:spLocks noChangeArrowheads="1"/>
          </p:cNvSpPr>
          <p:nvPr/>
        </p:nvSpPr>
        <p:spPr bwMode="auto">
          <a:xfrm>
            <a:off x="2514600" y="4953000"/>
            <a:ext cx="5334000" cy="9429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Security policy guide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Completed security data spreadsheets ready for loading by AutoPilot</a:t>
            </a:r>
            <a:endParaRPr lang="en-US" altLang="fr-FR" sz="1400" u="none">
              <a:latin typeface="Garamond" panose="02020404030301010803" pitchFamily="18" charset="0"/>
            </a:endParaRPr>
          </a:p>
        </p:txBody>
      </p:sp>
      <p:sp>
        <p:nvSpPr>
          <p:cNvPr id="185361" name="Rectangle 17">
            <a:extLst>
              <a:ext uri="{FF2B5EF4-FFF2-40B4-BE49-F238E27FC236}">
                <a16:creationId xmlns:a16="http://schemas.microsoft.com/office/drawing/2014/main" id="{987BA0F5-B740-6AE8-FE4C-3750AF4B57F2}"/>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4" name="Rectangle 20">
            <a:extLst>
              <a:ext uri="{FF2B5EF4-FFF2-40B4-BE49-F238E27FC236}">
                <a16:creationId xmlns:a16="http://schemas.microsoft.com/office/drawing/2014/main" id="{60E67BE7-B6B6-714D-5589-8CAE6834F2DE}"/>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1509" name="Rectangle 5">
            <a:extLst>
              <a:ext uri="{FF2B5EF4-FFF2-40B4-BE49-F238E27FC236}">
                <a16:creationId xmlns:a16="http://schemas.microsoft.com/office/drawing/2014/main" id="{3151D611-47C8-1359-4775-6B4E99F418F2}"/>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Installation Planning Workshop </a:t>
            </a:r>
          </a:p>
        </p:txBody>
      </p:sp>
      <p:sp>
        <p:nvSpPr>
          <p:cNvPr id="21510" name="Text Box 6">
            <a:extLst>
              <a:ext uri="{FF2B5EF4-FFF2-40B4-BE49-F238E27FC236}">
                <a16:creationId xmlns:a16="http://schemas.microsoft.com/office/drawing/2014/main" id="{D9D5B724-9FC0-602B-428F-923A2030460E}"/>
              </a:ext>
            </a:extLst>
          </p:cNvPr>
          <p:cNvSpPr txBox="1">
            <a:spLocks noChangeArrowheads="1"/>
          </p:cNvSpPr>
          <p:nvPr/>
        </p:nvSpPr>
        <p:spPr bwMode="auto">
          <a:xfrm>
            <a:off x="685800" y="1524000"/>
            <a:ext cx="63246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bg2"/>
              </a:buClr>
              <a:buSzPct val="60000"/>
              <a:buFont typeface="Wingdings" panose="05000000000000000000" pitchFamily="2" charset="2"/>
              <a:buNone/>
            </a:pPr>
            <a:r>
              <a:rPr lang="en-US" altLang="fr-FR" sz="2400" b="1" i="1" u="none">
                <a:solidFill>
                  <a:srgbClr val="800080"/>
                </a:solidFill>
                <a:latin typeface="Garamond" panose="02020404030301010803" pitchFamily="18" charset="0"/>
              </a:rPr>
              <a:t>Concept</a:t>
            </a:r>
          </a:p>
          <a:p>
            <a:pPr algn="l">
              <a:lnSpc>
                <a:spcPct val="90000"/>
              </a:lnSpc>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 Communicate options and confirm understanding of technology architecture to</a:t>
            </a:r>
            <a:br>
              <a:rPr lang="en-US" altLang="fr-FR" sz="1400" u="none">
                <a:solidFill>
                  <a:srgbClr val="000000"/>
                </a:solidFill>
                <a:latin typeface="Garamond" panose="02020404030301010803" pitchFamily="18" charset="0"/>
                <a:cs typeface="Times New Roman" panose="02020603050405020304" pitchFamily="18" charset="0"/>
              </a:rPr>
            </a:br>
            <a:r>
              <a:rPr lang="en-US" altLang="fr-FR" sz="1400" u="none">
                <a:solidFill>
                  <a:srgbClr val="000000"/>
                </a:solidFill>
                <a:latin typeface="Garamond" panose="02020404030301010803" pitchFamily="18" charset="0"/>
                <a:cs typeface="Times New Roman" panose="02020603050405020304" pitchFamily="18" charset="0"/>
              </a:rPr>
              <a:t>   develop a detailed installation plan.  This builds upon the enterprise architecture and</a:t>
            </a:r>
            <a:br>
              <a:rPr lang="en-US" altLang="fr-FR" sz="1400" u="none">
                <a:solidFill>
                  <a:srgbClr val="000000"/>
                </a:solidFill>
                <a:latin typeface="Garamond" panose="02020404030301010803" pitchFamily="18" charset="0"/>
                <a:cs typeface="Times New Roman" panose="02020603050405020304" pitchFamily="18" charset="0"/>
              </a:rPr>
            </a:br>
            <a:r>
              <a:rPr lang="en-US" altLang="fr-FR" sz="1400" u="none">
                <a:solidFill>
                  <a:srgbClr val="000000"/>
                </a:solidFill>
                <a:latin typeface="Garamond" panose="02020404030301010803" pitchFamily="18" charset="0"/>
                <a:cs typeface="Times New Roman" panose="02020603050405020304" pitchFamily="18" charset="0"/>
              </a:rPr>
              <a:t>   determines all detailed information necessary to install and configure the J.D.</a:t>
            </a:r>
            <a:br>
              <a:rPr lang="en-US" altLang="fr-FR" sz="1400" u="none">
                <a:solidFill>
                  <a:srgbClr val="000000"/>
                </a:solidFill>
                <a:latin typeface="Garamond" panose="02020404030301010803" pitchFamily="18" charset="0"/>
                <a:cs typeface="Times New Roman" panose="02020603050405020304" pitchFamily="18" charset="0"/>
              </a:rPr>
            </a:br>
            <a:r>
              <a:rPr lang="en-US" altLang="fr-FR" sz="1400" u="none">
                <a:solidFill>
                  <a:srgbClr val="000000"/>
                </a:solidFill>
                <a:latin typeface="Garamond" panose="02020404030301010803" pitchFamily="18" charset="0"/>
                <a:cs typeface="Times New Roman" panose="02020603050405020304" pitchFamily="18" charset="0"/>
              </a:rPr>
              <a:t>   Edwards software solution.</a:t>
            </a:r>
          </a:p>
        </p:txBody>
      </p:sp>
      <p:sp>
        <p:nvSpPr>
          <p:cNvPr id="21511" name="Text Box 7">
            <a:extLst>
              <a:ext uri="{FF2B5EF4-FFF2-40B4-BE49-F238E27FC236}">
                <a16:creationId xmlns:a16="http://schemas.microsoft.com/office/drawing/2014/main" id="{8130366D-20F7-3FB1-4E59-6A78778BCC03}"/>
              </a:ext>
            </a:extLst>
          </p:cNvPr>
          <p:cNvSpPr txBox="1">
            <a:spLocks noChangeArrowheads="1"/>
          </p:cNvSpPr>
          <p:nvPr/>
        </p:nvSpPr>
        <p:spPr bwMode="auto">
          <a:xfrm>
            <a:off x="1066800" y="2743200"/>
            <a:ext cx="7391400"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Ensure agreement on technology expectations of the implementation,</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specifically:  performance, structure, design, and IT practices</a:t>
            </a:r>
            <a:endParaRPr lang="en-US" altLang="fr-FR" sz="1400" b="1" i="1" u="none">
              <a:latin typeface="Garamond" panose="02020404030301010803" pitchFamily="18" charset="0"/>
              <a:cs typeface="Times New Roman" panose="02020603050405020304" pitchFamily="18" charset="0"/>
            </a:endParaRP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Establish support contacts and computing environment details necessary to</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complete the J.D. Edwards software install</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Verify change management approach and requirements</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Create a detailed installation plan</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Review all hardware setup and pre-installation configuration steps</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Determine required J.D. Edwards software products and verify they have arrived</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Detail any equipment, software, and procedures necessary for remote and on-site support</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Audit the installed computing environment to validate the pre-install plan is complete</a:t>
            </a:r>
          </a:p>
        </p:txBody>
      </p:sp>
      <p:sp>
        <p:nvSpPr>
          <p:cNvPr id="21512" name="Text Box 8">
            <a:extLst>
              <a:ext uri="{FF2B5EF4-FFF2-40B4-BE49-F238E27FC236}">
                <a16:creationId xmlns:a16="http://schemas.microsoft.com/office/drawing/2014/main" id="{98CB67F0-1682-D7B1-48E2-605759E1F819}"/>
              </a:ext>
            </a:extLst>
          </p:cNvPr>
          <p:cNvSpPr txBox="1">
            <a:spLocks noChangeArrowheads="1"/>
          </p:cNvSpPr>
          <p:nvPr/>
        </p:nvSpPr>
        <p:spPr bwMode="auto">
          <a:xfrm>
            <a:off x="2438400" y="5410200"/>
            <a:ext cx="53340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Detailed J.D. Edwards system design document and installation plan</a:t>
            </a:r>
            <a:endParaRPr lang="en-US" altLang="fr-FR" sz="1400" b="1" i="1" u="none">
              <a:latin typeface="Garamond" panose="02020404030301010803" pitchFamily="18" charset="0"/>
              <a:cs typeface="Times New Roman" panose="02020603050405020304" pitchFamily="18" charset="0"/>
            </a:endParaRP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Environment preparation requirements and steps</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Environment audit results and issues list</a:t>
            </a:r>
          </a:p>
        </p:txBody>
      </p:sp>
      <p:pic>
        <p:nvPicPr>
          <p:cNvPr id="21516" name="Picture 12">
            <a:extLst>
              <a:ext uri="{FF2B5EF4-FFF2-40B4-BE49-F238E27FC236}">
                <a16:creationId xmlns:a16="http://schemas.microsoft.com/office/drawing/2014/main" id="{3C0D1699-665E-BC11-4BEF-7BE155983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2192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1520" name="Rectangle 16">
            <a:extLst>
              <a:ext uri="{FF2B5EF4-FFF2-40B4-BE49-F238E27FC236}">
                <a16:creationId xmlns:a16="http://schemas.microsoft.com/office/drawing/2014/main" id="{086F55D8-456E-6FBC-2A58-7EC4B2F55D27}"/>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21525" name="Rectangle 21">
            <a:extLst>
              <a:ext uri="{FF2B5EF4-FFF2-40B4-BE49-F238E27FC236}">
                <a16:creationId xmlns:a16="http://schemas.microsoft.com/office/drawing/2014/main" id="{7033D464-E3A2-BBD5-0D20-D644437615CB}"/>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7" name="Rectangle 2061">
            <a:extLst>
              <a:ext uri="{FF2B5EF4-FFF2-40B4-BE49-F238E27FC236}">
                <a16:creationId xmlns:a16="http://schemas.microsoft.com/office/drawing/2014/main" id="{011379AC-5B83-F731-63CB-107B6A394DD9}"/>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54627" name="Rectangle 2051">
            <a:extLst>
              <a:ext uri="{FF2B5EF4-FFF2-40B4-BE49-F238E27FC236}">
                <a16:creationId xmlns:a16="http://schemas.microsoft.com/office/drawing/2014/main" id="{BDDD0DAE-61BA-40BD-9062-A5D84C0A061D}"/>
              </a:ext>
            </a:extLst>
          </p:cNvPr>
          <p:cNvSpPr>
            <a:spLocks noChangeArrowheads="1"/>
          </p:cNvSpPr>
          <p:nvPr>
            <p:ph type="body" idx="1"/>
          </p:nvPr>
        </p:nvSpPr>
        <p:spPr bwMode="auto">
          <a:xfrm>
            <a:off x="4572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Installation Workshop</a:t>
            </a:r>
          </a:p>
        </p:txBody>
      </p:sp>
      <p:sp>
        <p:nvSpPr>
          <p:cNvPr id="154628" name="Text Box 2052">
            <a:extLst>
              <a:ext uri="{FF2B5EF4-FFF2-40B4-BE49-F238E27FC236}">
                <a16:creationId xmlns:a16="http://schemas.microsoft.com/office/drawing/2014/main" id="{086EBB20-1B7E-3434-6EE4-0DBA37415A02}"/>
              </a:ext>
            </a:extLst>
          </p:cNvPr>
          <p:cNvSpPr txBox="1">
            <a:spLocks noChangeArrowheads="1"/>
          </p:cNvSpPr>
          <p:nvPr/>
        </p:nvSpPr>
        <p:spPr bwMode="auto">
          <a:xfrm>
            <a:off x="1066800" y="1676400"/>
            <a:ext cx="57912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Install and deploy J.D. Edwards software to all systems needed throughout</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the implementation project.  Configure all environments that will be needed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to support project activities.</a:t>
            </a:r>
          </a:p>
        </p:txBody>
      </p:sp>
      <p:sp>
        <p:nvSpPr>
          <p:cNvPr id="154629" name="Text Box 2053">
            <a:extLst>
              <a:ext uri="{FF2B5EF4-FFF2-40B4-BE49-F238E27FC236}">
                <a16:creationId xmlns:a16="http://schemas.microsoft.com/office/drawing/2014/main" id="{777F506B-62FB-B7C6-9923-A97C2DF7650E}"/>
              </a:ext>
            </a:extLst>
          </p:cNvPr>
          <p:cNvSpPr txBox="1">
            <a:spLocks noChangeArrowheads="1"/>
          </p:cNvSpPr>
          <p:nvPr/>
        </p:nvSpPr>
        <p:spPr bwMode="auto">
          <a:xfrm>
            <a:off x="1371600" y="2895600"/>
            <a:ext cx="563880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marL="976313" indent="-457200" algn="l">
              <a:defRPr sz="2400">
                <a:solidFill>
                  <a:schemeClr val="tx1"/>
                </a:solidFill>
                <a:latin typeface="Times New Roman" panose="02020603050405020304" pitchFamily="18" charset="0"/>
              </a:defRPr>
            </a:lvl2pPr>
            <a:lvl3pPr marL="1547813" indent="-457200" algn="l">
              <a:defRPr sz="2400">
                <a:solidFill>
                  <a:schemeClr val="tx1"/>
                </a:solidFill>
                <a:latin typeface="Times New Roman" panose="02020603050405020304" pitchFamily="18" charset="0"/>
              </a:defRPr>
            </a:lvl3pPr>
            <a:lvl4pPr marL="2119313" indent="-457200" algn="l">
              <a:defRPr sz="2400">
                <a:solidFill>
                  <a:schemeClr val="tx1"/>
                </a:solidFill>
                <a:latin typeface="Times New Roman" panose="02020603050405020304" pitchFamily="18" charset="0"/>
              </a:defRPr>
            </a:lvl4pPr>
            <a:lvl5pPr marL="2690813" indent="-457200" algn="l">
              <a:defRPr sz="2400">
                <a:solidFill>
                  <a:schemeClr val="tx1"/>
                </a:solidFill>
                <a:latin typeface="Times New Roman" panose="02020603050405020304" pitchFamily="18" charset="0"/>
              </a:defRPr>
            </a:lvl5pPr>
            <a:lvl6pPr marL="3148013" indent="-457200" fontAlgn="base">
              <a:spcBef>
                <a:spcPct val="0"/>
              </a:spcBef>
              <a:spcAft>
                <a:spcPct val="0"/>
              </a:spcAft>
              <a:defRPr sz="2400">
                <a:solidFill>
                  <a:schemeClr val="tx1"/>
                </a:solidFill>
                <a:latin typeface="Times New Roman" panose="02020603050405020304" pitchFamily="18" charset="0"/>
              </a:defRPr>
            </a:lvl6pPr>
            <a:lvl7pPr marL="3605213" indent="-457200" fontAlgn="base">
              <a:spcBef>
                <a:spcPct val="0"/>
              </a:spcBef>
              <a:spcAft>
                <a:spcPct val="0"/>
              </a:spcAft>
              <a:defRPr sz="2400">
                <a:solidFill>
                  <a:schemeClr val="tx1"/>
                </a:solidFill>
                <a:latin typeface="Times New Roman" panose="02020603050405020304" pitchFamily="18" charset="0"/>
              </a:defRPr>
            </a:lvl7pPr>
            <a:lvl8pPr marL="4062413" indent="-457200" fontAlgn="base">
              <a:spcBef>
                <a:spcPct val="0"/>
              </a:spcBef>
              <a:spcAft>
                <a:spcPct val="0"/>
              </a:spcAft>
              <a:defRPr sz="2400">
                <a:solidFill>
                  <a:schemeClr val="tx1"/>
                </a:solidFill>
                <a:latin typeface="Times New Roman" panose="02020603050405020304" pitchFamily="18" charset="0"/>
              </a:defRPr>
            </a:lvl8pPr>
            <a:lvl9pPr marL="4519613"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Install J.D. Edwards software on the project hardware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Apply and deploy all J.D. Edwards software updates that are required for initial project activities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Install all secondary products that will be needed such as Auto Pilot and Vertex</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Configure all environments that will be required for project activities by the applications and data conversions/interfaces teams</a:t>
            </a:r>
          </a:p>
        </p:txBody>
      </p:sp>
      <p:sp>
        <p:nvSpPr>
          <p:cNvPr id="154630" name="Text Box 2054">
            <a:extLst>
              <a:ext uri="{FF2B5EF4-FFF2-40B4-BE49-F238E27FC236}">
                <a16:creationId xmlns:a16="http://schemas.microsoft.com/office/drawing/2014/main" id="{DBB210C2-80C0-31DB-0811-EB6A168ECED7}"/>
              </a:ext>
            </a:extLst>
          </p:cNvPr>
          <p:cNvSpPr txBox="1">
            <a:spLocks noChangeArrowheads="1"/>
          </p:cNvSpPr>
          <p:nvPr/>
        </p:nvSpPr>
        <p:spPr bwMode="auto">
          <a:xfrm>
            <a:off x="2514600" y="5029200"/>
            <a:ext cx="53340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Installed J.D. Edwards software environments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Surface test checklist</a:t>
            </a:r>
          </a:p>
        </p:txBody>
      </p:sp>
      <p:pic>
        <p:nvPicPr>
          <p:cNvPr id="154631" name="Picture 2055">
            <a:extLst>
              <a:ext uri="{FF2B5EF4-FFF2-40B4-BE49-F238E27FC236}">
                <a16:creationId xmlns:a16="http://schemas.microsoft.com/office/drawing/2014/main" id="{DF858690-833B-2E6F-7C4F-4FD2C1556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1430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54633" name="Rectangle 2057">
            <a:extLst>
              <a:ext uri="{FF2B5EF4-FFF2-40B4-BE49-F238E27FC236}">
                <a16:creationId xmlns:a16="http://schemas.microsoft.com/office/drawing/2014/main" id="{17185FB5-58FB-F4A9-A04C-DDCC0FB89C74}"/>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154638" name="Rectangle 2062">
            <a:extLst>
              <a:ext uri="{FF2B5EF4-FFF2-40B4-BE49-F238E27FC236}">
                <a16:creationId xmlns:a16="http://schemas.microsoft.com/office/drawing/2014/main" id="{89627A63-B1F2-62C6-6C82-87626D5CF89B}"/>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8" name="Rectangle 18">
            <a:extLst>
              <a:ext uri="{FF2B5EF4-FFF2-40B4-BE49-F238E27FC236}">
                <a16:creationId xmlns:a16="http://schemas.microsoft.com/office/drawing/2014/main" id="{227444F3-FE32-8011-EE87-43C011EAD761}"/>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5605" name="Rectangle 5">
            <a:extLst>
              <a:ext uri="{FF2B5EF4-FFF2-40B4-BE49-F238E27FC236}">
                <a16:creationId xmlns:a16="http://schemas.microsoft.com/office/drawing/2014/main" id="{FD7DF54C-8B6F-1F1E-B0A6-C4C8A344C166}"/>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fr-FR" sz="2800" b="1">
                <a:solidFill>
                  <a:srgbClr val="800080"/>
                </a:solidFill>
                <a:latin typeface="Garamond" panose="02020404030301010803" pitchFamily="18" charset="0"/>
              </a:rPr>
              <a:t>System Administration Workshop</a:t>
            </a:r>
            <a:r>
              <a:rPr lang="en-US" altLang="fr-FR" sz="3200" b="1">
                <a:solidFill>
                  <a:srgbClr val="800080"/>
                </a:solidFill>
                <a:latin typeface="Garamond" panose="02020404030301010803" pitchFamily="18" charset="0"/>
              </a:rPr>
              <a:t> </a:t>
            </a:r>
          </a:p>
        </p:txBody>
      </p:sp>
      <p:sp>
        <p:nvSpPr>
          <p:cNvPr id="25606" name="Text Box 6">
            <a:extLst>
              <a:ext uri="{FF2B5EF4-FFF2-40B4-BE49-F238E27FC236}">
                <a16:creationId xmlns:a16="http://schemas.microsoft.com/office/drawing/2014/main" id="{D84F0F5F-41F7-3A4B-45BD-96DD50DD2946}"/>
              </a:ext>
            </a:extLst>
          </p:cNvPr>
          <p:cNvSpPr txBox="1">
            <a:spLocks noChangeArrowheads="1"/>
          </p:cNvSpPr>
          <p:nvPr/>
        </p:nvSpPr>
        <p:spPr bwMode="auto">
          <a:xfrm>
            <a:off x="838200" y="1447800"/>
            <a:ext cx="5562600"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Configure all runtime services and support components necessary for the applications and data conversions/interfaces teams, define and establish all recurring system administration procedures, mentor technology team on administrative duties.</a:t>
            </a:r>
          </a:p>
        </p:txBody>
      </p:sp>
      <p:sp>
        <p:nvSpPr>
          <p:cNvPr id="25607" name="Text Box 7">
            <a:extLst>
              <a:ext uri="{FF2B5EF4-FFF2-40B4-BE49-F238E27FC236}">
                <a16:creationId xmlns:a16="http://schemas.microsoft.com/office/drawing/2014/main" id="{C0DCF5EB-627E-7867-8ABE-BE2D81BD13DF}"/>
              </a:ext>
            </a:extLst>
          </p:cNvPr>
          <p:cNvSpPr txBox="1">
            <a:spLocks noChangeArrowheads="1"/>
          </p:cNvSpPr>
          <p:nvPr/>
        </p:nvSpPr>
        <p:spPr bwMode="auto">
          <a:xfrm>
            <a:off x="1371600" y="2667000"/>
            <a:ext cx="6781800"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marL="627063" indent="-16986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Ensure all required setup is complete, including:</a:t>
            </a:r>
            <a:endParaRPr lang="en-US" altLang="fr-FR" sz="1400" b="1" i="1" u="none">
              <a:latin typeface="Garamond" panose="02020404030301010803" pitchFamily="18" charset="0"/>
              <a:cs typeface="Times New Roman" panose="02020603050405020304" pitchFamily="18" charset="0"/>
            </a:endParaRPr>
          </a:p>
          <a:p>
            <a:pPr lvl="1">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Sign-on security and other J.D. Edwards software services</a:t>
            </a:r>
          </a:p>
          <a:p>
            <a:pPr lvl="1">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Printing Services</a:t>
            </a:r>
          </a:p>
          <a:p>
            <a:pPr lvl="1">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Basic change management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Setup and verify backup and recovery tools and procedures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Setup all user accounts that will be needed for the applications and</a:t>
            </a:r>
            <a:br>
              <a:rPr lang="en-US" altLang="fr-FR" sz="1400" u="none">
                <a:latin typeface="Garamond" panose="02020404030301010803" pitchFamily="18" charset="0"/>
              </a:rPr>
            </a:br>
            <a:r>
              <a:rPr lang="en-US" altLang="fr-FR" sz="1400" u="none">
                <a:latin typeface="Garamond" panose="02020404030301010803" pitchFamily="18" charset="0"/>
              </a:rPr>
              <a:t>data conversions/interfaces teams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Configure basic system security to restrict access for the implementation teams and user roles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Establish remote access for Global Support Services and remote technology team members</a:t>
            </a:r>
          </a:p>
        </p:txBody>
      </p:sp>
      <p:sp>
        <p:nvSpPr>
          <p:cNvPr id="25608" name="Text Box 8">
            <a:extLst>
              <a:ext uri="{FF2B5EF4-FFF2-40B4-BE49-F238E27FC236}">
                <a16:creationId xmlns:a16="http://schemas.microsoft.com/office/drawing/2014/main" id="{A85253FA-9563-8363-46EF-D4CD47723CD9}"/>
              </a:ext>
            </a:extLst>
          </p:cNvPr>
          <p:cNvSpPr txBox="1">
            <a:spLocks noChangeArrowheads="1"/>
          </p:cNvSpPr>
          <p:nvPr/>
        </p:nvSpPr>
        <p:spPr bwMode="auto">
          <a:xfrm>
            <a:off x="2057400" y="5257800"/>
            <a:ext cx="53340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Configured J. D. Edwards software environments and services</a:t>
            </a:r>
          </a:p>
          <a:p>
            <a:pPr>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Client IT staff trained in basic system administrative functions</a:t>
            </a:r>
          </a:p>
          <a:p>
            <a:pPr>
              <a:lnSpc>
                <a:spcPct val="8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Recurring support procedures established</a:t>
            </a:r>
          </a:p>
        </p:txBody>
      </p:sp>
      <p:pic>
        <p:nvPicPr>
          <p:cNvPr id="25610" name="Picture 10">
            <a:extLst>
              <a:ext uri="{FF2B5EF4-FFF2-40B4-BE49-F238E27FC236}">
                <a16:creationId xmlns:a16="http://schemas.microsoft.com/office/drawing/2014/main" id="{44FDCC3F-EF3E-AE89-6309-6D25FCB6C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524000"/>
            <a:ext cx="22860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5614" name="Rectangle 14">
            <a:extLst>
              <a:ext uri="{FF2B5EF4-FFF2-40B4-BE49-F238E27FC236}">
                <a16:creationId xmlns:a16="http://schemas.microsoft.com/office/drawing/2014/main" id="{F1CADC7E-8127-A77D-DAD5-5B5E559074EA}"/>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25619" name="Rectangle 19">
            <a:extLst>
              <a:ext uri="{FF2B5EF4-FFF2-40B4-BE49-F238E27FC236}">
                <a16:creationId xmlns:a16="http://schemas.microsoft.com/office/drawing/2014/main" id="{722AA981-D7C0-3B50-25FA-FF8175501B5A}"/>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81" name="Rectangle 13">
            <a:extLst>
              <a:ext uri="{FF2B5EF4-FFF2-40B4-BE49-F238E27FC236}">
                <a16:creationId xmlns:a16="http://schemas.microsoft.com/office/drawing/2014/main" id="{79B76A0F-C330-C76D-1D13-3CB2697E0E2B}"/>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60771" name="Rectangle 3">
            <a:extLst>
              <a:ext uri="{FF2B5EF4-FFF2-40B4-BE49-F238E27FC236}">
                <a16:creationId xmlns:a16="http://schemas.microsoft.com/office/drawing/2014/main" id="{AFFB4646-E8FB-3D86-68E0-EF1063E01F2B}"/>
              </a:ext>
            </a:extLst>
          </p:cNvPr>
          <p:cNvSpPr>
            <a:spLocks noChangeArrowheads="1"/>
          </p:cNvSpPr>
          <p:nvPr>
            <p:ph type="body" idx="1"/>
          </p:nvPr>
        </p:nvSpPr>
        <p:spPr bwMode="auto">
          <a:xfrm>
            <a:off x="4572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rPr>
              <a:t>Operations Support Workshop</a:t>
            </a:r>
          </a:p>
        </p:txBody>
      </p:sp>
      <p:sp>
        <p:nvSpPr>
          <p:cNvPr id="160772" name="Text Box 4">
            <a:extLst>
              <a:ext uri="{FF2B5EF4-FFF2-40B4-BE49-F238E27FC236}">
                <a16:creationId xmlns:a16="http://schemas.microsoft.com/office/drawing/2014/main" id="{AADB5512-E619-C7F9-357B-5CB27229E914}"/>
              </a:ext>
            </a:extLst>
          </p:cNvPr>
          <p:cNvSpPr txBox="1">
            <a:spLocks noChangeArrowheads="1"/>
          </p:cNvSpPr>
          <p:nvPr/>
        </p:nvSpPr>
        <p:spPr bwMode="auto">
          <a:xfrm>
            <a:off x="1066800" y="1600200"/>
            <a:ext cx="55626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ongoing operations and help desk support activities for the remainder of the implementation project.  This is primarily covered by the client’s IT staff, with possible planned consulting augmentation for specific planned tasks or to accommodate an overburdened IT department.</a:t>
            </a:r>
            <a:endParaRPr lang="en-US" altLang="fr-FR" sz="1400" b="1" i="1" u="none">
              <a:latin typeface="Garamond" panose="02020404030301010803" pitchFamily="18" charset="0"/>
              <a:cs typeface="Times New Roman" panose="02020603050405020304" pitchFamily="18" charset="0"/>
            </a:endParaRPr>
          </a:p>
        </p:txBody>
      </p:sp>
      <p:sp>
        <p:nvSpPr>
          <p:cNvPr id="160773" name="Text Box 5">
            <a:extLst>
              <a:ext uri="{FF2B5EF4-FFF2-40B4-BE49-F238E27FC236}">
                <a16:creationId xmlns:a16="http://schemas.microsoft.com/office/drawing/2014/main" id="{28BB2A2F-E692-CF63-B28D-9E6CC6C18A93}"/>
              </a:ext>
            </a:extLst>
          </p:cNvPr>
          <p:cNvSpPr txBox="1">
            <a:spLocks noChangeArrowheads="1"/>
          </p:cNvSpPr>
          <p:nvPr/>
        </p:nvSpPr>
        <p:spPr bwMode="auto">
          <a:xfrm>
            <a:off x="1600200" y="2819400"/>
            <a:ext cx="67818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Establish a technology help desk for the project, document</a:t>
            </a:r>
            <a:br>
              <a:rPr lang="en-US" altLang="fr-FR" sz="1400" u="none">
                <a:latin typeface="Garamond" panose="02020404030301010803" pitchFamily="18" charset="0"/>
              </a:rPr>
            </a:br>
            <a:r>
              <a:rPr lang="en-US" altLang="fr-FR" sz="1400" u="none">
                <a:latin typeface="Garamond" panose="02020404030301010803" pitchFamily="18" charset="0"/>
              </a:rPr>
              <a:t>support procedures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daily help desk support for project teams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daily systems administration support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Manage technology issues and requests from the project teams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Perform installation and deployment of software patches and service packs as required by project teams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Support recurring code and data change management activities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Perform regular system maintenance and backup/recovery activities</a:t>
            </a:r>
          </a:p>
        </p:txBody>
      </p:sp>
      <p:sp>
        <p:nvSpPr>
          <p:cNvPr id="160774" name="Text Box 6">
            <a:extLst>
              <a:ext uri="{FF2B5EF4-FFF2-40B4-BE49-F238E27FC236}">
                <a16:creationId xmlns:a16="http://schemas.microsoft.com/office/drawing/2014/main" id="{9A01E45C-168C-21FB-D490-64B8D32F31EC}"/>
              </a:ext>
            </a:extLst>
          </p:cNvPr>
          <p:cNvSpPr txBox="1">
            <a:spLocks noChangeArrowheads="1"/>
          </p:cNvSpPr>
          <p:nvPr/>
        </p:nvSpPr>
        <p:spPr bwMode="auto">
          <a:xfrm>
            <a:off x="2362200" y="5334000"/>
            <a:ext cx="53340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6688" indent="-166688"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Project technology help desk established</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J.D. Edwards software environments open to project teams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Regular activity and issues logs to the project management team</a:t>
            </a:r>
          </a:p>
        </p:txBody>
      </p:sp>
      <p:pic>
        <p:nvPicPr>
          <p:cNvPr id="160775" name="Picture 7">
            <a:extLst>
              <a:ext uri="{FF2B5EF4-FFF2-40B4-BE49-F238E27FC236}">
                <a16:creationId xmlns:a16="http://schemas.microsoft.com/office/drawing/2014/main" id="{9E9CFD9F-C456-2251-8426-B726D96B7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295400"/>
            <a:ext cx="2286000" cy="2971800"/>
          </a:xfrm>
          <a:prstGeom prst="rect">
            <a:avLst/>
          </a:prstGeom>
          <a:noFill/>
          <a:extLst>
            <a:ext uri="{909E8E84-426E-40DD-AFC4-6F175D3DCCD1}">
              <a14:hiddenFill xmlns:a14="http://schemas.microsoft.com/office/drawing/2010/main">
                <a:solidFill>
                  <a:srgbClr val="FFFFFF"/>
                </a:solidFill>
              </a14:hiddenFill>
            </a:ext>
          </a:extLst>
        </p:spPr>
      </p:pic>
      <p:sp>
        <p:nvSpPr>
          <p:cNvPr id="160777" name="Rectangle 9">
            <a:extLst>
              <a:ext uri="{FF2B5EF4-FFF2-40B4-BE49-F238E27FC236}">
                <a16:creationId xmlns:a16="http://schemas.microsoft.com/office/drawing/2014/main" id="{B577A9D0-3872-AF84-0393-1155B3159622}"/>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160782" name="Rectangle 14">
            <a:extLst>
              <a:ext uri="{FF2B5EF4-FFF2-40B4-BE49-F238E27FC236}">
                <a16:creationId xmlns:a16="http://schemas.microsoft.com/office/drawing/2014/main" id="{5CCBEB81-9051-9382-E345-02D67AEB5849}"/>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4" name="Rectangle 20">
            <a:extLst>
              <a:ext uri="{FF2B5EF4-FFF2-40B4-BE49-F238E27FC236}">
                <a16:creationId xmlns:a16="http://schemas.microsoft.com/office/drawing/2014/main" id="{2829B34B-805B-535C-C097-30AB4BFC5413}"/>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67588" name="Rectangle 4">
            <a:extLst>
              <a:ext uri="{FF2B5EF4-FFF2-40B4-BE49-F238E27FC236}">
                <a16:creationId xmlns:a16="http://schemas.microsoft.com/office/drawing/2014/main" id="{502130D1-2932-3DD8-C33C-6C553EFC8DE4}"/>
              </a:ext>
            </a:extLst>
          </p:cNvPr>
          <p:cNvSpPr>
            <a:spLocks noChangeArrowheads="1"/>
          </p:cNvSpPr>
          <p:nvPr>
            <p:ph type="body" idx="1"/>
          </p:nvPr>
        </p:nvSpPr>
        <p:spPr bwMode="auto">
          <a:xfrm>
            <a:off x="381000" y="1066800"/>
            <a:ext cx="82296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Presentation Layer Workshop</a:t>
            </a:r>
            <a:endParaRPr lang="en-US" altLang="fr-FR" sz="2400" b="1">
              <a:solidFill>
                <a:srgbClr val="800080"/>
              </a:solidFill>
              <a:latin typeface="Garamond" panose="02020404030301010803" pitchFamily="18" charset="0"/>
              <a:cs typeface="Times New Roman" panose="02020603050405020304" pitchFamily="18" charset="0"/>
            </a:endParaRPr>
          </a:p>
        </p:txBody>
      </p:sp>
      <p:sp>
        <p:nvSpPr>
          <p:cNvPr id="67589" name="Text Box 5">
            <a:extLst>
              <a:ext uri="{FF2B5EF4-FFF2-40B4-BE49-F238E27FC236}">
                <a16:creationId xmlns:a16="http://schemas.microsoft.com/office/drawing/2014/main" id="{CF3C60FA-03B7-D024-4BAB-03437EBA0305}"/>
              </a:ext>
            </a:extLst>
          </p:cNvPr>
          <p:cNvSpPr txBox="1">
            <a:spLocks noChangeArrowheads="1"/>
          </p:cNvSpPr>
          <p:nvPr/>
        </p:nvSpPr>
        <p:spPr bwMode="auto">
          <a:xfrm>
            <a:off x="685800" y="1524000"/>
            <a:ext cx="60198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Design and implement thin-client solutions to support remote project team members, remote development activities, and prepare for support of production users.</a:t>
            </a:r>
          </a:p>
        </p:txBody>
      </p:sp>
      <p:sp>
        <p:nvSpPr>
          <p:cNvPr id="67590" name="Text Box 6">
            <a:extLst>
              <a:ext uri="{FF2B5EF4-FFF2-40B4-BE49-F238E27FC236}">
                <a16:creationId xmlns:a16="http://schemas.microsoft.com/office/drawing/2014/main" id="{C2D7E770-0060-63CA-FC74-D727FCE30D71}"/>
              </a:ext>
            </a:extLst>
          </p:cNvPr>
          <p:cNvSpPr txBox="1">
            <a:spLocks noChangeArrowheads="1"/>
          </p:cNvSpPr>
          <p:nvPr/>
        </p:nvSpPr>
        <p:spPr bwMode="auto">
          <a:xfrm>
            <a:off x="1066800" y="2667000"/>
            <a:ext cx="6781800"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detailed configuration requirements of presentation server farm(s)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Install and configure presentation server farm(s) and setup alternate</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environments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Educate client on special deployment and administrative procedures related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to J.D. Edwards software on presentation servers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Tune servers for performance and scalability</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Establish recurring maintenance procedures</a:t>
            </a:r>
          </a:p>
        </p:txBody>
      </p:sp>
      <p:sp>
        <p:nvSpPr>
          <p:cNvPr id="67591" name="Text Box 7">
            <a:extLst>
              <a:ext uri="{FF2B5EF4-FFF2-40B4-BE49-F238E27FC236}">
                <a16:creationId xmlns:a16="http://schemas.microsoft.com/office/drawing/2014/main" id="{A0285EC8-2461-26DA-C3B2-EAA3183DD6EC}"/>
              </a:ext>
            </a:extLst>
          </p:cNvPr>
          <p:cNvSpPr txBox="1">
            <a:spLocks noChangeArrowheads="1"/>
          </p:cNvSpPr>
          <p:nvPr/>
        </p:nvSpPr>
        <p:spPr bwMode="auto">
          <a:xfrm>
            <a:off x="2286000" y="4876800"/>
            <a:ext cx="5334000" cy="166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Client IT staff trained in basic presentation servers administrative</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functions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Detailed presentation servers architecture document</a:t>
            </a:r>
            <a:endParaRPr lang="en-US" altLang="fr-FR" sz="1400" b="1" i="1" u="none">
              <a:latin typeface="Garamond" panose="02020404030301010803" pitchFamily="18" charset="0"/>
              <a:cs typeface="Times New Roman" panose="02020603050405020304" pitchFamily="18" charset="0"/>
            </a:endParaRP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Presentation server environments live for project teams and remote</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development activities</a:t>
            </a:r>
          </a:p>
        </p:txBody>
      </p:sp>
      <p:pic>
        <p:nvPicPr>
          <p:cNvPr id="67593" name="Picture 9">
            <a:extLst>
              <a:ext uri="{FF2B5EF4-FFF2-40B4-BE49-F238E27FC236}">
                <a16:creationId xmlns:a16="http://schemas.microsoft.com/office/drawing/2014/main" id="{BB7B02DE-9765-12DE-1DD5-1E4B95D85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6764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67599" name="Rectangle 15">
            <a:extLst>
              <a:ext uri="{FF2B5EF4-FFF2-40B4-BE49-F238E27FC236}">
                <a16:creationId xmlns:a16="http://schemas.microsoft.com/office/drawing/2014/main" id="{6A065901-30FC-1B39-1EE9-9783FD949D7C}"/>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67605" name="Rectangle 21">
            <a:extLst>
              <a:ext uri="{FF2B5EF4-FFF2-40B4-BE49-F238E27FC236}">
                <a16:creationId xmlns:a16="http://schemas.microsoft.com/office/drawing/2014/main" id="{E56315FF-12C5-6E86-DAE2-99B501BABE7A}"/>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63" name="Rectangle 15">
            <a:extLst>
              <a:ext uri="{FF2B5EF4-FFF2-40B4-BE49-F238E27FC236}">
                <a16:creationId xmlns:a16="http://schemas.microsoft.com/office/drawing/2014/main" id="{72240780-8B32-C476-1E82-A6F777744831}"/>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78852" name="Rectangle 4">
            <a:extLst>
              <a:ext uri="{FF2B5EF4-FFF2-40B4-BE49-F238E27FC236}">
                <a16:creationId xmlns:a16="http://schemas.microsoft.com/office/drawing/2014/main" id="{CFBD6BF6-D717-B10A-FE5D-685F2A7735B8}"/>
              </a:ext>
            </a:extLst>
          </p:cNvPr>
          <p:cNvSpPr>
            <a:spLocks noChangeArrowheads="1"/>
          </p:cNvSpPr>
          <p:nvPr>
            <p:ph type="body" idx="1"/>
          </p:nvPr>
        </p:nvSpPr>
        <p:spPr bwMode="auto">
          <a:xfrm>
            <a:off x="228600" y="11430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Technology Change Management Workshop</a:t>
            </a:r>
          </a:p>
        </p:txBody>
      </p:sp>
      <p:sp>
        <p:nvSpPr>
          <p:cNvPr id="78853" name="Text Box 5">
            <a:extLst>
              <a:ext uri="{FF2B5EF4-FFF2-40B4-BE49-F238E27FC236}">
                <a16:creationId xmlns:a16="http://schemas.microsoft.com/office/drawing/2014/main" id="{08F31B57-68C3-E6C3-EFFC-0F2DE969AF56}"/>
              </a:ext>
            </a:extLst>
          </p:cNvPr>
          <p:cNvSpPr txBox="1">
            <a:spLocks noChangeArrowheads="1"/>
          </p:cNvSpPr>
          <p:nvPr/>
        </p:nvSpPr>
        <p:spPr bwMode="auto">
          <a:xfrm>
            <a:off x="609600" y="1676400"/>
            <a:ext cx="5867400"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Refine and implement change management procedures to document and control all activity resulting in a change to the production system.  Provide the project teams with knowledge in the use of change management tools and outline change migration and deployment strategies.</a:t>
            </a:r>
            <a:endParaRPr lang="en-US" altLang="fr-FR" sz="1400" u="none">
              <a:latin typeface="Garamond" panose="02020404030301010803" pitchFamily="18" charset="0"/>
              <a:cs typeface="Times New Roman" panose="02020603050405020304" pitchFamily="18" charset="0"/>
            </a:endParaRPr>
          </a:p>
        </p:txBody>
      </p:sp>
      <p:sp>
        <p:nvSpPr>
          <p:cNvPr id="78854" name="Text Box 6">
            <a:extLst>
              <a:ext uri="{FF2B5EF4-FFF2-40B4-BE49-F238E27FC236}">
                <a16:creationId xmlns:a16="http://schemas.microsoft.com/office/drawing/2014/main" id="{8413533E-396C-5529-5243-54B7C9AD1A19}"/>
              </a:ext>
            </a:extLst>
          </p:cNvPr>
          <p:cNvSpPr txBox="1">
            <a:spLocks noChangeArrowheads="1"/>
          </p:cNvSpPr>
          <p:nvPr/>
        </p:nvSpPr>
        <p:spPr bwMode="auto">
          <a:xfrm>
            <a:off x="1219200" y="3048000"/>
            <a:ext cx="632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Establish standards and procedures for development, system setup and</a:t>
            </a:r>
            <a:br>
              <a:rPr lang="en-US" altLang="fr-FR" sz="1400" u="none">
                <a:solidFill>
                  <a:srgbClr val="000000"/>
                </a:solidFill>
                <a:latin typeface="Garamond" panose="02020404030301010803" pitchFamily="18" charset="0"/>
                <a:cs typeface="Times New Roman" panose="02020603050405020304" pitchFamily="18" charset="0"/>
              </a:rPr>
            </a:br>
            <a:r>
              <a:rPr lang="en-US" altLang="fr-FR" sz="1400" u="none">
                <a:solidFill>
                  <a:srgbClr val="000000"/>
                </a:solidFill>
                <a:latin typeface="Garamond" panose="02020404030301010803" pitchFamily="18" charset="0"/>
                <a:cs typeface="Times New Roman" panose="02020603050405020304" pitchFamily="18" charset="0"/>
              </a:rPr>
              <a:t>process changes</a:t>
            </a:r>
            <a:endParaRPr lang="en-US" altLang="fr-FR" sz="1400" u="none">
              <a:latin typeface="Garamond" panose="02020404030301010803" pitchFamily="18" charset="0"/>
              <a:cs typeface="Times New Roman" panose="02020603050405020304" pitchFamily="18" charset="0"/>
            </a:endParaRPr>
          </a:p>
          <a:p>
            <a:pPr>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Establish and implement a change migration and deployment strategy for each</a:t>
            </a:r>
            <a:br>
              <a:rPr lang="en-US" altLang="fr-FR" sz="1400" u="none">
                <a:solidFill>
                  <a:srgbClr val="000000"/>
                </a:solidFill>
                <a:latin typeface="Garamond" panose="02020404030301010803" pitchFamily="18" charset="0"/>
                <a:cs typeface="Times New Roman" panose="02020603050405020304" pitchFamily="18" charset="0"/>
              </a:rPr>
            </a:br>
            <a:r>
              <a:rPr lang="en-US" altLang="fr-FR" sz="1400" u="none">
                <a:solidFill>
                  <a:srgbClr val="000000"/>
                </a:solidFill>
                <a:latin typeface="Garamond" panose="02020404030301010803" pitchFamily="18" charset="0"/>
                <a:cs typeface="Times New Roman" panose="02020603050405020304" pitchFamily="18" charset="0"/>
              </a:rPr>
              <a:t>change management environment</a:t>
            </a:r>
          </a:p>
          <a:p>
            <a:pPr>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Establish and implement an environment management strategy</a:t>
            </a:r>
          </a:p>
          <a:p>
            <a:pPr>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Educate project teams on the use of change management tools and procedures</a:t>
            </a:r>
            <a:endParaRPr lang="en-US" altLang="fr-FR" sz="1400" u="none">
              <a:latin typeface="Garamond" panose="02020404030301010803" pitchFamily="18" charset="0"/>
              <a:cs typeface="Times New Roman" panose="02020603050405020304" pitchFamily="18" charset="0"/>
            </a:endParaRPr>
          </a:p>
        </p:txBody>
      </p:sp>
      <p:sp>
        <p:nvSpPr>
          <p:cNvPr id="78855" name="Text Box 7">
            <a:extLst>
              <a:ext uri="{FF2B5EF4-FFF2-40B4-BE49-F238E27FC236}">
                <a16:creationId xmlns:a16="http://schemas.microsoft.com/office/drawing/2014/main" id="{C0275DD6-9E9D-BEF2-9577-2C5C132DA4FE}"/>
              </a:ext>
            </a:extLst>
          </p:cNvPr>
          <p:cNvSpPr txBox="1">
            <a:spLocks noChangeArrowheads="1"/>
          </p:cNvSpPr>
          <p:nvPr/>
        </p:nvSpPr>
        <p:spPr bwMode="auto">
          <a:xfrm>
            <a:off x="1828800" y="4953000"/>
            <a:ext cx="57150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Refined change management procedure guide</a:t>
            </a:r>
          </a:p>
          <a:p>
            <a:pPr>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Change management request and tracking forms</a:t>
            </a:r>
            <a:endParaRPr lang="en-US" altLang="fr-FR" sz="1400" u="none">
              <a:latin typeface="Garamond" panose="02020404030301010803" pitchFamily="18" charset="0"/>
              <a:cs typeface="Times New Roman" panose="02020603050405020304" pitchFamily="18" charset="0"/>
            </a:endParaRPr>
          </a:p>
          <a:p>
            <a:pPr>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Software migration and deployment guide</a:t>
            </a:r>
          </a:p>
          <a:p>
            <a:pPr>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Change management tools configured and active for general use</a:t>
            </a:r>
            <a:endParaRPr lang="en-US" altLang="fr-FR" sz="1400" u="none">
              <a:latin typeface="Garamond" panose="02020404030301010803" pitchFamily="18" charset="0"/>
            </a:endParaRPr>
          </a:p>
        </p:txBody>
      </p:sp>
      <p:pic>
        <p:nvPicPr>
          <p:cNvPr id="78856" name="Picture 8">
            <a:extLst>
              <a:ext uri="{FF2B5EF4-FFF2-40B4-BE49-F238E27FC236}">
                <a16:creationId xmlns:a16="http://schemas.microsoft.com/office/drawing/2014/main" id="{AB41FA93-C1C2-3A5F-E7ED-B4AD2F19E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7526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78859" name="Rectangle 11">
            <a:extLst>
              <a:ext uri="{FF2B5EF4-FFF2-40B4-BE49-F238E27FC236}">
                <a16:creationId xmlns:a16="http://schemas.microsoft.com/office/drawing/2014/main" id="{27925358-68B1-87C3-6898-096834EDF683}"/>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78864" name="Rectangle 16">
            <a:extLst>
              <a:ext uri="{FF2B5EF4-FFF2-40B4-BE49-F238E27FC236}">
                <a16:creationId xmlns:a16="http://schemas.microsoft.com/office/drawing/2014/main" id="{D06B4FED-034C-F906-4C07-3F17244B82EE}"/>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6" name="Text Box 12">
            <a:extLst>
              <a:ext uri="{FF2B5EF4-FFF2-40B4-BE49-F238E27FC236}">
                <a16:creationId xmlns:a16="http://schemas.microsoft.com/office/drawing/2014/main" id="{07AD6DE7-4A97-BEFF-6998-9628F2211B9D}"/>
              </a:ext>
            </a:extLst>
          </p:cNvPr>
          <p:cNvSpPr txBox="1">
            <a:spLocks noChangeArrowheads="1"/>
          </p:cNvSpPr>
          <p:nvPr/>
        </p:nvSpPr>
        <p:spPr bwMode="auto">
          <a:xfrm>
            <a:off x="3124200" y="1143000"/>
            <a:ext cx="57150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fr-FR" sz="2000" b="1" u="none">
                <a:solidFill>
                  <a:srgbClr val="CC9900"/>
                </a:solidFill>
                <a:latin typeface="Garamond" panose="02020404030301010803" pitchFamily="18" charset="0"/>
              </a:rPr>
              <a:t>Scope</a:t>
            </a:r>
            <a:r>
              <a:rPr lang="en-US" altLang="fr-FR" u="none">
                <a:solidFill>
                  <a:srgbClr val="000000"/>
                </a:solidFill>
                <a:latin typeface="Garamond" panose="02020404030301010803" pitchFamily="18" charset="0"/>
              </a:rPr>
              <a:t> </a:t>
            </a:r>
          </a:p>
          <a:p>
            <a:pPr>
              <a:spcBef>
                <a:spcPct val="50000"/>
              </a:spcBef>
            </a:pPr>
            <a:r>
              <a:rPr lang="en-US" altLang="fr-FR" u="none">
                <a:solidFill>
                  <a:srgbClr val="000000"/>
                </a:solidFill>
                <a:latin typeface="Garamond" panose="02020404030301010803" pitchFamily="18" charset="0"/>
              </a:rPr>
              <a:t>A set of workshops that gather the scope and value statements for the project</a:t>
            </a:r>
          </a:p>
          <a:p>
            <a:pPr>
              <a:spcBef>
                <a:spcPct val="50000"/>
              </a:spcBef>
            </a:pPr>
            <a:r>
              <a:rPr lang="en-US" altLang="fr-FR" sz="2000" b="1" u="none">
                <a:solidFill>
                  <a:srgbClr val="CC6600"/>
                </a:solidFill>
                <a:latin typeface="Garamond" panose="02020404030301010803" pitchFamily="18" charset="0"/>
              </a:rPr>
              <a:t>Design </a:t>
            </a:r>
            <a:endParaRPr lang="en-US" altLang="fr-FR" sz="2000" u="none">
              <a:solidFill>
                <a:srgbClr val="CC6600"/>
              </a:solidFill>
              <a:latin typeface="Garamond" panose="02020404030301010803" pitchFamily="18" charset="0"/>
            </a:endParaRPr>
          </a:p>
          <a:p>
            <a:pPr>
              <a:spcBef>
                <a:spcPct val="50000"/>
              </a:spcBef>
            </a:pPr>
            <a:r>
              <a:rPr lang="en-US" altLang="fr-FR" u="none">
                <a:solidFill>
                  <a:srgbClr val="000000"/>
                </a:solidFill>
                <a:latin typeface="Garamond" panose="02020404030301010803" pitchFamily="18" charset="0"/>
              </a:rPr>
              <a:t>A set of workshops where the project team defines the business processes to support the agreed project scope</a:t>
            </a:r>
          </a:p>
          <a:p>
            <a:pPr>
              <a:spcBef>
                <a:spcPct val="50000"/>
              </a:spcBef>
            </a:pPr>
            <a:r>
              <a:rPr lang="en-US" altLang="fr-FR" sz="2000" b="1" u="none">
                <a:solidFill>
                  <a:srgbClr val="800080"/>
                </a:solidFill>
                <a:latin typeface="Garamond" panose="02020404030301010803" pitchFamily="18" charset="0"/>
              </a:rPr>
              <a:t>Configure</a:t>
            </a:r>
            <a:endParaRPr lang="en-US" altLang="fr-FR" sz="2000" u="none">
              <a:solidFill>
                <a:srgbClr val="800080"/>
              </a:solidFill>
              <a:latin typeface="Garamond" panose="02020404030301010803" pitchFamily="18" charset="0"/>
            </a:endParaRPr>
          </a:p>
          <a:p>
            <a:pPr>
              <a:spcBef>
                <a:spcPct val="50000"/>
              </a:spcBef>
            </a:pPr>
            <a:r>
              <a:rPr lang="en-US" altLang="fr-FR" u="none">
                <a:solidFill>
                  <a:srgbClr val="000000"/>
                </a:solidFill>
                <a:latin typeface="Garamond" panose="02020404030301010803" pitchFamily="18" charset="0"/>
              </a:rPr>
              <a:t>A set of workshops and action labs that configure, test, and validate the solution using the customer’s specific data and processes</a:t>
            </a:r>
          </a:p>
          <a:p>
            <a:pPr>
              <a:spcBef>
                <a:spcPct val="50000"/>
              </a:spcBef>
            </a:pPr>
            <a:r>
              <a:rPr lang="en-US" altLang="fr-FR" sz="2000" b="1" u="none">
                <a:solidFill>
                  <a:srgbClr val="669900"/>
                </a:solidFill>
                <a:latin typeface="Garamond" panose="02020404030301010803" pitchFamily="18" charset="0"/>
              </a:rPr>
              <a:t>Go-Live</a:t>
            </a:r>
            <a:r>
              <a:rPr lang="en-US" altLang="fr-FR" sz="2000" u="none">
                <a:solidFill>
                  <a:srgbClr val="669900"/>
                </a:solidFill>
                <a:latin typeface="Garamond" panose="02020404030301010803" pitchFamily="18" charset="0"/>
              </a:rPr>
              <a:t> </a:t>
            </a:r>
          </a:p>
          <a:p>
            <a:pPr>
              <a:spcBef>
                <a:spcPct val="50000"/>
              </a:spcBef>
            </a:pPr>
            <a:r>
              <a:rPr lang="en-US" altLang="fr-FR" u="none">
                <a:solidFill>
                  <a:srgbClr val="000000"/>
                </a:solidFill>
                <a:latin typeface="Garamond" panose="02020404030301010803" pitchFamily="18" charset="0"/>
              </a:rPr>
              <a:t>A set of workshops that prepare the system for live transaction processing and trains the users in the use of the system</a:t>
            </a:r>
          </a:p>
          <a:p>
            <a:pPr>
              <a:spcBef>
                <a:spcPct val="50000"/>
              </a:spcBef>
            </a:pPr>
            <a:r>
              <a:rPr lang="en-US" altLang="fr-FR" sz="2000" b="1" u="none">
                <a:solidFill>
                  <a:srgbClr val="003399"/>
                </a:solidFill>
                <a:latin typeface="Garamond" panose="02020404030301010803" pitchFamily="18" charset="0"/>
              </a:rPr>
              <a:t>Optimize</a:t>
            </a:r>
            <a:r>
              <a:rPr lang="en-US" altLang="fr-FR" sz="2000" u="none">
                <a:solidFill>
                  <a:srgbClr val="000000"/>
                </a:solidFill>
                <a:latin typeface="Garamond" panose="02020404030301010803" pitchFamily="18" charset="0"/>
              </a:rPr>
              <a:t> </a:t>
            </a:r>
          </a:p>
          <a:p>
            <a:pPr>
              <a:spcBef>
                <a:spcPct val="50000"/>
              </a:spcBef>
            </a:pPr>
            <a:r>
              <a:rPr lang="en-US" altLang="fr-FR" u="none">
                <a:solidFill>
                  <a:srgbClr val="000000"/>
                </a:solidFill>
                <a:latin typeface="Garamond" panose="02020404030301010803" pitchFamily="18" charset="0"/>
              </a:rPr>
              <a:t>A set of workshops designed to provide knowledge transfer to users so they can further extend the business processes implemented during initial live processing</a:t>
            </a:r>
          </a:p>
          <a:p>
            <a:pPr>
              <a:spcBef>
                <a:spcPct val="50000"/>
              </a:spcBef>
            </a:pPr>
            <a:endParaRPr lang="en-US" altLang="fr-FR" u="none">
              <a:latin typeface="Garamond" panose="02020404030301010803" pitchFamily="18" charset="0"/>
            </a:endParaRPr>
          </a:p>
        </p:txBody>
      </p:sp>
      <p:sp>
        <p:nvSpPr>
          <p:cNvPr id="11277" name="Text Box 13">
            <a:extLst>
              <a:ext uri="{FF2B5EF4-FFF2-40B4-BE49-F238E27FC236}">
                <a16:creationId xmlns:a16="http://schemas.microsoft.com/office/drawing/2014/main" id="{1C4952EC-7593-A5EF-5265-CE6CEF51A8B2}"/>
              </a:ext>
            </a:extLst>
          </p:cNvPr>
          <p:cNvSpPr txBox="1">
            <a:spLocks noChangeArrowheads="1"/>
          </p:cNvSpPr>
          <p:nvPr/>
        </p:nvSpPr>
        <p:spPr bwMode="auto">
          <a:xfrm>
            <a:off x="228600" y="2286000"/>
            <a:ext cx="25908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fr-FR" sz="2500" b="1" i="1" u="none">
                <a:solidFill>
                  <a:srgbClr val="000000"/>
                </a:solidFill>
                <a:latin typeface="Garamond" panose="02020404030301010803" pitchFamily="18" charset="0"/>
                <a:cs typeface="Times New Roman" panose="02020603050405020304" pitchFamily="18" charset="0"/>
              </a:rPr>
              <a:t>OneMethodology consists of five major phases:</a:t>
            </a:r>
            <a:endParaRPr lang="en-US" altLang="fr-FR" sz="2500" b="1" i="1" u="none">
              <a:latin typeface="Garamond" panose="02020404030301010803" pitchFamily="18" charset="0"/>
            </a:endParaRPr>
          </a:p>
        </p:txBody>
      </p:sp>
      <p:pic>
        <p:nvPicPr>
          <p:cNvPr id="11280" name="Picture 16">
            <a:extLst>
              <a:ext uri="{FF2B5EF4-FFF2-40B4-BE49-F238E27FC236}">
                <a16:creationId xmlns:a16="http://schemas.microsoft.com/office/drawing/2014/main" id="{353BF523-87AB-A285-6F46-C1DE0B02F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0"/>
            <a:ext cx="4572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1282" name="Rectangle 18">
            <a:extLst>
              <a:ext uri="{FF2B5EF4-FFF2-40B4-BE49-F238E27FC236}">
                <a16:creationId xmlns:a16="http://schemas.microsoft.com/office/drawing/2014/main" id="{146DA991-BC55-A90A-DB27-7E3DFB759C0F}"/>
              </a:ext>
            </a:extLst>
          </p:cNvPr>
          <p:cNvSpPr>
            <a:spLocks noGrp="1" noChangeArrowheads="1"/>
          </p:cNvSpPr>
          <p:nvPr>
            <p:ph type="title"/>
          </p:nvPr>
        </p:nvSpPr>
        <p:spPr>
          <a:xfrm>
            <a:off x="228600" y="93663"/>
            <a:ext cx="8382000" cy="820737"/>
          </a:xfrm>
          <a:noFill/>
          <a:ln/>
        </p:spPr>
        <p:txBody>
          <a:bodyPr/>
          <a:lstStyle/>
          <a:p>
            <a:r>
              <a:rPr lang="en-US" altLang="fr-FR"/>
              <a:t>OneMethodology Implementation Phases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5" name="Rectangle 13">
            <a:extLst>
              <a:ext uri="{FF2B5EF4-FFF2-40B4-BE49-F238E27FC236}">
                <a16:creationId xmlns:a16="http://schemas.microsoft.com/office/drawing/2014/main" id="{5C598C0A-111F-5334-E309-999CDF13930D}"/>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56675" name="Rectangle 3">
            <a:extLst>
              <a:ext uri="{FF2B5EF4-FFF2-40B4-BE49-F238E27FC236}">
                <a16:creationId xmlns:a16="http://schemas.microsoft.com/office/drawing/2014/main" id="{130378FB-80EB-F810-C1AC-12B82B672E6A}"/>
              </a:ext>
            </a:extLst>
          </p:cNvPr>
          <p:cNvSpPr>
            <a:spLocks noChangeArrowheads="1"/>
          </p:cNvSpPr>
          <p:nvPr>
            <p:ph type="body" idx="1"/>
          </p:nvPr>
        </p:nvSpPr>
        <p:spPr bwMode="auto">
          <a:xfrm>
            <a:off x="381000" y="1066800"/>
            <a:ext cx="82296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Batch Processing Workshop</a:t>
            </a:r>
            <a:r>
              <a:rPr lang="en-US" altLang="fr-FR" sz="2400" b="1">
                <a:solidFill>
                  <a:srgbClr val="800080"/>
                </a:solidFill>
                <a:latin typeface="Garamond" panose="02020404030301010803" pitchFamily="18" charset="0"/>
                <a:cs typeface="Times New Roman" panose="02020603050405020304" pitchFamily="18" charset="0"/>
              </a:rPr>
              <a:t> </a:t>
            </a:r>
          </a:p>
        </p:txBody>
      </p:sp>
      <p:sp>
        <p:nvSpPr>
          <p:cNvPr id="156676" name="Text Box 4">
            <a:extLst>
              <a:ext uri="{FF2B5EF4-FFF2-40B4-BE49-F238E27FC236}">
                <a16:creationId xmlns:a16="http://schemas.microsoft.com/office/drawing/2014/main" id="{0D29FA7D-3E1F-2F86-2834-6B6B35362AD6}"/>
              </a:ext>
            </a:extLst>
          </p:cNvPr>
          <p:cNvSpPr txBox="1">
            <a:spLocks noChangeArrowheads="1"/>
          </p:cNvSpPr>
          <p:nvPr/>
        </p:nvSpPr>
        <p:spPr bwMode="auto">
          <a:xfrm>
            <a:off x="685800" y="1752600"/>
            <a:ext cx="60198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800080"/>
                </a:solidFill>
                <a:latin typeface="Garamond" panose="02020404030301010803" pitchFamily="18" charset="0"/>
              </a:rPr>
              <a:t>Concept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Develop and implement a detailed batch scheduling and processing solution for all</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environments.  Establish operating guidelines for day and night batch processing.</a:t>
            </a:r>
          </a:p>
        </p:txBody>
      </p:sp>
      <p:sp>
        <p:nvSpPr>
          <p:cNvPr id="156677" name="Text Box 5">
            <a:extLst>
              <a:ext uri="{FF2B5EF4-FFF2-40B4-BE49-F238E27FC236}">
                <a16:creationId xmlns:a16="http://schemas.microsoft.com/office/drawing/2014/main" id="{7C26B219-99E8-CDB8-8405-12671C20A7B7}"/>
              </a:ext>
            </a:extLst>
          </p:cNvPr>
          <p:cNvSpPr txBox="1">
            <a:spLocks noChangeArrowheads="1"/>
          </p:cNvSpPr>
          <p:nvPr/>
        </p:nvSpPr>
        <p:spPr bwMode="auto">
          <a:xfrm>
            <a:off x="1066800" y="2895600"/>
            <a:ext cx="6781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Establish operational requirements, guidelines, and restrictions for daily and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nightly batch processing</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Gather batch requirements from project teams and establish a nightly batch</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processing schedule</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Configure batch queues, multi-processing, prioritization, and the batch scheduler tool</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Conduct initial performance tuning and establish procedures for batch testing and tuning</a:t>
            </a:r>
          </a:p>
        </p:txBody>
      </p:sp>
      <p:sp>
        <p:nvSpPr>
          <p:cNvPr id="156678" name="Text Box 6">
            <a:extLst>
              <a:ext uri="{FF2B5EF4-FFF2-40B4-BE49-F238E27FC236}">
                <a16:creationId xmlns:a16="http://schemas.microsoft.com/office/drawing/2014/main" id="{2E9FE81B-A2DE-78FF-9992-15042A711E1F}"/>
              </a:ext>
            </a:extLst>
          </p:cNvPr>
          <p:cNvSpPr txBox="1">
            <a:spLocks noChangeArrowheads="1"/>
          </p:cNvSpPr>
          <p:nvPr/>
        </p:nvSpPr>
        <p:spPr bwMode="auto">
          <a:xfrm>
            <a:off x="1828800" y="4959350"/>
            <a:ext cx="5334000"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Detailed batch configuration and management document</a:t>
            </a:r>
            <a:endParaRPr lang="en-US" altLang="fr-FR" sz="1400" b="1" i="1" u="none">
              <a:latin typeface="Garamond" panose="02020404030301010803" pitchFamily="18" charset="0"/>
              <a:cs typeface="Times New Roman" panose="02020603050405020304" pitchFamily="18" charset="0"/>
            </a:endParaRP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Production batch schedule with dependencies and time table</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Advanced batch system available for use by project teams</a:t>
            </a:r>
          </a:p>
        </p:txBody>
      </p:sp>
      <p:pic>
        <p:nvPicPr>
          <p:cNvPr id="156679" name="Picture 7">
            <a:extLst>
              <a:ext uri="{FF2B5EF4-FFF2-40B4-BE49-F238E27FC236}">
                <a16:creationId xmlns:a16="http://schemas.microsoft.com/office/drawing/2014/main" id="{B00E9794-6917-FE96-0510-1D101FC0E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5240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56681" name="Rectangle 9">
            <a:extLst>
              <a:ext uri="{FF2B5EF4-FFF2-40B4-BE49-F238E27FC236}">
                <a16:creationId xmlns:a16="http://schemas.microsoft.com/office/drawing/2014/main" id="{A2EDB115-41BD-0011-4AC8-9FA789261BC8}"/>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156686" name="Rectangle 14">
            <a:extLst>
              <a:ext uri="{FF2B5EF4-FFF2-40B4-BE49-F238E27FC236}">
                <a16:creationId xmlns:a16="http://schemas.microsoft.com/office/drawing/2014/main" id="{B9156912-4727-C9CD-2F05-B7DB0045EEE7}"/>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06" name="Rectangle 14">
            <a:extLst>
              <a:ext uri="{FF2B5EF4-FFF2-40B4-BE49-F238E27FC236}">
                <a16:creationId xmlns:a16="http://schemas.microsoft.com/office/drawing/2014/main" id="{FA301C2A-0BB1-2B8A-B541-01749013FD00}"/>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87395" name="Rectangle 3">
            <a:extLst>
              <a:ext uri="{FF2B5EF4-FFF2-40B4-BE49-F238E27FC236}">
                <a16:creationId xmlns:a16="http://schemas.microsoft.com/office/drawing/2014/main" id="{3EAB4A34-C622-667B-1E25-DB00D83D7CE2}"/>
              </a:ext>
            </a:extLst>
          </p:cNvPr>
          <p:cNvSpPr>
            <a:spLocks noChangeArrowheads="1"/>
          </p:cNvSpPr>
          <p:nvPr>
            <p:ph type="body" idx="1"/>
          </p:nvPr>
        </p:nvSpPr>
        <p:spPr bwMode="auto">
          <a:xfrm>
            <a:off x="381000" y="1066800"/>
            <a:ext cx="82296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Print Management Workshop</a:t>
            </a:r>
            <a:r>
              <a:rPr lang="en-US" altLang="fr-FR" sz="2400" b="1">
                <a:solidFill>
                  <a:srgbClr val="800080"/>
                </a:solidFill>
                <a:latin typeface="Garamond" panose="02020404030301010803" pitchFamily="18" charset="0"/>
                <a:cs typeface="Times New Roman" panose="02020603050405020304" pitchFamily="18" charset="0"/>
              </a:rPr>
              <a:t> </a:t>
            </a:r>
          </a:p>
        </p:txBody>
      </p:sp>
      <p:sp>
        <p:nvSpPr>
          <p:cNvPr id="187396" name="Text Box 4">
            <a:extLst>
              <a:ext uri="{FF2B5EF4-FFF2-40B4-BE49-F238E27FC236}">
                <a16:creationId xmlns:a16="http://schemas.microsoft.com/office/drawing/2014/main" id="{6E980680-F365-E484-F0EB-92D461D84EA2}"/>
              </a:ext>
            </a:extLst>
          </p:cNvPr>
          <p:cNvSpPr txBox="1">
            <a:spLocks noChangeArrowheads="1"/>
          </p:cNvSpPr>
          <p:nvPr/>
        </p:nvSpPr>
        <p:spPr bwMode="auto">
          <a:xfrm>
            <a:off x="685800" y="1752600"/>
            <a:ext cx="6019800" cy="1138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and implement a detailed printing solution that includes printer types and definitions, output management, destination routing, and remote printing solutions.</a:t>
            </a:r>
          </a:p>
        </p:txBody>
      </p:sp>
      <p:sp>
        <p:nvSpPr>
          <p:cNvPr id="187397" name="Text Box 5">
            <a:extLst>
              <a:ext uri="{FF2B5EF4-FFF2-40B4-BE49-F238E27FC236}">
                <a16:creationId xmlns:a16="http://schemas.microsoft.com/office/drawing/2014/main" id="{95C4CAD7-2B76-144C-6A04-8CD840D7D9BD}"/>
              </a:ext>
            </a:extLst>
          </p:cNvPr>
          <p:cNvSpPr txBox="1">
            <a:spLocks noChangeArrowheads="1"/>
          </p:cNvSpPr>
          <p:nvPr/>
        </p:nvSpPr>
        <p:spPr bwMode="auto">
          <a:xfrm>
            <a:off x="1066800" y="2895600"/>
            <a:ext cx="6781800" cy="19637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all print output types that are required, including output post-processing</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requirements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all production printers and determine configuration requirements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output routing requirements for both interactive and batch printing activities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and test remote printing solutions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Configure and test all components of the overall print management solution</a:t>
            </a:r>
          </a:p>
        </p:txBody>
      </p:sp>
      <p:sp>
        <p:nvSpPr>
          <p:cNvPr id="187398" name="Text Box 6">
            <a:extLst>
              <a:ext uri="{FF2B5EF4-FFF2-40B4-BE49-F238E27FC236}">
                <a16:creationId xmlns:a16="http://schemas.microsoft.com/office/drawing/2014/main" id="{803F1F74-B3FE-8C0C-0786-70DCA80CCC32}"/>
              </a:ext>
            </a:extLst>
          </p:cNvPr>
          <p:cNvSpPr txBox="1">
            <a:spLocks noChangeArrowheads="1"/>
          </p:cNvSpPr>
          <p:nvPr/>
        </p:nvSpPr>
        <p:spPr bwMode="auto">
          <a:xfrm>
            <a:off x="1828800" y="4959350"/>
            <a:ext cx="5334000" cy="984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Detailed printing architecture, configuration, and support document</a:t>
            </a:r>
            <a:endParaRPr lang="en-US" altLang="fr-FR" sz="1400" b="1" i="1" u="none">
              <a:latin typeface="Garamond" panose="02020404030301010803" pitchFamily="18" charset="0"/>
              <a:cs typeface="Times New Roman" panose="02020603050405020304" pitchFamily="18" charset="0"/>
            </a:endParaRP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Printing and print routing solutions configured and tested</a:t>
            </a:r>
          </a:p>
        </p:txBody>
      </p:sp>
      <p:sp>
        <p:nvSpPr>
          <p:cNvPr id="187401" name="Rectangle 9">
            <a:extLst>
              <a:ext uri="{FF2B5EF4-FFF2-40B4-BE49-F238E27FC236}">
                <a16:creationId xmlns:a16="http://schemas.microsoft.com/office/drawing/2014/main" id="{858A9C21-4FEB-6D13-9388-F4D213E8AF25}"/>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pic>
        <p:nvPicPr>
          <p:cNvPr id="187403" name="Picture 11">
            <a:extLst>
              <a:ext uri="{FF2B5EF4-FFF2-40B4-BE49-F238E27FC236}">
                <a16:creationId xmlns:a16="http://schemas.microsoft.com/office/drawing/2014/main" id="{A0EBEA6C-4998-E017-C196-548E41077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2192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87407" name="Rectangle 15">
            <a:extLst>
              <a:ext uri="{FF2B5EF4-FFF2-40B4-BE49-F238E27FC236}">
                <a16:creationId xmlns:a16="http://schemas.microsoft.com/office/drawing/2014/main" id="{20261030-0E80-B275-8A04-8FEA379AD985}"/>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3" name="Rectangle 13">
            <a:extLst>
              <a:ext uri="{FF2B5EF4-FFF2-40B4-BE49-F238E27FC236}">
                <a16:creationId xmlns:a16="http://schemas.microsoft.com/office/drawing/2014/main" id="{644BC726-0F82-9D6B-45CE-FF7BC3C62FA1}"/>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58723" name="Rectangle 3">
            <a:extLst>
              <a:ext uri="{FF2B5EF4-FFF2-40B4-BE49-F238E27FC236}">
                <a16:creationId xmlns:a16="http://schemas.microsoft.com/office/drawing/2014/main" id="{1A884651-2729-CBCE-E46E-4D43A087B8AB}"/>
              </a:ext>
            </a:extLst>
          </p:cNvPr>
          <p:cNvSpPr>
            <a:spLocks noChangeArrowheads="1"/>
          </p:cNvSpPr>
          <p:nvPr>
            <p:ph type="body" idx="1"/>
          </p:nvPr>
        </p:nvSpPr>
        <p:spPr bwMode="auto">
          <a:xfrm>
            <a:off x="381000" y="1066800"/>
            <a:ext cx="82296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High Availability Workshop</a:t>
            </a:r>
            <a:r>
              <a:rPr lang="en-US" altLang="fr-FR" sz="2400" b="1">
                <a:solidFill>
                  <a:srgbClr val="800080"/>
                </a:solidFill>
                <a:latin typeface="Garamond" panose="02020404030301010803" pitchFamily="18" charset="0"/>
                <a:cs typeface="Times New Roman" panose="02020603050405020304" pitchFamily="18" charset="0"/>
              </a:rPr>
              <a:t> </a:t>
            </a:r>
          </a:p>
        </p:txBody>
      </p:sp>
      <p:sp>
        <p:nvSpPr>
          <p:cNvPr id="158724" name="Text Box 4">
            <a:extLst>
              <a:ext uri="{FF2B5EF4-FFF2-40B4-BE49-F238E27FC236}">
                <a16:creationId xmlns:a16="http://schemas.microsoft.com/office/drawing/2014/main" id="{2608831C-A494-4AE0-92E2-F49A69DF27BD}"/>
              </a:ext>
            </a:extLst>
          </p:cNvPr>
          <p:cNvSpPr txBox="1">
            <a:spLocks noChangeArrowheads="1"/>
          </p:cNvSpPr>
          <p:nvPr/>
        </p:nvSpPr>
        <p:spPr bwMode="auto">
          <a:xfrm>
            <a:off x="685800" y="1752600"/>
            <a:ext cx="60198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800080"/>
                </a:solidFill>
                <a:latin typeface="Garamond" panose="02020404030301010803" pitchFamily="18" charset="0"/>
              </a:rPr>
              <a:t>Concept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Develop a detailed high availability architecture and process plan.  Implement</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high availability components for eventual use with the production systems.</a:t>
            </a:r>
          </a:p>
        </p:txBody>
      </p:sp>
      <p:sp>
        <p:nvSpPr>
          <p:cNvPr id="158725" name="Text Box 5">
            <a:extLst>
              <a:ext uri="{FF2B5EF4-FFF2-40B4-BE49-F238E27FC236}">
                <a16:creationId xmlns:a16="http://schemas.microsoft.com/office/drawing/2014/main" id="{EC857882-260F-E32A-9ADB-21F440BC100D}"/>
              </a:ext>
            </a:extLst>
          </p:cNvPr>
          <p:cNvSpPr txBox="1">
            <a:spLocks noChangeArrowheads="1"/>
          </p:cNvSpPr>
          <p:nvPr/>
        </p:nvSpPr>
        <p:spPr bwMode="auto">
          <a:xfrm>
            <a:off x="1143000" y="2743200"/>
            <a:ext cx="6781800" cy="226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Verify production high availability requirements and service level agreements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Detail all high availability components and support procedures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Install and configure all high availability components including:</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Clustering software and hardware</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Load balancing software and hardware</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J.D. Edwards software-based solutions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Perform tests of all high availability components</a:t>
            </a:r>
          </a:p>
        </p:txBody>
      </p:sp>
      <p:sp>
        <p:nvSpPr>
          <p:cNvPr id="158726" name="Text Box 6">
            <a:extLst>
              <a:ext uri="{FF2B5EF4-FFF2-40B4-BE49-F238E27FC236}">
                <a16:creationId xmlns:a16="http://schemas.microsoft.com/office/drawing/2014/main" id="{0B16FB22-C8FF-63BE-7D01-0CA79D1798C8}"/>
              </a:ext>
            </a:extLst>
          </p:cNvPr>
          <p:cNvSpPr txBox="1">
            <a:spLocks noChangeArrowheads="1"/>
          </p:cNvSpPr>
          <p:nvPr/>
        </p:nvSpPr>
        <p:spPr bwMode="auto">
          <a:xfrm>
            <a:off x="1981200" y="5334000"/>
            <a:ext cx="5334000"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Detailed high availability architecture and procedures document</a:t>
            </a:r>
          </a:p>
        </p:txBody>
      </p:sp>
      <p:pic>
        <p:nvPicPr>
          <p:cNvPr id="158727" name="Picture 7">
            <a:extLst>
              <a:ext uri="{FF2B5EF4-FFF2-40B4-BE49-F238E27FC236}">
                <a16:creationId xmlns:a16="http://schemas.microsoft.com/office/drawing/2014/main" id="{B7C3AFC8-7F91-DF9B-BEF7-3C61452CB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6764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58729" name="Rectangle 9">
            <a:extLst>
              <a:ext uri="{FF2B5EF4-FFF2-40B4-BE49-F238E27FC236}">
                <a16:creationId xmlns:a16="http://schemas.microsoft.com/office/drawing/2014/main" id="{7E5F4FC5-C679-4613-6F49-3BC0BFB69276}"/>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158734" name="Rectangle 14">
            <a:extLst>
              <a:ext uri="{FF2B5EF4-FFF2-40B4-BE49-F238E27FC236}">
                <a16:creationId xmlns:a16="http://schemas.microsoft.com/office/drawing/2014/main" id="{080F61BD-E467-3DF5-D361-5B1895A4BC17}"/>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7" name="Rectangle 13">
            <a:extLst>
              <a:ext uri="{FF2B5EF4-FFF2-40B4-BE49-F238E27FC236}">
                <a16:creationId xmlns:a16="http://schemas.microsoft.com/office/drawing/2014/main" id="{9191F62E-9500-4FF8-1396-835D9F2134A9}"/>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159747" name="Rectangle 3">
            <a:extLst>
              <a:ext uri="{FF2B5EF4-FFF2-40B4-BE49-F238E27FC236}">
                <a16:creationId xmlns:a16="http://schemas.microsoft.com/office/drawing/2014/main" id="{D0F36E51-D20A-051C-AEDB-F225B58E4776}"/>
              </a:ext>
            </a:extLst>
          </p:cNvPr>
          <p:cNvSpPr>
            <a:spLocks noChangeArrowheads="1"/>
          </p:cNvSpPr>
          <p:nvPr>
            <p:ph type="body" idx="1"/>
          </p:nvPr>
        </p:nvSpPr>
        <p:spPr bwMode="auto">
          <a:xfrm>
            <a:off x="381000" y="1066800"/>
            <a:ext cx="82296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Enterprise Management Workshop</a:t>
            </a:r>
            <a:endParaRPr lang="en-US" altLang="fr-FR" sz="2400" b="1">
              <a:solidFill>
                <a:srgbClr val="800080"/>
              </a:solidFill>
              <a:latin typeface="Garamond" panose="02020404030301010803" pitchFamily="18" charset="0"/>
              <a:cs typeface="Times New Roman" panose="02020603050405020304" pitchFamily="18" charset="0"/>
            </a:endParaRPr>
          </a:p>
        </p:txBody>
      </p:sp>
      <p:sp>
        <p:nvSpPr>
          <p:cNvPr id="159748" name="Text Box 4">
            <a:extLst>
              <a:ext uri="{FF2B5EF4-FFF2-40B4-BE49-F238E27FC236}">
                <a16:creationId xmlns:a16="http://schemas.microsoft.com/office/drawing/2014/main" id="{0AB1C1D6-315F-E646-9965-8E7128268D35}"/>
              </a:ext>
            </a:extLst>
          </p:cNvPr>
          <p:cNvSpPr txBox="1">
            <a:spLocks noChangeArrowheads="1"/>
          </p:cNvSpPr>
          <p:nvPr/>
        </p:nvSpPr>
        <p:spPr bwMode="auto">
          <a:xfrm>
            <a:off x="685800" y="1752600"/>
            <a:ext cx="60198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800080"/>
                </a:solidFill>
                <a:latin typeface="Garamond" panose="02020404030301010803" pitchFamily="18" charset="0"/>
              </a:rPr>
              <a:t>Concept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Develop the production solution management plan that covers help desk,</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recurring administration, and established operating procedures.  Develop and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implement a plan for automated monitoring, alerting, and capacity planning.</a:t>
            </a:r>
          </a:p>
        </p:txBody>
      </p:sp>
      <p:sp>
        <p:nvSpPr>
          <p:cNvPr id="159749" name="Text Box 5">
            <a:extLst>
              <a:ext uri="{FF2B5EF4-FFF2-40B4-BE49-F238E27FC236}">
                <a16:creationId xmlns:a16="http://schemas.microsoft.com/office/drawing/2014/main" id="{7A67408C-3E5F-E358-5CA9-C55F6878DC55}"/>
              </a:ext>
            </a:extLst>
          </p:cNvPr>
          <p:cNvSpPr txBox="1">
            <a:spLocks noChangeArrowheads="1"/>
          </p:cNvSpPr>
          <p:nvPr/>
        </p:nvSpPr>
        <p:spPr bwMode="auto">
          <a:xfrm>
            <a:off x="1066800" y="3032125"/>
            <a:ext cx="678180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Determine production help desk structure, additional IT training requirements,</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escalation and management procedures, and expanded change management</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procedures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Detail all monitoring, alerting, disaster/recovery, and capacity planning</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requirements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Implement and test monitoring and alerting solutions, including the integration of 3</a:t>
            </a:r>
            <a:r>
              <a:rPr lang="en-US" altLang="fr-FR" sz="1400" u="none" baseline="30000">
                <a:latin typeface="Garamond" panose="02020404030301010803" pitchFamily="18" charset="0"/>
                <a:cs typeface="Times New Roman" panose="02020603050405020304" pitchFamily="18" charset="0"/>
              </a:rPr>
              <a:t>rd</a:t>
            </a:r>
            <a:r>
              <a:rPr lang="en-US" altLang="fr-FR" sz="1400" u="none">
                <a:latin typeface="Garamond" panose="02020404030301010803" pitchFamily="18" charset="0"/>
                <a:cs typeface="Times New Roman" panose="02020603050405020304" pitchFamily="18" charset="0"/>
              </a:rPr>
              <a:t> party</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products such as BMC Patrol, Tivoli, and HP OpenView</a:t>
            </a:r>
          </a:p>
        </p:txBody>
      </p:sp>
      <p:sp>
        <p:nvSpPr>
          <p:cNvPr id="159750" name="Text Box 6">
            <a:extLst>
              <a:ext uri="{FF2B5EF4-FFF2-40B4-BE49-F238E27FC236}">
                <a16:creationId xmlns:a16="http://schemas.microsoft.com/office/drawing/2014/main" id="{B4446E8C-B564-38A7-DD8E-71B2C7735BD0}"/>
              </a:ext>
            </a:extLst>
          </p:cNvPr>
          <p:cNvSpPr txBox="1">
            <a:spLocks noChangeArrowheads="1"/>
          </p:cNvSpPr>
          <p:nvPr/>
        </p:nvSpPr>
        <p:spPr bwMode="auto">
          <a:xfrm>
            <a:off x="1828800" y="5181600"/>
            <a:ext cx="5334000"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Enterprise management design and procedures document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Production help desk support document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Production administration and maintenance document</a:t>
            </a:r>
          </a:p>
        </p:txBody>
      </p:sp>
      <p:pic>
        <p:nvPicPr>
          <p:cNvPr id="159751" name="Picture 7">
            <a:extLst>
              <a:ext uri="{FF2B5EF4-FFF2-40B4-BE49-F238E27FC236}">
                <a16:creationId xmlns:a16="http://schemas.microsoft.com/office/drawing/2014/main" id="{DE0636C3-9025-FE34-42BB-8AF6819B0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6764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59753" name="Rectangle 9">
            <a:extLst>
              <a:ext uri="{FF2B5EF4-FFF2-40B4-BE49-F238E27FC236}">
                <a16:creationId xmlns:a16="http://schemas.microsoft.com/office/drawing/2014/main" id="{E43090FB-BABD-219D-E62C-E784A79889D7}"/>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159758" name="Rectangle 14">
            <a:extLst>
              <a:ext uri="{FF2B5EF4-FFF2-40B4-BE49-F238E27FC236}">
                <a16:creationId xmlns:a16="http://schemas.microsoft.com/office/drawing/2014/main" id="{C5ADE83B-17A4-95E2-898A-6C50C5635BE1}"/>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26" name="Rectangle 46">
            <a:extLst>
              <a:ext uri="{FF2B5EF4-FFF2-40B4-BE49-F238E27FC236}">
                <a16:creationId xmlns:a16="http://schemas.microsoft.com/office/drawing/2014/main" id="{96E65424-2F3C-F309-CAE5-FA9E41DBB70D}"/>
              </a:ext>
            </a:extLst>
          </p:cNvPr>
          <p:cNvSpPr>
            <a:spLocks noChangeArrowheads="1"/>
          </p:cNvSpPr>
          <p:nvPr/>
        </p:nvSpPr>
        <p:spPr bwMode="auto">
          <a:xfrm>
            <a:off x="0" y="949325"/>
            <a:ext cx="2895600" cy="5902325"/>
          </a:xfrm>
          <a:prstGeom prst="rect">
            <a:avLst/>
          </a:prstGeom>
          <a:gradFill rotWithShape="0">
            <a:gsLst>
              <a:gs pos="0">
                <a:srgbClr val="D5FFD5"/>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83" name="Rectangle 3">
            <a:hlinkClick r:id="rId2" action="ppaction://hlinksldjump"/>
            <a:extLst>
              <a:ext uri="{FF2B5EF4-FFF2-40B4-BE49-F238E27FC236}">
                <a16:creationId xmlns:a16="http://schemas.microsoft.com/office/drawing/2014/main" id="{B32D77ED-DBA1-7824-6A9B-96A46C3BDBD9}"/>
              </a:ext>
            </a:extLst>
          </p:cNvPr>
          <p:cNvSpPr>
            <a:spLocks noChangeArrowheads="1"/>
          </p:cNvSpPr>
          <p:nvPr/>
        </p:nvSpPr>
        <p:spPr bwMode="auto">
          <a:xfrm>
            <a:off x="400050" y="1247775"/>
            <a:ext cx="8415338" cy="473075"/>
          </a:xfrm>
          <a:prstGeom prst="rect">
            <a:avLst/>
          </a:prstGeom>
          <a:gradFill rotWithShape="0">
            <a:gsLst>
              <a:gs pos="0">
                <a:srgbClr val="FFCCCC"/>
              </a:gs>
              <a:gs pos="100000">
                <a:srgbClr val="FF505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Milestones</a:t>
            </a:r>
          </a:p>
        </p:txBody>
      </p:sp>
      <p:sp>
        <p:nvSpPr>
          <p:cNvPr id="148484" name="Rectangle 4">
            <a:hlinkClick r:id="rId2" action="ppaction://hlinksldjump"/>
            <a:extLst>
              <a:ext uri="{FF2B5EF4-FFF2-40B4-BE49-F238E27FC236}">
                <a16:creationId xmlns:a16="http://schemas.microsoft.com/office/drawing/2014/main" id="{D4BF38AA-BD3A-197A-7B59-76473D7A35E1}"/>
              </a:ext>
            </a:extLst>
          </p:cNvPr>
          <p:cNvSpPr>
            <a:spLocks noChangeArrowheads="1"/>
          </p:cNvSpPr>
          <p:nvPr/>
        </p:nvSpPr>
        <p:spPr bwMode="auto">
          <a:xfrm>
            <a:off x="400050" y="1719263"/>
            <a:ext cx="8415338" cy="3055937"/>
          </a:xfrm>
          <a:prstGeom prst="rect">
            <a:avLst/>
          </a:prstGeom>
          <a:gradFill rotWithShape="0">
            <a:gsLst>
              <a:gs pos="0">
                <a:srgbClr val="CCECFF"/>
              </a:gs>
              <a:gs pos="100000">
                <a:srgbClr val="3366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Implementation</a:t>
            </a:r>
          </a:p>
          <a:p>
            <a:pPr algn="l"/>
            <a:r>
              <a:rPr lang="en-US" altLang="fr-FR" sz="1400" b="1" u="none">
                <a:latin typeface="Arial" panose="020B0604020202020204" pitchFamily="34" charset="0"/>
              </a:rPr>
              <a:t>Activities</a:t>
            </a:r>
          </a:p>
        </p:txBody>
      </p:sp>
      <p:sp>
        <p:nvSpPr>
          <p:cNvPr id="148485" name="Rectangle 5">
            <a:hlinkClick r:id="rId2" action="ppaction://hlinksldjump"/>
            <a:extLst>
              <a:ext uri="{FF2B5EF4-FFF2-40B4-BE49-F238E27FC236}">
                <a16:creationId xmlns:a16="http://schemas.microsoft.com/office/drawing/2014/main" id="{24CE4A60-59E9-7D40-D49F-E1236E1249D6}"/>
              </a:ext>
            </a:extLst>
          </p:cNvPr>
          <p:cNvSpPr>
            <a:spLocks noChangeArrowheads="1"/>
          </p:cNvSpPr>
          <p:nvPr/>
        </p:nvSpPr>
        <p:spPr bwMode="auto">
          <a:xfrm>
            <a:off x="400050" y="5111750"/>
            <a:ext cx="8415338" cy="942975"/>
          </a:xfrm>
          <a:prstGeom prst="rect">
            <a:avLst/>
          </a:prstGeom>
          <a:gradFill rotWithShape="0">
            <a:gsLst>
              <a:gs pos="0">
                <a:srgbClr val="CCFFCC"/>
              </a:gs>
              <a:gs pos="100000">
                <a:srgbClr val="33CC33"/>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Project</a:t>
            </a:r>
          </a:p>
          <a:p>
            <a:pPr algn="l"/>
            <a:r>
              <a:rPr lang="en-US" altLang="fr-FR" sz="1400" b="1" u="none">
                <a:latin typeface="Arial" panose="020B0604020202020204" pitchFamily="34" charset="0"/>
              </a:rPr>
              <a:t>Management</a:t>
            </a:r>
          </a:p>
        </p:txBody>
      </p:sp>
      <p:sp>
        <p:nvSpPr>
          <p:cNvPr id="148486" name="Rectangle 6">
            <a:hlinkClick r:id="rId2" action="ppaction://hlinksldjump"/>
            <a:extLst>
              <a:ext uri="{FF2B5EF4-FFF2-40B4-BE49-F238E27FC236}">
                <a16:creationId xmlns:a16="http://schemas.microsoft.com/office/drawing/2014/main" id="{61F54007-D5EF-A33C-22FD-061937BBE168}"/>
              </a:ext>
            </a:extLst>
          </p:cNvPr>
          <p:cNvSpPr>
            <a:spLocks noChangeArrowheads="1"/>
          </p:cNvSpPr>
          <p:nvPr/>
        </p:nvSpPr>
        <p:spPr bwMode="auto">
          <a:xfrm>
            <a:off x="400050" y="4597400"/>
            <a:ext cx="8415338" cy="515938"/>
          </a:xfrm>
          <a:prstGeom prst="rect">
            <a:avLst/>
          </a:prstGeom>
          <a:gradFill rotWithShape="0">
            <a:gsLst>
              <a:gs pos="0">
                <a:srgbClr val="FFFFCC"/>
              </a:gs>
              <a:gs pos="100000">
                <a:srgbClr val="FFFF0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Operational</a:t>
            </a:r>
          </a:p>
          <a:p>
            <a:pPr algn="l"/>
            <a:r>
              <a:rPr lang="en-US" altLang="fr-FR" sz="1400" b="1" u="none">
                <a:latin typeface="Arial" panose="020B0604020202020204" pitchFamily="34" charset="0"/>
              </a:rPr>
              <a:t>Support</a:t>
            </a:r>
          </a:p>
        </p:txBody>
      </p:sp>
      <p:sp>
        <p:nvSpPr>
          <p:cNvPr id="148489" name="Rectangle 9">
            <a:extLst>
              <a:ext uri="{FF2B5EF4-FFF2-40B4-BE49-F238E27FC236}">
                <a16:creationId xmlns:a16="http://schemas.microsoft.com/office/drawing/2014/main" id="{575BF8E8-3C25-554A-FF45-232DA767BA22}"/>
              </a:ext>
            </a:extLst>
          </p:cNvPr>
          <p:cNvSpPr>
            <a:spLocks noGrp="1" noChangeArrowheads="1"/>
          </p:cNvSpPr>
          <p:nvPr>
            <p:ph type="title"/>
          </p:nvPr>
        </p:nvSpPr>
        <p:spPr>
          <a:xfrm>
            <a:off x="228600" y="93663"/>
            <a:ext cx="8305800" cy="820737"/>
          </a:xfrm>
        </p:spPr>
        <p:txBody>
          <a:bodyPr/>
          <a:lstStyle/>
          <a:p>
            <a:r>
              <a:rPr lang="en-US" altLang="fr-FR"/>
              <a:t>OneMethodology Technology Track –</a:t>
            </a:r>
            <a:br>
              <a:rPr lang="en-US" altLang="fr-FR"/>
            </a:br>
            <a:r>
              <a:rPr lang="en-US" altLang="fr-FR"/>
              <a:t>Go-Live Phase Overview</a:t>
            </a:r>
          </a:p>
        </p:txBody>
      </p:sp>
      <p:sp>
        <p:nvSpPr>
          <p:cNvPr id="148490" name="Rectangle 10">
            <a:hlinkClick r:id="rId2" action="ppaction://hlinksldjump"/>
            <a:extLst>
              <a:ext uri="{FF2B5EF4-FFF2-40B4-BE49-F238E27FC236}">
                <a16:creationId xmlns:a16="http://schemas.microsoft.com/office/drawing/2014/main" id="{FCC845D8-23A1-0291-4CEA-A6CEB1ACB027}"/>
              </a:ext>
            </a:extLst>
          </p:cNvPr>
          <p:cNvSpPr>
            <a:spLocks noChangeArrowheads="1"/>
          </p:cNvSpPr>
          <p:nvPr/>
        </p:nvSpPr>
        <p:spPr bwMode="auto">
          <a:xfrm>
            <a:off x="2306638" y="2789238"/>
            <a:ext cx="917575" cy="519112"/>
          </a:xfrm>
          <a:prstGeom prst="rect">
            <a:avLst/>
          </a:prstGeom>
          <a:solidFill>
            <a:srgbClr val="80FF80"/>
          </a:solidFill>
          <a:ln w="0">
            <a:solidFill>
              <a:srgbClr val="000000"/>
            </a:solidFill>
            <a:miter lim="800000"/>
            <a:headEnd/>
            <a:tailEnd/>
          </a:ln>
        </p:spPr>
        <p:txBody>
          <a:bodyPr anchor="ctr"/>
          <a:lstStyle/>
          <a:p>
            <a:r>
              <a:rPr lang="en-US" altLang="fr-FR" sz="800" b="1" u="none"/>
              <a:t>Production Configuration Workshop</a:t>
            </a:r>
          </a:p>
        </p:txBody>
      </p:sp>
      <p:cxnSp>
        <p:nvCxnSpPr>
          <p:cNvPr id="148491" name="AutoShape 11">
            <a:extLst>
              <a:ext uri="{FF2B5EF4-FFF2-40B4-BE49-F238E27FC236}">
                <a16:creationId xmlns:a16="http://schemas.microsoft.com/office/drawing/2014/main" id="{6D5552E2-B7C2-F4CB-BEBB-58A6FC88168E}"/>
              </a:ext>
            </a:extLst>
          </p:cNvPr>
          <p:cNvCxnSpPr>
            <a:cxnSpLocks noChangeShapeType="1"/>
            <a:stCxn id="148490" idx="3"/>
            <a:endCxn id="148528" idx="1"/>
          </p:cNvCxnSpPr>
          <p:nvPr/>
        </p:nvCxnSpPr>
        <p:spPr bwMode="auto">
          <a:xfrm>
            <a:off x="3224213" y="3049588"/>
            <a:ext cx="433387" cy="296862"/>
          </a:xfrm>
          <a:prstGeom prst="bentConnector3">
            <a:avLst>
              <a:gd name="adj1" fmla="val 49815"/>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494" name="AutoShape 14">
            <a:extLst>
              <a:ext uri="{FF2B5EF4-FFF2-40B4-BE49-F238E27FC236}">
                <a16:creationId xmlns:a16="http://schemas.microsoft.com/office/drawing/2014/main" id="{72D2B5BF-35F7-AF0D-9794-5BC34EF5063C}"/>
              </a:ext>
            </a:extLst>
          </p:cNvPr>
          <p:cNvSpPr>
            <a:spLocks noChangeArrowheads="1"/>
          </p:cNvSpPr>
          <p:nvPr/>
        </p:nvSpPr>
        <p:spPr bwMode="auto">
          <a:xfrm>
            <a:off x="7847013" y="2795588"/>
            <a:ext cx="850900" cy="506412"/>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Optimize</a:t>
            </a:r>
          </a:p>
          <a:p>
            <a:r>
              <a:rPr lang="en-US" altLang="fr-FR" sz="800" b="1" u="none"/>
              <a:t>Phase</a:t>
            </a:r>
          </a:p>
        </p:txBody>
      </p:sp>
      <p:cxnSp>
        <p:nvCxnSpPr>
          <p:cNvPr id="148495" name="AutoShape 15">
            <a:extLst>
              <a:ext uri="{FF2B5EF4-FFF2-40B4-BE49-F238E27FC236}">
                <a16:creationId xmlns:a16="http://schemas.microsoft.com/office/drawing/2014/main" id="{63877A10-525C-FE04-A09F-6295618F9A14}"/>
              </a:ext>
            </a:extLst>
          </p:cNvPr>
          <p:cNvCxnSpPr>
            <a:cxnSpLocks noChangeShapeType="1"/>
            <a:stCxn id="148517" idx="3"/>
            <a:endCxn id="148494" idx="1"/>
          </p:cNvCxnSpPr>
          <p:nvPr/>
        </p:nvCxnSpPr>
        <p:spPr bwMode="auto">
          <a:xfrm flipV="1">
            <a:off x="7407275" y="3049588"/>
            <a:ext cx="439738" cy="2706687"/>
          </a:xfrm>
          <a:prstGeom prst="bentConnector3">
            <a:avLst>
              <a:gd name="adj1" fmla="val 49819"/>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496" name="Rectangle 16">
            <a:hlinkClick r:id="rId2" action="ppaction://hlinksldjump"/>
            <a:extLst>
              <a:ext uri="{FF2B5EF4-FFF2-40B4-BE49-F238E27FC236}">
                <a16:creationId xmlns:a16="http://schemas.microsoft.com/office/drawing/2014/main" id="{DAEE7FD7-05B8-30BE-E87F-C676D120CDFA}"/>
              </a:ext>
            </a:extLst>
          </p:cNvPr>
          <p:cNvSpPr>
            <a:spLocks noChangeArrowheads="1"/>
          </p:cNvSpPr>
          <p:nvPr/>
        </p:nvSpPr>
        <p:spPr bwMode="auto">
          <a:xfrm>
            <a:off x="6400800" y="2789238"/>
            <a:ext cx="917575" cy="519112"/>
          </a:xfrm>
          <a:prstGeom prst="rect">
            <a:avLst/>
          </a:prstGeom>
          <a:solidFill>
            <a:srgbClr val="80FF80"/>
          </a:solidFill>
          <a:ln w="0">
            <a:solidFill>
              <a:srgbClr val="000000"/>
            </a:solidFill>
            <a:miter lim="800000"/>
            <a:headEnd/>
            <a:tailEnd/>
          </a:ln>
        </p:spPr>
        <p:txBody>
          <a:bodyPr anchor="ctr"/>
          <a:lstStyle/>
          <a:p>
            <a:r>
              <a:rPr lang="en-US" altLang="fr-FR" sz="800" b="1" u="none"/>
              <a:t>Production Conversion Workshop</a:t>
            </a:r>
          </a:p>
        </p:txBody>
      </p:sp>
      <p:cxnSp>
        <p:nvCxnSpPr>
          <p:cNvPr id="148498" name="AutoShape 18">
            <a:extLst>
              <a:ext uri="{FF2B5EF4-FFF2-40B4-BE49-F238E27FC236}">
                <a16:creationId xmlns:a16="http://schemas.microsoft.com/office/drawing/2014/main" id="{D5A36367-0246-517E-2405-AFA5A88C4E76}"/>
              </a:ext>
            </a:extLst>
          </p:cNvPr>
          <p:cNvCxnSpPr>
            <a:cxnSpLocks noChangeShapeType="1"/>
            <a:stCxn id="148496" idx="3"/>
            <a:endCxn id="148494" idx="1"/>
          </p:cNvCxnSpPr>
          <p:nvPr/>
        </p:nvCxnSpPr>
        <p:spPr bwMode="auto">
          <a:xfrm>
            <a:off x="7318375" y="3049588"/>
            <a:ext cx="528638"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499" name="AutoShape 19">
            <a:extLst>
              <a:ext uri="{FF2B5EF4-FFF2-40B4-BE49-F238E27FC236}">
                <a16:creationId xmlns:a16="http://schemas.microsoft.com/office/drawing/2014/main" id="{B9F49C42-2A44-7C50-44BC-08F83A895995}"/>
              </a:ext>
            </a:extLst>
          </p:cNvPr>
          <p:cNvCxnSpPr>
            <a:cxnSpLocks noChangeShapeType="1"/>
            <a:stCxn id="148506" idx="3"/>
            <a:endCxn id="148513" idx="1"/>
          </p:cNvCxnSpPr>
          <p:nvPr/>
        </p:nvCxnSpPr>
        <p:spPr bwMode="auto">
          <a:xfrm>
            <a:off x="1368425" y="3049588"/>
            <a:ext cx="619125" cy="2706687"/>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500" name="AutoShape 20">
            <a:extLst>
              <a:ext uri="{FF2B5EF4-FFF2-40B4-BE49-F238E27FC236}">
                <a16:creationId xmlns:a16="http://schemas.microsoft.com/office/drawing/2014/main" id="{501AA41F-79ED-0907-27E6-ECC82A322E59}"/>
              </a:ext>
            </a:extLst>
          </p:cNvPr>
          <p:cNvCxnSpPr>
            <a:cxnSpLocks noChangeShapeType="1"/>
            <a:stCxn id="148503" idx="3"/>
            <a:endCxn id="148504" idx="1"/>
          </p:cNvCxnSpPr>
          <p:nvPr/>
        </p:nvCxnSpPr>
        <p:spPr bwMode="auto">
          <a:xfrm>
            <a:off x="4575175" y="2484438"/>
            <a:ext cx="45402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501" name="AutoShape 21">
            <a:extLst>
              <a:ext uri="{FF2B5EF4-FFF2-40B4-BE49-F238E27FC236}">
                <a16:creationId xmlns:a16="http://schemas.microsoft.com/office/drawing/2014/main" id="{E0110D79-9E78-51DC-B988-3960CA50AEF8}"/>
              </a:ext>
            </a:extLst>
          </p:cNvPr>
          <p:cNvCxnSpPr>
            <a:cxnSpLocks noChangeShapeType="1"/>
            <a:stCxn id="148504" idx="2"/>
            <a:endCxn id="148505" idx="0"/>
          </p:cNvCxnSpPr>
          <p:nvPr/>
        </p:nvCxnSpPr>
        <p:spPr bwMode="auto">
          <a:xfrm rot="5400000">
            <a:off x="5316538" y="2914650"/>
            <a:ext cx="342900"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504" name="Rectangle 24">
            <a:hlinkClick r:id="rId2" action="ppaction://hlinksldjump"/>
            <a:extLst>
              <a:ext uri="{FF2B5EF4-FFF2-40B4-BE49-F238E27FC236}">
                <a16:creationId xmlns:a16="http://schemas.microsoft.com/office/drawing/2014/main" id="{EADF58A7-8153-EE4D-D697-1B25CC688B51}"/>
              </a:ext>
            </a:extLst>
          </p:cNvPr>
          <p:cNvSpPr>
            <a:spLocks noChangeArrowheads="1"/>
          </p:cNvSpPr>
          <p:nvPr/>
        </p:nvSpPr>
        <p:spPr bwMode="auto">
          <a:xfrm>
            <a:off x="5029200" y="2224088"/>
            <a:ext cx="917575" cy="519112"/>
          </a:xfrm>
          <a:prstGeom prst="rect">
            <a:avLst/>
          </a:prstGeom>
          <a:solidFill>
            <a:srgbClr val="80FF80"/>
          </a:solidFill>
          <a:ln w="0">
            <a:solidFill>
              <a:srgbClr val="000000"/>
            </a:solidFill>
            <a:miter lim="800000"/>
            <a:headEnd/>
            <a:tailEnd/>
          </a:ln>
        </p:spPr>
        <p:txBody>
          <a:bodyPr anchor="ctr"/>
          <a:lstStyle/>
          <a:p>
            <a:r>
              <a:rPr lang="en-US" altLang="fr-FR" sz="800" b="1" u="none"/>
              <a:t>System Test</a:t>
            </a:r>
          </a:p>
          <a:p>
            <a:r>
              <a:rPr lang="en-US" altLang="fr-FR" sz="800" b="1" u="none"/>
              <a:t>Workshop</a:t>
            </a:r>
          </a:p>
        </p:txBody>
      </p:sp>
      <p:sp>
        <p:nvSpPr>
          <p:cNvPr id="148505" name="Rectangle 25">
            <a:hlinkClick r:id="rId2" action="ppaction://hlinksldjump"/>
            <a:extLst>
              <a:ext uri="{FF2B5EF4-FFF2-40B4-BE49-F238E27FC236}">
                <a16:creationId xmlns:a16="http://schemas.microsoft.com/office/drawing/2014/main" id="{B36A7577-68C7-2E1D-7EC8-C8F0DD75BD2B}"/>
              </a:ext>
            </a:extLst>
          </p:cNvPr>
          <p:cNvSpPr>
            <a:spLocks noChangeArrowheads="1"/>
          </p:cNvSpPr>
          <p:nvPr/>
        </p:nvSpPr>
        <p:spPr bwMode="auto">
          <a:xfrm>
            <a:off x="5029200" y="3086100"/>
            <a:ext cx="917575" cy="519113"/>
          </a:xfrm>
          <a:prstGeom prst="rect">
            <a:avLst/>
          </a:prstGeom>
          <a:solidFill>
            <a:srgbClr val="80FF80"/>
          </a:solidFill>
          <a:ln w="0">
            <a:solidFill>
              <a:srgbClr val="000000"/>
            </a:solidFill>
            <a:miter lim="800000"/>
            <a:headEnd/>
            <a:tailEnd/>
          </a:ln>
        </p:spPr>
        <p:txBody>
          <a:bodyPr anchor="ctr"/>
          <a:lstStyle/>
          <a:p>
            <a:r>
              <a:rPr lang="en-US" altLang="fr-FR" sz="800" b="1" u="none"/>
              <a:t>Performance Tuning</a:t>
            </a:r>
          </a:p>
          <a:p>
            <a:r>
              <a:rPr lang="en-US" altLang="fr-FR" sz="800" b="1" u="none"/>
              <a:t>Workshop</a:t>
            </a:r>
          </a:p>
        </p:txBody>
      </p:sp>
      <p:sp>
        <p:nvSpPr>
          <p:cNvPr id="148506" name="AutoShape 26">
            <a:extLst>
              <a:ext uri="{FF2B5EF4-FFF2-40B4-BE49-F238E27FC236}">
                <a16:creationId xmlns:a16="http://schemas.microsoft.com/office/drawing/2014/main" id="{3FE7796C-BD93-0675-C2FA-C0F26BC74759}"/>
              </a:ext>
            </a:extLst>
          </p:cNvPr>
          <p:cNvSpPr>
            <a:spLocks noChangeArrowheads="1"/>
          </p:cNvSpPr>
          <p:nvPr/>
        </p:nvSpPr>
        <p:spPr bwMode="auto">
          <a:xfrm>
            <a:off x="517525" y="2795588"/>
            <a:ext cx="850900" cy="506412"/>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Configure</a:t>
            </a:r>
          </a:p>
          <a:p>
            <a:r>
              <a:rPr lang="en-US" altLang="fr-FR" sz="800" b="1" u="none"/>
              <a:t>Phase</a:t>
            </a:r>
          </a:p>
        </p:txBody>
      </p:sp>
      <p:cxnSp>
        <p:nvCxnSpPr>
          <p:cNvPr id="148507" name="AutoShape 27">
            <a:extLst>
              <a:ext uri="{FF2B5EF4-FFF2-40B4-BE49-F238E27FC236}">
                <a16:creationId xmlns:a16="http://schemas.microsoft.com/office/drawing/2014/main" id="{E0C60F6C-A235-805E-54AD-91CDDBF9297E}"/>
              </a:ext>
            </a:extLst>
          </p:cNvPr>
          <p:cNvCxnSpPr>
            <a:cxnSpLocks noChangeShapeType="1"/>
            <a:stCxn id="148506" idx="3"/>
            <a:endCxn id="148490" idx="1"/>
          </p:cNvCxnSpPr>
          <p:nvPr/>
        </p:nvCxnSpPr>
        <p:spPr bwMode="auto">
          <a:xfrm>
            <a:off x="1368425" y="3049588"/>
            <a:ext cx="938213"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508" name="Rectangle 28">
            <a:hlinkClick r:id="rId2" action="ppaction://hlinksldjump"/>
            <a:extLst>
              <a:ext uri="{FF2B5EF4-FFF2-40B4-BE49-F238E27FC236}">
                <a16:creationId xmlns:a16="http://schemas.microsoft.com/office/drawing/2014/main" id="{EAA8468A-FC33-41CC-628C-0654D2514589}"/>
              </a:ext>
            </a:extLst>
          </p:cNvPr>
          <p:cNvSpPr>
            <a:spLocks noChangeArrowheads="1"/>
          </p:cNvSpPr>
          <p:nvPr/>
        </p:nvSpPr>
        <p:spPr bwMode="auto">
          <a:xfrm>
            <a:off x="1987550" y="4735513"/>
            <a:ext cx="5419725" cy="246062"/>
          </a:xfrm>
          <a:prstGeom prst="rect">
            <a:avLst/>
          </a:prstGeom>
          <a:solidFill>
            <a:srgbClr val="80FF80"/>
          </a:solidFill>
          <a:ln w="0">
            <a:solidFill>
              <a:srgbClr val="000000"/>
            </a:solidFill>
            <a:miter lim="800000"/>
            <a:headEnd/>
            <a:tailEnd/>
          </a:ln>
        </p:spPr>
        <p:txBody>
          <a:bodyPr anchor="ctr"/>
          <a:lstStyle/>
          <a:p>
            <a:r>
              <a:rPr lang="en-US" altLang="fr-FR" sz="800" b="1" u="none"/>
              <a:t>Operations Support Workshop (Continued) …</a:t>
            </a:r>
          </a:p>
        </p:txBody>
      </p:sp>
      <p:cxnSp>
        <p:nvCxnSpPr>
          <p:cNvPr id="148509" name="AutoShape 29">
            <a:extLst>
              <a:ext uri="{FF2B5EF4-FFF2-40B4-BE49-F238E27FC236}">
                <a16:creationId xmlns:a16="http://schemas.microsoft.com/office/drawing/2014/main" id="{46F3C820-D08B-FE13-226B-DF1488AF11DD}"/>
              </a:ext>
            </a:extLst>
          </p:cNvPr>
          <p:cNvCxnSpPr>
            <a:cxnSpLocks noChangeShapeType="1"/>
            <a:stCxn id="148506" idx="3"/>
            <a:endCxn id="148508" idx="1"/>
          </p:cNvCxnSpPr>
          <p:nvPr/>
        </p:nvCxnSpPr>
        <p:spPr bwMode="auto">
          <a:xfrm>
            <a:off x="1368425" y="3049588"/>
            <a:ext cx="619125" cy="180975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510" name="AutoShape 30">
            <a:extLst>
              <a:ext uri="{FF2B5EF4-FFF2-40B4-BE49-F238E27FC236}">
                <a16:creationId xmlns:a16="http://schemas.microsoft.com/office/drawing/2014/main" id="{585822B3-0BBD-4B84-4F76-BF6395A1557F}"/>
              </a:ext>
            </a:extLst>
          </p:cNvPr>
          <p:cNvCxnSpPr>
            <a:cxnSpLocks noChangeShapeType="1"/>
            <a:stCxn id="148508" idx="3"/>
            <a:endCxn id="148494" idx="1"/>
          </p:cNvCxnSpPr>
          <p:nvPr/>
        </p:nvCxnSpPr>
        <p:spPr bwMode="auto">
          <a:xfrm flipV="1">
            <a:off x="7407275" y="3049588"/>
            <a:ext cx="439738" cy="1809750"/>
          </a:xfrm>
          <a:prstGeom prst="bentConnector3">
            <a:avLst>
              <a:gd name="adj1" fmla="val 49819"/>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511" name="Rectangle 31">
            <a:hlinkClick r:id="rId2" action="ppaction://hlinksldjump"/>
            <a:extLst>
              <a:ext uri="{FF2B5EF4-FFF2-40B4-BE49-F238E27FC236}">
                <a16:creationId xmlns:a16="http://schemas.microsoft.com/office/drawing/2014/main" id="{8FC80608-F957-DBFC-64FB-C1229596E216}"/>
              </a:ext>
            </a:extLst>
          </p:cNvPr>
          <p:cNvSpPr>
            <a:spLocks noChangeArrowheads="1"/>
          </p:cNvSpPr>
          <p:nvPr/>
        </p:nvSpPr>
        <p:spPr bwMode="auto">
          <a:xfrm>
            <a:off x="3063875" y="5160963"/>
            <a:ext cx="950913" cy="400050"/>
          </a:xfrm>
          <a:prstGeom prst="rect">
            <a:avLst/>
          </a:prstGeom>
          <a:solidFill>
            <a:srgbClr val="BBFFBB"/>
          </a:solidFill>
          <a:ln w="0">
            <a:solidFill>
              <a:srgbClr val="000000"/>
            </a:solidFill>
            <a:prstDash val="sysDot"/>
            <a:miter lim="800000"/>
            <a:headEnd/>
            <a:tailEnd/>
          </a:ln>
        </p:spPr>
        <p:txBody>
          <a:bodyPr anchor="ctr"/>
          <a:lstStyle/>
          <a:p>
            <a:r>
              <a:rPr lang="en-US" altLang="fr-FR" sz="800" u="none"/>
              <a:t>Project Mgmt Workshop (Recurring)</a:t>
            </a:r>
          </a:p>
        </p:txBody>
      </p:sp>
      <p:cxnSp>
        <p:nvCxnSpPr>
          <p:cNvPr id="148512" name="AutoShape 32">
            <a:extLst>
              <a:ext uri="{FF2B5EF4-FFF2-40B4-BE49-F238E27FC236}">
                <a16:creationId xmlns:a16="http://schemas.microsoft.com/office/drawing/2014/main" id="{9356919B-E5E5-9327-AD7A-0EC7ECC4D2A6}"/>
              </a:ext>
            </a:extLst>
          </p:cNvPr>
          <p:cNvCxnSpPr>
            <a:cxnSpLocks noChangeShapeType="1"/>
            <a:stCxn id="148513" idx="0"/>
            <a:endCxn id="148511" idx="1"/>
          </p:cNvCxnSpPr>
          <p:nvPr/>
        </p:nvCxnSpPr>
        <p:spPr bwMode="auto">
          <a:xfrm rot="16200000">
            <a:off x="2663825" y="5095876"/>
            <a:ext cx="134937" cy="665162"/>
          </a:xfrm>
          <a:prstGeom prst="bentConnector2">
            <a:avLst/>
          </a:prstGeom>
          <a:noFill/>
          <a:ln w="12700">
            <a:solidFill>
              <a:schemeClr val="tx1"/>
            </a:solidFill>
            <a:prstDash val="sysDot"/>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513" name="Rectangle 33">
            <a:hlinkClick r:id="rId2" action="ppaction://hlinksldjump"/>
            <a:extLst>
              <a:ext uri="{FF2B5EF4-FFF2-40B4-BE49-F238E27FC236}">
                <a16:creationId xmlns:a16="http://schemas.microsoft.com/office/drawing/2014/main" id="{DF8C8115-1D95-7B3B-913A-6F6C77338207}"/>
              </a:ext>
            </a:extLst>
          </p:cNvPr>
          <p:cNvSpPr>
            <a:spLocks noChangeArrowheads="1"/>
          </p:cNvSpPr>
          <p:nvPr/>
        </p:nvSpPr>
        <p:spPr bwMode="auto">
          <a:xfrm>
            <a:off x="1987550" y="5495925"/>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Technology</a:t>
            </a:r>
          </a:p>
          <a:p>
            <a:r>
              <a:rPr lang="en-US" altLang="fr-FR" sz="800" b="1" u="none"/>
              <a:t>Proj Mgmt Workshop</a:t>
            </a:r>
          </a:p>
          <a:p>
            <a:r>
              <a:rPr lang="en-US" altLang="fr-FR" sz="800" b="1" u="none"/>
              <a:t>(Recurring)</a:t>
            </a:r>
          </a:p>
        </p:txBody>
      </p:sp>
      <p:sp>
        <p:nvSpPr>
          <p:cNvPr id="148514" name="Rectangle 34">
            <a:hlinkClick r:id="rId2" action="ppaction://hlinksldjump"/>
            <a:extLst>
              <a:ext uri="{FF2B5EF4-FFF2-40B4-BE49-F238E27FC236}">
                <a16:creationId xmlns:a16="http://schemas.microsoft.com/office/drawing/2014/main" id="{AA7BE062-D87E-B955-7C82-BAF4742F9223}"/>
              </a:ext>
            </a:extLst>
          </p:cNvPr>
          <p:cNvSpPr>
            <a:spLocks noChangeArrowheads="1"/>
          </p:cNvSpPr>
          <p:nvPr/>
        </p:nvSpPr>
        <p:spPr bwMode="auto">
          <a:xfrm>
            <a:off x="3538538" y="5624513"/>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cxnSp>
        <p:nvCxnSpPr>
          <p:cNvPr id="148515" name="AutoShape 35">
            <a:extLst>
              <a:ext uri="{FF2B5EF4-FFF2-40B4-BE49-F238E27FC236}">
                <a16:creationId xmlns:a16="http://schemas.microsoft.com/office/drawing/2014/main" id="{F7F99300-EB65-99EE-971E-C6E92A6471EA}"/>
              </a:ext>
            </a:extLst>
          </p:cNvPr>
          <p:cNvCxnSpPr>
            <a:cxnSpLocks noChangeShapeType="1"/>
            <a:stCxn id="148513" idx="3"/>
            <a:endCxn id="148514" idx="1"/>
          </p:cNvCxnSpPr>
          <p:nvPr/>
        </p:nvCxnSpPr>
        <p:spPr bwMode="auto">
          <a:xfrm>
            <a:off x="2809875" y="5756275"/>
            <a:ext cx="728663"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516" name="Rectangle 36">
            <a:hlinkClick r:id="rId2" action="ppaction://hlinksldjump"/>
            <a:extLst>
              <a:ext uri="{FF2B5EF4-FFF2-40B4-BE49-F238E27FC236}">
                <a16:creationId xmlns:a16="http://schemas.microsoft.com/office/drawing/2014/main" id="{FE9A9746-D02F-A7A7-567B-DF81BF024CB6}"/>
              </a:ext>
            </a:extLst>
          </p:cNvPr>
          <p:cNvSpPr>
            <a:spLocks noChangeArrowheads="1"/>
          </p:cNvSpPr>
          <p:nvPr/>
        </p:nvSpPr>
        <p:spPr bwMode="auto">
          <a:xfrm>
            <a:off x="5070475" y="5624513"/>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sp>
        <p:nvSpPr>
          <p:cNvPr id="148517" name="Rectangle 37">
            <a:hlinkClick r:id="rId2" action="ppaction://hlinksldjump"/>
            <a:extLst>
              <a:ext uri="{FF2B5EF4-FFF2-40B4-BE49-F238E27FC236}">
                <a16:creationId xmlns:a16="http://schemas.microsoft.com/office/drawing/2014/main" id="{5C705DB0-B614-69BA-97F4-6971F5C590EB}"/>
              </a:ext>
            </a:extLst>
          </p:cNvPr>
          <p:cNvSpPr>
            <a:spLocks noChangeArrowheads="1"/>
          </p:cNvSpPr>
          <p:nvPr/>
        </p:nvSpPr>
        <p:spPr bwMode="auto">
          <a:xfrm>
            <a:off x="6604000" y="5624513"/>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cxnSp>
        <p:nvCxnSpPr>
          <p:cNvPr id="148518" name="AutoShape 38">
            <a:extLst>
              <a:ext uri="{FF2B5EF4-FFF2-40B4-BE49-F238E27FC236}">
                <a16:creationId xmlns:a16="http://schemas.microsoft.com/office/drawing/2014/main" id="{9567E8A5-CACC-6819-CA89-2F2CE1116BD2}"/>
              </a:ext>
            </a:extLst>
          </p:cNvPr>
          <p:cNvCxnSpPr>
            <a:cxnSpLocks noChangeShapeType="1"/>
            <a:stCxn id="148514" idx="3"/>
            <a:endCxn id="148516" idx="1"/>
          </p:cNvCxnSpPr>
          <p:nvPr/>
        </p:nvCxnSpPr>
        <p:spPr bwMode="auto">
          <a:xfrm>
            <a:off x="4341813" y="5756275"/>
            <a:ext cx="728662"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519" name="AutoShape 39">
            <a:extLst>
              <a:ext uri="{FF2B5EF4-FFF2-40B4-BE49-F238E27FC236}">
                <a16:creationId xmlns:a16="http://schemas.microsoft.com/office/drawing/2014/main" id="{560A075D-A169-54CB-679B-407B0E0982FB}"/>
              </a:ext>
            </a:extLst>
          </p:cNvPr>
          <p:cNvCxnSpPr>
            <a:cxnSpLocks noChangeShapeType="1"/>
            <a:stCxn id="148516" idx="3"/>
            <a:endCxn id="148517" idx="1"/>
          </p:cNvCxnSpPr>
          <p:nvPr/>
        </p:nvCxnSpPr>
        <p:spPr bwMode="auto">
          <a:xfrm>
            <a:off x="5873750" y="5756275"/>
            <a:ext cx="730250"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520" name="Rectangle 40">
            <a:hlinkClick r:id="rId2" action="ppaction://hlinksldjump"/>
            <a:extLst>
              <a:ext uri="{FF2B5EF4-FFF2-40B4-BE49-F238E27FC236}">
                <a16:creationId xmlns:a16="http://schemas.microsoft.com/office/drawing/2014/main" id="{C54B994C-6860-9D23-B114-538238DB69C6}"/>
              </a:ext>
            </a:extLst>
          </p:cNvPr>
          <p:cNvSpPr>
            <a:spLocks noChangeArrowheads="1"/>
          </p:cNvSpPr>
          <p:nvPr/>
        </p:nvSpPr>
        <p:spPr bwMode="auto">
          <a:xfrm>
            <a:off x="6858000" y="1249363"/>
            <a:ext cx="1236663"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Production</a:t>
            </a:r>
          </a:p>
          <a:p>
            <a:r>
              <a:rPr lang="en-US" altLang="fr-FR" sz="800" b="1" u="none"/>
              <a:t>Go-Live</a:t>
            </a:r>
          </a:p>
        </p:txBody>
      </p:sp>
      <p:cxnSp>
        <p:nvCxnSpPr>
          <p:cNvPr id="148521" name="AutoShape 41">
            <a:extLst>
              <a:ext uri="{FF2B5EF4-FFF2-40B4-BE49-F238E27FC236}">
                <a16:creationId xmlns:a16="http://schemas.microsoft.com/office/drawing/2014/main" id="{A283C142-DD68-400C-593B-208FA11F6026}"/>
              </a:ext>
            </a:extLst>
          </p:cNvPr>
          <p:cNvCxnSpPr>
            <a:cxnSpLocks noChangeShapeType="1"/>
            <a:stCxn id="148496" idx="3"/>
            <a:endCxn id="148520" idx="2"/>
          </p:cNvCxnSpPr>
          <p:nvPr/>
        </p:nvCxnSpPr>
        <p:spPr bwMode="auto">
          <a:xfrm flipV="1">
            <a:off x="7318375" y="1635125"/>
            <a:ext cx="158750" cy="1414463"/>
          </a:xfrm>
          <a:prstGeom prst="bentConnector2">
            <a:avLst/>
          </a:prstGeom>
          <a:noFill/>
          <a:ln w="12700">
            <a:solidFill>
              <a:schemeClr val="tx1"/>
            </a:solidFill>
            <a:prstDash val="sysDot"/>
            <a:miter lim="800000"/>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522" name="Rectangle 42">
            <a:hlinkClick r:id="rId2" action="ppaction://hlinksldjump"/>
            <a:extLst>
              <a:ext uri="{FF2B5EF4-FFF2-40B4-BE49-F238E27FC236}">
                <a16:creationId xmlns:a16="http://schemas.microsoft.com/office/drawing/2014/main" id="{3C8E0DEE-A470-9485-2DF5-2F4C89FC0094}"/>
              </a:ext>
            </a:extLst>
          </p:cNvPr>
          <p:cNvSpPr>
            <a:spLocks noChangeArrowheads="1"/>
          </p:cNvSpPr>
          <p:nvPr/>
        </p:nvSpPr>
        <p:spPr bwMode="auto">
          <a:xfrm>
            <a:off x="1406525" y="1249363"/>
            <a:ext cx="1403350"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Production Hardware</a:t>
            </a:r>
          </a:p>
          <a:p>
            <a:r>
              <a:rPr lang="en-US" altLang="fr-FR" sz="800" b="1" u="none"/>
              <a:t>Installed</a:t>
            </a:r>
          </a:p>
        </p:txBody>
      </p:sp>
      <p:cxnSp>
        <p:nvCxnSpPr>
          <p:cNvPr id="148523" name="AutoShape 43">
            <a:extLst>
              <a:ext uri="{FF2B5EF4-FFF2-40B4-BE49-F238E27FC236}">
                <a16:creationId xmlns:a16="http://schemas.microsoft.com/office/drawing/2014/main" id="{F9D1876D-BA06-5169-AD68-0A611F832F29}"/>
              </a:ext>
            </a:extLst>
          </p:cNvPr>
          <p:cNvCxnSpPr>
            <a:cxnSpLocks noChangeShapeType="1"/>
            <a:stCxn id="148506" idx="3"/>
            <a:endCxn id="148522" idx="2"/>
          </p:cNvCxnSpPr>
          <p:nvPr/>
        </p:nvCxnSpPr>
        <p:spPr bwMode="auto">
          <a:xfrm flipV="1">
            <a:off x="1368425" y="1635125"/>
            <a:ext cx="739775" cy="1414463"/>
          </a:xfrm>
          <a:prstGeom prst="bentConnector2">
            <a:avLst/>
          </a:prstGeom>
          <a:noFill/>
          <a:ln w="12700">
            <a:solidFill>
              <a:schemeClr val="tx1"/>
            </a:solidFill>
            <a:prstDash val="sysDot"/>
            <a:miter lim="800000"/>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524" name="Rectangle 44">
            <a:hlinkClick r:id="rId2" action="ppaction://hlinksldjump"/>
            <a:extLst>
              <a:ext uri="{FF2B5EF4-FFF2-40B4-BE49-F238E27FC236}">
                <a16:creationId xmlns:a16="http://schemas.microsoft.com/office/drawing/2014/main" id="{137753E6-607C-683A-2202-F9A89C2DA91D}"/>
              </a:ext>
            </a:extLst>
          </p:cNvPr>
          <p:cNvSpPr>
            <a:spLocks noChangeArrowheads="1"/>
          </p:cNvSpPr>
          <p:nvPr/>
        </p:nvSpPr>
        <p:spPr bwMode="auto">
          <a:xfrm>
            <a:off x="2667000" y="1249363"/>
            <a:ext cx="1403350"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Production Environments</a:t>
            </a:r>
          </a:p>
          <a:p>
            <a:r>
              <a:rPr lang="en-US" altLang="fr-FR" sz="800" b="1" u="none"/>
              <a:t>Active</a:t>
            </a:r>
          </a:p>
        </p:txBody>
      </p:sp>
      <p:cxnSp>
        <p:nvCxnSpPr>
          <p:cNvPr id="148525" name="AutoShape 45">
            <a:extLst>
              <a:ext uri="{FF2B5EF4-FFF2-40B4-BE49-F238E27FC236}">
                <a16:creationId xmlns:a16="http://schemas.microsoft.com/office/drawing/2014/main" id="{8CFEA956-B5AF-630C-DA6A-6E71180A1F5A}"/>
              </a:ext>
            </a:extLst>
          </p:cNvPr>
          <p:cNvCxnSpPr>
            <a:cxnSpLocks noChangeShapeType="1"/>
            <a:stCxn id="148490" idx="3"/>
            <a:endCxn id="148524" idx="2"/>
          </p:cNvCxnSpPr>
          <p:nvPr/>
        </p:nvCxnSpPr>
        <p:spPr bwMode="auto">
          <a:xfrm flipV="1">
            <a:off x="3224213" y="1635125"/>
            <a:ext cx="144462" cy="1414463"/>
          </a:xfrm>
          <a:prstGeom prst="bentConnector2">
            <a:avLst/>
          </a:prstGeom>
          <a:noFill/>
          <a:ln w="12700">
            <a:solidFill>
              <a:schemeClr val="tx1"/>
            </a:solidFill>
            <a:prstDash val="sysDot"/>
            <a:miter lim="800000"/>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503" name="Rectangle 23">
            <a:hlinkClick r:id="rId2" action="ppaction://hlinksldjump"/>
            <a:extLst>
              <a:ext uri="{FF2B5EF4-FFF2-40B4-BE49-F238E27FC236}">
                <a16:creationId xmlns:a16="http://schemas.microsoft.com/office/drawing/2014/main" id="{58FB544C-4504-8A97-185A-B6B4C0C563E0}"/>
              </a:ext>
            </a:extLst>
          </p:cNvPr>
          <p:cNvSpPr>
            <a:spLocks noChangeArrowheads="1"/>
          </p:cNvSpPr>
          <p:nvPr/>
        </p:nvSpPr>
        <p:spPr bwMode="auto">
          <a:xfrm>
            <a:off x="3657600" y="2224088"/>
            <a:ext cx="917575" cy="519112"/>
          </a:xfrm>
          <a:prstGeom prst="rect">
            <a:avLst/>
          </a:prstGeom>
          <a:solidFill>
            <a:srgbClr val="80FF80"/>
          </a:solidFill>
          <a:ln w="0">
            <a:solidFill>
              <a:srgbClr val="000000"/>
            </a:solidFill>
            <a:miter lim="800000"/>
            <a:headEnd/>
            <a:tailEnd/>
          </a:ln>
        </p:spPr>
        <p:txBody>
          <a:bodyPr anchor="ctr"/>
          <a:lstStyle/>
          <a:p>
            <a:r>
              <a:rPr lang="en-US" altLang="fr-FR" sz="800" b="1" u="none"/>
              <a:t>Security</a:t>
            </a:r>
          </a:p>
          <a:p>
            <a:r>
              <a:rPr lang="en-US" altLang="fr-FR" sz="800" b="1" u="none"/>
              <a:t>Workshop</a:t>
            </a:r>
          </a:p>
        </p:txBody>
      </p:sp>
      <p:sp>
        <p:nvSpPr>
          <p:cNvPr id="148528" name="Rectangle 48">
            <a:hlinkClick r:id="rId2" action="ppaction://hlinksldjump"/>
            <a:extLst>
              <a:ext uri="{FF2B5EF4-FFF2-40B4-BE49-F238E27FC236}">
                <a16:creationId xmlns:a16="http://schemas.microsoft.com/office/drawing/2014/main" id="{C521FAEC-DCA8-FEB8-956C-FB9F5209F948}"/>
              </a:ext>
            </a:extLst>
          </p:cNvPr>
          <p:cNvSpPr>
            <a:spLocks noChangeArrowheads="1"/>
          </p:cNvSpPr>
          <p:nvPr/>
        </p:nvSpPr>
        <p:spPr bwMode="auto">
          <a:xfrm>
            <a:off x="3657600" y="3086100"/>
            <a:ext cx="917575" cy="519113"/>
          </a:xfrm>
          <a:prstGeom prst="rect">
            <a:avLst/>
          </a:prstGeom>
          <a:solidFill>
            <a:srgbClr val="80FF80"/>
          </a:solidFill>
          <a:ln w="0">
            <a:solidFill>
              <a:srgbClr val="000000"/>
            </a:solidFill>
            <a:miter lim="800000"/>
            <a:headEnd/>
            <a:tailEnd/>
          </a:ln>
        </p:spPr>
        <p:txBody>
          <a:bodyPr anchor="ctr"/>
          <a:lstStyle/>
          <a:p>
            <a:r>
              <a:rPr lang="en-US" altLang="fr-FR" sz="800" b="1" u="none"/>
              <a:t>Readiness Assessment</a:t>
            </a:r>
          </a:p>
          <a:p>
            <a:r>
              <a:rPr lang="en-US" altLang="fr-FR" sz="800" b="1" u="none"/>
              <a:t>Workshop</a:t>
            </a:r>
          </a:p>
        </p:txBody>
      </p:sp>
      <p:sp>
        <p:nvSpPr>
          <p:cNvPr id="148531" name="Rectangle 51">
            <a:hlinkClick r:id="rId2" action="ppaction://hlinksldjump"/>
            <a:extLst>
              <a:ext uri="{FF2B5EF4-FFF2-40B4-BE49-F238E27FC236}">
                <a16:creationId xmlns:a16="http://schemas.microsoft.com/office/drawing/2014/main" id="{798FC77F-C8F3-FC8C-598E-DF87D15E9396}"/>
              </a:ext>
            </a:extLst>
          </p:cNvPr>
          <p:cNvSpPr>
            <a:spLocks noChangeArrowheads="1"/>
          </p:cNvSpPr>
          <p:nvPr/>
        </p:nvSpPr>
        <p:spPr bwMode="auto">
          <a:xfrm>
            <a:off x="4343400" y="3886200"/>
            <a:ext cx="917575" cy="519113"/>
          </a:xfrm>
          <a:prstGeom prst="rect">
            <a:avLst/>
          </a:prstGeom>
          <a:solidFill>
            <a:srgbClr val="80FF80"/>
          </a:solidFill>
          <a:ln w="0">
            <a:solidFill>
              <a:srgbClr val="000000"/>
            </a:solidFill>
            <a:miter lim="800000"/>
            <a:headEnd/>
            <a:tailEnd/>
          </a:ln>
        </p:spPr>
        <p:txBody>
          <a:bodyPr anchor="ctr"/>
          <a:lstStyle/>
          <a:p>
            <a:r>
              <a:rPr lang="en-US" altLang="fr-FR" sz="800" b="1" u="none"/>
              <a:t>Disaster Recovery Planning Workshop</a:t>
            </a:r>
          </a:p>
        </p:txBody>
      </p:sp>
      <p:cxnSp>
        <p:nvCxnSpPr>
          <p:cNvPr id="148532" name="AutoShape 52">
            <a:extLst>
              <a:ext uri="{FF2B5EF4-FFF2-40B4-BE49-F238E27FC236}">
                <a16:creationId xmlns:a16="http://schemas.microsoft.com/office/drawing/2014/main" id="{598AAE98-ABC0-0F23-8854-7BAB006C48A9}"/>
              </a:ext>
            </a:extLst>
          </p:cNvPr>
          <p:cNvCxnSpPr>
            <a:cxnSpLocks noChangeShapeType="1"/>
            <a:stCxn id="148531" idx="3"/>
            <a:endCxn id="148496" idx="2"/>
          </p:cNvCxnSpPr>
          <p:nvPr/>
        </p:nvCxnSpPr>
        <p:spPr bwMode="auto">
          <a:xfrm flipV="1">
            <a:off x="5260975" y="3308350"/>
            <a:ext cx="1598613" cy="838200"/>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533" name="AutoShape 53">
            <a:extLst>
              <a:ext uri="{FF2B5EF4-FFF2-40B4-BE49-F238E27FC236}">
                <a16:creationId xmlns:a16="http://schemas.microsoft.com/office/drawing/2014/main" id="{26EFFEC7-61C6-4EF8-9DC6-4BDA1FF187B4}"/>
              </a:ext>
            </a:extLst>
          </p:cNvPr>
          <p:cNvCxnSpPr>
            <a:cxnSpLocks noChangeShapeType="1"/>
            <a:stCxn id="148505" idx="3"/>
            <a:endCxn id="148496" idx="1"/>
          </p:cNvCxnSpPr>
          <p:nvPr/>
        </p:nvCxnSpPr>
        <p:spPr bwMode="auto">
          <a:xfrm flipV="1">
            <a:off x="5946775" y="3049588"/>
            <a:ext cx="454025" cy="296862"/>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535" name="AutoShape 55">
            <a:extLst>
              <a:ext uri="{FF2B5EF4-FFF2-40B4-BE49-F238E27FC236}">
                <a16:creationId xmlns:a16="http://schemas.microsoft.com/office/drawing/2014/main" id="{684B42A9-8DC3-AB0F-DA9D-B07FB2F45758}"/>
              </a:ext>
            </a:extLst>
          </p:cNvPr>
          <p:cNvCxnSpPr>
            <a:cxnSpLocks noChangeShapeType="1"/>
            <a:stCxn id="148490" idx="3"/>
            <a:endCxn id="148503" idx="1"/>
          </p:cNvCxnSpPr>
          <p:nvPr/>
        </p:nvCxnSpPr>
        <p:spPr bwMode="auto">
          <a:xfrm flipV="1">
            <a:off x="3224213" y="2484438"/>
            <a:ext cx="433387" cy="565150"/>
          </a:xfrm>
          <a:prstGeom prst="bentConnector3">
            <a:avLst>
              <a:gd name="adj1" fmla="val 49815"/>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536" name="AutoShape 56">
            <a:extLst>
              <a:ext uri="{FF2B5EF4-FFF2-40B4-BE49-F238E27FC236}">
                <a16:creationId xmlns:a16="http://schemas.microsoft.com/office/drawing/2014/main" id="{273C0449-2E8F-0E55-12B8-E1EC1A0D20B1}"/>
              </a:ext>
            </a:extLst>
          </p:cNvPr>
          <p:cNvCxnSpPr>
            <a:cxnSpLocks noChangeShapeType="1"/>
            <a:stCxn id="148528" idx="3"/>
            <a:endCxn id="148504" idx="1"/>
          </p:cNvCxnSpPr>
          <p:nvPr/>
        </p:nvCxnSpPr>
        <p:spPr bwMode="auto">
          <a:xfrm flipV="1">
            <a:off x="4575175" y="2484438"/>
            <a:ext cx="454025" cy="862012"/>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538" name="AutoShape 58">
            <a:extLst>
              <a:ext uri="{FF2B5EF4-FFF2-40B4-BE49-F238E27FC236}">
                <a16:creationId xmlns:a16="http://schemas.microsoft.com/office/drawing/2014/main" id="{A4AF7B38-0640-0E47-F477-95A320F92800}"/>
              </a:ext>
            </a:extLst>
          </p:cNvPr>
          <p:cNvCxnSpPr>
            <a:cxnSpLocks noChangeShapeType="1"/>
            <a:stCxn id="148490" idx="2"/>
            <a:endCxn id="148531" idx="1"/>
          </p:cNvCxnSpPr>
          <p:nvPr/>
        </p:nvCxnSpPr>
        <p:spPr bwMode="auto">
          <a:xfrm rot="16200000" flipH="1">
            <a:off x="3135313" y="2938462"/>
            <a:ext cx="838200" cy="157797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8543" name="Picture 63">
            <a:extLst>
              <a:ext uri="{FF2B5EF4-FFF2-40B4-BE49-F238E27FC236}">
                <a16:creationId xmlns:a16="http://schemas.microsoft.com/office/drawing/2014/main" id="{BD141BBC-B2EB-60AE-2DD4-38322B8C3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254750"/>
            <a:ext cx="3352800" cy="280988"/>
          </a:xfrm>
          <a:prstGeom prst="rect">
            <a:avLst/>
          </a:prstGeom>
          <a:noFill/>
          <a:extLst>
            <a:ext uri="{909E8E84-426E-40DD-AFC4-6F175D3DCCD1}">
              <a14:hiddenFill xmlns:a14="http://schemas.microsoft.com/office/drawing/2010/main">
                <a:solidFill>
                  <a:srgbClr val="FFFFFF"/>
                </a:solidFill>
              </a14:hiddenFill>
            </a:ext>
          </a:extLst>
        </p:spPr>
      </p:pic>
      <p:sp>
        <p:nvSpPr>
          <p:cNvPr id="148544" name="Rectangle 64">
            <a:extLst>
              <a:ext uri="{FF2B5EF4-FFF2-40B4-BE49-F238E27FC236}">
                <a16:creationId xmlns:a16="http://schemas.microsoft.com/office/drawing/2014/main" id="{0CC57939-6B35-8FAD-EBFC-F8F4D6530809}"/>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1" name="Rectangle 19">
            <a:extLst>
              <a:ext uri="{FF2B5EF4-FFF2-40B4-BE49-F238E27FC236}">
                <a16:creationId xmlns:a16="http://schemas.microsoft.com/office/drawing/2014/main" id="{9E8A7EE5-1D88-F78F-703A-02FB92814791}"/>
              </a:ext>
            </a:extLst>
          </p:cNvPr>
          <p:cNvSpPr>
            <a:spLocks noChangeArrowheads="1"/>
          </p:cNvSpPr>
          <p:nvPr/>
        </p:nvSpPr>
        <p:spPr bwMode="auto">
          <a:xfrm>
            <a:off x="0" y="949325"/>
            <a:ext cx="2895600" cy="5902325"/>
          </a:xfrm>
          <a:prstGeom prst="rect">
            <a:avLst/>
          </a:prstGeom>
          <a:gradFill rotWithShape="0">
            <a:gsLst>
              <a:gs pos="0">
                <a:srgbClr val="D5FFD5"/>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16" name="Rectangle 4">
            <a:extLst>
              <a:ext uri="{FF2B5EF4-FFF2-40B4-BE49-F238E27FC236}">
                <a16:creationId xmlns:a16="http://schemas.microsoft.com/office/drawing/2014/main" id="{58FADCDC-97CA-F004-C502-B786177F623C}"/>
              </a:ext>
            </a:extLst>
          </p:cNvPr>
          <p:cNvSpPr>
            <a:spLocks noChangeArrowheads="1"/>
          </p:cNvSpPr>
          <p:nvPr>
            <p:ph type="body" idx="1"/>
          </p:nvPr>
        </p:nvSpPr>
        <p:spPr bwMode="auto">
          <a:xfrm>
            <a:off x="2286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008000"/>
                </a:solidFill>
                <a:latin typeface="Garamond" panose="02020404030301010803" pitchFamily="18" charset="0"/>
              </a:rPr>
              <a:t>Production Configuration Workshop</a:t>
            </a:r>
            <a:endParaRPr lang="en-US" altLang="fr-FR" sz="2800">
              <a:solidFill>
                <a:srgbClr val="008000"/>
              </a:solidFill>
              <a:latin typeface="Garamond" panose="02020404030301010803" pitchFamily="18" charset="0"/>
            </a:endParaRPr>
          </a:p>
        </p:txBody>
      </p:sp>
      <p:sp>
        <p:nvSpPr>
          <p:cNvPr id="38917" name="Text Box 5">
            <a:extLst>
              <a:ext uri="{FF2B5EF4-FFF2-40B4-BE49-F238E27FC236}">
                <a16:creationId xmlns:a16="http://schemas.microsoft.com/office/drawing/2014/main" id="{F176175B-3B3C-51B9-CA73-E5FAF2D5D4D9}"/>
              </a:ext>
            </a:extLst>
          </p:cNvPr>
          <p:cNvSpPr txBox="1">
            <a:spLocks noChangeArrowheads="1"/>
          </p:cNvSpPr>
          <p:nvPr/>
        </p:nvSpPr>
        <p:spPr bwMode="auto">
          <a:xfrm>
            <a:off x="838200" y="1676400"/>
            <a:ext cx="571500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008000"/>
                </a:solidFill>
                <a:latin typeface="Garamond" panose="02020404030301010803" pitchFamily="18" charset="0"/>
              </a:rPr>
              <a:t>Concept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Configure the production environment for live transaction processing.</a:t>
            </a:r>
          </a:p>
        </p:txBody>
      </p:sp>
      <p:sp>
        <p:nvSpPr>
          <p:cNvPr id="38918" name="Text Box 6">
            <a:extLst>
              <a:ext uri="{FF2B5EF4-FFF2-40B4-BE49-F238E27FC236}">
                <a16:creationId xmlns:a16="http://schemas.microsoft.com/office/drawing/2014/main" id="{6DD8FF7E-289E-3C42-8392-1913D94A4F3A}"/>
              </a:ext>
            </a:extLst>
          </p:cNvPr>
          <p:cNvSpPr txBox="1">
            <a:spLocks noChangeArrowheads="1"/>
          </p:cNvSpPr>
          <p:nvPr/>
        </p:nvSpPr>
        <p:spPr bwMode="auto">
          <a:xfrm>
            <a:off x="1524000" y="2711450"/>
            <a:ext cx="69342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008000"/>
                </a:solidFill>
                <a:latin typeface="Garamond" panose="02020404030301010803" pitchFamily="18" charset="0"/>
              </a:rPr>
              <a:t>Key Objectives</a:t>
            </a:r>
            <a:endParaRPr lang="en-US" altLang="fr-FR" sz="1400" u="none">
              <a:latin typeface="Garamond" panose="02020404030301010803" pitchFamily="18" charset="0"/>
            </a:endParaRP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Verify that all production servers are properly configured</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Complete the configuration of the production J.D. Edwards software</a:t>
            </a:r>
            <a:br>
              <a:rPr lang="en-US" altLang="fr-FR" sz="1400" u="none">
                <a:latin typeface="Garamond" panose="02020404030301010803" pitchFamily="18" charset="0"/>
              </a:rPr>
            </a:br>
            <a:r>
              <a:rPr lang="en-US" altLang="fr-FR" sz="1400" u="none">
                <a:latin typeface="Garamond" panose="02020404030301010803" pitchFamily="18" charset="0"/>
              </a:rPr>
              <a:t>   environments in preparation for the </a:t>
            </a:r>
            <a:r>
              <a:rPr lang="en-US" altLang="fr-FR" sz="1400" i="1" u="none">
                <a:latin typeface="Garamond" panose="02020404030301010803" pitchFamily="18" charset="0"/>
              </a:rPr>
              <a:t>System Test Workshop</a:t>
            </a:r>
            <a:endParaRPr lang="en-US" altLang="fr-FR" sz="1400" b="1" i="1" u="none">
              <a:latin typeface="Garamond" panose="02020404030301010803" pitchFamily="18" charset="0"/>
            </a:endParaRP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Perform a technology sweep of all the technology components</a:t>
            </a:r>
          </a:p>
          <a:p>
            <a:pPr algn="l">
              <a:spcBef>
                <a:spcPct val="20000"/>
              </a:spcBef>
              <a:buClr>
                <a:schemeClr val="bg2"/>
              </a:buClr>
              <a:buSzPct val="60000"/>
              <a:buFont typeface="Wingdings" panose="05000000000000000000" pitchFamily="2" charset="2"/>
              <a:buNone/>
            </a:pPr>
            <a:r>
              <a:rPr lang="en-US" altLang="fr-FR" sz="1400" u="none">
                <a:latin typeface="Garamond" panose="02020404030301010803" pitchFamily="18" charset="0"/>
              </a:rPr>
              <a:t>   required to support live processing</a:t>
            </a:r>
          </a:p>
        </p:txBody>
      </p:sp>
      <p:sp>
        <p:nvSpPr>
          <p:cNvPr id="38919" name="Text Box 7">
            <a:extLst>
              <a:ext uri="{FF2B5EF4-FFF2-40B4-BE49-F238E27FC236}">
                <a16:creationId xmlns:a16="http://schemas.microsoft.com/office/drawing/2014/main" id="{94ECFA4A-DDF5-B2FA-F0BA-DE25C9150109}"/>
              </a:ext>
            </a:extLst>
          </p:cNvPr>
          <p:cNvSpPr txBox="1">
            <a:spLocks noChangeArrowheads="1"/>
          </p:cNvSpPr>
          <p:nvPr/>
        </p:nvSpPr>
        <p:spPr bwMode="auto">
          <a:xfrm>
            <a:off x="2286000" y="4648200"/>
            <a:ext cx="59436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fr-FR" altLang="fr-FR" sz="2400" b="1" u="none">
                <a:solidFill>
                  <a:srgbClr val="008000"/>
                </a:solidFill>
                <a:latin typeface="Garamond" panose="02020404030301010803" pitchFamily="18" charset="0"/>
              </a:rPr>
              <a:t>Deliverables</a:t>
            </a:r>
            <a:endParaRPr lang="en-US" altLang="fr-FR" sz="2400" b="1" u="none">
              <a:solidFill>
                <a:srgbClr val="008000"/>
              </a:solidFill>
              <a:latin typeface="Garamond" panose="02020404030301010803" pitchFamily="18" charset="0"/>
            </a:endParaRPr>
          </a:p>
          <a:p>
            <a:pPr algn="l">
              <a:spcBef>
                <a:spcPct val="20000"/>
              </a:spcBef>
              <a:buClr>
                <a:schemeClr val="bg2"/>
              </a:buClr>
              <a:buSzPct val="60000"/>
              <a:buFont typeface="Wingdings" panose="05000000000000000000" pitchFamily="2" charset="2"/>
              <a:buChar char="n"/>
            </a:pPr>
            <a:r>
              <a:rPr lang="fr-FR" altLang="fr-FR" sz="1400" u="none">
                <a:latin typeface="Garamond" panose="02020404030301010803" pitchFamily="18" charset="0"/>
              </a:rPr>
              <a:t> Production configuration document</a:t>
            </a:r>
            <a:endParaRPr lang="en-US" altLang="fr-FR" sz="1400" b="1" i="1" u="none">
              <a:latin typeface="Garamond" panose="02020404030301010803" pitchFamily="18" charset="0"/>
            </a:endParaRP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All code and system objects promoted to Production and deployed</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Production environments available to project teams</a:t>
            </a:r>
          </a:p>
        </p:txBody>
      </p:sp>
      <p:pic>
        <p:nvPicPr>
          <p:cNvPr id="38922" name="Picture 10">
            <a:extLst>
              <a:ext uri="{FF2B5EF4-FFF2-40B4-BE49-F238E27FC236}">
                <a16:creationId xmlns:a16="http://schemas.microsoft.com/office/drawing/2014/main" id="{A1D9BB28-7497-A86B-E5F7-A6007E303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6764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38926" name="Rectangle 14">
            <a:extLst>
              <a:ext uri="{FF2B5EF4-FFF2-40B4-BE49-F238E27FC236}">
                <a16:creationId xmlns:a16="http://schemas.microsoft.com/office/drawing/2014/main" id="{77614EB2-63B3-B3DD-8AC2-3566183308A0}"/>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Go-Live Phase Overview</a:t>
            </a:r>
          </a:p>
        </p:txBody>
      </p:sp>
      <p:sp>
        <p:nvSpPr>
          <p:cNvPr id="38932" name="Rectangle 20">
            <a:extLst>
              <a:ext uri="{FF2B5EF4-FFF2-40B4-BE49-F238E27FC236}">
                <a16:creationId xmlns:a16="http://schemas.microsoft.com/office/drawing/2014/main" id="{5C47A273-3F2A-7D8E-63EB-91761C94827E}"/>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3" name="Rectangle 1037">
            <a:extLst>
              <a:ext uri="{FF2B5EF4-FFF2-40B4-BE49-F238E27FC236}">
                <a16:creationId xmlns:a16="http://schemas.microsoft.com/office/drawing/2014/main" id="{7099B49E-1535-5CE5-70FE-E7BEC67CAD0E}"/>
              </a:ext>
            </a:extLst>
          </p:cNvPr>
          <p:cNvSpPr>
            <a:spLocks noChangeArrowheads="1"/>
          </p:cNvSpPr>
          <p:nvPr/>
        </p:nvSpPr>
        <p:spPr bwMode="auto">
          <a:xfrm>
            <a:off x="0" y="949325"/>
            <a:ext cx="2895600" cy="5902325"/>
          </a:xfrm>
          <a:prstGeom prst="rect">
            <a:avLst/>
          </a:prstGeom>
          <a:gradFill rotWithShape="0">
            <a:gsLst>
              <a:gs pos="0">
                <a:srgbClr val="D5FFD5"/>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43" name="Rectangle 1027">
            <a:extLst>
              <a:ext uri="{FF2B5EF4-FFF2-40B4-BE49-F238E27FC236}">
                <a16:creationId xmlns:a16="http://schemas.microsoft.com/office/drawing/2014/main" id="{DC40C91A-C445-129E-F4FD-EC1DF9A7F827}"/>
              </a:ext>
            </a:extLst>
          </p:cNvPr>
          <p:cNvSpPr>
            <a:spLocks noChangeArrowheads="1"/>
          </p:cNvSpPr>
          <p:nvPr>
            <p:ph type="body" idx="1"/>
          </p:nvPr>
        </p:nvSpPr>
        <p:spPr bwMode="auto">
          <a:xfrm>
            <a:off x="2286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008000"/>
                </a:solidFill>
                <a:latin typeface="Garamond" panose="02020404030301010803" pitchFamily="18" charset="0"/>
              </a:rPr>
              <a:t>Readiness Assessment Workshop</a:t>
            </a:r>
            <a:endParaRPr lang="en-US" altLang="fr-FR" sz="2800">
              <a:solidFill>
                <a:srgbClr val="008000"/>
              </a:solidFill>
              <a:latin typeface="Garamond" panose="02020404030301010803" pitchFamily="18" charset="0"/>
            </a:endParaRPr>
          </a:p>
        </p:txBody>
      </p:sp>
      <p:sp>
        <p:nvSpPr>
          <p:cNvPr id="163844" name="Text Box 1028">
            <a:extLst>
              <a:ext uri="{FF2B5EF4-FFF2-40B4-BE49-F238E27FC236}">
                <a16:creationId xmlns:a16="http://schemas.microsoft.com/office/drawing/2014/main" id="{2847FE7E-3095-6B36-728D-993DBF4A2DD9}"/>
              </a:ext>
            </a:extLst>
          </p:cNvPr>
          <p:cNvSpPr txBox="1">
            <a:spLocks noChangeArrowheads="1"/>
          </p:cNvSpPr>
          <p:nvPr/>
        </p:nvSpPr>
        <p:spPr bwMode="auto">
          <a:xfrm>
            <a:off x="838200" y="1600200"/>
            <a:ext cx="57150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008000"/>
                </a:solidFill>
                <a:latin typeface="Garamond" panose="02020404030301010803" pitchFamily="18" charset="0"/>
              </a:rPr>
              <a:t>Concept</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Verify the readiness of the IT staff, procedures, and physical systems to</a:t>
            </a:r>
            <a:br>
              <a:rPr lang="en-US" altLang="fr-FR" sz="1400" u="none">
                <a:latin typeface="Garamond" panose="02020404030301010803" pitchFamily="18" charset="0"/>
              </a:rPr>
            </a:br>
            <a:r>
              <a:rPr lang="en-US" altLang="fr-FR" sz="1400" u="none">
                <a:latin typeface="Garamond" panose="02020404030301010803" pitchFamily="18" charset="0"/>
              </a:rPr>
              <a:t>   support production use of the solution.  Provide a risk-based issues list and</a:t>
            </a:r>
            <a:br>
              <a:rPr lang="en-US" altLang="fr-FR" sz="1400" u="none">
                <a:latin typeface="Garamond" panose="02020404030301010803" pitchFamily="18" charset="0"/>
              </a:rPr>
            </a:br>
            <a:r>
              <a:rPr lang="en-US" altLang="fr-FR" sz="1400" u="none">
                <a:latin typeface="Garamond" panose="02020404030301010803" pitchFamily="18" charset="0"/>
              </a:rPr>
              <a:t>   action plan to manage the completion of the project and transition into</a:t>
            </a:r>
            <a:br>
              <a:rPr lang="en-US" altLang="fr-FR" sz="1400" u="none">
                <a:latin typeface="Garamond" panose="02020404030301010803" pitchFamily="18" charset="0"/>
              </a:rPr>
            </a:br>
            <a:r>
              <a:rPr lang="en-US" altLang="fr-FR" sz="1400" u="none">
                <a:latin typeface="Garamond" panose="02020404030301010803" pitchFamily="18" charset="0"/>
              </a:rPr>
              <a:t>   production use.  This activity is performed across all aspects of the project,</a:t>
            </a:r>
            <a:br>
              <a:rPr lang="en-US" altLang="fr-FR" sz="1400" u="none">
                <a:latin typeface="Garamond" panose="02020404030301010803" pitchFamily="18" charset="0"/>
              </a:rPr>
            </a:br>
            <a:r>
              <a:rPr lang="en-US" altLang="fr-FR" sz="1400" u="none">
                <a:latin typeface="Garamond" panose="02020404030301010803" pitchFamily="18" charset="0"/>
              </a:rPr>
              <a:t>   but only technology activities are detailed below.</a:t>
            </a:r>
          </a:p>
        </p:txBody>
      </p:sp>
      <p:sp>
        <p:nvSpPr>
          <p:cNvPr id="163845" name="Text Box 1029">
            <a:extLst>
              <a:ext uri="{FF2B5EF4-FFF2-40B4-BE49-F238E27FC236}">
                <a16:creationId xmlns:a16="http://schemas.microsoft.com/office/drawing/2014/main" id="{FFB5BB4C-7E7E-4E35-730E-A8A886BAA729}"/>
              </a:ext>
            </a:extLst>
          </p:cNvPr>
          <p:cNvSpPr txBox="1">
            <a:spLocks noChangeArrowheads="1"/>
          </p:cNvSpPr>
          <p:nvPr/>
        </p:nvSpPr>
        <p:spPr bwMode="auto">
          <a:xfrm>
            <a:off x="1524000" y="3048000"/>
            <a:ext cx="69342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008000"/>
                </a:solidFill>
                <a:latin typeface="Garamond" panose="02020404030301010803" pitchFamily="18" charset="0"/>
              </a:rPr>
              <a:t>Key Objectives</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Interview IT support staff, review competed training</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Review production support procedures and help desk solution</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Review open issues and determine impact and risk to production use</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Conduct a physical audit of all systems and administration tools for proper configuration</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Compile a list of open issues and assign level of risk to production use</a:t>
            </a:r>
          </a:p>
        </p:txBody>
      </p:sp>
      <p:sp>
        <p:nvSpPr>
          <p:cNvPr id="163846" name="Text Box 1030">
            <a:extLst>
              <a:ext uri="{FF2B5EF4-FFF2-40B4-BE49-F238E27FC236}">
                <a16:creationId xmlns:a16="http://schemas.microsoft.com/office/drawing/2014/main" id="{C197FD6D-7779-F450-1A61-AF5D72A175C9}"/>
              </a:ext>
            </a:extLst>
          </p:cNvPr>
          <p:cNvSpPr txBox="1">
            <a:spLocks noChangeArrowheads="1"/>
          </p:cNvSpPr>
          <p:nvPr/>
        </p:nvSpPr>
        <p:spPr bwMode="auto">
          <a:xfrm>
            <a:off x="2286000" y="4648200"/>
            <a:ext cx="59436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fr-FR" altLang="fr-FR" sz="2400" b="1" u="none">
                <a:solidFill>
                  <a:srgbClr val="008000"/>
                </a:solidFill>
                <a:latin typeface="Garamond" panose="02020404030301010803" pitchFamily="18" charset="0"/>
              </a:rPr>
              <a:t>Deliverables</a:t>
            </a:r>
            <a:endParaRPr lang="en-US" altLang="fr-FR" sz="2400" b="1" u="none">
              <a:solidFill>
                <a:srgbClr val="008000"/>
              </a:solidFill>
              <a:latin typeface="Garamond" panose="02020404030301010803" pitchFamily="18" charset="0"/>
            </a:endParaRPr>
          </a:p>
          <a:p>
            <a:pPr algn="l">
              <a:lnSpc>
                <a:spcPct val="90000"/>
              </a:lnSpc>
              <a:spcBef>
                <a:spcPct val="20000"/>
              </a:spcBef>
              <a:buClr>
                <a:schemeClr val="bg2"/>
              </a:buClr>
              <a:buSzPct val="60000"/>
              <a:buFont typeface="Wingdings" panose="05000000000000000000" pitchFamily="2" charset="2"/>
              <a:buChar char="n"/>
            </a:pPr>
            <a:r>
              <a:rPr lang="fr-FR" altLang="fr-FR" sz="1400" u="none">
                <a:latin typeface="Garamond" panose="02020404030301010803" pitchFamily="18" charset="0"/>
              </a:rPr>
              <a:t> </a:t>
            </a:r>
            <a:r>
              <a:rPr lang="en-US" altLang="fr-FR" sz="1400" u="none">
                <a:latin typeface="Garamond" panose="02020404030301010803" pitchFamily="18" charset="0"/>
              </a:rPr>
              <a:t>Gaps in activity completion, support procedures, and staff preparedness</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Concerns and risks to production use of the solution</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Action plan to address identified gaps and issues</a:t>
            </a:r>
          </a:p>
          <a:p>
            <a:pPr algn="l">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Overall recommendation on whether to proceed with production go-live date</a:t>
            </a:r>
          </a:p>
        </p:txBody>
      </p:sp>
      <p:pic>
        <p:nvPicPr>
          <p:cNvPr id="163847" name="Picture 1031">
            <a:extLst>
              <a:ext uri="{FF2B5EF4-FFF2-40B4-BE49-F238E27FC236}">
                <a16:creationId xmlns:a16="http://schemas.microsoft.com/office/drawing/2014/main" id="{2396DA09-47F2-5987-289C-B27661C06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0668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63849" name="Rectangle 1033">
            <a:extLst>
              <a:ext uri="{FF2B5EF4-FFF2-40B4-BE49-F238E27FC236}">
                <a16:creationId xmlns:a16="http://schemas.microsoft.com/office/drawing/2014/main" id="{7BDE867D-0361-B660-7186-15D989EB537A}"/>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Go-Live Phase Overview</a:t>
            </a:r>
          </a:p>
        </p:txBody>
      </p:sp>
      <p:sp>
        <p:nvSpPr>
          <p:cNvPr id="163854" name="Rectangle 1038">
            <a:extLst>
              <a:ext uri="{FF2B5EF4-FFF2-40B4-BE49-F238E27FC236}">
                <a16:creationId xmlns:a16="http://schemas.microsoft.com/office/drawing/2014/main" id="{069D5487-33FE-B732-93F3-8D8B739C648B}"/>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5" name="Rectangle 4109">
            <a:extLst>
              <a:ext uri="{FF2B5EF4-FFF2-40B4-BE49-F238E27FC236}">
                <a16:creationId xmlns:a16="http://schemas.microsoft.com/office/drawing/2014/main" id="{E6324A14-A1B3-1BD9-AA65-3E926D2FAD24}"/>
              </a:ext>
            </a:extLst>
          </p:cNvPr>
          <p:cNvSpPr>
            <a:spLocks noChangeArrowheads="1"/>
          </p:cNvSpPr>
          <p:nvPr/>
        </p:nvSpPr>
        <p:spPr bwMode="auto">
          <a:xfrm>
            <a:off x="0" y="949325"/>
            <a:ext cx="2895600" cy="5902325"/>
          </a:xfrm>
          <a:prstGeom prst="rect">
            <a:avLst/>
          </a:prstGeom>
          <a:gradFill rotWithShape="0">
            <a:gsLst>
              <a:gs pos="0">
                <a:srgbClr val="D5FFD5"/>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795" name="Rectangle 4099">
            <a:extLst>
              <a:ext uri="{FF2B5EF4-FFF2-40B4-BE49-F238E27FC236}">
                <a16:creationId xmlns:a16="http://schemas.microsoft.com/office/drawing/2014/main" id="{3B96D7A8-F40B-707A-2871-3F4D4FE946FB}"/>
              </a:ext>
            </a:extLst>
          </p:cNvPr>
          <p:cNvSpPr>
            <a:spLocks noChangeArrowheads="1"/>
          </p:cNvSpPr>
          <p:nvPr>
            <p:ph type="body" idx="1"/>
          </p:nvPr>
        </p:nvSpPr>
        <p:spPr bwMode="auto">
          <a:xfrm>
            <a:off x="2286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008000"/>
                </a:solidFill>
                <a:latin typeface="Garamond" panose="02020404030301010803" pitchFamily="18" charset="0"/>
              </a:rPr>
              <a:t>Security Workshop</a:t>
            </a:r>
            <a:endParaRPr lang="en-US" altLang="fr-FR" sz="2800">
              <a:solidFill>
                <a:srgbClr val="008000"/>
              </a:solidFill>
              <a:latin typeface="Garamond" panose="02020404030301010803" pitchFamily="18" charset="0"/>
            </a:endParaRPr>
          </a:p>
        </p:txBody>
      </p:sp>
      <p:sp>
        <p:nvSpPr>
          <p:cNvPr id="161796" name="Text Box 4100">
            <a:extLst>
              <a:ext uri="{FF2B5EF4-FFF2-40B4-BE49-F238E27FC236}">
                <a16:creationId xmlns:a16="http://schemas.microsoft.com/office/drawing/2014/main" id="{9A4CDB78-0BFD-88E8-3875-50FDF4C712B2}"/>
              </a:ext>
            </a:extLst>
          </p:cNvPr>
          <p:cNvSpPr txBox="1">
            <a:spLocks noChangeArrowheads="1"/>
          </p:cNvSpPr>
          <p:nvPr/>
        </p:nvSpPr>
        <p:spPr bwMode="auto">
          <a:xfrm>
            <a:off x="838200" y="1676400"/>
            <a:ext cx="57150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008000"/>
                </a:solidFill>
                <a:latin typeface="Garamond" panose="02020404030301010803" pitchFamily="18" charset="0"/>
              </a:rPr>
              <a:t>Concept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Configure sign-on and application security for production users and</a:t>
            </a:r>
            <a:br>
              <a:rPr lang="en-US" altLang="fr-FR" sz="1400" u="none">
                <a:latin typeface="Garamond" panose="02020404030301010803" pitchFamily="18" charset="0"/>
              </a:rPr>
            </a:br>
            <a:r>
              <a:rPr lang="en-US" altLang="fr-FR" sz="1400" u="none">
                <a:latin typeface="Garamond" panose="02020404030301010803" pitchFamily="18" charset="0"/>
              </a:rPr>
              <a:t>   environments.  Define and apply security policies for supporting</a:t>
            </a:r>
            <a:br>
              <a:rPr lang="en-US" altLang="fr-FR" sz="1400" u="none">
                <a:latin typeface="Garamond" panose="02020404030301010803" pitchFamily="18" charset="0"/>
              </a:rPr>
            </a:br>
            <a:r>
              <a:rPr lang="en-US" altLang="fr-FR" sz="1400" u="none">
                <a:latin typeface="Garamond" panose="02020404030301010803" pitchFamily="18" charset="0"/>
              </a:rPr>
              <a:t>   computing components and services.</a:t>
            </a:r>
          </a:p>
        </p:txBody>
      </p:sp>
      <p:sp>
        <p:nvSpPr>
          <p:cNvPr id="161797" name="Text Box 4101">
            <a:extLst>
              <a:ext uri="{FF2B5EF4-FFF2-40B4-BE49-F238E27FC236}">
                <a16:creationId xmlns:a16="http://schemas.microsoft.com/office/drawing/2014/main" id="{7F796F6E-B126-F5B4-AB3F-32E0222A436A}"/>
              </a:ext>
            </a:extLst>
          </p:cNvPr>
          <p:cNvSpPr txBox="1">
            <a:spLocks noChangeArrowheads="1"/>
          </p:cNvSpPr>
          <p:nvPr/>
        </p:nvSpPr>
        <p:spPr bwMode="auto">
          <a:xfrm>
            <a:off x="1524000" y="2940050"/>
            <a:ext cx="6934200"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008000"/>
                </a:solidFill>
                <a:latin typeface="Garamond" panose="02020404030301010803" pitchFamily="18" charset="0"/>
              </a:rPr>
              <a:t>Key Objectives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Establish enterprise-wide security requirements/policies and develop a</a:t>
            </a:r>
            <a:br>
              <a:rPr lang="en-US" altLang="fr-FR" sz="1400" u="none">
                <a:latin typeface="Garamond" panose="02020404030301010803" pitchFamily="18" charset="0"/>
              </a:rPr>
            </a:br>
            <a:r>
              <a:rPr lang="en-US" altLang="fr-FR" sz="1400" u="none">
                <a:latin typeface="Garamond" panose="02020404030301010803" pitchFamily="18" charset="0"/>
              </a:rPr>
              <a:t>   security plan</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Gather user roles and application security requirements from project teams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Define all security policies and requirements for supporting components</a:t>
            </a:r>
            <a:br>
              <a:rPr lang="en-US" altLang="fr-FR" sz="1400" u="none">
                <a:latin typeface="Garamond" panose="02020404030301010803" pitchFamily="18" charset="0"/>
              </a:rPr>
            </a:br>
            <a:r>
              <a:rPr lang="en-US" altLang="fr-FR" sz="1400" u="none">
                <a:latin typeface="Garamond" panose="02020404030301010803" pitchFamily="18" charset="0"/>
              </a:rPr>
              <a:t>   (networking, databases, operating systems, etc.)</a:t>
            </a:r>
            <a:endParaRPr lang="en-US" altLang="fr-FR" sz="1400" b="1" i="1" u="none">
              <a:latin typeface="Garamond" panose="02020404030301010803" pitchFamily="18" charset="0"/>
            </a:endParaRP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Establish all production user profiles and security policies</a:t>
            </a:r>
            <a:endParaRPr lang="en-US" altLang="fr-FR" sz="1400" b="1" i="1" u="none">
              <a:latin typeface="Garamond" panose="02020404030301010803" pitchFamily="18" charset="0"/>
            </a:endParaRP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Configure and test security for supporting components</a:t>
            </a:r>
          </a:p>
        </p:txBody>
      </p:sp>
      <p:sp>
        <p:nvSpPr>
          <p:cNvPr id="161798" name="Text Box 4102">
            <a:extLst>
              <a:ext uri="{FF2B5EF4-FFF2-40B4-BE49-F238E27FC236}">
                <a16:creationId xmlns:a16="http://schemas.microsoft.com/office/drawing/2014/main" id="{E5AF0C7B-AC04-84C7-C597-F085DED04B12}"/>
              </a:ext>
            </a:extLst>
          </p:cNvPr>
          <p:cNvSpPr txBox="1">
            <a:spLocks noChangeArrowheads="1"/>
          </p:cNvSpPr>
          <p:nvPr/>
        </p:nvSpPr>
        <p:spPr bwMode="auto">
          <a:xfrm>
            <a:off x="2362200" y="5257800"/>
            <a:ext cx="5943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fr-FR" altLang="fr-FR" sz="2400" b="1" u="none">
                <a:solidFill>
                  <a:srgbClr val="008000"/>
                </a:solidFill>
                <a:latin typeface="Garamond" panose="02020404030301010803" pitchFamily="18" charset="0"/>
              </a:rPr>
              <a:t>Deliverables</a:t>
            </a:r>
            <a:endParaRPr lang="en-US" altLang="fr-FR" sz="2400" b="1" u="none">
              <a:solidFill>
                <a:srgbClr val="008000"/>
              </a:solidFill>
              <a:latin typeface="Garamond" panose="02020404030301010803" pitchFamily="18" charset="0"/>
            </a:endParaRPr>
          </a:p>
          <a:p>
            <a:pPr algn="l">
              <a:spcBef>
                <a:spcPct val="20000"/>
              </a:spcBef>
              <a:buClr>
                <a:schemeClr val="bg2"/>
              </a:buClr>
              <a:buSzPct val="60000"/>
              <a:buFont typeface="Wingdings" panose="05000000000000000000" pitchFamily="2" charset="2"/>
              <a:buChar char="n"/>
            </a:pPr>
            <a:r>
              <a:rPr lang="fr-FR" altLang="fr-FR" sz="1400" u="none">
                <a:latin typeface="Garamond" panose="02020404030301010803" pitchFamily="18" charset="0"/>
              </a:rPr>
              <a:t> </a:t>
            </a:r>
            <a:r>
              <a:rPr lang="en-US" altLang="fr-FR" sz="1400" u="none">
                <a:latin typeface="Garamond" panose="02020404030301010803" pitchFamily="18" charset="0"/>
              </a:rPr>
              <a:t>Enterprise-wide security policy document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J.D. Edwards software security design document</a:t>
            </a:r>
          </a:p>
        </p:txBody>
      </p:sp>
      <p:pic>
        <p:nvPicPr>
          <p:cNvPr id="161799" name="Picture 4103">
            <a:extLst>
              <a:ext uri="{FF2B5EF4-FFF2-40B4-BE49-F238E27FC236}">
                <a16:creationId xmlns:a16="http://schemas.microsoft.com/office/drawing/2014/main" id="{BE6308A4-916E-C519-2FEF-968BAD08C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0668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61801" name="Rectangle 4105">
            <a:extLst>
              <a:ext uri="{FF2B5EF4-FFF2-40B4-BE49-F238E27FC236}">
                <a16:creationId xmlns:a16="http://schemas.microsoft.com/office/drawing/2014/main" id="{30B8B9FB-A29B-46CA-0C7E-0F994CFCB166}"/>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Go-Live Phase Overview</a:t>
            </a:r>
          </a:p>
        </p:txBody>
      </p:sp>
      <p:sp>
        <p:nvSpPr>
          <p:cNvPr id="161806" name="Rectangle 4110">
            <a:extLst>
              <a:ext uri="{FF2B5EF4-FFF2-40B4-BE49-F238E27FC236}">
                <a16:creationId xmlns:a16="http://schemas.microsoft.com/office/drawing/2014/main" id="{4AB81565-AED6-E02D-508B-850E68711C74}"/>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30" name="Rectangle 7182">
            <a:extLst>
              <a:ext uri="{FF2B5EF4-FFF2-40B4-BE49-F238E27FC236}">
                <a16:creationId xmlns:a16="http://schemas.microsoft.com/office/drawing/2014/main" id="{66F490B3-AB15-0ED0-CFEE-AA61D100F094}"/>
              </a:ext>
            </a:extLst>
          </p:cNvPr>
          <p:cNvSpPr>
            <a:spLocks noChangeArrowheads="1"/>
          </p:cNvSpPr>
          <p:nvPr/>
        </p:nvSpPr>
        <p:spPr bwMode="auto">
          <a:xfrm>
            <a:off x="0" y="949325"/>
            <a:ext cx="2895600" cy="5902325"/>
          </a:xfrm>
          <a:prstGeom prst="rect">
            <a:avLst/>
          </a:prstGeom>
          <a:gradFill rotWithShape="0">
            <a:gsLst>
              <a:gs pos="0">
                <a:srgbClr val="D5FFD5"/>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8419" name="Rectangle 7171">
            <a:extLst>
              <a:ext uri="{FF2B5EF4-FFF2-40B4-BE49-F238E27FC236}">
                <a16:creationId xmlns:a16="http://schemas.microsoft.com/office/drawing/2014/main" id="{05CEE0EA-408F-672E-6E26-F81126087B5B}"/>
              </a:ext>
            </a:extLst>
          </p:cNvPr>
          <p:cNvSpPr>
            <a:spLocks noChangeArrowheads="1"/>
          </p:cNvSpPr>
          <p:nvPr>
            <p:ph type="body" idx="1"/>
          </p:nvPr>
        </p:nvSpPr>
        <p:spPr bwMode="auto">
          <a:xfrm>
            <a:off x="2286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008000"/>
                </a:solidFill>
                <a:latin typeface="Garamond" panose="02020404030301010803" pitchFamily="18" charset="0"/>
              </a:rPr>
              <a:t>Disaster Recovery Planning Workshop</a:t>
            </a:r>
            <a:endParaRPr lang="en-US" altLang="fr-FR" sz="2800">
              <a:solidFill>
                <a:srgbClr val="008000"/>
              </a:solidFill>
              <a:latin typeface="Garamond" panose="02020404030301010803" pitchFamily="18" charset="0"/>
            </a:endParaRPr>
          </a:p>
        </p:txBody>
      </p:sp>
      <p:sp>
        <p:nvSpPr>
          <p:cNvPr id="188420" name="Text Box 7172">
            <a:extLst>
              <a:ext uri="{FF2B5EF4-FFF2-40B4-BE49-F238E27FC236}">
                <a16:creationId xmlns:a16="http://schemas.microsoft.com/office/drawing/2014/main" id="{1C04CC45-B3FC-DD07-B3B3-7EE532264101}"/>
              </a:ext>
            </a:extLst>
          </p:cNvPr>
          <p:cNvSpPr txBox="1">
            <a:spLocks noChangeArrowheads="1"/>
          </p:cNvSpPr>
          <p:nvPr/>
        </p:nvSpPr>
        <p:spPr bwMode="auto">
          <a:xfrm>
            <a:off x="838200" y="1676400"/>
            <a:ext cx="5715000" cy="1350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80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Determine disaster recovery requirements, plan the architecture of the disaster recovery solution, and document the recovery procedures.  Determine change management procedures needed for the disaster recovery solution and update the change management procedures guide.</a:t>
            </a:r>
          </a:p>
        </p:txBody>
      </p:sp>
      <p:sp>
        <p:nvSpPr>
          <p:cNvPr id="188421" name="Text Box 7173">
            <a:extLst>
              <a:ext uri="{FF2B5EF4-FFF2-40B4-BE49-F238E27FC236}">
                <a16:creationId xmlns:a16="http://schemas.microsoft.com/office/drawing/2014/main" id="{375B0F7F-D6A3-E11F-1BA7-48A7C93408F1}"/>
              </a:ext>
            </a:extLst>
          </p:cNvPr>
          <p:cNvSpPr txBox="1">
            <a:spLocks noChangeArrowheads="1"/>
          </p:cNvSpPr>
          <p:nvPr/>
        </p:nvSpPr>
        <p:spPr bwMode="auto">
          <a:xfrm>
            <a:off x="1524000" y="3200400"/>
            <a:ext cx="6934200" cy="14795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800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Define strategy and requirements for disaster recovery plan</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Determine architecture requirements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Build a set of maintenance and cutover procedures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Identify impact of disaster recovery plan on existing change management plan</a:t>
            </a:r>
          </a:p>
        </p:txBody>
      </p:sp>
      <p:sp>
        <p:nvSpPr>
          <p:cNvPr id="188422" name="Text Box 7174">
            <a:extLst>
              <a:ext uri="{FF2B5EF4-FFF2-40B4-BE49-F238E27FC236}">
                <a16:creationId xmlns:a16="http://schemas.microsoft.com/office/drawing/2014/main" id="{0598BBE1-2244-EDE9-D395-CCE4B8F7C665}"/>
              </a:ext>
            </a:extLst>
          </p:cNvPr>
          <p:cNvSpPr txBox="1">
            <a:spLocks noChangeArrowheads="1"/>
          </p:cNvSpPr>
          <p:nvPr/>
        </p:nvSpPr>
        <p:spPr bwMode="auto">
          <a:xfrm>
            <a:off x="2362200" y="4953000"/>
            <a:ext cx="5943600" cy="9683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fr-FR" altLang="fr-FR" b="1" u="none">
                <a:solidFill>
                  <a:srgbClr val="008000"/>
                </a:solidFill>
                <a:latin typeface="Garamond" panose="02020404030301010803" pitchFamily="18" charset="0"/>
              </a:rPr>
              <a:t>Deliverables</a:t>
            </a:r>
            <a:endParaRPr lang="en-US" altLang="fr-FR" b="1" u="none">
              <a:solidFill>
                <a:srgbClr val="008000"/>
              </a:solidFill>
              <a:latin typeface="Garamond" panose="02020404030301010803" pitchFamily="18" charset="0"/>
            </a:endParaRP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Disaster recovery design document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Updated change management procedures to support disaster recovery plan</a:t>
            </a:r>
          </a:p>
        </p:txBody>
      </p:sp>
      <p:sp>
        <p:nvSpPr>
          <p:cNvPr id="188425" name="Rectangle 7177">
            <a:extLst>
              <a:ext uri="{FF2B5EF4-FFF2-40B4-BE49-F238E27FC236}">
                <a16:creationId xmlns:a16="http://schemas.microsoft.com/office/drawing/2014/main" id="{54CDBAC0-3F1C-8FBC-9E7C-0469A38A8B4A}"/>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Go-Live Phase Overview</a:t>
            </a:r>
          </a:p>
        </p:txBody>
      </p:sp>
      <p:pic>
        <p:nvPicPr>
          <p:cNvPr id="188427" name="Picture 7179">
            <a:extLst>
              <a:ext uri="{FF2B5EF4-FFF2-40B4-BE49-F238E27FC236}">
                <a16:creationId xmlns:a16="http://schemas.microsoft.com/office/drawing/2014/main" id="{DC1E4D49-0CDD-7245-59F5-39FBB4FC5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725" y="1143000"/>
            <a:ext cx="1828800" cy="2600325"/>
          </a:xfrm>
          <a:prstGeom prst="rect">
            <a:avLst/>
          </a:prstGeom>
          <a:noFill/>
          <a:extLst>
            <a:ext uri="{909E8E84-426E-40DD-AFC4-6F175D3DCCD1}">
              <a14:hiddenFill xmlns:a14="http://schemas.microsoft.com/office/drawing/2010/main">
                <a:solidFill>
                  <a:srgbClr val="FFFFFF"/>
                </a:solidFill>
              </a14:hiddenFill>
            </a:ext>
          </a:extLst>
        </p:spPr>
      </p:pic>
      <p:sp>
        <p:nvSpPr>
          <p:cNvPr id="188431" name="Rectangle 7183">
            <a:extLst>
              <a:ext uri="{FF2B5EF4-FFF2-40B4-BE49-F238E27FC236}">
                <a16:creationId xmlns:a16="http://schemas.microsoft.com/office/drawing/2014/main" id="{C811CD43-486D-63E5-A3E3-648EC76E3332}"/>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4" name="Rectangle 18">
            <a:extLst>
              <a:ext uri="{FF2B5EF4-FFF2-40B4-BE49-F238E27FC236}">
                <a16:creationId xmlns:a16="http://schemas.microsoft.com/office/drawing/2014/main" id="{44F0B35F-7DD2-58E8-B94B-C32BE405B929}"/>
              </a:ext>
            </a:extLst>
          </p:cNvPr>
          <p:cNvSpPr>
            <a:spLocks noChangeArrowheads="1"/>
          </p:cNvSpPr>
          <p:nvPr/>
        </p:nvSpPr>
        <p:spPr bwMode="auto">
          <a:xfrm>
            <a:off x="0" y="949325"/>
            <a:ext cx="2895600" cy="5902325"/>
          </a:xfrm>
          <a:prstGeom prst="rect">
            <a:avLst/>
          </a:prstGeom>
          <a:gradFill rotWithShape="0">
            <a:gsLst>
              <a:gs pos="0">
                <a:srgbClr val="D5FFD5"/>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9940" name="Rectangle 4">
            <a:extLst>
              <a:ext uri="{FF2B5EF4-FFF2-40B4-BE49-F238E27FC236}">
                <a16:creationId xmlns:a16="http://schemas.microsoft.com/office/drawing/2014/main" id="{56FDDC51-94F2-230C-F6F7-F29D69ABFDC8}"/>
              </a:ext>
            </a:extLst>
          </p:cNvPr>
          <p:cNvSpPr>
            <a:spLocks noChangeArrowheads="1"/>
          </p:cNvSpPr>
          <p:nvPr>
            <p:ph type="body" idx="1"/>
          </p:nvPr>
        </p:nvSpPr>
        <p:spPr bwMode="auto">
          <a:xfrm>
            <a:off x="2286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008000"/>
                </a:solidFill>
                <a:latin typeface="Garamond" panose="02020404030301010803" pitchFamily="18" charset="0"/>
              </a:rPr>
              <a:t>System Test Workshop</a:t>
            </a:r>
            <a:endParaRPr lang="en-US" altLang="fr-FR" sz="2800">
              <a:solidFill>
                <a:srgbClr val="008000"/>
              </a:solidFill>
              <a:latin typeface="Garamond" panose="02020404030301010803" pitchFamily="18" charset="0"/>
            </a:endParaRPr>
          </a:p>
        </p:txBody>
      </p:sp>
      <p:sp>
        <p:nvSpPr>
          <p:cNvPr id="39941" name="Text Box 5">
            <a:extLst>
              <a:ext uri="{FF2B5EF4-FFF2-40B4-BE49-F238E27FC236}">
                <a16:creationId xmlns:a16="http://schemas.microsoft.com/office/drawing/2014/main" id="{F08C624A-AAEC-D98B-6FB4-80BF7485269E}"/>
              </a:ext>
            </a:extLst>
          </p:cNvPr>
          <p:cNvSpPr txBox="1">
            <a:spLocks noChangeArrowheads="1"/>
          </p:cNvSpPr>
          <p:nvPr/>
        </p:nvSpPr>
        <p:spPr bwMode="auto">
          <a:xfrm>
            <a:off x="838200" y="1676400"/>
            <a:ext cx="57150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008000"/>
                </a:solidFill>
                <a:latin typeface="Garamond" panose="02020404030301010803" pitchFamily="18" charset="0"/>
              </a:rPr>
              <a:t>Concept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Test the expected transaction loads (interactive and batch) on the production</a:t>
            </a:r>
            <a:br>
              <a:rPr lang="en-US" altLang="fr-FR" sz="1400" u="none">
                <a:latin typeface="Garamond" panose="02020404030301010803" pitchFamily="18" charset="0"/>
              </a:rPr>
            </a:br>
            <a:r>
              <a:rPr lang="en-US" altLang="fr-FR" sz="1400" u="none">
                <a:latin typeface="Garamond" panose="02020404030301010803" pitchFamily="18" charset="0"/>
              </a:rPr>
              <a:t>   environment so that system functional and stress-based issues can be</a:t>
            </a:r>
            <a:br>
              <a:rPr lang="en-US" altLang="fr-FR" sz="1400" u="none">
                <a:latin typeface="Garamond" panose="02020404030301010803" pitchFamily="18" charset="0"/>
              </a:rPr>
            </a:br>
            <a:r>
              <a:rPr lang="en-US" altLang="fr-FR" sz="1400" u="none">
                <a:latin typeface="Garamond" panose="02020404030301010803" pitchFamily="18" charset="0"/>
              </a:rPr>
              <a:t>   identified and addressed prior to production go-live.</a:t>
            </a:r>
          </a:p>
        </p:txBody>
      </p:sp>
      <p:sp>
        <p:nvSpPr>
          <p:cNvPr id="39942" name="Text Box 6">
            <a:extLst>
              <a:ext uri="{FF2B5EF4-FFF2-40B4-BE49-F238E27FC236}">
                <a16:creationId xmlns:a16="http://schemas.microsoft.com/office/drawing/2014/main" id="{766771E9-1FBF-FECD-1AE5-1B5484B028E1}"/>
              </a:ext>
            </a:extLst>
          </p:cNvPr>
          <p:cNvSpPr txBox="1">
            <a:spLocks noChangeArrowheads="1"/>
          </p:cNvSpPr>
          <p:nvPr/>
        </p:nvSpPr>
        <p:spPr bwMode="auto">
          <a:xfrm>
            <a:off x="1524000" y="3124200"/>
            <a:ext cx="69342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008000"/>
                </a:solidFill>
                <a:latin typeface="Garamond" panose="02020404030301010803" pitchFamily="18" charset="0"/>
              </a:rPr>
              <a:t>Key Objectives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Develop functional scripts that will accurately simulate the expected</a:t>
            </a:r>
          </a:p>
          <a:p>
            <a:pPr algn="l">
              <a:spcBef>
                <a:spcPct val="20000"/>
              </a:spcBef>
              <a:buClr>
                <a:schemeClr val="bg2"/>
              </a:buClr>
              <a:buSzPct val="60000"/>
              <a:buFont typeface="Wingdings" panose="05000000000000000000" pitchFamily="2" charset="2"/>
              <a:buNone/>
            </a:pPr>
            <a:r>
              <a:rPr lang="en-US" altLang="fr-FR" sz="1400" u="none">
                <a:latin typeface="Garamond" panose="02020404030301010803" pitchFamily="18" charset="0"/>
              </a:rPr>
              <a:t>   transaction steps and volumes during production processing</a:t>
            </a:r>
            <a:endParaRPr lang="en-US" altLang="fr-FR" sz="1400" b="1" i="1" u="none">
              <a:latin typeface="Garamond" panose="02020404030301010803" pitchFamily="18" charset="0"/>
            </a:endParaRP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Run interactive and batch scripts to stress the system and validate accurate completion of</a:t>
            </a:r>
            <a:br>
              <a:rPr lang="en-US" altLang="fr-FR" sz="1400" u="none">
                <a:latin typeface="Garamond" panose="02020404030301010803" pitchFamily="18" charset="0"/>
              </a:rPr>
            </a:br>
            <a:r>
              <a:rPr lang="en-US" altLang="fr-FR" sz="1400" u="none">
                <a:latin typeface="Garamond" panose="02020404030301010803" pitchFamily="18" charset="0"/>
              </a:rPr>
              <a:t>   critical business processes</a:t>
            </a:r>
          </a:p>
        </p:txBody>
      </p:sp>
      <p:sp>
        <p:nvSpPr>
          <p:cNvPr id="39943" name="Text Box 7">
            <a:extLst>
              <a:ext uri="{FF2B5EF4-FFF2-40B4-BE49-F238E27FC236}">
                <a16:creationId xmlns:a16="http://schemas.microsoft.com/office/drawing/2014/main" id="{8A656F00-B9BD-BCA4-1F5C-7A36F5A30580}"/>
              </a:ext>
            </a:extLst>
          </p:cNvPr>
          <p:cNvSpPr txBox="1">
            <a:spLocks noChangeArrowheads="1"/>
          </p:cNvSpPr>
          <p:nvPr/>
        </p:nvSpPr>
        <p:spPr bwMode="auto">
          <a:xfrm>
            <a:off x="2209800" y="4800600"/>
            <a:ext cx="59436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fr-FR" altLang="fr-FR" sz="2400" b="1" u="none">
                <a:solidFill>
                  <a:srgbClr val="008000"/>
                </a:solidFill>
                <a:latin typeface="Garamond" panose="02020404030301010803" pitchFamily="18" charset="0"/>
              </a:rPr>
              <a:t>Deliverables</a:t>
            </a:r>
            <a:endParaRPr lang="en-US" altLang="fr-FR" sz="2400" b="1" u="none">
              <a:solidFill>
                <a:srgbClr val="008000"/>
              </a:solidFill>
              <a:latin typeface="Garamond" panose="02020404030301010803" pitchFamily="18" charset="0"/>
            </a:endParaRPr>
          </a:p>
          <a:p>
            <a:pPr algn="l">
              <a:spcBef>
                <a:spcPct val="20000"/>
              </a:spcBef>
              <a:buClr>
                <a:schemeClr val="bg2"/>
              </a:buClr>
              <a:buSzPct val="60000"/>
              <a:buFont typeface="Wingdings" panose="05000000000000000000" pitchFamily="2" charset="2"/>
              <a:buChar char="n"/>
            </a:pPr>
            <a:r>
              <a:rPr lang="fr-FR" altLang="fr-FR" sz="1400" u="none">
                <a:latin typeface="Garamond" panose="02020404030301010803" pitchFamily="18" charset="0"/>
              </a:rPr>
              <a:t> </a:t>
            </a:r>
            <a:r>
              <a:rPr lang="en-US" altLang="fr-FR" sz="1400" u="none">
                <a:latin typeface="Garamond" panose="02020404030301010803" pitchFamily="18" charset="0"/>
              </a:rPr>
              <a:t>Production environment tested as configured for live processing</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Documented list of functional and stress-based issues that were identified and</a:t>
            </a:r>
            <a:br>
              <a:rPr lang="en-US" altLang="fr-FR" sz="1400" u="none">
                <a:latin typeface="Garamond" panose="02020404030301010803" pitchFamily="18" charset="0"/>
              </a:rPr>
            </a:br>
            <a:r>
              <a:rPr lang="en-US" altLang="fr-FR" sz="1400" u="none">
                <a:latin typeface="Garamond" panose="02020404030301010803" pitchFamily="18" charset="0"/>
              </a:rPr>
              <a:t>   resolved</a:t>
            </a:r>
          </a:p>
        </p:txBody>
      </p:sp>
      <p:pic>
        <p:nvPicPr>
          <p:cNvPr id="39946" name="Picture 10">
            <a:extLst>
              <a:ext uri="{FF2B5EF4-FFF2-40B4-BE49-F238E27FC236}">
                <a16:creationId xmlns:a16="http://schemas.microsoft.com/office/drawing/2014/main" id="{D647EAB5-C0A4-C36A-E90F-68B828DC8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0668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39950" name="Rectangle 14">
            <a:extLst>
              <a:ext uri="{FF2B5EF4-FFF2-40B4-BE49-F238E27FC236}">
                <a16:creationId xmlns:a16="http://schemas.microsoft.com/office/drawing/2014/main" id="{C305643B-070D-5C14-0B2A-90C418BCF887}"/>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Go-Live Phase Overview</a:t>
            </a:r>
          </a:p>
        </p:txBody>
      </p:sp>
      <p:sp>
        <p:nvSpPr>
          <p:cNvPr id="39955" name="Rectangle 19">
            <a:extLst>
              <a:ext uri="{FF2B5EF4-FFF2-40B4-BE49-F238E27FC236}">
                <a16:creationId xmlns:a16="http://schemas.microsoft.com/office/drawing/2014/main" id="{3239F143-509E-7564-ED54-F6AFA6FC0D91}"/>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Text Box 6">
            <a:extLst>
              <a:ext uri="{FF2B5EF4-FFF2-40B4-BE49-F238E27FC236}">
                <a16:creationId xmlns:a16="http://schemas.microsoft.com/office/drawing/2014/main" id="{4E386F73-AEBA-0BA4-208C-993454AA2C54}"/>
              </a:ext>
            </a:extLst>
          </p:cNvPr>
          <p:cNvSpPr txBox="1">
            <a:spLocks noChangeArrowheads="1"/>
          </p:cNvSpPr>
          <p:nvPr/>
        </p:nvSpPr>
        <p:spPr bwMode="auto">
          <a:xfrm>
            <a:off x="2971800" y="1371600"/>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fr-FR" sz="3200" b="1" u="none">
                <a:latin typeface="Garamond" panose="02020404030301010803" pitchFamily="18" charset="0"/>
              </a:rPr>
              <a:t>Workshops</a:t>
            </a:r>
            <a:endParaRPr lang="en-US" altLang="fr-FR" sz="3200" i="1" u="none">
              <a:latin typeface="Garamond" panose="02020404030301010803" pitchFamily="18" charset="0"/>
            </a:endParaRPr>
          </a:p>
        </p:txBody>
      </p:sp>
      <p:sp>
        <p:nvSpPr>
          <p:cNvPr id="49159" name="Text Box 7">
            <a:extLst>
              <a:ext uri="{FF2B5EF4-FFF2-40B4-BE49-F238E27FC236}">
                <a16:creationId xmlns:a16="http://schemas.microsoft.com/office/drawing/2014/main" id="{481B1262-71AA-F6C1-0894-DDDDB5BA6011}"/>
              </a:ext>
            </a:extLst>
          </p:cNvPr>
          <p:cNvSpPr txBox="1">
            <a:spLocks noChangeArrowheads="1"/>
          </p:cNvSpPr>
          <p:nvPr/>
        </p:nvSpPr>
        <p:spPr bwMode="auto">
          <a:xfrm>
            <a:off x="3048000" y="2133600"/>
            <a:ext cx="586740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338138" indent="-10636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fr-FR" sz="1400" u="none">
                <a:latin typeface="Garamond" panose="02020404030301010803" pitchFamily="18" charset="0"/>
                <a:cs typeface="Times New Roman" panose="02020603050405020304" pitchFamily="18" charset="0"/>
              </a:rPr>
              <a:t>Workshops are typically used to perform one of the following:</a:t>
            </a:r>
          </a:p>
          <a:p>
            <a:pPr lvl="1">
              <a:spcBef>
                <a:spcPct val="50000"/>
              </a:spcBef>
              <a:buFontTx/>
              <a:buChar char="•"/>
            </a:pPr>
            <a:r>
              <a:rPr lang="en-US" altLang="fr-FR" sz="1400" u="none">
                <a:latin typeface="Garamond" panose="02020404030301010803" pitchFamily="18" charset="0"/>
              </a:rPr>
              <a:t>Design, customize, or build workshop deliverables</a:t>
            </a:r>
          </a:p>
          <a:p>
            <a:pPr lvl="1">
              <a:spcBef>
                <a:spcPct val="25000"/>
              </a:spcBef>
              <a:buFontTx/>
              <a:buChar char="•"/>
            </a:pPr>
            <a:r>
              <a:rPr lang="en-US" altLang="fr-FR" sz="1400" u="none">
                <a:latin typeface="Garamond" panose="02020404030301010803" pitchFamily="18" charset="0"/>
              </a:rPr>
              <a:t>Knowledge transfer and/or training</a:t>
            </a:r>
          </a:p>
          <a:p>
            <a:pPr lvl="1">
              <a:spcBef>
                <a:spcPct val="25000"/>
              </a:spcBef>
              <a:buFontTx/>
              <a:buChar char="•"/>
            </a:pPr>
            <a:r>
              <a:rPr lang="en-US" altLang="fr-FR" sz="1400" u="none">
                <a:latin typeface="Garamond" panose="02020404030301010803" pitchFamily="18" charset="0"/>
                <a:cs typeface="Times New Roman" panose="02020603050405020304" pitchFamily="18" charset="0"/>
              </a:rPr>
              <a:t>Project management and change management</a:t>
            </a:r>
          </a:p>
          <a:p>
            <a:pPr>
              <a:spcBef>
                <a:spcPct val="50000"/>
              </a:spcBef>
            </a:pPr>
            <a:r>
              <a:rPr lang="en-US" altLang="fr-FR" sz="1400" u="none">
                <a:latin typeface="Garamond" panose="02020404030301010803" pitchFamily="18" charset="0"/>
                <a:cs typeface="Times New Roman" panose="02020603050405020304" pitchFamily="18" charset="0"/>
              </a:rPr>
              <a:t>Steps of the Workshops may be performed over different periods of time, and may involve different participants.</a:t>
            </a:r>
          </a:p>
        </p:txBody>
      </p:sp>
      <p:sp>
        <p:nvSpPr>
          <p:cNvPr id="49162" name="Text Box 10">
            <a:extLst>
              <a:ext uri="{FF2B5EF4-FFF2-40B4-BE49-F238E27FC236}">
                <a16:creationId xmlns:a16="http://schemas.microsoft.com/office/drawing/2014/main" id="{65929B7B-53D7-45BE-E4F6-E698D00DB6FC}"/>
              </a:ext>
            </a:extLst>
          </p:cNvPr>
          <p:cNvSpPr txBox="1">
            <a:spLocks noChangeArrowheads="1"/>
          </p:cNvSpPr>
          <p:nvPr/>
        </p:nvSpPr>
        <p:spPr bwMode="auto">
          <a:xfrm>
            <a:off x="152400" y="1447800"/>
            <a:ext cx="2590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en-US" altLang="fr-FR" sz="2000" i="1" u="none">
                <a:latin typeface="Garamond" panose="02020404030301010803" pitchFamily="18" charset="0"/>
                <a:cs typeface="Times New Roman" panose="02020603050405020304" pitchFamily="18" charset="0"/>
              </a:rPr>
              <a:t>Within OneMethodology two types of activity are used to define the business process flow, and configure the supporting</a:t>
            </a:r>
            <a:br>
              <a:rPr lang="en-US" altLang="fr-FR" sz="2000" i="1" u="none">
                <a:latin typeface="Garamond" panose="02020404030301010803" pitchFamily="18" charset="0"/>
                <a:cs typeface="Times New Roman" panose="02020603050405020304" pitchFamily="18" charset="0"/>
              </a:rPr>
            </a:br>
            <a:r>
              <a:rPr lang="en-US" altLang="fr-FR" sz="2000" i="1" u="none">
                <a:latin typeface="Garamond" panose="02020404030301010803" pitchFamily="18" charset="0"/>
                <a:cs typeface="Times New Roman" panose="02020603050405020304" pitchFamily="18" charset="0"/>
              </a:rPr>
              <a:t>system.</a:t>
            </a:r>
          </a:p>
          <a:p>
            <a:pPr>
              <a:spcBef>
                <a:spcPct val="25000"/>
              </a:spcBef>
            </a:pPr>
            <a:endParaRPr lang="en-US" altLang="fr-FR" sz="2000" i="1" u="none">
              <a:latin typeface="Garamond" panose="02020404030301010803" pitchFamily="18" charset="0"/>
              <a:cs typeface="Times New Roman" panose="02020603050405020304" pitchFamily="18" charset="0"/>
            </a:endParaRPr>
          </a:p>
          <a:p>
            <a:pPr>
              <a:spcBef>
                <a:spcPct val="25000"/>
              </a:spcBef>
            </a:pPr>
            <a:r>
              <a:rPr lang="en-US" altLang="fr-FR" sz="2000" i="1" u="none">
                <a:latin typeface="Garamond" panose="02020404030301010803" pitchFamily="18" charset="0"/>
                <a:cs typeface="Times New Roman" panose="02020603050405020304" pitchFamily="18" charset="0"/>
              </a:rPr>
              <a:t>All activities have objectives and specific inputs/outputs and deliverables.</a:t>
            </a:r>
            <a:endParaRPr lang="en-US" altLang="fr-FR" sz="2000" i="1" u="none">
              <a:latin typeface="Garamond" panose="02020404030301010803" pitchFamily="18" charset="0"/>
            </a:endParaRPr>
          </a:p>
        </p:txBody>
      </p:sp>
      <p:sp>
        <p:nvSpPr>
          <p:cNvPr id="49165" name="Text Box 13">
            <a:extLst>
              <a:ext uri="{FF2B5EF4-FFF2-40B4-BE49-F238E27FC236}">
                <a16:creationId xmlns:a16="http://schemas.microsoft.com/office/drawing/2014/main" id="{4AD7D0B7-7001-206E-822C-688C84E43F11}"/>
              </a:ext>
            </a:extLst>
          </p:cNvPr>
          <p:cNvSpPr txBox="1">
            <a:spLocks noChangeArrowheads="1"/>
          </p:cNvSpPr>
          <p:nvPr/>
        </p:nvSpPr>
        <p:spPr bwMode="auto">
          <a:xfrm>
            <a:off x="3048000" y="3886200"/>
            <a:ext cx="58674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914400" indent="-682625" algn="l">
              <a:defRPr sz="2400">
                <a:solidFill>
                  <a:schemeClr val="tx1"/>
                </a:solidFill>
                <a:latin typeface="Times New Roman" panose="02020603050405020304" pitchFamily="18" charset="0"/>
              </a:defRPr>
            </a:lvl2pPr>
            <a:lvl3pPr marL="1028700"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fr-FR" sz="1400" u="none">
                <a:latin typeface="Garamond" panose="02020404030301010803" pitchFamily="18" charset="0"/>
                <a:cs typeface="Times New Roman" panose="02020603050405020304" pitchFamily="18" charset="0"/>
              </a:rPr>
              <a:t>Workshops are comprised of four distinct steps:</a:t>
            </a:r>
          </a:p>
          <a:p>
            <a:pPr lvl="1">
              <a:spcBef>
                <a:spcPct val="50000"/>
              </a:spcBef>
            </a:pPr>
            <a:r>
              <a:rPr lang="en-US" altLang="fr-FR" sz="1400" b="1" u="none">
                <a:latin typeface="Garamond" panose="02020404030301010803" pitchFamily="18" charset="0"/>
                <a:cs typeface="Times New Roman" panose="02020603050405020304" pitchFamily="18" charset="0"/>
              </a:rPr>
              <a:t>Prepare</a:t>
            </a:r>
            <a:r>
              <a:rPr lang="en-US" altLang="fr-FR" sz="1400" u="none">
                <a:latin typeface="Garamond" panose="02020404030301010803" pitchFamily="18" charset="0"/>
                <a:cs typeface="Times New Roman" panose="02020603050405020304" pitchFamily="18" charset="0"/>
              </a:rPr>
              <a:t>	Gather the designated materials to support the execution of the workshop.</a:t>
            </a:r>
          </a:p>
          <a:p>
            <a:pPr lvl="1">
              <a:spcBef>
                <a:spcPct val="50000"/>
              </a:spcBef>
            </a:pPr>
            <a:r>
              <a:rPr lang="en-US" altLang="fr-FR" sz="1400" b="1" u="none">
                <a:latin typeface="Garamond" panose="02020404030301010803" pitchFamily="18" charset="0"/>
                <a:cs typeface="Times New Roman" panose="02020603050405020304" pitchFamily="18" charset="0"/>
              </a:rPr>
              <a:t>Build</a:t>
            </a:r>
            <a:r>
              <a:rPr lang="en-US" altLang="fr-FR" sz="1400" u="none">
                <a:latin typeface="Garamond" panose="02020404030301010803" pitchFamily="18" charset="0"/>
                <a:cs typeface="Times New Roman" panose="02020603050405020304" pitchFamily="18" charset="0"/>
              </a:rPr>
              <a:t>	Develop the specific workshop deliverables with core team members.</a:t>
            </a:r>
          </a:p>
          <a:p>
            <a:pPr lvl="1">
              <a:spcBef>
                <a:spcPct val="50000"/>
              </a:spcBef>
            </a:pPr>
            <a:r>
              <a:rPr lang="en-US" altLang="fr-FR" sz="1400" b="1" u="none">
                <a:latin typeface="Garamond" panose="02020404030301010803" pitchFamily="18" charset="0"/>
                <a:cs typeface="Times New Roman" panose="02020603050405020304" pitchFamily="18" charset="0"/>
              </a:rPr>
              <a:t>Present</a:t>
            </a:r>
            <a:r>
              <a:rPr lang="en-US" altLang="fr-FR" sz="1400" u="none">
                <a:latin typeface="Garamond" panose="02020404030301010803" pitchFamily="18" charset="0"/>
                <a:cs typeface="Times New Roman" panose="02020603050405020304" pitchFamily="18" charset="0"/>
              </a:rPr>
              <a:t>	Present the deliverables to the wider business audience.</a:t>
            </a:r>
          </a:p>
          <a:p>
            <a:pPr lvl="1">
              <a:spcBef>
                <a:spcPct val="50000"/>
              </a:spcBef>
            </a:pPr>
            <a:r>
              <a:rPr lang="en-US" altLang="fr-FR" sz="1400" b="1" u="none">
                <a:latin typeface="Garamond" panose="02020404030301010803" pitchFamily="18" charset="0"/>
                <a:cs typeface="Times New Roman" panose="02020603050405020304" pitchFamily="18" charset="0"/>
              </a:rPr>
              <a:t>Craft</a:t>
            </a:r>
            <a:r>
              <a:rPr lang="en-US" altLang="fr-FR" sz="1400" u="none">
                <a:latin typeface="Garamond" panose="02020404030301010803" pitchFamily="18" charset="0"/>
                <a:cs typeface="Times New Roman" panose="02020603050405020304" pitchFamily="18" charset="0"/>
              </a:rPr>
              <a:t>	Refine the deliverables to include improvements from the Present step.   </a:t>
            </a:r>
          </a:p>
        </p:txBody>
      </p:sp>
      <p:sp>
        <p:nvSpPr>
          <p:cNvPr id="49166" name="Rectangle 14">
            <a:extLst>
              <a:ext uri="{FF2B5EF4-FFF2-40B4-BE49-F238E27FC236}">
                <a16:creationId xmlns:a16="http://schemas.microsoft.com/office/drawing/2014/main" id="{D5F5CDE3-E2CE-670F-B985-E00E6781D479}"/>
              </a:ext>
            </a:extLst>
          </p:cNvPr>
          <p:cNvSpPr>
            <a:spLocks noGrp="1" noChangeArrowheads="1"/>
          </p:cNvSpPr>
          <p:nvPr>
            <p:ph type="title"/>
          </p:nvPr>
        </p:nvSpPr>
        <p:spPr>
          <a:xfrm>
            <a:off x="228600" y="93663"/>
            <a:ext cx="8382000" cy="820737"/>
          </a:xfrm>
          <a:noFill/>
          <a:ln/>
        </p:spPr>
        <p:txBody>
          <a:bodyPr/>
          <a:lstStyle/>
          <a:p>
            <a:r>
              <a:rPr lang="en-US" altLang="fr-FR"/>
              <a:t>Workshops and Action Labs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9" name="Rectangle 13">
            <a:extLst>
              <a:ext uri="{FF2B5EF4-FFF2-40B4-BE49-F238E27FC236}">
                <a16:creationId xmlns:a16="http://schemas.microsoft.com/office/drawing/2014/main" id="{3EBB1DAD-ACFD-9A94-DE80-6E735F08517F}"/>
              </a:ext>
            </a:extLst>
          </p:cNvPr>
          <p:cNvSpPr>
            <a:spLocks noChangeArrowheads="1"/>
          </p:cNvSpPr>
          <p:nvPr/>
        </p:nvSpPr>
        <p:spPr bwMode="auto">
          <a:xfrm>
            <a:off x="0" y="949325"/>
            <a:ext cx="2895600" cy="5902325"/>
          </a:xfrm>
          <a:prstGeom prst="rect">
            <a:avLst/>
          </a:prstGeom>
          <a:gradFill rotWithShape="0">
            <a:gsLst>
              <a:gs pos="0">
                <a:srgbClr val="D5FFD5"/>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19" name="Rectangle 3">
            <a:extLst>
              <a:ext uri="{FF2B5EF4-FFF2-40B4-BE49-F238E27FC236}">
                <a16:creationId xmlns:a16="http://schemas.microsoft.com/office/drawing/2014/main" id="{A4F4B536-FA6C-E1B2-2B18-673CAE8D79F9}"/>
              </a:ext>
            </a:extLst>
          </p:cNvPr>
          <p:cNvSpPr>
            <a:spLocks noChangeArrowheads="1"/>
          </p:cNvSpPr>
          <p:nvPr>
            <p:ph type="body" idx="1"/>
          </p:nvPr>
        </p:nvSpPr>
        <p:spPr bwMode="auto">
          <a:xfrm>
            <a:off x="2286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008000"/>
                </a:solidFill>
                <a:latin typeface="Garamond" panose="02020404030301010803" pitchFamily="18" charset="0"/>
              </a:rPr>
              <a:t>Performance Tuning Workshop</a:t>
            </a:r>
            <a:endParaRPr lang="en-US" altLang="fr-FR" sz="2800">
              <a:solidFill>
                <a:srgbClr val="008000"/>
              </a:solidFill>
              <a:latin typeface="Garamond" panose="02020404030301010803" pitchFamily="18" charset="0"/>
            </a:endParaRPr>
          </a:p>
        </p:txBody>
      </p:sp>
      <p:sp>
        <p:nvSpPr>
          <p:cNvPr id="162820" name="Text Box 4">
            <a:extLst>
              <a:ext uri="{FF2B5EF4-FFF2-40B4-BE49-F238E27FC236}">
                <a16:creationId xmlns:a16="http://schemas.microsoft.com/office/drawing/2014/main" id="{0CF4E765-CD6C-6F80-4C53-A23505A5A79A}"/>
              </a:ext>
            </a:extLst>
          </p:cNvPr>
          <p:cNvSpPr txBox="1">
            <a:spLocks noChangeArrowheads="1"/>
          </p:cNvSpPr>
          <p:nvPr/>
        </p:nvSpPr>
        <p:spPr bwMode="auto">
          <a:xfrm>
            <a:off x="838200" y="1676400"/>
            <a:ext cx="5715000"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008000"/>
                </a:solidFill>
                <a:latin typeface="Garamond" panose="02020404030301010803" pitchFamily="18" charset="0"/>
              </a:rPr>
              <a:t>Concept</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Simulate production interactive and batch loads in order to tune all</a:t>
            </a:r>
            <a:br>
              <a:rPr lang="en-US" altLang="fr-FR" sz="1400" u="none">
                <a:latin typeface="Garamond" panose="02020404030301010803" pitchFamily="18" charset="0"/>
              </a:rPr>
            </a:br>
            <a:r>
              <a:rPr lang="en-US" altLang="fr-FR" sz="1400" u="none">
                <a:latin typeface="Garamond" panose="02020404030301010803" pitchFamily="18" charset="0"/>
              </a:rPr>
              <a:t>   components of the production system in preparation of production</a:t>
            </a:r>
            <a:br>
              <a:rPr lang="en-US" altLang="fr-FR" sz="1400" u="none">
                <a:latin typeface="Garamond" panose="02020404030301010803" pitchFamily="18" charset="0"/>
              </a:rPr>
            </a:br>
            <a:r>
              <a:rPr lang="en-US" altLang="fr-FR" sz="1400" u="none">
                <a:latin typeface="Garamond" panose="02020404030301010803" pitchFamily="18" charset="0"/>
              </a:rPr>
              <a:t>   go-live.  This includes terminal servers, web servers, databases, operating</a:t>
            </a:r>
            <a:br>
              <a:rPr lang="en-US" altLang="fr-FR" sz="1400" u="none">
                <a:latin typeface="Garamond" panose="02020404030301010803" pitchFamily="18" charset="0"/>
              </a:rPr>
            </a:br>
            <a:r>
              <a:rPr lang="en-US" altLang="fr-FR" sz="1400" u="none">
                <a:latin typeface="Garamond" panose="02020404030301010803" pitchFamily="18" charset="0"/>
              </a:rPr>
              <a:t>   systems, and J.D. Edwards software services.</a:t>
            </a:r>
          </a:p>
        </p:txBody>
      </p:sp>
      <p:sp>
        <p:nvSpPr>
          <p:cNvPr id="162821" name="Text Box 5">
            <a:extLst>
              <a:ext uri="{FF2B5EF4-FFF2-40B4-BE49-F238E27FC236}">
                <a16:creationId xmlns:a16="http://schemas.microsoft.com/office/drawing/2014/main" id="{89CB296C-8606-4E1D-3B86-7DDF8F06B64C}"/>
              </a:ext>
            </a:extLst>
          </p:cNvPr>
          <p:cNvSpPr txBox="1">
            <a:spLocks noChangeArrowheads="1"/>
          </p:cNvSpPr>
          <p:nvPr/>
        </p:nvSpPr>
        <p:spPr bwMode="auto">
          <a:xfrm>
            <a:off x="1524000" y="3124200"/>
            <a:ext cx="6934200" cy="164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en-US" altLang="fr-FR" sz="2400" b="1" i="1" u="none">
                <a:solidFill>
                  <a:srgbClr val="008000"/>
                </a:solidFill>
                <a:latin typeface="Garamond" panose="02020404030301010803" pitchFamily="18" charset="0"/>
              </a:rPr>
              <a:t>Key Objectives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Establish proper monitoring tools to measure the runtime performance</a:t>
            </a:r>
            <a:br>
              <a:rPr lang="en-US" altLang="fr-FR" sz="1400" u="none">
                <a:latin typeface="Garamond" panose="02020404030301010803" pitchFamily="18" charset="0"/>
              </a:rPr>
            </a:br>
            <a:r>
              <a:rPr lang="en-US" altLang="fr-FR" sz="1400" u="none">
                <a:latin typeface="Garamond" panose="02020404030301010803" pitchFamily="18" charset="0"/>
              </a:rPr>
              <a:t>   of critical system components – networks, servers, databases, etc.</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Develop and run both interactive and batch scripts to stress all components of the production</a:t>
            </a:r>
            <a:br>
              <a:rPr lang="en-US" altLang="fr-FR" sz="1400" u="none">
                <a:latin typeface="Garamond" panose="02020404030301010803" pitchFamily="18" charset="0"/>
              </a:rPr>
            </a:br>
            <a:r>
              <a:rPr lang="en-US" altLang="fr-FR" sz="1400" u="none">
                <a:latin typeface="Garamond" panose="02020404030301010803" pitchFamily="18" charset="0"/>
              </a:rPr>
              <a:t>   solution</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Review performance results, apply tuning techniques as necessary</a:t>
            </a:r>
          </a:p>
        </p:txBody>
      </p:sp>
      <p:sp>
        <p:nvSpPr>
          <p:cNvPr id="162822" name="Text Box 6">
            <a:extLst>
              <a:ext uri="{FF2B5EF4-FFF2-40B4-BE49-F238E27FC236}">
                <a16:creationId xmlns:a16="http://schemas.microsoft.com/office/drawing/2014/main" id="{C31D997E-4753-73F3-1C4F-DD1C94A49744}"/>
              </a:ext>
            </a:extLst>
          </p:cNvPr>
          <p:cNvSpPr txBox="1">
            <a:spLocks noChangeArrowheads="1"/>
          </p:cNvSpPr>
          <p:nvPr/>
        </p:nvSpPr>
        <p:spPr bwMode="auto">
          <a:xfrm>
            <a:off x="2209800" y="4876800"/>
            <a:ext cx="59436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60000"/>
              <a:buFont typeface="Wingdings" panose="05000000000000000000" pitchFamily="2" charset="2"/>
              <a:buNone/>
            </a:pPr>
            <a:r>
              <a:rPr lang="fr-FR" altLang="fr-FR" sz="2400" b="1" u="none">
                <a:solidFill>
                  <a:srgbClr val="008000"/>
                </a:solidFill>
                <a:latin typeface="Garamond" panose="02020404030301010803" pitchFamily="18" charset="0"/>
              </a:rPr>
              <a:t>Deliverables</a:t>
            </a:r>
            <a:endParaRPr lang="en-US" altLang="fr-FR" sz="2400" b="1" u="none">
              <a:solidFill>
                <a:srgbClr val="008000"/>
              </a:solidFill>
              <a:latin typeface="Garamond" panose="02020404030301010803" pitchFamily="18" charset="0"/>
            </a:endParaRPr>
          </a:p>
          <a:p>
            <a:pPr algn="l">
              <a:spcBef>
                <a:spcPct val="20000"/>
              </a:spcBef>
              <a:buClr>
                <a:schemeClr val="bg2"/>
              </a:buClr>
              <a:buSzPct val="60000"/>
              <a:buFont typeface="Wingdings" panose="05000000000000000000" pitchFamily="2" charset="2"/>
              <a:buChar char="n"/>
            </a:pPr>
            <a:r>
              <a:rPr lang="fr-FR" altLang="fr-FR" sz="1400" u="none">
                <a:latin typeface="Garamond" panose="02020404030301010803" pitchFamily="18" charset="0"/>
              </a:rPr>
              <a:t> </a:t>
            </a:r>
            <a:r>
              <a:rPr lang="en-US" altLang="fr-FR" sz="1400" u="none">
                <a:latin typeface="Garamond" panose="02020404030301010803" pitchFamily="18" charset="0"/>
              </a:rPr>
              <a:t>Production environment tuned for anticipated transaction loads and target</a:t>
            </a:r>
            <a:br>
              <a:rPr lang="en-US" altLang="fr-FR" sz="1400" u="none">
                <a:latin typeface="Garamond" panose="02020404030301010803" pitchFamily="18" charset="0"/>
              </a:rPr>
            </a:br>
            <a:r>
              <a:rPr lang="en-US" altLang="fr-FR" sz="1400" u="none">
                <a:latin typeface="Garamond" panose="02020404030301010803" pitchFamily="18" charset="0"/>
              </a:rPr>
              <a:t>   response times</a:t>
            </a:r>
          </a:p>
          <a:p>
            <a:pPr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 Documented list of all configuration changes made to tune the solution</a:t>
            </a:r>
          </a:p>
        </p:txBody>
      </p:sp>
      <p:pic>
        <p:nvPicPr>
          <p:cNvPr id="162823" name="Picture 7">
            <a:extLst>
              <a:ext uri="{FF2B5EF4-FFF2-40B4-BE49-F238E27FC236}">
                <a16:creationId xmlns:a16="http://schemas.microsoft.com/office/drawing/2014/main" id="{5142E80E-FB33-9C88-AC85-E483519F1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0668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62825" name="Rectangle 9">
            <a:extLst>
              <a:ext uri="{FF2B5EF4-FFF2-40B4-BE49-F238E27FC236}">
                <a16:creationId xmlns:a16="http://schemas.microsoft.com/office/drawing/2014/main" id="{9390CD7E-187A-F5D5-95F3-7A36B0706A8E}"/>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Go-Live Phase Overview</a:t>
            </a:r>
          </a:p>
        </p:txBody>
      </p:sp>
      <p:sp>
        <p:nvSpPr>
          <p:cNvPr id="162830" name="Rectangle 14">
            <a:extLst>
              <a:ext uri="{FF2B5EF4-FFF2-40B4-BE49-F238E27FC236}">
                <a16:creationId xmlns:a16="http://schemas.microsoft.com/office/drawing/2014/main" id="{CAD9AD52-9374-1191-D08B-41E669757BA6}"/>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2" name="Rectangle 22">
            <a:extLst>
              <a:ext uri="{FF2B5EF4-FFF2-40B4-BE49-F238E27FC236}">
                <a16:creationId xmlns:a16="http://schemas.microsoft.com/office/drawing/2014/main" id="{B8316D4A-02D5-E7C5-7E4F-3CA64B371B93}"/>
              </a:ext>
            </a:extLst>
          </p:cNvPr>
          <p:cNvSpPr>
            <a:spLocks noChangeArrowheads="1"/>
          </p:cNvSpPr>
          <p:nvPr/>
        </p:nvSpPr>
        <p:spPr bwMode="auto">
          <a:xfrm>
            <a:off x="0" y="949325"/>
            <a:ext cx="2895600" cy="5902325"/>
          </a:xfrm>
          <a:prstGeom prst="rect">
            <a:avLst/>
          </a:prstGeom>
          <a:gradFill rotWithShape="0">
            <a:gsLst>
              <a:gs pos="0">
                <a:srgbClr val="D5FFD5"/>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0964" name="Rectangle 4">
            <a:extLst>
              <a:ext uri="{FF2B5EF4-FFF2-40B4-BE49-F238E27FC236}">
                <a16:creationId xmlns:a16="http://schemas.microsoft.com/office/drawing/2014/main" id="{233FBB3E-AA18-689A-D408-F43206E066D4}"/>
              </a:ext>
            </a:extLst>
          </p:cNvPr>
          <p:cNvSpPr>
            <a:spLocks noChangeArrowheads="1"/>
          </p:cNvSpPr>
          <p:nvPr>
            <p:ph type="body" idx="1"/>
          </p:nvPr>
        </p:nvSpPr>
        <p:spPr bwMode="auto">
          <a:xfrm>
            <a:off x="228600" y="1066800"/>
            <a:ext cx="8077200" cy="533400"/>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fr-FR" altLang="fr-FR" sz="2800" b="1">
                <a:solidFill>
                  <a:srgbClr val="008000"/>
                </a:solidFill>
                <a:latin typeface="Garamond" panose="02020404030301010803" pitchFamily="18" charset="0"/>
                <a:cs typeface="Times New Roman" panose="02020603050405020304" pitchFamily="18" charset="0"/>
              </a:rPr>
              <a:t>Production Conversion Workshop</a:t>
            </a:r>
            <a:endParaRPr lang="en-US" altLang="fr-FR" sz="2800" b="1">
              <a:solidFill>
                <a:srgbClr val="008000"/>
              </a:solidFill>
              <a:latin typeface="Garamond" panose="02020404030301010803" pitchFamily="18" charset="0"/>
              <a:cs typeface="Times New Roman" panose="02020603050405020304" pitchFamily="18" charset="0"/>
            </a:endParaRPr>
          </a:p>
        </p:txBody>
      </p:sp>
      <p:pic>
        <p:nvPicPr>
          <p:cNvPr id="40970" name="Picture 10">
            <a:extLst>
              <a:ext uri="{FF2B5EF4-FFF2-40B4-BE49-F238E27FC236}">
                <a16:creationId xmlns:a16="http://schemas.microsoft.com/office/drawing/2014/main" id="{4F0EF132-4D2E-B980-BF84-BD45AFE11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2192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40975" name="Rectangle 15">
            <a:extLst>
              <a:ext uri="{FF2B5EF4-FFF2-40B4-BE49-F238E27FC236}">
                <a16:creationId xmlns:a16="http://schemas.microsoft.com/office/drawing/2014/main" id="{67454C4D-5177-7C7B-C180-E14DD7D5D96B}"/>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Go-Live Phase Overview</a:t>
            </a:r>
          </a:p>
        </p:txBody>
      </p:sp>
      <p:sp>
        <p:nvSpPr>
          <p:cNvPr id="40977" name="Text Box 17">
            <a:extLst>
              <a:ext uri="{FF2B5EF4-FFF2-40B4-BE49-F238E27FC236}">
                <a16:creationId xmlns:a16="http://schemas.microsoft.com/office/drawing/2014/main" id="{4CDDEF59-2454-54BB-609A-BDCAD7CABECC}"/>
              </a:ext>
            </a:extLst>
          </p:cNvPr>
          <p:cNvSpPr txBox="1">
            <a:spLocks noChangeArrowheads="1"/>
          </p:cNvSpPr>
          <p:nvPr/>
        </p:nvSpPr>
        <p:spPr bwMode="auto">
          <a:xfrm>
            <a:off x="1524000" y="2971800"/>
            <a:ext cx="68580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b="1" i="1" u="none">
                <a:solidFill>
                  <a:srgbClr val="00800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Create a detailed conversion plan for loading setup and transactional</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data into the Production environment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Migrate all system objects, data, and code from the Integration Test</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environment to the Production environment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Verify the conversion plan meets any applicable constraints placed upon the Production Conversion process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Build, test, and deploy final production packages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Execute the plan to populate the Production environment with setup and transactional data</a:t>
            </a:r>
          </a:p>
        </p:txBody>
      </p:sp>
      <p:sp>
        <p:nvSpPr>
          <p:cNvPr id="40978" name="Text Box 18">
            <a:extLst>
              <a:ext uri="{FF2B5EF4-FFF2-40B4-BE49-F238E27FC236}">
                <a16:creationId xmlns:a16="http://schemas.microsoft.com/office/drawing/2014/main" id="{797596EE-15BA-FD48-45E7-0441A6B775F7}"/>
              </a:ext>
            </a:extLst>
          </p:cNvPr>
          <p:cNvSpPr txBox="1">
            <a:spLocks noChangeArrowheads="1"/>
          </p:cNvSpPr>
          <p:nvPr/>
        </p:nvSpPr>
        <p:spPr bwMode="auto">
          <a:xfrm>
            <a:off x="838200" y="1524000"/>
            <a:ext cx="62484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800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Review and finalize the migration of data and code to the production environment.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Implement the conversions created during the Data Conversion / Interface Workshop and load setup tables into the Production environment.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rPr>
              <a:t>Begin production use of the solution.</a:t>
            </a:r>
            <a:endParaRPr lang="en-US" altLang="fr-FR" u="none">
              <a:latin typeface="Garamond" panose="02020404030301010803" pitchFamily="18" charset="0"/>
            </a:endParaRPr>
          </a:p>
        </p:txBody>
      </p:sp>
      <p:sp>
        <p:nvSpPr>
          <p:cNvPr id="40979" name="Text Box 19">
            <a:extLst>
              <a:ext uri="{FF2B5EF4-FFF2-40B4-BE49-F238E27FC236}">
                <a16:creationId xmlns:a16="http://schemas.microsoft.com/office/drawing/2014/main" id="{A58CD077-FFF6-5027-D9AD-AF5EA82A91A2}"/>
              </a:ext>
            </a:extLst>
          </p:cNvPr>
          <p:cNvSpPr txBox="1">
            <a:spLocks noChangeArrowheads="1"/>
          </p:cNvSpPr>
          <p:nvPr/>
        </p:nvSpPr>
        <p:spPr bwMode="auto">
          <a:xfrm>
            <a:off x="2362200" y="5257800"/>
            <a:ext cx="6553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b="1" i="1" u="none">
                <a:solidFill>
                  <a:srgbClr val="008000"/>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 list of J.D. Edwards Production tables detailing the loading method for data</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 detailed Production Data Conversion plan that is tested and verified</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 Production environment with setup and transactional data</a:t>
            </a:r>
          </a:p>
        </p:txBody>
      </p:sp>
      <p:sp>
        <p:nvSpPr>
          <p:cNvPr id="40983" name="Rectangle 23">
            <a:extLst>
              <a:ext uri="{FF2B5EF4-FFF2-40B4-BE49-F238E27FC236}">
                <a16:creationId xmlns:a16="http://schemas.microsoft.com/office/drawing/2014/main" id="{979618DC-8726-22D8-C908-CD734544F86E}"/>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35" name="Rectangle 1055">
            <a:extLst>
              <a:ext uri="{FF2B5EF4-FFF2-40B4-BE49-F238E27FC236}">
                <a16:creationId xmlns:a16="http://schemas.microsoft.com/office/drawing/2014/main" id="{503172BC-B588-6F96-02A6-F0F61495BD19}"/>
              </a:ext>
            </a:extLst>
          </p:cNvPr>
          <p:cNvSpPr>
            <a:spLocks noChangeArrowheads="1"/>
          </p:cNvSpPr>
          <p:nvPr/>
        </p:nvSpPr>
        <p:spPr bwMode="auto">
          <a:xfrm>
            <a:off x="0" y="947738"/>
            <a:ext cx="3124200" cy="5903912"/>
          </a:xfrm>
          <a:prstGeom prst="rect">
            <a:avLst/>
          </a:prstGeom>
          <a:gradFill rotWithShape="0">
            <a:gsLst>
              <a:gs pos="0">
                <a:srgbClr val="D5E3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9507" name="Rectangle 1027">
            <a:hlinkClick r:id="rId2" action="ppaction://hlinksldjump"/>
            <a:extLst>
              <a:ext uri="{FF2B5EF4-FFF2-40B4-BE49-F238E27FC236}">
                <a16:creationId xmlns:a16="http://schemas.microsoft.com/office/drawing/2014/main" id="{A3E86FD9-CC43-E57F-F02D-F8EDE5B95CD8}"/>
              </a:ext>
            </a:extLst>
          </p:cNvPr>
          <p:cNvSpPr>
            <a:spLocks noChangeArrowheads="1"/>
          </p:cNvSpPr>
          <p:nvPr/>
        </p:nvSpPr>
        <p:spPr bwMode="auto">
          <a:xfrm>
            <a:off x="400050" y="1247775"/>
            <a:ext cx="8415338" cy="473075"/>
          </a:xfrm>
          <a:prstGeom prst="rect">
            <a:avLst/>
          </a:prstGeom>
          <a:gradFill rotWithShape="0">
            <a:gsLst>
              <a:gs pos="0">
                <a:srgbClr val="FFCCCC"/>
              </a:gs>
              <a:gs pos="100000">
                <a:srgbClr val="FF505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Milestones</a:t>
            </a:r>
          </a:p>
        </p:txBody>
      </p:sp>
      <p:sp>
        <p:nvSpPr>
          <p:cNvPr id="149508" name="Rectangle 1028">
            <a:hlinkClick r:id="rId2" action="ppaction://hlinksldjump"/>
            <a:extLst>
              <a:ext uri="{FF2B5EF4-FFF2-40B4-BE49-F238E27FC236}">
                <a16:creationId xmlns:a16="http://schemas.microsoft.com/office/drawing/2014/main" id="{80DB4F41-6206-F0DC-70DA-55095AC28E2A}"/>
              </a:ext>
            </a:extLst>
          </p:cNvPr>
          <p:cNvSpPr>
            <a:spLocks noChangeArrowheads="1"/>
          </p:cNvSpPr>
          <p:nvPr/>
        </p:nvSpPr>
        <p:spPr bwMode="auto">
          <a:xfrm>
            <a:off x="400050" y="1719263"/>
            <a:ext cx="8415338" cy="3055937"/>
          </a:xfrm>
          <a:prstGeom prst="rect">
            <a:avLst/>
          </a:prstGeom>
          <a:gradFill rotWithShape="0">
            <a:gsLst>
              <a:gs pos="0">
                <a:srgbClr val="CCECFF"/>
              </a:gs>
              <a:gs pos="100000">
                <a:srgbClr val="3366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Implementation</a:t>
            </a:r>
          </a:p>
          <a:p>
            <a:pPr algn="l"/>
            <a:r>
              <a:rPr lang="en-US" altLang="fr-FR" sz="1400" b="1" u="none">
                <a:latin typeface="Arial" panose="020B0604020202020204" pitchFamily="34" charset="0"/>
              </a:rPr>
              <a:t>Activities</a:t>
            </a:r>
          </a:p>
        </p:txBody>
      </p:sp>
      <p:sp>
        <p:nvSpPr>
          <p:cNvPr id="149509" name="Rectangle 1029">
            <a:hlinkClick r:id="rId2" action="ppaction://hlinksldjump"/>
            <a:extLst>
              <a:ext uri="{FF2B5EF4-FFF2-40B4-BE49-F238E27FC236}">
                <a16:creationId xmlns:a16="http://schemas.microsoft.com/office/drawing/2014/main" id="{3E170E3A-3935-670C-B21C-1BF28888CE68}"/>
              </a:ext>
            </a:extLst>
          </p:cNvPr>
          <p:cNvSpPr>
            <a:spLocks noChangeArrowheads="1"/>
          </p:cNvSpPr>
          <p:nvPr/>
        </p:nvSpPr>
        <p:spPr bwMode="auto">
          <a:xfrm>
            <a:off x="400050" y="5111750"/>
            <a:ext cx="8415338" cy="942975"/>
          </a:xfrm>
          <a:prstGeom prst="rect">
            <a:avLst/>
          </a:prstGeom>
          <a:gradFill rotWithShape="0">
            <a:gsLst>
              <a:gs pos="0">
                <a:srgbClr val="CCFFCC"/>
              </a:gs>
              <a:gs pos="100000">
                <a:srgbClr val="33CC33"/>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Project</a:t>
            </a:r>
          </a:p>
          <a:p>
            <a:pPr algn="l"/>
            <a:r>
              <a:rPr lang="en-US" altLang="fr-FR" sz="1400" b="1" u="none">
                <a:latin typeface="Arial" panose="020B0604020202020204" pitchFamily="34" charset="0"/>
              </a:rPr>
              <a:t>Management</a:t>
            </a:r>
          </a:p>
        </p:txBody>
      </p:sp>
      <p:sp>
        <p:nvSpPr>
          <p:cNvPr id="149510" name="Rectangle 1030">
            <a:hlinkClick r:id="rId2" action="ppaction://hlinksldjump"/>
            <a:extLst>
              <a:ext uri="{FF2B5EF4-FFF2-40B4-BE49-F238E27FC236}">
                <a16:creationId xmlns:a16="http://schemas.microsoft.com/office/drawing/2014/main" id="{65FD55C1-A5D4-6BEB-B835-446231458E9A}"/>
              </a:ext>
            </a:extLst>
          </p:cNvPr>
          <p:cNvSpPr>
            <a:spLocks noChangeArrowheads="1"/>
          </p:cNvSpPr>
          <p:nvPr/>
        </p:nvSpPr>
        <p:spPr bwMode="auto">
          <a:xfrm>
            <a:off x="400050" y="4597400"/>
            <a:ext cx="8415338" cy="515938"/>
          </a:xfrm>
          <a:prstGeom prst="rect">
            <a:avLst/>
          </a:prstGeom>
          <a:gradFill rotWithShape="0">
            <a:gsLst>
              <a:gs pos="0">
                <a:srgbClr val="FFFFCC"/>
              </a:gs>
              <a:gs pos="100000">
                <a:srgbClr val="FFFF0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Operational</a:t>
            </a:r>
          </a:p>
          <a:p>
            <a:pPr algn="l"/>
            <a:r>
              <a:rPr lang="en-US" altLang="fr-FR" sz="1400" b="1" u="none">
                <a:latin typeface="Arial" panose="020B0604020202020204" pitchFamily="34" charset="0"/>
              </a:rPr>
              <a:t>Support</a:t>
            </a:r>
          </a:p>
        </p:txBody>
      </p:sp>
      <p:sp>
        <p:nvSpPr>
          <p:cNvPr id="149513" name="Rectangle 1033">
            <a:extLst>
              <a:ext uri="{FF2B5EF4-FFF2-40B4-BE49-F238E27FC236}">
                <a16:creationId xmlns:a16="http://schemas.microsoft.com/office/drawing/2014/main" id="{27BD1921-4B22-98EE-4DF0-B7D26887F4C3}"/>
              </a:ext>
            </a:extLst>
          </p:cNvPr>
          <p:cNvSpPr>
            <a:spLocks noGrp="1" noChangeArrowheads="1"/>
          </p:cNvSpPr>
          <p:nvPr>
            <p:ph type="title"/>
          </p:nvPr>
        </p:nvSpPr>
        <p:spPr>
          <a:xfrm>
            <a:off x="228600" y="93663"/>
            <a:ext cx="8305800" cy="820737"/>
          </a:xfrm>
        </p:spPr>
        <p:txBody>
          <a:bodyPr/>
          <a:lstStyle/>
          <a:p>
            <a:r>
              <a:rPr lang="en-US" altLang="fr-FR"/>
              <a:t>OneMethodology Technology Track –</a:t>
            </a:r>
            <a:br>
              <a:rPr lang="en-US" altLang="fr-FR"/>
            </a:br>
            <a:r>
              <a:rPr lang="en-US" altLang="fr-FR"/>
              <a:t>Optimize Phase Overview</a:t>
            </a:r>
          </a:p>
        </p:txBody>
      </p:sp>
      <p:sp>
        <p:nvSpPr>
          <p:cNvPr id="149514" name="Rectangle 1034">
            <a:hlinkClick r:id="rId2" action="ppaction://hlinksldjump"/>
            <a:extLst>
              <a:ext uri="{FF2B5EF4-FFF2-40B4-BE49-F238E27FC236}">
                <a16:creationId xmlns:a16="http://schemas.microsoft.com/office/drawing/2014/main" id="{6CF44D3A-1261-E257-29E6-5B94C01BF7FF}"/>
              </a:ext>
            </a:extLst>
          </p:cNvPr>
          <p:cNvSpPr>
            <a:spLocks noChangeArrowheads="1"/>
          </p:cNvSpPr>
          <p:nvPr/>
        </p:nvSpPr>
        <p:spPr bwMode="auto">
          <a:xfrm>
            <a:off x="2695575" y="2319338"/>
            <a:ext cx="917575" cy="519112"/>
          </a:xfrm>
          <a:prstGeom prst="rect">
            <a:avLst/>
          </a:prstGeom>
          <a:solidFill>
            <a:srgbClr val="80FF80"/>
          </a:solidFill>
          <a:ln w="0">
            <a:solidFill>
              <a:srgbClr val="000000"/>
            </a:solidFill>
            <a:miter lim="800000"/>
            <a:headEnd/>
            <a:tailEnd/>
          </a:ln>
        </p:spPr>
        <p:txBody>
          <a:bodyPr anchor="ctr"/>
          <a:lstStyle/>
          <a:p>
            <a:r>
              <a:rPr lang="en-US" altLang="fr-FR" sz="800" b="1" u="none"/>
              <a:t>Technology Support Center Workshop</a:t>
            </a:r>
          </a:p>
        </p:txBody>
      </p:sp>
      <p:cxnSp>
        <p:nvCxnSpPr>
          <p:cNvPr id="149515" name="AutoShape 1035">
            <a:extLst>
              <a:ext uri="{FF2B5EF4-FFF2-40B4-BE49-F238E27FC236}">
                <a16:creationId xmlns:a16="http://schemas.microsoft.com/office/drawing/2014/main" id="{D2CE0EDC-49AD-A4E0-A4AF-769556385482}"/>
              </a:ext>
            </a:extLst>
          </p:cNvPr>
          <p:cNvCxnSpPr>
            <a:cxnSpLocks noChangeShapeType="1"/>
            <a:stCxn id="149538" idx="3"/>
            <a:endCxn id="149518" idx="1"/>
          </p:cNvCxnSpPr>
          <p:nvPr/>
        </p:nvCxnSpPr>
        <p:spPr bwMode="auto">
          <a:xfrm>
            <a:off x="5337175" y="2165350"/>
            <a:ext cx="1033463" cy="414338"/>
          </a:xfrm>
          <a:prstGeom prst="bentConnector3">
            <a:avLst>
              <a:gd name="adj1" fmla="val 49921"/>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17" name="AutoShape 1037">
            <a:extLst>
              <a:ext uri="{FF2B5EF4-FFF2-40B4-BE49-F238E27FC236}">
                <a16:creationId xmlns:a16="http://schemas.microsoft.com/office/drawing/2014/main" id="{12EFF450-AFAF-4A77-18B6-14E35EEA2DDA}"/>
              </a:ext>
            </a:extLst>
          </p:cNvPr>
          <p:cNvCxnSpPr>
            <a:cxnSpLocks noChangeShapeType="1"/>
            <a:stCxn id="149530" idx="3"/>
            <a:endCxn id="149518" idx="1"/>
          </p:cNvCxnSpPr>
          <p:nvPr/>
        </p:nvCxnSpPr>
        <p:spPr bwMode="auto">
          <a:xfrm flipV="1">
            <a:off x="5873750" y="2579688"/>
            <a:ext cx="496888" cy="3176587"/>
          </a:xfrm>
          <a:prstGeom prst="bentConnector3">
            <a:avLst>
              <a:gd name="adj1" fmla="val 49838"/>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18" name="Rectangle 1038">
            <a:hlinkClick r:id="rId2" action="ppaction://hlinksldjump"/>
            <a:extLst>
              <a:ext uri="{FF2B5EF4-FFF2-40B4-BE49-F238E27FC236}">
                <a16:creationId xmlns:a16="http://schemas.microsoft.com/office/drawing/2014/main" id="{36CF1646-CAD7-A3F0-F1DD-51E90FF758D2}"/>
              </a:ext>
            </a:extLst>
          </p:cNvPr>
          <p:cNvSpPr>
            <a:spLocks noChangeArrowheads="1"/>
          </p:cNvSpPr>
          <p:nvPr/>
        </p:nvSpPr>
        <p:spPr bwMode="auto">
          <a:xfrm>
            <a:off x="6370638" y="2319338"/>
            <a:ext cx="917575" cy="519112"/>
          </a:xfrm>
          <a:prstGeom prst="rect">
            <a:avLst/>
          </a:prstGeom>
          <a:solidFill>
            <a:srgbClr val="80FF80"/>
          </a:solidFill>
          <a:ln w="0">
            <a:solidFill>
              <a:srgbClr val="000000"/>
            </a:solidFill>
            <a:miter lim="800000"/>
            <a:headEnd/>
            <a:tailEnd/>
          </a:ln>
        </p:spPr>
        <p:txBody>
          <a:bodyPr anchor="ctr"/>
          <a:lstStyle/>
          <a:p>
            <a:r>
              <a:rPr lang="en-US" altLang="fr-FR" sz="800" b="1" u="none"/>
              <a:t>Transition Workshop</a:t>
            </a:r>
          </a:p>
        </p:txBody>
      </p:sp>
      <p:cxnSp>
        <p:nvCxnSpPr>
          <p:cNvPr id="149519" name="AutoShape 1039">
            <a:extLst>
              <a:ext uri="{FF2B5EF4-FFF2-40B4-BE49-F238E27FC236}">
                <a16:creationId xmlns:a16="http://schemas.microsoft.com/office/drawing/2014/main" id="{432F3241-0C9A-5257-5943-41C83B8B71D3}"/>
              </a:ext>
            </a:extLst>
          </p:cNvPr>
          <p:cNvCxnSpPr>
            <a:cxnSpLocks noChangeShapeType="1"/>
            <a:stCxn id="149521" idx="3"/>
            <a:endCxn id="149527" idx="1"/>
          </p:cNvCxnSpPr>
          <p:nvPr/>
        </p:nvCxnSpPr>
        <p:spPr bwMode="auto">
          <a:xfrm>
            <a:off x="1462088" y="2579688"/>
            <a:ext cx="525462" cy="3176587"/>
          </a:xfrm>
          <a:prstGeom prst="bentConnector3">
            <a:avLst>
              <a:gd name="adj1" fmla="val 49847"/>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21" name="AutoShape 1041">
            <a:extLst>
              <a:ext uri="{FF2B5EF4-FFF2-40B4-BE49-F238E27FC236}">
                <a16:creationId xmlns:a16="http://schemas.microsoft.com/office/drawing/2014/main" id="{8535E2EF-1316-F116-D8D1-74150A3E7CDF}"/>
              </a:ext>
            </a:extLst>
          </p:cNvPr>
          <p:cNvSpPr>
            <a:spLocks noChangeArrowheads="1"/>
          </p:cNvSpPr>
          <p:nvPr/>
        </p:nvSpPr>
        <p:spPr bwMode="auto">
          <a:xfrm>
            <a:off x="611188" y="2325688"/>
            <a:ext cx="850900" cy="506412"/>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Go-Live</a:t>
            </a:r>
          </a:p>
          <a:p>
            <a:r>
              <a:rPr lang="en-US" altLang="fr-FR" sz="800" b="1" u="none"/>
              <a:t>Phase</a:t>
            </a:r>
          </a:p>
        </p:txBody>
      </p:sp>
      <p:cxnSp>
        <p:nvCxnSpPr>
          <p:cNvPr id="149522" name="AutoShape 1042">
            <a:extLst>
              <a:ext uri="{FF2B5EF4-FFF2-40B4-BE49-F238E27FC236}">
                <a16:creationId xmlns:a16="http://schemas.microsoft.com/office/drawing/2014/main" id="{A3BEA73C-9472-B232-4A98-1B51091E6F39}"/>
              </a:ext>
            </a:extLst>
          </p:cNvPr>
          <p:cNvCxnSpPr>
            <a:cxnSpLocks noChangeShapeType="1"/>
            <a:stCxn id="149521" idx="3"/>
            <a:endCxn id="149514" idx="1"/>
          </p:cNvCxnSpPr>
          <p:nvPr/>
        </p:nvCxnSpPr>
        <p:spPr bwMode="auto">
          <a:xfrm>
            <a:off x="1462088" y="2579688"/>
            <a:ext cx="1233487"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23" name="AutoShape 1043">
            <a:extLst>
              <a:ext uri="{FF2B5EF4-FFF2-40B4-BE49-F238E27FC236}">
                <a16:creationId xmlns:a16="http://schemas.microsoft.com/office/drawing/2014/main" id="{0CC783B6-457E-8B88-86F3-42A4CE18CE52}"/>
              </a:ext>
            </a:extLst>
          </p:cNvPr>
          <p:cNvCxnSpPr>
            <a:cxnSpLocks noChangeShapeType="1"/>
            <a:stCxn id="149521" idx="3"/>
            <a:endCxn id="149532" idx="1"/>
          </p:cNvCxnSpPr>
          <p:nvPr/>
        </p:nvCxnSpPr>
        <p:spPr bwMode="auto">
          <a:xfrm>
            <a:off x="1462088" y="2579688"/>
            <a:ext cx="530225" cy="227965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24" name="AutoShape 1044">
            <a:extLst>
              <a:ext uri="{FF2B5EF4-FFF2-40B4-BE49-F238E27FC236}">
                <a16:creationId xmlns:a16="http://schemas.microsoft.com/office/drawing/2014/main" id="{385C27A1-D8DA-A7EE-DE45-2AD8779DE713}"/>
              </a:ext>
            </a:extLst>
          </p:cNvPr>
          <p:cNvCxnSpPr>
            <a:cxnSpLocks noChangeShapeType="1"/>
            <a:stCxn id="149532" idx="3"/>
            <a:endCxn id="149518" idx="1"/>
          </p:cNvCxnSpPr>
          <p:nvPr/>
        </p:nvCxnSpPr>
        <p:spPr bwMode="auto">
          <a:xfrm flipV="1">
            <a:off x="5873750" y="2579688"/>
            <a:ext cx="496888" cy="2279650"/>
          </a:xfrm>
          <a:prstGeom prst="bentConnector3">
            <a:avLst>
              <a:gd name="adj1" fmla="val 49838"/>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25" name="Rectangle 1045">
            <a:hlinkClick r:id="rId2" action="ppaction://hlinksldjump"/>
            <a:extLst>
              <a:ext uri="{FF2B5EF4-FFF2-40B4-BE49-F238E27FC236}">
                <a16:creationId xmlns:a16="http://schemas.microsoft.com/office/drawing/2014/main" id="{4A5C656D-DCD0-62D2-2380-72BA8529CA42}"/>
              </a:ext>
            </a:extLst>
          </p:cNvPr>
          <p:cNvSpPr>
            <a:spLocks noChangeArrowheads="1"/>
          </p:cNvSpPr>
          <p:nvPr/>
        </p:nvSpPr>
        <p:spPr bwMode="auto">
          <a:xfrm>
            <a:off x="3063875" y="5160963"/>
            <a:ext cx="950913" cy="400050"/>
          </a:xfrm>
          <a:prstGeom prst="rect">
            <a:avLst/>
          </a:prstGeom>
          <a:solidFill>
            <a:srgbClr val="BBFFBB"/>
          </a:solidFill>
          <a:ln w="0">
            <a:solidFill>
              <a:srgbClr val="000000"/>
            </a:solidFill>
            <a:prstDash val="sysDot"/>
            <a:miter lim="800000"/>
            <a:headEnd/>
            <a:tailEnd/>
          </a:ln>
        </p:spPr>
        <p:txBody>
          <a:bodyPr anchor="ctr"/>
          <a:lstStyle/>
          <a:p>
            <a:r>
              <a:rPr lang="en-US" altLang="fr-FR" sz="800" u="none"/>
              <a:t>Project Mgmt Workshop (Recurring)</a:t>
            </a:r>
          </a:p>
        </p:txBody>
      </p:sp>
      <p:cxnSp>
        <p:nvCxnSpPr>
          <p:cNvPr id="149526" name="AutoShape 1046">
            <a:extLst>
              <a:ext uri="{FF2B5EF4-FFF2-40B4-BE49-F238E27FC236}">
                <a16:creationId xmlns:a16="http://schemas.microsoft.com/office/drawing/2014/main" id="{71BC169F-978E-1A83-F8DB-822501873DF4}"/>
              </a:ext>
            </a:extLst>
          </p:cNvPr>
          <p:cNvCxnSpPr>
            <a:cxnSpLocks noChangeShapeType="1"/>
            <a:stCxn id="149527" idx="0"/>
            <a:endCxn id="149525" idx="1"/>
          </p:cNvCxnSpPr>
          <p:nvPr/>
        </p:nvCxnSpPr>
        <p:spPr bwMode="auto">
          <a:xfrm rot="16200000">
            <a:off x="2663825" y="5095876"/>
            <a:ext cx="134937" cy="665162"/>
          </a:xfrm>
          <a:prstGeom prst="bentConnector2">
            <a:avLst/>
          </a:prstGeom>
          <a:noFill/>
          <a:ln w="12700">
            <a:solidFill>
              <a:schemeClr val="tx1"/>
            </a:solidFill>
            <a:prstDash val="sysDot"/>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27" name="Rectangle 1047">
            <a:hlinkClick r:id="rId2" action="ppaction://hlinksldjump"/>
            <a:extLst>
              <a:ext uri="{FF2B5EF4-FFF2-40B4-BE49-F238E27FC236}">
                <a16:creationId xmlns:a16="http://schemas.microsoft.com/office/drawing/2014/main" id="{DAE8AD58-0E63-4934-F6F3-BBABA539CDA1}"/>
              </a:ext>
            </a:extLst>
          </p:cNvPr>
          <p:cNvSpPr>
            <a:spLocks noChangeArrowheads="1"/>
          </p:cNvSpPr>
          <p:nvPr/>
        </p:nvSpPr>
        <p:spPr bwMode="auto">
          <a:xfrm>
            <a:off x="1987550" y="5495925"/>
            <a:ext cx="822325" cy="519113"/>
          </a:xfrm>
          <a:prstGeom prst="rect">
            <a:avLst/>
          </a:prstGeom>
          <a:solidFill>
            <a:srgbClr val="80FF80"/>
          </a:solidFill>
          <a:ln w="0">
            <a:solidFill>
              <a:srgbClr val="000000"/>
            </a:solidFill>
            <a:miter lim="800000"/>
            <a:headEnd/>
            <a:tailEnd/>
          </a:ln>
        </p:spPr>
        <p:txBody>
          <a:bodyPr anchor="ctr"/>
          <a:lstStyle/>
          <a:p>
            <a:r>
              <a:rPr lang="en-US" altLang="fr-FR" sz="800" b="1" u="none"/>
              <a:t>Technology</a:t>
            </a:r>
          </a:p>
          <a:p>
            <a:r>
              <a:rPr lang="en-US" altLang="fr-FR" sz="800" b="1" u="none"/>
              <a:t>Proj Mgmt Workshop</a:t>
            </a:r>
          </a:p>
          <a:p>
            <a:r>
              <a:rPr lang="en-US" altLang="fr-FR" sz="800" b="1" u="none"/>
              <a:t>(Recurring)</a:t>
            </a:r>
          </a:p>
        </p:txBody>
      </p:sp>
      <p:sp>
        <p:nvSpPr>
          <p:cNvPr id="149528" name="Rectangle 1048">
            <a:hlinkClick r:id="rId2" action="ppaction://hlinksldjump"/>
            <a:extLst>
              <a:ext uri="{FF2B5EF4-FFF2-40B4-BE49-F238E27FC236}">
                <a16:creationId xmlns:a16="http://schemas.microsoft.com/office/drawing/2014/main" id="{7B03B8D3-DE92-8DD6-0247-1805CA0D6CF5}"/>
              </a:ext>
            </a:extLst>
          </p:cNvPr>
          <p:cNvSpPr>
            <a:spLocks noChangeArrowheads="1"/>
          </p:cNvSpPr>
          <p:nvPr/>
        </p:nvSpPr>
        <p:spPr bwMode="auto">
          <a:xfrm>
            <a:off x="3538538" y="5624513"/>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cxnSp>
        <p:nvCxnSpPr>
          <p:cNvPr id="149529" name="AutoShape 1049">
            <a:extLst>
              <a:ext uri="{FF2B5EF4-FFF2-40B4-BE49-F238E27FC236}">
                <a16:creationId xmlns:a16="http://schemas.microsoft.com/office/drawing/2014/main" id="{DB6EA3A4-F791-9449-197F-49DE409BB919}"/>
              </a:ext>
            </a:extLst>
          </p:cNvPr>
          <p:cNvCxnSpPr>
            <a:cxnSpLocks noChangeShapeType="1"/>
            <a:stCxn id="149527" idx="3"/>
            <a:endCxn id="149528" idx="1"/>
          </p:cNvCxnSpPr>
          <p:nvPr/>
        </p:nvCxnSpPr>
        <p:spPr bwMode="auto">
          <a:xfrm>
            <a:off x="2809875" y="5756275"/>
            <a:ext cx="728663"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30" name="Rectangle 1050">
            <a:hlinkClick r:id="rId2" action="ppaction://hlinksldjump"/>
            <a:extLst>
              <a:ext uri="{FF2B5EF4-FFF2-40B4-BE49-F238E27FC236}">
                <a16:creationId xmlns:a16="http://schemas.microsoft.com/office/drawing/2014/main" id="{2D7C02EF-1407-4B68-6450-06747132C938}"/>
              </a:ext>
            </a:extLst>
          </p:cNvPr>
          <p:cNvSpPr>
            <a:spLocks noChangeArrowheads="1"/>
          </p:cNvSpPr>
          <p:nvPr/>
        </p:nvSpPr>
        <p:spPr bwMode="auto">
          <a:xfrm>
            <a:off x="5070475" y="5624513"/>
            <a:ext cx="803275" cy="261937"/>
          </a:xfrm>
          <a:prstGeom prst="rect">
            <a:avLst/>
          </a:prstGeom>
          <a:solidFill>
            <a:srgbClr val="80FF80"/>
          </a:solidFill>
          <a:ln w="0">
            <a:solidFill>
              <a:srgbClr val="000000"/>
            </a:solidFill>
            <a:miter lim="800000"/>
            <a:headEnd/>
            <a:tailEnd/>
          </a:ln>
        </p:spPr>
        <p:txBody>
          <a:bodyPr anchor="ctr"/>
          <a:lstStyle/>
          <a:p>
            <a:r>
              <a:rPr lang="en-US" altLang="fr-FR" sz="800" b="1" u="none"/>
              <a:t>Technology Proj Mgmt…</a:t>
            </a:r>
          </a:p>
        </p:txBody>
      </p:sp>
      <p:cxnSp>
        <p:nvCxnSpPr>
          <p:cNvPr id="149531" name="AutoShape 1051">
            <a:extLst>
              <a:ext uri="{FF2B5EF4-FFF2-40B4-BE49-F238E27FC236}">
                <a16:creationId xmlns:a16="http://schemas.microsoft.com/office/drawing/2014/main" id="{F4E7243C-D137-3D99-65D2-54D41B57A852}"/>
              </a:ext>
            </a:extLst>
          </p:cNvPr>
          <p:cNvCxnSpPr>
            <a:cxnSpLocks noChangeShapeType="1"/>
            <a:stCxn id="149528" idx="3"/>
            <a:endCxn id="149530" idx="1"/>
          </p:cNvCxnSpPr>
          <p:nvPr/>
        </p:nvCxnSpPr>
        <p:spPr bwMode="auto">
          <a:xfrm>
            <a:off x="4341813" y="5756275"/>
            <a:ext cx="728662"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32" name="Rectangle 1052">
            <a:hlinkClick r:id="rId2" action="ppaction://hlinksldjump"/>
            <a:extLst>
              <a:ext uri="{FF2B5EF4-FFF2-40B4-BE49-F238E27FC236}">
                <a16:creationId xmlns:a16="http://schemas.microsoft.com/office/drawing/2014/main" id="{B4E2FBDB-0684-3B99-5B89-986501C2DF45}"/>
              </a:ext>
            </a:extLst>
          </p:cNvPr>
          <p:cNvSpPr>
            <a:spLocks noChangeArrowheads="1"/>
          </p:cNvSpPr>
          <p:nvPr/>
        </p:nvSpPr>
        <p:spPr bwMode="auto">
          <a:xfrm>
            <a:off x="1992313" y="4735513"/>
            <a:ext cx="3881437" cy="246062"/>
          </a:xfrm>
          <a:prstGeom prst="rect">
            <a:avLst/>
          </a:prstGeom>
          <a:solidFill>
            <a:srgbClr val="80FF80"/>
          </a:solidFill>
          <a:ln w="0">
            <a:solidFill>
              <a:srgbClr val="000000"/>
            </a:solidFill>
            <a:miter lim="800000"/>
            <a:headEnd/>
            <a:tailEnd/>
          </a:ln>
        </p:spPr>
        <p:txBody>
          <a:bodyPr anchor="ctr"/>
          <a:lstStyle/>
          <a:p>
            <a:r>
              <a:rPr lang="en-US" altLang="fr-FR" sz="800" b="1" u="none"/>
              <a:t>Operations Support Workshop (Continued)</a:t>
            </a:r>
          </a:p>
        </p:txBody>
      </p:sp>
      <p:sp>
        <p:nvSpPr>
          <p:cNvPr id="149533" name="Rectangle 1053">
            <a:hlinkClick r:id="rId2" action="ppaction://hlinksldjump"/>
            <a:extLst>
              <a:ext uri="{FF2B5EF4-FFF2-40B4-BE49-F238E27FC236}">
                <a16:creationId xmlns:a16="http://schemas.microsoft.com/office/drawing/2014/main" id="{98E43AF2-CFE1-EC59-DCFA-D8E083EEAECD}"/>
              </a:ext>
            </a:extLst>
          </p:cNvPr>
          <p:cNvSpPr>
            <a:spLocks noChangeArrowheads="1"/>
          </p:cNvSpPr>
          <p:nvPr/>
        </p:nvSpPr>
        <p:spPr bwMode="auto">
          <a:xfrm>
            <a:off x="6778625" y="1249363"/>
            <a:ext cx="1236663"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Project</a:t>
            </a:r>
          </a:p>
          <a:p>
            <a:r>
              <a:rPr lang="en-US" altLang="fr-FR" sz="800" b="1" u="none"/>
              <a:t>Finish</a:t>
            </a:r>
          </a:p>
        </p:txBody>
      </p:sp>
      <p:cxnSp>
        <p:nvCxnSpPr>
          <p:cNvPr id="149534" name="AutoShape 1054">
            <a:extLst>
              <a:ext uri="{FF2B5EF4-FFF2-40B4-BE49-F238E27FC236}">
                <a16:creationId xmlns:a16="http://schemas.microsoft.com/office/drawing/2014/main" id="{111E1E5E-6BEC-4161-6A68-184C919B8BA5}"/>
              </a:ext>
            </a:extLst>
          </p:cNvPr>
          <p:cNvCxnSpPr>
            <a:cxnSpLocks noChangeShapeType="1"/>
            <a:stCxn id="149518" idx="3"/>
            <a:endCxn id="149533" idx="2"/>
          </p:cNvCxnSpPr>
          <p:nvPr/>
        </p:nvCxnSpPr>
        <p:spPr bwMode="auto">
          <a:xfrm flipV="1">
            <a:off x="7288213" y="1635125"/>
            <a:ext cx="109537" cy="944563"/>
          </a:xfrm>
          <a:prstGeom prst="bentConnector2">
            <a:avLst/>
          </a:prstGeom>
          <a:noFill/>
          <a:ln w="12700">
            <a:solidFill>
              <a:schemeClr val="tx1"/>
            </a:solidFill>
            <a:prstDash val="sysDot"/>
            <a:miter lim="800000"/>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38" name="Rectangle 1058">
            <a:hlinkClick r:id="rId2" action="ppaction://hlinksldjump"/>
            <a:extLst>
              <a:ext uri="{FF2B5EF4-FFF2-40B4-BE49-F238E27FC236}">
                <a16:creationId xmlns:a16="http://schemas.microsoft.com/office/drawing/2014/main" id="{24170652-5C91-BBFD-5B81-79C3AA489746}"/>
              </a:ext>
            </a:extLst>
          </p:cNvPr>
          <p:cNvSpPr>
            <a:spLocks noChangeArrowheads="1"/>
          </p:cNvSpPr>
          <p:nvPr/>
        </p:nvSpPr>
        <p:spPr bwMode="auto">
          <a:xfrm>
            <a:off x="4419600" y="1905000"/>
            <a:ext cx="917575" cy="519113"/>
          </a:xfrm>
          <a:prstGeom prst="rect">
            <a:avLst/>
          </a:prstGeom>
          <a:solidFill>
            <a:srgbClr val="80FF80"/>
          </a:solidFill>
          <a:ln w="0">
            <a:solidFill>
              <a:srgbClr val="000000"/>
            </a:solidFill>
            <a:miter lim="800000"/>
            <a:headEnd/>
            <a:tailEnd/>
          </a:ln>
        </p:spPr>
        <p:txBody>
          <a:bodyPr anchor="ctr"/>
          <a:lstStyle/>
          <a:p>
            <a:r>
              <a:rPr lang="en-US" altLang="fr-FR" sz="800" b="1" u="none"/>
              <a:t>Performance Management Workshop</a:t>
            </a:r>
          </a:p>
        </p:txBody>
      </p:sp>
      <p:sp>
        <p:nvSpPr>
          <p:cNvPr id="149539" name="Rectangle 1059">
            <a:hlinkClick r:id="rId2" action="ppaction://hlinksldjump"/>
            <a:extLst>
              <a:ext uri="{FF2B5EF4-FFF2-40B4-BE49-F238E27FC236}">
                <a16:creationId xmlns:a16="http://schemas.microsoft.com/office/drawing/2014/main" id="{CB0F7F68-8E5B-7458-2D06-6C4294EF6AAB}"/>
              </a:ext>
            </a:extLst>
          </p:cNvPr>
          <p:cNvSpPr>
            <a:spLocks noChangeArrowheads="1"/>
          </p:cNvSpPr>
          <p:nvPr/>
        </p:nvSpPr>
        <p:spPr bwMode="auto">
          <a:xfrm>
            <a:off x="4419600" y="2895600"/>
            <a:ext cx="917575" cy="519113"/>
          </a:xfrm>
          <a:prstGeom prst="rect">
            <a:avLst/>
          </a:prstGeom>
          <a:solidFill>
            <a:srgbClr val="80FF80"/>
          </a:solidFill>
          <a:ln w="0">
            <a:solidFill>
              <a:srgbClr val="000000"/>
            </a:solidFill>
            <a:miter lim="800000"/>
            <a:headEnd/>
            <a:tailEnd/>
          </a:ln>
        </p:spPr>
        <p:txBody>
          <a:bodyPr anchor="ctr"/>
          <a:lstStyle/>
          <a:p>
            <a:r>
              <a:rPr lang="en-US" altLang="fr-FR" sz="800" b="1" u="none"/>
              <a:t>Solution Maintenance Workshop</a:t>
            </a:r>
          </a:p>
        </p:txBody>
      </p:sp>
      <p:cxnSp>
        <p:nvCxnSpPr>
          <p:cNvPr id="149540" name="AutoShape 1060">
            <a:extLst>
              <a:ext uri="{FF2B5EF4-FFF2-40B4-BE49-F238E27FC236}">
                <a16:creationId xmlns:a16="http://schemas.microsoft.com/office/drawing/2014/main" id="{CBD8DB9D-58A4-5303-754D-D1D85D608E21}"/>
              </a:ext>
            </a:extLst>
          </p:cNvPr>
          <p:cNvCxnSpPr>
            <a:cxnSpLocks noChangeShapeType="1"/>
            <a:stCxn id="149514" idx="3"/>
            <a:endCxn id="149539" idx="1"/>
          </p:cNvCxnSpPr>
          <p:nvPr/>
        </p:nvCxnSpPr>
        <p:spPr bwMode="auto">
          <a:xfrm>
            <a:off x="3613150" y="2579688"/>
            <a:ext cx="806450" cy="576262"/>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41" name="AutoShape 1061">
            <a:extLst>
              <a:ext uri="{FF2B5EF4-FFF2-40B4-BE49-F238E27FC236}">
                <a16:creationId xmlns:a16="http://schemas.microsoft.com/office/drawing/2014/main" id="{C7610CF5-E3A7-1320-A7BE-301F75A80FC2}"/>
              </a:ext>
            </a:extLst>
          </p:cNvPr>
          <p:cNvCxnSpPr>
            <a:cxnSpLocks noChangeShapeType="1"/>
            <a:stCxn id="149514" idx="3"/>
            <a:endCxn id="149538" idx="1"/>
          </p:cNvCxnSpPr>
          <p:nvPr/>
        </p:nvCxnSpPr>
        <p:spPr bwMode="auto">
          <a:xfrm flipV="1">
            <a:off x="3613150" y="2165350"/>
            <a:ext cx="806450" cy="414338"/>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42" name="AutoShape 1062">
            <a:extLst>
              <a:ext uri="{FF2B5EF4-FFF2-40B4-BE49-F238E27FC236}">
                <a16:creationId xmlns:a16="http://schemas.microsoft.com/office/drawing/2014/main" id="{EBED274C-83EF-6B39-DCCC-7E45B902C6DC}"/>
              </a:ext>
            </a:extLst>
          </p:cNvPr>
          <p:cNvCxnSpPr>
            <a:cxnSpLocks noChangeShapeType="1"/>
            <a:stCxn id="149539" idx="3"/>
            <a:endCxn id="149518" idx="1"/>
          </p:cNvCxnSpPr>
          <p:nvPr/>
        </p:nvCxnSpPr>
        <p:spPr bwMode="auto">
          <a:xfrm flipV="1">
            <a:off x="5337175" y="2579688"/>
            <a:ext cx="1033463" cy="576262"/>
          </a:xfrm>
          <a:prstGeom prst="bentConnector3">
            <a:avLst>
              <a:gd name="adj1" fmla="val 49921"/>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9547" name="Picture 1067">
            <a:extLst>
              <a:ext uri="{FF2B5EF4-FFF2-40B4-BE49-F238E27FC236}">
                <a16:creationId xmlns:a16="http://schemas.microsoft.com/office/drawing/2014/main" id="{7DDEBD25-7A20-0888-F541-AE39349CF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248400"/>
            <a:ext cx="3352800" cy="280988"/>
          </a:xfrm>
          <a:prstGeom prst="rect">
            <a:avLst/>
          </a:prstGeom>
          <a:noFill/>
          <a:extLst>
            <a:ext uri="{909E8E84-426E-40DD-AFC4-6F175D3DCCD1}">
              <a14:hiddenFill xmlns:a14="http://schemas.microsoft.com/office/drawing/2010/main">
                <a:solidFill>
                  <a:srgbClr val="FFFFFF"/>
                </a:solidFill>
              </a14:hiddenFill>
            </a:ext>
          </a:extLst>
        </p:spPr>
      </p:pic>
      <p:sp>
        <p:nvSpPr>
          <p:cNvPr id="149548" name="Rectangle 1068">
            <a:extLst>
              <a:ext uri="{FF2B5EF4-FFF2-40B4-BE49-F238E27FC236}">
                <a16:creationId xmlns:a16="http://schemas.microsoft.com/office/drawing/2014/main" id="{92F08732-AF18-3306-022B-87E872A00313}"/>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74" name="Rectangle 18">
            <a:extLst>
              <a:ext uri="{FF2B5EF4-FFF2-40B4-BE49-F238E27FC236}">
                <a16:creationId xmlns:a16="http://schemas.microsoft.com/office/drawing/2014/main" id="{C3B738E6-0578-6205-D9F0-CE1BB1CC5FAE}"/>
              </a:ext>
            </a:extLst>
          </p:cNvPr>
          <p:cNvSpPr>
            <a:spLocks noChangeArrowheads="1"/>
          </p:cNvSpPr>
          <p:nvPr/>
        </p:nvSpPr>
        <p:spPr bwMode="auto">
          <a:xfrm>
            <a:off x="0" y="947738"/>
            <a:ext cx="3124200" cy="5903912"/>
          </a:xfrm>
          <a:prstGeom prst="rect">
            <a:avLst/>
          </a:prstGeom>
          <a:gradFill rotWithShape="0">
            <a:gsLst>
              <a:gs pos="0">
                <a:srgbClr val="D5E3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0660" name="Rectangle 4">
            <a:extLst>
              <a:ext uri="{FF2B5EF4-FFF2-40B4-BE49-F238E27FC236}">
                <a16:creationId xmlns:a16="http://schemas.microsoft.com/office/drawing/2014/main" id="{60DBFCF7-F67A-9A8B-2234-1F4E0913758F}"/>
              </a:ext>
            </a:extLst>
          </p:cNvPr>
          <p:cNvSpPr>
            <a:spLocks noChangeArrowheads="1"/>
          </p:cNvSpPr>
          <p:nvPr>
            <p:ph type="body" idx="1"/>
          </p:nvPr>
        </p:nvSpPr>
        <p:spPr bwMode="auto">
          <a:xfrm>
            <a:off x="0" y="10668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Wingdings" panose="05000000000000000000" pitchFamily="2" charset="2"/>
              <a:buNone/>
            </a:pPr>
            <a:r>
              <a:rPr lang="en-US" altLang="fr-FR" sz="2400" b="1">
                <a:solidFill>
                  <a:srgbClr val="003399"/>
                </a:solidFill>
                <a:latin typeface="Garamond" panose="02020404030301010803" pitchFamily="18" charset="0"/>
                <a:cs typeface="Times New Roman" panose="02020603050405020304" pitchFamily="18" charset="0"/>
              </a:rPr>
              <a:t>Technology Support Center Workshop</a:t>
            </a:r>
            <a:endParaRPr lang="en-US" altLang="fr-FR" sz="2400" b="1">
              <a:solidFill>
                <a:srgbClr val="003399"/>
              </a:solidFill>
              <a:latin typeface="Garamond" panose="02020404030301010803" pitchFamily="18" charset="0"/>
            </a:endParaRPr>
          </a:p>
        </p:txBody>
      </p:sp>
      <p:sp>
        <p:nvSpPr>
          <p:cNvPr id="70661" name="Text Box 5">
            <a:extLst>
              <a:ext uri="{FF2B5EF4-FFF2-40B4-BE49-F238E27FC236}">
                <a16:creationId xmlns:a16="http://schemas.microsoft.com/office/drawing/2014/main" id="{3680C53B-302F-73A6-A5F1-299F72C712E4}"/>
              </a:ext>
            </a:extLst>
          </p:cNvPr>
          <p:cNvSpPr txBox="1">
            <a:spLocks noChangeArrowheads="1"/>
          </p:cNvSpPr>
          <p:nvPr/>
        </p:nvSpPr>
        <p:spPr bwMode="auto">
          <a:xfrm>
            <a:off x="914400" y="1676400"/>
            <a:ext cx="5181600"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marL="4524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3399"/>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Provide initial staffing and knowledge transfer to establish an</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internal support center that will have the ability to resolve issues</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using client personnel and J.D. Edwards’ Global Customer</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Support.</a:t>
            </a:r>
          </a:p>
        </p:txBody>
      </p:sp>
      <p:sp>
        <p:nvSpPr>
          <p:cNvPr id="70662" name="Text Box 6">
            <a:extLst>
              <a:ext uri="{FF2B5EF4-FFF2-40B4-BE49-F238E27FC236}">
                <a16:creationId xmlns:a16="http://schemas.microsoft.com/office/drawing/2014/main" id="{2F42A697-B8A4-1831-1895-A771F64072ED}"/>
              </a:ext>
            </a:extLst>
          </p:cNvPr>
          <p:cNvSpPr txBox="1">
            <a:spLocks noChangeArrowheads="1"/>
          </p:cNvSpPr>
          <p:nvPr/>
        </p:nvSpPr>
        <p:spPr bwMode="auto">
          <a:xfrm>
            <a:off x="1524000" y="3200400"/>
            <a:ext cx="63246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3399"/>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Establish J.D. Edwards’ staffed support structure for the Optimize and Extend phases of the project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Establish client support structure and team for ongoing support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Train client support team on support process and tools</a:t>
            </a:r>
          </a:p>
        </p:txBody>
      </p:sp>
      <p:sp>
        <p:nvSpPr>
          <p:cNvPr id="70663" name="Text Box 7">
            <a:extLst>
              <a:ext uri="{FF2B5EF4-FFF2-40B4-BE49-F238E27FC236}">
                <a16:creationId xmlns:a16="http://schemas.microsoft.com/office/drawing/2014/main" id="{97A009C4-287A-860B-5CBE-4E37EE246F9A}"/>
              </a:ext>
            </a:extLst>
          </p:cNvPr>
          <p:cNvSpPr txBox="1">
            <a:spLocks noChangeArrowheads="1"/>
          </p:cNvSpPr>
          <p:nvPr/>
        </p:nvSpPr>
        <p:spPr bwMode="auto">
          <a:xfrm>
            <a:off x="2209800" y="4800600"/>
            <a:ext cx="64008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3399"/>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J.D. Edwards’ solution experts to provide support during the Optimize and Extend phases of the project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Trained client support personnel</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Established ongoing production support plan and procedures</a:t>
            </a:r>
          </a:p>
        </p:txBody>
      </p:sp>
      <p:pic>
        <p:nvPicPr>
          <p:cNvPr id="70665" name="Picture 9">
            <a:extLst>
              <a:ext uri="{FF2B5EF4-FFF2-40B4-BE49-F238E27FC236}">
                <a16:creationId xmlns:a16="http://schemas.microsoft.com/office/drawing/2014/main" id="{A3B50C8E-F55D-1841-BB00-267830394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76400"/>
            <a:ext cx="27432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0669" name="Rectangle 13">
            <a:extLst>
              <a:ext uri="{FF2B5EF4-FFF2-40B4-BE49-F238E27FC236}">
                <a16:creationId xmlns:a16="http://schemas.microsoft.com/office/drawing/2014/main" id="{4A4234D9-2311-C11A-6AD3-DD9B194835CF}"/>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Optimize Phase Overview</a:t>
            </a:r>
          </a:p>
        </p:txBody>
      </p:sp>
      <p:sp>
        <p:nvSpPr>
          <p:cNvPr id="70675" name="Rectangle 19">
            <a:extLst>
              <a:ext uri="{FF2B5EF4-FFF2-40B4-BE49-F238E27FC236}">
                <a16:creationId xmlns:a16="http://schemas.microsoft.com/office/drawing/2014/main" id="{11EE1AD2-3C65-9D8C-FA8C-FD8F51BF0638}"/>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55" name="Rectangle 15">
            <a:extLst>
              <a:ext uri="{FF2B5EF4-FFF2-40B4-BE49-F238E27FC236}">
                <a16:creationId xmlns:a16="http://schemas.microsoft.com/office/drawing/2014/main" id="{970E3BCE-CDF3-7F53-F37A-F5948BED53FF}"/>
              </a:ext>
            </a:extLst>
          </p:cNvPr>
          <p:cNvSpPr>
            <a:spLocks noChangeArrowheads="1"/>
          </p:cNvSpPr>
          <p:nvPr/>
        </p:nvSpPr>
        <p:spPr bwMode="auto">
          <a:xfrm>
            <a:off x="0" y="947738"/>
            <a:ext cx="3124200" cy="5903912"/>
          </a:xfrm>
          <a:prstGeom prst="rect">
            <a:avLst/>
          </a:prstGeom>
          <a:gradFill rotWithShape="0">
            <a:gsLst>
              <a:gs pos="0">
                <a:srgbClr val="D5E3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9443" name="Rectangle 3">
            <a:extLst>
              <a:ext uri="{FF2B5EF4-FFF2-40B4-BE49-F238E27FC236}">
                <a16:creationId xmlns:a16="http://schemas.microsoft.com/office/drawing/2014/main" id="{31289418-E9CA-8F33-D4B8-ACCD93C3045F}"/>
              </a:ext>
            </a:extLst>
          </p:cNvPr>
          <p:cNvSpPr>
            <a:spLocks noChangeArrowheads="1"/>
          </p:cNvSpPr>
          <p:nvPr>
            <p:ph type="body" idx="1"/>
          </p:nvPr>
        </p:nvSpPr>
        <p:spPr bwMode="auto">
          <a:xfrm>
            <a:off x="0" y="10668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Wingdings" panose="05000000000000000000" pitchFamily="2" charset="2"/>
              <a:buNone/>
            </a:pPr>
            <a:r>
              <a:rPr lang="en-US" altLang="fr-FR" sz="2400" b="1">
                <a:solidFill>
                  <a:srgbClr val="003399"/>
                </a:solidFill>
                <a:latin typeface="Garamond" panose="02020404030301010803" pitchFamily="18" charset="0"/>
                <a:cs typeface="Times New Roman" panose="02020603050405020304" pitchFamily="18" charset="0"/>
              </a:rPr>
              <a:t>Performance Management Workshop</a:t>
            </a:r>
            <a:endParaRPr lang="en-US" altLang="fr-FR" sz="2400" b="1">
              <a:solidFill>
                <a:srgbClr val="003399"/>
              </a:solidFill>
              <a:latin typeface="Garamond" panose="02020404030301010803" pitchFamily="18" charset="0"/>
            </a:endParaRPr>
          </a:p>
        </p:txBody>
      </p:sp>
      <p:sp>
        <p:nvSpPr>
          <p:cNvPr id="189444" name="Text Box 4">
            <a:extLst>
              <a:ext uri="{FF2B5EF4-FFF2-40B4-BE49-F238E27FC236}">
                <a16:creationId xmlns:a16="http://schemas.microsoft.com/office/drawing/2014/main" id="{4285B475-B3AA-1333-9347-179F0685B85F}"/>
              </a:ext>
            </a:extLst>
          </p:cNvPr>
          <p:cNvSpPr txBox="1">
            <a:spLocks noChangeArrowheads="1"/>
          </p:cNvSpPr>
          <p:nvPr/>
        </p:nvSpPr>
        <p:spPr bwMode="auto">
          <a:xfrm>
            <a:off x="914400" y="1676400"/>
            <a:ext cx="5410200" cy="1138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3399"/>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system management plan to manage performance to capacity requirements, including monitoring, tuning, archiving, and capacity planning.</a:t>
            </a:r>
          </a:p>
        </p:txBody>
      </p:sp>
      <p:sp>
        <p:nvSpPr>
          <p:cNvPr id="189445" name="Text Box 5">
            <a:extLst>
              <a:ext uri="{FF2B5EF4-FFF2-40B4-BE49-F238E27FC236}">
                <a16:creationId xmlns:a16="http://schemas.microsoft.com/office/drawing/2014/main" id="{674461F2-05B4-5348-77DB-20B70B23999C}"/>
              </a:ext>
            </a:extLst>
          </p:cNvPr>
          <p:cNvSpPr txBox="1">
            <a:spLocks noChangeArrowheads="1"/>
          </p:cNvSpPr>
          <p:nvPr/>
        </p:nvSpPr>
        <p:spPr bwMode="auto">
          <a:xfrm>
            <a:off x="1447800" y="2895600"/>
            <a:ext cx="6248400" cy="2330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3399"/>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long-term capacity requirements, amount of on-line history, and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policy for managing aged/completed records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Create a management plan for monitoring system use, managing</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performance factors, and collecting information for capacity planning</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 database management plan to routinely cleanse large tables and maintain optimal performance</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Design and implement a data archiving solution to move aged/completed records from the active production system to an archival/history solution</a:t>
            </a:r>
          </a:p>
        </p:txBody>
      </p:sp>
      <p:sp>
        <p:nvSpPr>
          <p:cNvPr id="189446" name="Text Box 6">
            <a:extLst>
              <a:ext uri="{FF2B5EF4-FFF2-40B4-BE49-F238E27FC236}">
                <a16:creationId xmlns:a16="http://schemas.microsoft.com/office/drawing/2014/main" id="{D85CA32A-0240-5590-2C94-B2B556B28D8D}"/>
              </a:ext>
            </a:extLst>
          </p:cNvPr>
          <p:cNvSpPr txBox="1">
            <a:spLocks noChangeArrowheads="1"/>
          </p:cNvSpPr>
          <p:nvPr/>
        </p:nvSpPr>
        <p:spPr bwMode="auto">
          <a:xfrm>
            <a:off x="2209800" y="5257800"/>
            <a:ext cx="6400800" cy="9683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3399"/>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Performance management plan</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History/archival solution design</a:t>
            </a:r>
          </a:p>
        </p:txBody>
      </p:sp>
      <p:sp>
        <p:nvSpPr>
          <p:cNvPr id="189449" name="Rectangle 9">
            <a:extLst>
              <a:ext uri="{FF2B5EF4-FFF2-40B4-BE49-F238E27FC236}">
                <a16:creationId xmlns:a16="http://schemas.microsoft.com/office/drawing/2014/main" id="{FDEF2CF2-52D1-A589-42FE-E1F6934DBB5E}"/>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Optimize Phase Overview</a:t>
            </a:r>
          </a:p>
        </p:txBody>
      </p:sp>
      <p:pic>
        <p:nvPicPr>
          <p:cNvPr id="189451" name="Picture 11">
            <a:extLst>
              <a:ext uri="{FF2B5EF4-FFF2-40B4-BE49-F238E27FC236}">
                <a16:creationId xmlns:a16="http://schemas.microsoft.com/office/drawing/2014/main" id="{08C0F9F5-D311-EB4B-4F7E-859C2B65B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3716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89456" name="Rectangle 16">
            <a:extLst>
              <a:ext uri="{FF2B5EF4-FFF2-40B4-BE49-F238E27FC236}">
                <a16:creationId xmlns:a16="http://schemas.microsoft.com/office/drawing/2014/main" id="{AD67A842-38D5-2CF5-37A5-8B120DB29179}"/>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9" name="Rectangle 15">
            <a:extLst>
              <a:ext uri="{FF2B5EF4-FFF2-40B4-BE49-F238E27FC236}">
                <a16:creationId xmlns:a16="http://schemas.microsoft.com/office/drawing/2014/main" id="{9B61F39D-99AD-6531-0382-8EC3517A1511}"/>
              </a:ext>
            </a:extLst>
          </p:cNvPr>
          <p:cNvSpPr>
            <a:spLocks noChangeArrowheads="1"/>
          </p:cNvSpPr>
          <p:nvPr/>
        </p:nvSpPr>
        <p:spPr bwMode="auto">
          <a:xfrm>
            <a:off x="0" y="947738"/>
            <a:ext cx="3124200" cy="5903912"/>
          </a:xfrm>
          <a:prstGeom prst="rect">
            <a:avLst/>
          </a:prstGeom>
          <a:gradFill rotWithShape="0">
            <a:gsLst>
              <a:gs pos="0">
                <a:srgbClr val="D5E3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0467" name="Rectangle 3">
            <a:extLst>
              <a:ext uri="{FF2B5EF4-FFF2-40B4-BE49-F238E27FC236}">
                <a16:creationId xmlns:a16="http://schemas.microsoft.com/office/drawing/2014/main" id="{845AB3D8-45D6-AC23-CF80-38E62A3724E1}"/>
              </a:ext>
            </a:extLst>
          </p:cNvPr>
          <p:cNvSpPr>
            <a:spLocks noChangeArrowheads="1"/>
          </p:cNvSpPr>
          <p:nvPr>
            <p:ph type="body" idx="1"/>
          </p:nvPr>
        </p:nvSpPr>
        <p:spPr bwMode="auto">
          <a:xfrm>
            <a:off x="0" y="10668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Wingdings" panose="05000000000000000000" pitchFamily="2" charset="2"/>
              <a:buNone/>
            </a:pPr>
            <a:r>
              <a:rPr lang="en-US" altLang="fr-FR" sz="2400" b="1">
                <a:solidFill>
                  <a:srgbClr val="003399"/>
                </a:solidFill>
                <a:latin typeface="Garamond" panose="02020404030301010803" pitchFamily="18" charset="0"/>
                <a:cs typeface="Times New Roman" panose="02020603050405020304" pitchFamily="18" charset="0"/>
              </a:rPr>
              <a:t>Solution Maintenance Workshop</a:t>
            </a:r>
            <a:endParaRPr lang="en-US" altLang="fr-FR" sz="2400" b="1">
              <a:solidFill>
                <a:srgbClr val="003399"/>
              </a:solidFill>
              <a:latin typeface="Garamond" panose="02020404030301010803" pitchFamily="18" charset="0"/>
            </a:endParaRPr>
          </a:p>
        </p:txBody>
      </p:sp>
      <p:sp>
        <p:nvSpPr>
          <p:cNvPr id="190468" name="Text Box 4">
            <a:extLst>
              <a:ext uri="{FF2B5EF4-FFF2-40B4-BE49-F238E27FC236}">
                <a16:creationId xmlns:a16="http://schemas.microsoft.com/office/drawing/2014/main" id="{ABAAC0B6-1B0A-F121-DD13-47914F0B3CA3}"/>
              </a:ext>
            </a:extLst>
          </p:cNvPr>
          <p:cNvSpPr txBox="1">
            <a:spLocks noChangeArrowheads="1"/>
          </p:cNvSpPr>
          <p:nvPr/>
        </p:nvSpPr>
        <p:spPr bwMode="auto">
          <a:xfrm>
            <a:off x="914400" y="1676400"/>
            <a:ext cx="5181600" cy="1138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3399"/>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 plan for maintaining the production solution, including software updates and patches, custom modification cycles, and the maintenance of foundation hardware and software.</a:t>
            </a:r>
          </a:p>
        </p:txBody>
      </p:sp>
      <p:sp>
        <p:nvSpPr>
          <p:cNvPr id="190469" name="Text Box 5">
            <a:extLst>
              <a:ext uri="{FF2B5EF4-FFF2-40B4-BE49-F238E27FC236}">
                <a16:creationId xmlns:a16="http://schemas.microsoft.com/office/drawing/2014/main" id="{BAD2F5F8-9D03-3948-58A2-760F9A0E54BB}"/>
              </a:ext>
            </a:extLst>
          </p:cNvPr>
          <p:cNvSpPr txBox="1">
            <a:spLocks noChangeArrowheads="1"/>
          </p:cNvSpPr>
          <p:nvPr/>
        </p:nvSpPr>
        <p:spPr bwMode="auto">
          <a:xfrm>
            <a:off x="1447800" y="3124200"/>
            <a:ext cx="6248400" cy="14366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3399"/>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Define operational requirements on modifications to the production environment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existing change management architecture and procedures, expand to address production maintenance requirements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Train IT staff on production maintenance procedures and techniques</a:t>
            </a:r>
          </a:p>
        </p:txBody>
      </p:sp>
      <p:sp>
        <p:nvSpPr>
          <p:cNvPr id="190470" name="Text Box 6">
            <a:extLst>
              <a:ext uri="{FF2B5EF4-FFF2-40B4-BE49-F238E27FC236}">
                <a16:creationId xmlns:a16="http://schemas.microsoft.com/office/drawing/2014/main" id="{C1452C73-F497-2791-C2B6-F88D8C8ADA6D}"/>
              </a:ext>
            </a:extLst>
          </p:cNvPr>
          <p:cNvSpPr txBox="1">
            <a:spLocks noChangeArrowheads="1"/>
          </p:cNvSpPr>
          <p:nvPr/>
        </p:nvSpPr>
        <p:spPr bwMode="auto">
          <a:xfrm>
            <a:off x="2209800" y="4876800"/>
            <a:ext cx="6400800" cy="9683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003399"/>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Solution maintenance plan document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IT staff trained on maintenance procedures</a:t>
            </a:r>
          </a:p>
        </p:txBody>
      </p:sp>
      <p:sp>
        <p:nvSpPr>
          <p:cNvPr id="190473" name="Rectangle 9">
            <a:extLst>
              <a:ext uri="{FF2B5EF4-FFF2-40B4-BE49-F238E27FC236}">
                <a16:creationId xmlns:a16="http://schemas.microsoft.com/office/drawing/2014/main" id="{F1FAB57A-AB51-3DCD-BE14-7AA775410A44}"/>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Optimize Phase Overview</a:t>
            </a:r>
          </a:p>
        </p:txBody>
      </p:sp>
      <p:pic>
        <p:nvPicPr>
          <p:cNvPr id="190475" name="Picture 11">
            <a:extLst>
              <a:ext uri="{FF2B5EF4-FFF2-40B4-BE49-F238E27FC236}">
                <a16:creationId xmlns:a16="http://schemas.microsoft.com/office/drawing/2014/main" id="{8CA667D3-E015-4A20-45DF-54E7C1D10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00200"/>
            <a:ext cx="27432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90480" name="Rectangle 16">
            <a:extLst>
              <a:ext uri="{FF2B5EF4-FFF2-40B4-BE49-F238E27FC236}">
                <a16:creationId xmlns:a16="http://schemas.microsoft.com/office/drawing/2014/main" id="{FD97F80B-F325-F042-C047-35F874D54BCF}"/>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90" name="Rectangle 18">
            <a:extLst>
              <a:ext uri="{FF2B5EF4-FFF2-40B4-BE49-F238E27FC236}">
                <a16:creationId xmlns:a16="http://schemas.microsoft.com/office/drawing/2014/main" id="{CC4C61B2-B6D3-BDF7-086B-78DA85BCCDC4}"/>
              </a:ext>
            </a:extLst>
          </p:cNvPr>
          <p:cNvSpPr>
            <a:spLocks noChangeArrowheads="1"/>
          </p:cNvSpPr>
          <p:nvPr/>
        </p:nvSpPr>
        <p:spPr bwMode="auto">
          <a:xfrm>
            <a:off x="0" y="947738"/>
            <a:ext cx="3124200" cy="5903912"/>
          </a:xfrm>
          <a:prstGeom prst="rect">
            <a:avLst/>
          </a:prstGeom>
          <a:gradFill rotWithShape="0">
            <a:gsLst>
              <a:gs pos="0">
                <a:srgbClr val="D5E3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4276" name="Rectangle 4">
            <a:extLst>
              <a:ext uri="{FF2B5EF4-FFF2-40B4-BE49-F238E27FC236}">
                <a16:creationId xmlns:a16="http://schemas.microsoft.com/office/drawing/2014/main" id="{A1B460C8-6728-1CC1-7F0A-38AA5F88858D}"/>
              </a:ext>
            </a:extLst>
          </p:cNvPr>
          <p:cNvSpPr>
            <a:spLocks noChangeArrowheads="1"/>
          </p:cNvSpPr>
          <p:nvPr>
            <p:ph type="body" idx="1"/>
          </p:nvPr>
        </p:nvSpPr>
        <p:spPr bwMode="auto">
          <a:xfrm>
            <a:off x="0" y="10668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Wingdings" panose="05000000000000000000" pitchFamily="2" charset="2"/>
              <a:buNone/>
            </a:pPr>
            <a:r>
              <a:rPr lang="en-US" altLang="fr-FR" sz="2400" b="1">
                <a:solidFill>
                  <a:srgbClr val="003399"/>
                </a:solidFill>
                <a:latin typeface="Garamond" panose="02020404030301010803" pitchFamily="18" charset="0"/>
                <a:cs typeface="Times New Roman" panose="02020603050405020304" pitchFamily="18" charset="0"/>
              </a:rPr>
              <a:t>Transition Workshop</a:t>
            </a:r>
          </a:p>
        </p:txBody>
      </p:sp>
      <p:sp>
        <p:nvSpPr>
          <p:cNvPr id="54277" name="Text Box 5">
            <a:extLst>
              <a:ext uri="{FF2B5EF4-FFF2-40B4-BE49-F238E27FC236}">
                <a16:creationId xmlns:a16="http://schemas.microsoft.com/office/drawing/2014/main" id="{4ACCADB9-2C78-B8B7-929C-A0CB04951B5C}"/>
              </a:ext>
            </a:extLst>
          </p:cNvPr>
          <p:cNvSpPr txBox="1">
            <a:spLocks noChangeArrowheads="1"/>
          </p:cNvSpPr>
          <p:nvPr/>
        </p:nvSpPr>
        <p:spPr bwMode="auto">
          <a:xfrm>
            <a:off x="685800" y="1676400"/>
            <a:ext cx="57150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20000"/>
              </a:spcBef>
              <a:buClr>
                <a:schemeClr val="bg2"/>
              </a:buClr>
              <a:buSzPct val="60000"/>
              <a:buFont typeface="Wingdings" panose="05000000000000000000" pitchFamily="2" charset="2"/>
              <a:buNone/>
            </a:pPr>
            <a:r>
              <a:rPr lang="en-US" altLang="fr-FR" sz="2400" b="1" i="1" u="none">
                <a:solidFill>
                  <a:srgbClr val="003399"/>
                </a:solidFill>
                <a:latin typeface="Garamond" panose="02020404030301010803" pitchFamily="18" charset="0"/>
              </a:rPr>
              <a:t>Concept</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Conduct a final review of the client project team’s readiness to</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assume responsibility for, and ongoing management of the</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implemented solution.</a:t>
            </a:r>
          </a:p>
        </p:txBody>
      </p:sp>
      <p:sp>
        <p:nvSpPr>
          <p:cNvPr id="54278" name="Text Box 6">
            <a:extLst>
              <a:ext uri="{FF2B5EF4-FFF2-40B4-BE49-F238E27FC236}">
                <a16:creationId xmlns:a16="http://schemas.microsoft.com/office/drawing/2014/main" id="{A8B06D6D-EE6E-1262-F0FA-3ED0E59C61D4}"/>
              </a:ext>
            </a:extLst>
          </p:cNvPr>
          <p:cNvSpPr txBox="1">
            <a:spLocks noChangeArrowheads="1"/>
          </p:cNvSpPr>
          <p:nvPr/>
        </p:nvSpPr>
        <p:spPr bwMode="auto">
          <a:xfrm>
            <a:off x="1524000" y="2971800"/>
            <a:ext cx="6324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20000"/>
              </a:spcBef>
              <a:buClr>
                <a:schemeClr val="bg2"/>
              </a:buClr>
              <a:buSzPct val="60000"/>
              <a:buFont typeface="Wingdings" panose="05000000000000000000" pitchFamily="2" charset="2"/>
              <a:buNone/>
            </a:pPr>
            <a:r>
              <a:rPr lang="en-US" altLang="fr-FR" sz="2400" b="1" i="1" u="none">
                <a:solidFill>
                  <a:srgbClr val="003399"/>
                </a:solidFill>
                <a:latin typeface="Garamond" panose="02020404030301010803" pitchFamily="18" charset="0"/>
              </a:rPr>
              <a:t>Key Objectives</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Develop a plan for addressing remaining open issues and conducting Extend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phase activities</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Review readiness of power users to assume primary support role</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Identify additional training requirements to support Extend phase activities and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   schedule training</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Formally close the implementation project</a:t>
            </a:r>
          </a:p>
        </p:txBody>
      </p:sp>
      <p:sp>
        <p:nvSpPr>
          <p:cNvPr id="54279" name="Text Box 7">
            <a:extLst>
              <a:ext uri="{FF2B5EF4-FFF2-40B4-BE49-F238E27FC236}">
                <a16:creationId xmlns:a16="http://schemas.microsoft.com/office/drawing/2014/main" id="{326092AF-C9BC-6B7A-58DC-44848150A5AA}"/>
              </a:ext>
            </a:extLst>
          </p:cNvPr>
          <p:cNvSpPr txBox="1">
            <a:spLocks noChangeArrowheads="1"/>
          </p:cNvSpPr>
          <p:nvPr/>
        </p:nvSpPr>
        <p:spPr bwMode="auto">
          <a:xfrm>
            <a:off x="2819400" y="5002213"/>
            <a:ext cx="5791200"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20000"/>
              </a:spcBef>
              <a:buClr>
                <a:schemeClr val="bg2"/>
              </a:buClr>
              <a:buSzPct val="60000"/>
              <a:buFont typeface="Wingdings" panose="05000000000000000000" pitchFamily="2" charset="2"/>
              <a:buNone/>
            </a:pPr>
            <a:r>
              <a:rPr lang="en-US" altLang="fr-FR" sz="2400" b="1" i="1" u="none">
                <a:solidFill>
                  <a:srgbClr val="003399"/>
                </a:solidFill>
                <a:latin typeface="Garamond" panose="02020404030301010803" pitchFamily="18" charset="0"/>
              </a:rPr>
              <a:t>Deliverables</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Extend phase project plan</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Updated issues database</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Extend phase training schedule</a:t>
            </a:r>
          </a:p>
          <a:p>
            <a:pPr lvl="1" algn="l">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 Final project sign-off by client</a:t>
            </a:r>
          </a:p>
        </p:txBody>
      </p:sp>
      <p:pic>
        <p:nvPicPr>
          <p:cNvPr id="54281" name="Picture 9">
            <a:extLst>
              <a:ext uri="{FF2B5EF4-FFF2-40B4-BE49-F238E27FC236}">
                <a16:creationId xmlns:a16="http://schemas.microsoft.com/office/drawing/2014/main" id="{A6D75627-46A5-8559-E4DE-377DF3DC3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219200"/>
            <a:ext cx="2743200" cy="1828800"/>
          </a:xfrm>
          <a:prstGeom prst="rect">
            <a:avLst/>
          </a:prstGeom>
          <a:noFill/>
          <a:extLst>
            <a:ext uri="{909E8E84-426E-40DD-AFC4-6F175D3DCCD1}">
              <a14:hiddenFill xmlns:a14="http://schemas.microsoft.com/office/drawing/2010/main">
                <a:solidFill>
                  <a:srgbClr val="FFFFFF"/>
                </a:solidFill>
              </a14:hiddenFill>
            </a:ext>
          </a:extLst>
        </p:spPr>
      </p:pic>
      <p:sp>
        <p:nvSpPr>
          <p:cNvPr id="54285" name="Rectangle 13">
            <a:extLst>
              <a:ext uri="{FF2B5EF4-FFF2-40B4-BE49-F238E27FC236}">
                <a16:creationId xmlns:a16="http://schemas.microsoft.com/office/drawing/2014/main" id="{088954EB-2A63-81C3-722F-210A6BC61E02}"/>
              </a:ext>
            </a:extLst>
          </p:cNvPr>
          <p:cNvSpPr>
            <a:spLocks noGrp="1" noChangeArrowheads="1"/>
          </p:cNvSpPr>
          <p:nvPr>
            <p:ph type="title"/>
          </p:nvPr>
        </p:nvSpPr>
        <p:spPr>
          <a:xfrm>
            <a:off x="228600" y="93663"/>
            <a:ext cx="8305800" cy="820737"/>
          </a:xfrm>
          <a:noFill/>
          <a:ln/>
        </p:spPr>
        <p:txBody>
          <a:bodyPr/>
          <a:lstStyle/>
          <a:p>
            <a:r>
              <a:rPr lang="en-US" altLang="fr-FR"/>
              <a:t>OneMethodology Technology Track –</a:t>
            </a:r>
            <a:br>
              <a:rPr lang="en-US" altLang="fr-FR"/>
            </a:br>
            <a:r>
              <a:rPr lang="en-US" altLang="fr-FR"/>
              <a:t>Optimize Phase Overview</a:t>
            </a:r>
          </a:p>
        </p:txBody>
      </p:sp>
      <p:sp>
        <p:nvSpPr>
          <p:cNvPr id="54291" name="Rectangle 19">
            <a:extLst>
              <a:ext uri="{FF2B5EF4-FFF2-40B4-BE49-F238E27FC236}">
                <a16:creationId xmlns:a16="http://schemas.microsoft.com/office/drawing/2014/main" id="{18550CB5-A614-86E8-C3E9-6B182F918374}"/>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1" name="Rectangle 71">
            <a:extLst>
              <a:ext uri="{FF2B5EF4-FFF2-40B4-BE49-F238E27FC236}">
                <a16:creationId xmlns:a16="http://schemas.microsoft.com/office/drawing/2014/main" id="{9D8893C7-0D2E-1DA6-F399-74D08D345D81}"/>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04804" name="Rectangle 4">
            <a:hlinkClick r:id="rId2" action="ppaction://hlinksldjump"/>
            <a:extLst>
              <a:ext uri="{FF2B5EF4-FFF2-40B4-BE49-F238E27FC236}">
                <a16:creationId xmlns:a16="http://schemas.microsoft.com/office/drawing/2014/main" id="{27888EDB-8AA0-922A-36BB-56CE6DB5E9A5}"/>
              </a:ext>
            </a:extLst>
          </p:cNvPr>
          <p:cNvSpPr>
            <a:spLocks noChangeArrowheads="1"/>
          </p:cNvSpPr>
          <p:nvPr/>
        </p:nvSpPr>
        <p:spPr bwMode="auto">
          <a:xfrm>
            <a:off x="400050" y="1260475"/>
            <a:ext cx="8415338" cy="473075"/>
          </a:xfrm>
          <a:prstGeom prst="rect">
            <a:avLst/>
          </a:prstGeom>
          <a:gradFill rotWithShape="0">
            <a:gsLst>
              <a:gs pos="0">
                <a:srgbClr val="FFCCCC"/>
              </a:gs>
              <a:gs pos="100000">
                <a:srgbClr val="FF505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Milestones</a:t>
            </a:r>
          </a:p>
        </p:txBody>
      </p:sp>
      <p:sp>
        <p:nvSpPr>
          <p:cNvPr id="204805" name="Rectangle 5">
            <a:hlinkClick r:id="rId2" action="ppaction://hlinksldjump"/>
            <a:extLst>
              <a:ext uri="{FF2B5EF4-FFF2-40B4-BE49-F238E27FC236}">
                <a16:creationId xmlns:a16="http://schemas.microsoft.com/office/drawing/2014/main" id="{D65A429D-656D-EA09-61AC-034A4F22DBE1}"/>
              </a:ext>
            </a:extLst>
          </p:cNvPr>
          <p:cNvSpPr>
            <a:spLocks noChangeArrowheads="1"/>
          </p:cNvSpPr>
          <p:nvPr/>
        </p:nvSpPr>
        <p:spPr bwMode="auto">
          <a:xfrm>
            <a:off x="400050" y="1731963"/>
            <a:ext cx="8415338" cy="3055937"/>
          </a:xfrm>
          <a:prstGeom prst="rect">
            <a:avLst/>
          </a:prstGeom>
          <a:gradFill rotWithShape="0">
            <a:gsLst>
              <a:gs pos="0">
                <a:srgbClr val="CCECFF"/>
              </a:gs>
              <a:gs pos="100000">
                <a:srgbClr val="3366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Implementation</a:t>
            </a:r>
          </a:p>
          <a:p>
            <a:pPr algn="l"/>
            <a:r>
              <a:rPr lang="en-US" altLang="fr-FR" sz="1400" b="1" u="none">
                <a:latin typeface="Arial" panose="020B0604020202020204" pitchFamily="34" charset="0"/>
              </a:rPr>
              <a:t>Activities</a:t>
            </a:r>
          </a:p>
        </p:txBody>
      </p:sp>
      <p:sp>
        <p:nvSpPr>
          <p:cNvPr id="204806" name="Rectangle 6">
            <a:hlinkClick r:id="rId2" action="ppaction://hlinksldjump"/>
            <a:extLst>
              <a:ext uri="{FF2B5EF4-FFF2-40B4-BE49-F238E27FC236}">
                <a16:creationId xmlns:a16="http://schemas.microsoft.com/office/drawing/2014/main" id="{4EA48C84-8A74-2C49-7F94-3323C3E6E91F}"/>
              </a:ext>
            </a:extLst>
          </p:cNvPr>
          <p:cNvSpPr>
            <a:spLocks noChangeArrowheads="1"/>
          </p:cNvSpPr>
          <p:nvPr/>
        </p:nvSpPr>
        <p:spPr bwMode="auto">
          <a:xfrm>
            <a:off x="400050" y="5124450"/>
            <a:ext cx="8415338" cy="942975"/>
          </a:xfrm>
          <a:prstGeom prst="rect">
            <a:avLst/>
          </a:prstGeom>
          <a:gradFill rotWithShape="0">
            <a:gsLst>
              <a:gs pos="0">
                <a:srgbClr val="CCFFCC"/>
              </a:gs>
              <a:gs pos="100000">
                <a:srgbClr val="33CC33"/>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Project</a:t>
            </a:r>
          </a:p>
          <a:p>
            <a:pPr algn="l"/>
            <a:r>
              <a:rPr lang="en-US" altLang="fr-FR" sz="1400" b="1" u="none">
                <a:latin typeface="Arial" panose="020B0604020202020204" pitchFamily="34" charset="0"/>
              </a:rPr>
              <a:t>Management</a:t>
            </a:r>
          </a:p>
        </p:txBody>
      </p:sp>
      <p:sp>
        <p:nvSpPr>
          <p:cNvPr id="204807" name="Rectangle 7">
            <a:hlinkClick r:id="rId2" action="ppaction://hlinksldjump"/>
            <a:extLst>
              <a:ext uri="{FF2B5EF4-FFF2-40B4-BE49-F238E27FC236}">
                <a16:creationId xmlns:a16="http://schemas.microsoft.com/office/drawing/2014/main" id="{61DFF779-0499-A029-579A-BB95A1D5F496}"/>
              </a:ext>
            </a:extLst>
          </p:cNvPr>
          <p:cNvSpPr>
            <a:spLocks noChangeArrowheads="1"/>
          </p:cNvSpPr>
          <p:nvPr/>
        </p:nvSpPr>
        <p:spPr bwMode="auto">
          <a:xfrm>
            <a:off x="400050" y="4787900"/>
            <a:ext cx="8415338" cy="338138"/>
          </a:xfrm>
          <a:prstGeom prst="rect">
            <a:avLst/>
          </a:prstGeom>
          <a:gradFill rotWithShape="0">
            <a:gsLst>
              <a:gs pos="0">
                <a:srgbClr val="FFFFCC"/>
              </a:gs>
              <a:gs pos="100000">
                <a:srgbClr val="FFFF0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Operational Support</a:t>
            </a:r>
          </a:p>
        </p:txBody>
      </p:sp>
      <p:sp>
        <p:nvSpPr>
          <p:cNvPr id="204808" name="Rectangle 8">
            <a:extLst>
              <a:ext uri="{FF2B5EF4-FFF2-40B4-BE49-F238E27FC236}">
                <a16:creationId xmlns:a16="http://schemas.microsoft.com/office/drawing/2014/main" id="{C9D8AD58-FFCB-11EF-410F-2722709AEDF2}"/>
              </a:ext>
            </a:extLst>
          </p:cNvPr>
          <p:cNvSpPr>
            <a:spLocks noGrp="1" noChangeArrowheads="1"/>
          </p:cNvSpPr>
          <p:nvPr>
            <p:ph type="title"/>
          </p:nvPr>
        </p:nvSpPr>
        <p:spPr>
          <a:xfrm>
            <a:off x="228600" y="93663"/>
            <a:ext cx="8305800" cy="820737"/>
          </a:xfrm>
        </p:spPr>
        <p:txBody>
          <a:bodyPr/>
          <a:lstStyle/>
          <a:p>
            <a:r>
              <a:rPr lang="en-US" altLang="fr-FR"/>
              <a:t>OneMethodology Technology Track –</a:t>
            </a:r>
            <a:br>
              <a:rPr lang="en-US" altLang="fr-FR"/>
            </a:br>
            <a:r>
              <a:rPr lang="en-US" altLang="fr-FR"/>
              <a:t>Configure Phase – </a:t>
            </a:r>
            <a:r>
              <a:rPr lang="en-US" altLang="fr-FR" i="1"/>
              <a:t>Solution</a:t>
            </a:r>
            <a:r>
              <a:rPr lang="en-US" altLang="fr-FR"/>
              <a:t> </a:t>
            </a:r>
            <a:r>
              <a:rPr lang="en-US" altLang="fr-FR" i="1"/>
              <a:t>Upgrade</a:t>
            </a:r>
            <a:r>
              <a:rPr lang="en-US" altLang="fr-FR"/>
              <a:t> Scenario</a:t>
            </a:r>
          </a:p>
        </p:txBody>
      </p:sp>
      <p:sp>
        <p:nvSpPr>
          <p:cNvPr id="204809" name="Rectangle 9">
            <a:hlinkClick r:id="rId2" action="ppaction://hlinksldjump"/>
            <a:extLst>
              <a:ext uri="{FF2B5EF4-FFF2-40B4-BE49-F238E27FC236}">
                <a16:creationId xmlns:a16="http://schemas.microsoft.com/office/drawing/2014/main" id="{BB13859E-DB2A-F1F7-49C6-3ECE6A865E90}"/>
              </a:ext>
            </a:extLst>
          </p:cNvPr>
          <p:cNvSpPr>
            <a:spLocks noChangeArrowheads="1"/>
          </p:cNvSpPr>
          <p:nvPr/>
        </p:nvSpPr>
        <p:spPr bwMode="auto">
          <a:xfrm>
            <a:off x="3422650" y="5176838"/>
            <a:ext cx="950913" cy="400050"/>
          </a:xfrm>
          <a:prstGeom prst="rect">
            <a:avLst/>
          </a:prstGeom>
          <a:solidFill>
            <a:srgbClr val="BBFFBB"/>
          </a:solidFill>
          <a:ln w="0">
            <a:solidFill>
              <a:srgbClr val="000000"/>
            </a:solidFill>
            <a:prstDash val="sysDot"/>
            <a:miter lim="800000"/>
            <a:headEnd/>
            <a:tailEnd/>
          </a:ln>
        </p:spPr>
        <p:txBody>
          <a:bodyPr anchor="ctr"/>
          <a:lstStyle/>
          <a:p>
            <a:r>
              <a:rPr lang="en-US" altLang="fr-FR" sz="800" u="none"/>
              <a:t>Project Mgmt Workshop (Recurring)</a:t>
            </a:r>
          </a:p>
        </p:txBody>
      </p:sp>
      <p:cxnSp>
        <p:nvCxnSpPr>
          <p:cNvPr id="204810" name="AutoShape 10">
            <a:extLst>
              <a:ext uri="{FF2B5EF4-FFF2-40B4-BE49-F238E27FC236}">
                <a16:creationId xmlns:a16="http://schemas.microsoft.com/office/drawing/2014/main" id="{B19DCAB7-CD71-D94F-291D-3B4815A0A5A0}"/>
              </a:ext>
            </a:extLst>
          </p:cNvPr>
          <p:cNvCxnSpPr>
            <a:cxnSpLocks noChangeShapeType="1"/>
            <a:stCxn id="204849" idx="3"/>
            <a:endCxn id="204848" idx="1"/>
          </p:cNvCxnSpPr>
          <p:nvPr/>
        </p:nvCxnSpPr>
        <p:spPr bwMode="auto">
          <a:xfrm flipV="1">
            <a:off x="2498725" y="2851150"/>
            <a:ext cx="396875" cy="6350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11" name="AutoShape 11">
            <a:extLst>
              <a:ext uri="{FF2B5EF4-FFF2-40B4-BE49-F238E27FC236}">
                <a16:creationId xmlns:a16="http://schemas.microsoft.com/office/drawing/2014/main" id="{A200FB87-4702-FDD2-AC91-EDE7EA05691F}"/>
              </a:ext>
            </a:extLst>
          </p:cNvPr>
          <p:cNvCxnSpPr>
            <a:cxnSpLocks noChangeShapeType="1"/>
            <a:stCxn id="204848" idx="2"/>
            <a:endCxn id="204854" idx="0"/>
          </p:cNvCxnSpPr>
          <p:nvPr/>
        </p:nvCxnSpPr>
        <p:spPr bwMode="auto">
          <a:xfrm rot="5400000">
            <a:off x="3166269" y="3250407"/>
            <a:ext cx="280987"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12" name="AutoShape 12">
            <a:extLst>
              <a:ext uri="{FF2B5EF4-FFF2-40B4-BE49-F238E27FC236}">
                <a16:creationId xmlns:a16="http://schemas.microsoft.com/office/drawing/2014/main" id="{60E8F0BB-25D4-E082-A856-5587359AB485}"/>
              </a:ext>
            </a:extLst>
          </p:cNvPr>
          <p:cNvSpPr>
            <a:spLocks noChangeArrowheads="1"/>
          </p:cNvSpPr>
          <p:nvPr/>
        </p:nvSpPr>
        <p:spPr bwMode="auto">
          <a:xfrm>
            <a:off x="7894638" y="3422650"/>
            <a:ext cx="850900" cy="506413"/>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Go-Live</a:t>
            </a:r>
          </a:p>
          <a:p>
            <a:r>
              <a:rPr lang="en-US" altLang="fr-FR" sz="800" b="1" u="none"/>
              <a:t>Phase</a:t>
            </a:r>
          </a:p>
        </p:txBody>
      </p:sp>
      <p:cxnSp>
        <p:nvCxnSpPr>
          <p:cNvPr id="204813" name="AutoShape 13">
            <a:extLst>
              <a:ext uri="{FF2B5EF4-FFF2-40B4-BE49-F238E27FC236}">
                <a16:creationId xmlns:a16="http://schemas.microsoft.com/office/drawing/2014/main" id="{98D322E8-8E50-7157-0F3B-308F4A21147E}"/>
              </a:ext>
            </a:extLst>
          </p:cNvPr>
          <p:cNvCxnSpPr>
            <a:cxnSpLocks noChangeShapeType="1"/>
            <a:stCxn id="204814" idx="0"/>
            <a:endCxn id="204809" idx="1"/>
          </p:cNvCxnSpPr>
          <p:nvPr/>
        </p:nvCxnSpPr>
        <p:spPr bwMode="auto">
          <a:xfrm rot="16200000">
            <a:off x="3024981" y="5114132"/>
            <a:ext cx="134937" cy="660400"/>
          </a:xfrm>
          <a:prstGeom prst="bentConnector2">
            <a:avLst/>
          </a:prstGeom>
          <a:noFill/>
          <a:ln w="12700">
            <a:solidFill>
              <a:schemeClr val="tx1"/>
            </a:solidFill>
            <a:prstDash val="sysDot"/>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14" name="Rectangle 14">
            <a:hlinkClick r:id="rId2" action="ppaction://hlinksldjump"/>
            <a:extLst>
              <a:ext uri="{FF2B5EF4-FFF2-40B4-BE49-F238E27FC236}">
                <a16:creationId xmlns:a16="http://schemas.microsoft.com/office/drawing/2014/main" id="{20FF159E-E731-02BE-57AD-485DDE514156}"/>
              </a:ext>
            </a:extLst>
          </p:cNvPr>
          <p:cNvSpPr>
            <a:spLocks noChangeArrowheads="1"/>
          </p:cNvSpPr>
          <p:nvPr/>
        </p:nvSpPr>
        <p:spPr bwMode="auto">
          <a:xfrm>
            <a:off x="2351088" y="55118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Technology</a:t>
            </a:r>
          </a:p>
          <a:p>
            <a:r>
              <a:rPr lang="en-US" altLang="fr-FR" sz="800" b="1" u="none"/>
              <a:t>Proj Mgmt Workshop</a:t>
            </a:r>
          </a:p>
          <a:p>
            <a:r>
              <a:rPr lang="en-US" altLang="fr-FR" sz="800" b="1" u="none"/>
              <a:t>(Recurring)</a:t>
            </a:r>
          </a:p>
        </p:txBody>
      </p:sp>
      <p:sp>
        <p:nvSpPr>
          <p:cNvPr id="204815" name="Rectangle 15">
            <a:hlinkClick r:id="rId2" action="ppaction://hlinksldjump"/>
            <a:extLst>
              <a:ext uri="{FF2B5EF4-FFF2-40B4-BE49-F238E27FC236}">
                <a16:creationId xmlns:a16="http://schemas.microsoft.com/office/drawing/2014/main" id="{83678289-3846-F0E3-352E-C658701C95AB}"/>
              </a:ext>
            </a:extLst>
          </p:cNvPr>
          <p:cNvSpPr>
            <a:spLocks noChangeArrowheads="1"/>
          </p:cNvSpPr>
          <p:nvPr/>
        </p:nvSpPr>
        <p:spPr bwMode="auto">
          <a:xfrm>
            <a:off x="3786188" y="5640388"/>
            <a:ext cx="803275" cy="261937"/>
          </a:xfrm>
          <a:prstGeom prst="rect">
            <a:avLst/>
          </a:prstGeom>
          <a:solidFill>
            <a:srgbClr val="BBFFBB"/>
          </a:solidFill>
          <a:ln w="0">
            <a:solidFill>
              <a:srgbClr val="000000"/>
            </a:solidFill>
            <a:miter lim="800000"/>
            <a:headEnd/>
            <a:tailEnd/>
          </a:ln>
        </p:spPr>
        <p:txBody>
          <a:bodyPr anchor="ctr"/>
          <a:lstStyle/>
          <a:p>
            <a:r>
              <a:rPr lang="en-US" altLang="fr-FR" sz="800" b="1" u="none"/>
              <a:t>Technology Proj Mgmt…</a:t>
            </a:r>
          </a:p>
        </p:txBody>
      </p:sp>
      <p:cxnSp>
        <p:nvCxnSpPr>
          <p:cNvPr id="204816" name="AutoShape 16">
            <a:extLst>
              <a:ext uri="{FF2B5EF4-FFF2-40B4-BE49-F238E27FC236}">
                <a16:creationId xmlns:a16="http://schemas.microsoft.com/office/drawing/2014/main" id="{E046ECC4-5E98-2224-3A42-491A9BAFDBD4}"/>
              </a:ext>
            </a:extLst>
          </p:cNvPr>
          <p:cNvCxnSpPr>
            <a:cxnSpLocks noChangeShapeType="1"/>
            <a:stCxn id="204814" idx="3"/>
            <a:endCxn id="204815" idx="1"/>
          </p:cNvCxnSpPr>
          <p:nvPr/>
        </p:nvCxnSpPr>
        <p:spPr bwMode="auto">
          <a:xfrm>
            <a:off x="3173413" y="5772150"/>
            <a:ext cx="6127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17" name="Rectangle 17">
            <a:hlinkClick r:id="rId2" action="ppaction://hlinksldjump"/>
            <a:extLst>
              <a:ext uri="{FF2B5EF4-FFF2-40B4-BE49-F238E27FC236}">
                <a16:creationId xmlns:a16="http://schemas.microsoft.com/office/drawing/2014/main" id="{7B58A929-0855-2556-A84C-08FC6565DA7D}"/>
              </a:ext>
            </a:extLst>
          </p:cNvPr>
          <p:cNvSpPr>
            <a:spLocks noChangeArrowheads="1"/>
          </p:cNvSpPr>
          <p:nvPr/>
        </p:nvSpPr>
        <p:spPr bwMode="auto">
          <a:xfrm>
            <a:off x="5203825" y="5640388"/>
            <a:ext cx="803275" cy="261937"/>
          </a:xfrm>
          <a:prstGeom prst="rect">
            <a:avLst/>
          </a:prstGeom>
          <a:solidFill>
            <a:srgbClr val="BBFFBB"/>
          </a:solidFill>
          <a:ln w="0">
            <a:solidFill>
              <a:srgbClr val="000000"/>
            </a:solidFill>
            <a:miter lim="800000"/>
            <a:headEnd/>
            <a:tailEnd/>
          </a:ln>
        </p:spPr>
        <p:txBody>
          <a:bodyPr anchor="ctr"/>
          <a:lstStyle/>
          <a:p>
            <a:r>
              <a:rPr lang="en-US" altLang="fr-FR" sz="800" b="1" u="none"/>
              <a:t>Technology Proj Mgmt…</a:t>
            </a:r>
          </a:p>
        </p:txBody>
      </p:sp>
      <p:cxnSp>
        <p:nvCxnSpPr>
          <p:cNvPr id="204818" name="AutoShape 18">
            <a:extLst>
              <a:ext uri="{FF2B5EF4-FFF2-40B4-BE49-F238E27FC236}">
                <a16:creationId xmlns:a16="http://schemas.microsoft.com/office/drawing/2014/main" id="{52214BB8-91EC-2332-1570-C0BC78901F22}"/>
              </a:ext>
            </a:extLst>
          </p:cNvPr>
          <p:cNvCxnSpPr>
            <a:cxnSpLocks noChangeShapeType="1"/>
            <a:stCxn id="204815" idx="3"/>
            <a:endCxn id="204817" idx="1"/>
          </p:cNvCxnSpPr>
          <p:nvPr/>
        </p:nvCxnSpPr>
        <p:spPr bwMode="auto">
          <a:xfrm>
            <a:off x="4589463" y="5772150"/>
            <a:ext cx="614362"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19" name="AutoShape 19">
            <a:extLst>
              <a:ext uri="{FF2B5EF4-FFF2-40B4-BE49-F238E27FC236}">
                <a16:creationId xmlns:a16="http://schemas.microsoft.com/office/drawing/2014/main" id="{C9E2A0CE-5057-DAE3-CD35-5DE78F2F75B4}"/>
              </a:ext>
            </a:extLst>
          </p:cNvPr>
          <p:cNvCxnSpPr>
            <a:cxnSpLocks noChangeShapeType="1"/>
            <a:stCxn id="204817" idx="3"/>
            <a:endCxn id="204844" idx="1"/>
          </p:cNvCxnSpPr>
          <p:nvPr/>
        </p:nvCxnSpPr>
        <p:spPr bwMode="auto">
          <a:xfrm>
            <a:off x="6007100" y="5772150"/>
            <a:ext cx="614363"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20" name="AutoShape 20">
            <a:extLst>
              <a:ext uri="{FF2B5EF4-FFF2-40B4-BE49-F238E27FC236}">
                <a16:creationId xmlns:a16="http://schemas.microsoft.com/office/drawing/2014/main" id="{F1A663DA-5012-C3E7-B867-632A69DFA015}"/>
              </a:ext>
            </a:extLst>
          </p:cNvPr>
          <p:cNvCxnSpPr>
            <a:cxnSpLocks noChangeShapeType="1"/>
            <a:stCxn id="204844" idx="3"/>
            <a:endCxn id="204812" idx="1"/>
          </p:cNvCxnSpPr>
          <p:nvPr/>
        </p:nvCxnSpPr>
        <p:spPr bwMode="auto">
          <a:xfrm flipV="1">
            <a:off x="7424738" y="3676650"/>
            <a:ext cx="469900" cy="20955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21" name="Rectangle 21">
            <a:hlinkClick r:id="rId2" action="ppaction://hlinksldjump"/>
            <a:extLst>
              <a:ext uri="{FF2B5EF4-FFF2-40B4-BE49-F238E27FC236}">
                <a16:creationId xmlns:a16="http://schemas.microsoft.com/office/drawing/2014/main" id="{3C17FB40-A90B-A8F9-B01A-8D7D3918F12F}"/>
              </a:ext>
            </a:extLst>
          </p:cNvPr>
          <p:cNvSpPr>
            <a:spLocks noChangeArrowheads="1"/>
          </p:cNvSpPr>
          <p:nvPr/>
        </p:nvSpPr>
        <p:spPr bwMode="auto">
          <a:xfrm>
            <a:off x="5334000" y="22098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Presentation Layer</a:t>
            </a:r>
          </a:p>
          <a:p>
            <a:r>
              <a:rPr lang="en-US" altLang="fr-FR" sz="800" b="1" u="none"/>
              <a:t>Workshop</a:t>
            </a:r>
          </a:p>
        </p:txBody>
      </p:sp>
      <p:sp>
        <p:nvSpPr>
          <p:cNvPr id="204822" name="Rectangle 22">
            <a:hlinkClick r:id="rId2" action="ppaction://hlinksldjump"/>
            <a:extLst>
              <a:ext uri="{FF2B5EF4-FFF2-40B4-BE49-F238E27FC236}">
                <a16:creationId xmlns:a16="http://schemas.microsoft.com/office/drawing/2014/main" id="{49D56580-A559-746E-DAC1-5184F20BD6DC}"/>
              </a:ext>
            </a:extLst>
          </p:cNvPr>
          <p:cNvSpPr>
            <a:spLocks noChangeArrowheads="1"/>
          </p:cNvSpPr>
          <p:nvPr/>
        </p:nvSpPr>
        <p:spPr bwMode="auto">
          <a:xfrm>
            <a:off x="5334000" y="30861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Technology</a:t>
            </a:r>
          </a:p>
          <a:p>
            <a:r>
              <a:rPr lang="en-US" altLang="fr-FR" sz="800" b="1" u="none"/>
              <a:t>Change Mgmt</a:t>
            </a:r>
          </a:p>
          <a:p>
            <a:r>
              <a:rPr lang="en-US" altLang="fr-FR" sz="800" b="1" u="none"/>
              <a:t>Workshop</a:t>
            </a:r>
          </a:p>
        </p:txBody>
      </p:sp>
      <p:cxnSp>
        <p:nvCxnSpPr>
          <p:cNvPr id="204824" name="AutoShape 24">
            <a:extLst>
              <a:ext uri="{FF2B5EF4-FFF2-40B4-BE49-F238E27FC236}">
                <a16:creationId xmlns:a16="http://schemas.microsoft.com/office/drawing/2014/main" id="{F9FD0BBE-34DB-86F1-026C-A65D843B5973}"/>
              </a:ext>
            </a:extLst>
          </p:cNvPr>
          <p:cNvCxnSpPr>
            <a:cxnSpLocks noChangeShapeType="1"/>
            <a:stCxn id="204853" idx="2"/>
            <a:endCxn id="204857" idx="0"/>
          </p:cNvCxnSpPr>
          <p:nvPr/>
        </p:nvCxnSpPr>
        <p:spPr bwMode="auto">
          <a:xfrm>
            <a:off x="4525963" y="3910013"/>
            <a:ext cx="0" cy="280987"/>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25" name="AutoShape 25">
            <a:extLst>
              <a:ext uri="{FF2B5EF4-FFF2-40B4-BE49-F238E27FC236}">
                <a16:creationId xmlns:a16="http://schemas.microsoft.com/office/drawing/2014/main" id="{0F8105A1-357E-8857-4AC5-D8917659A2FB}"/>
              </a:ext>
            </a:extLst>
          </p:cNvPr>
          <p:cNvCxnSpPr>
            <a:cxnSpLocks noChangeShapeType="1"/>
            <a:stCxn id="204849" idx="2"/>
            <a:endCxn id="204814" idx="1"/>
          </p:cNvCxnSpPr>
          <p:nvPr/>
        </p:nvCxnSpPr>
        <p:spPr bwMode="auto">
          <a:xfrm rot="16200000" flipH="1">
            <a:off x="1205707" y="4626769"/>
            <a:ext cx="2027237" cy="26352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26" name="AutoShape 26">
            <a:extLst>
              <a:ext uri="{FF2B5EF4-FFF2-40B4-BE49-F238E27FC236}">
                <a16:creationId xmlns:a16="http://schemas.microsoft.com/office/drawing/2014/main" id="{673D45DE-3E0F-B222-0B65-7A94FCCB0ABF}"/>
              </a:ext>
            </a:extLst>
          </p:cNvPr>
          <p:cNvCxnSpPr>
            <a:cxnSpLocks noChangeShapeType="1"/>
            <a:stCxn id="204857" idx="3"/>
            <a:endCxn id="204821" idx="1"/>
          </p:cNvCxnSpPr>
          <p:nvPr/>
        </p:nvCxnSpPr>
        <p:spPr bwMode="auto">
          <a:xfrm flipV="1">
            <a:off x="4937125" y="2470150"/>
            <a:ext cx="396875" cy="19812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27" name="AutoShape 27">
            <a:extLst>
              <a:ext uri="{FF2B5EF4-FFF2-40B4-BE49-F238E27FC236}">
                <a16:creationId xmlns:a16="http://schemas.microsoft.com/office/drawing/2014/main" id="{13199E50-9076-A47C-2A62-0235356AB966}"/>
              </a:ext>
            </a:extLst>
          </p:cNvPr>
          <p:cNvCxnSpPr>
            <a:cxnSpLocks noChangeShapeType="1"/>
            <a:stCxn id="204857" idx="3"/>
            <a:endCxn id="204822" idx="1"/>
          </p:cNvCxnSpPr>
          <p:nvPr/>
        </p:nvCxnSpPr>
        <p:spPr bwMode="auto">
          <a:xfrm flipV="1">
            <a:off x="4937125" y="3346450"/>
            <a:ext cx="396875" cy="11049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29" name="AutoShape 29">
            <a:extLst>
              <a:ext uri="{FF2B5EF4-FFF2-40B4-BE49-F238E27FC236}">
                <a16:creationId xmlns:a16="http://schemas.microsoft.com/office/drawing/2014/main" id="{AE7A4668-936E-537B-1CB4-75BA7017B2D9}"/>
              </a:ext>
            </a:extLst>
          </p:cNvPr>
          <p:cNvCxnSpPr>
            <a:cxnSpLocks noChangeShapeType="1"/>
            <a:stCxn id="204821" idx="3"/>
            <a:endCxn id="204812" idx="1"/>
          </p:cNvCxnSpPr>
          <p:nvPr/>
        </p:nvCxnSpPr>
        <p:spPr bwMode="auto">
          <a:xfrm>
            <a:off x="6156325" y="2470150"/>
            <a:ext cx="1738313" cy="1206500"/>
          </a:xfrm>
          <a:prstGeom prst="bentConnector3">
            <a:avLst>
              <a:gd name="adj1" fmla="val 49954"/>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33" name="AutoShape 33">
            <a:extLst>
              <a:ext uri="{FF2B5EF4-FFF2-40B4-BE49-F238E27FC236}">
                <a16:creationId xmlns:a16="http://schemas.microsoft.com/office/drawing/2014/main" id="{B5549392-45A7-08CE-F804-F72C3971D1A6}"/>
              </a:ext>
            </a:extLst>
          </p:cNvPr>
          <p:cNvSpPr>
            <a:spLocks noChangeArrowheads="1"/>
          </p:cNvSpPr>
          <p:nvPr/>
        </p:nvSpPr>
        <p:spPr bwMode="auto">
          <a:xfrm>
            <a:off x="469900" y="2520950"/>
            <a:ext cx="850900" cy="506413"/>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Design</a:t>
            </a:r>
          </a:p>
          <a:p>
            <a:r>
              <a:rPr lang="en-US" altLang="fr-FR" sz="800" b="1" u="none"/>
              <a:t>Phase</a:t>
            </a:r>
          </a:p>
        </p:txBody>
      </p:sp>
      <p:cxnSp>
        <p:nvCxnSpPr>
          <p:cNvPr id="204834" name="AutoShape 34">
            <a:extLst>
              <a:ext uri="{FF2B5EF4-FFF2-40B4-BE49-F238E27FC236}">
                <a16:creationId xmlns:a16="http://schemas.microsoft.com/office/drawing/2014/main" id="{F3C0C396-D632-78A4-7E56-0E8A9D44666D}"/>
              </a:ext>
            </a:extLst>
          </p:cNvPr>
          <p:cNvCxnSpPr>
            <a:cxnSpLocks noChangeShapeType="1"/>
            <a:stCxn id="204833" idx="3"/>
            <a:endCxn id="204867" idx="1"/>
          </p:cNvCxnSpPr>
          <p:nvPr/>
        </p:nvCxnSpPr>
        <p:spPr bwMode="auto">
          <a:xfrm>
            <a:off x="1320800" y="2774950"/>
            <a:ext cx="355600"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35" name="AutoShape 35">
            <a:extLst>
              <a:ext uri="{FF2B5EF4-FFF2-40B4-BE49-F238E27FC236}">
                <a16:creationId xmlns:a16="http://schemas.microsoft.com/office/drawing/2014/main" id="{AF649061-F08F-01CD-F6CC-55365A5654BF}"/>
              </a:ext>
            </a:extLst>
          </p:cNvPr>
          <p:cNvCxnSpPr>
            <a:cxnSpLocks noChangeShapeType="1"/>
            <a:stCxn id="204857" idx="2"/>
            <a:endCxn id="204847" idx="1"/>
          </p:cNvCxnSpPr>
          <p:nvPr/>
        </p:nvCxnSpPr>
        <p:spPr bwMode="auto">
          <a:xfrm rot="16200000" flipH="1">
            <a:off x="4512470" y="4723606"/>
            <a:ext cx="252412" cy="22542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36" name="AutoShape 36">
            <a:extLst>
              <a:ext uri="{FF2B5EF4-FFF2-40B4-BE49-F238E27FC236}">
                <a16:creationId xmlns:a16="http://schemas.microsoft.com/office/drawing/2014/main" id="{93AE684E-59B8-5724-7B28-2BFC1E14A74B}"/>
              </a:ext>
            </a:extLst>
          </p:cNvPr>
          <p:cNvCxnSpPr>
            <a:cxnSpLocks noChangeShapeType="1"/>
            <a:stCxn id="204847" idx="3"/>
            <a:endCxn id="204812" idx="1"/>
          </p:cNvCxnSpPr>
          <p:nvPr/>
        </p:nvCxnSpPr>
        <p:spPr bwMode="auto">
          <a:xfrm flipV="1">
            <a:off x="7424738" y="3676650"/>
            <a:ext cx="469900" cy="1285875"/>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37" name="AutoShape 37">
            <a:extLst>
              <a:ext uri="{FF2B5EF4-FFF2-40B4-BE49-F238E27FC236}">
                <a16:creationId xmlns:a16="http://schemas.microsoft.com/office/drawing/2014/main" id="{2735C196-0DF0-AC1A-04E5-ADEEAD527C59}"/>
              </a:ext>
            </a:extLst>
          </p:cNvPr>
          <p:cNvCxnSpPr>
            <a:cxnSpLocks noChangeShapeType="1"/>
            <a:stCxn id="204822" idx="3"/>
            <a:endCxn id="204812" idx="1"/>
          </p:cNvCxnSpPr>
          <p:nvPr/>
        </p:nvCxnSpPr>
        <p:spPr bwMode="auto">
          <a:xfrm>
            <a:off x="6156325" y="3346450"/>
            <a:ext cx="1738313" cy="330200"/>
          </a:xfrm>
          <a:prstGeom prst="bentConnector3">
            <a:avLst>
              <a:gd name="adj1" fmla="val 49954"/>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39" name="Rectangle 39">
            <a:hlinkClick r:id="rId2" action="ppaction://hlinksldjump"/>
            <a:extLst>
              <a:ext uri="{FF2B5EF4-FFF2-40B4-BE49-F238E27FC236}">
                <a16:creationId xmlns:a16="http://schemas.microsoft.com/office/drawing/2014/main" id="{59A12FBD-9B8F-E9CA-DE10-72B68CA27E0B}"/>
              </a:ext>
            </a:extLst>
          </p:cNvPr>
          <p:cNvSpPr>
            <a:spLocks noChangeArrowheads="1"/>
          </p:cNvSpPr>
          <p:nvPr/>
        </p:nvSpPr>
        <p:spPr bwMode="auto">
          <a:xfrm>
            <a:off x="4359275" y="1262063"/>
            <a:ext cx="1355725"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Upgraded Project Environments Live</a:t>
            </a:r>
          </a:p>
        </p:txBody>
      </p:sp>
      <p:cxnSp>
        <p:nvCxnSpPr>
          <p:cNvPr id="204840" name="AutoShape 40">
            <a:extLst>
              <a:ext uri="{FF2B5EF4-FFF2-40B4-BE49-F238E27FC236}">
                <a16:creationId xmlns:a16="http://schemas.microsoft.com/office/drawing/2014/main" id="{E3D348A3-B498-681D-439B-2CB446A578EB}"/>
              </a:ext>
            </a:extLst>
          </p:cNvPr>
          <p:cNvCxnSpPr>
            <a:cxnSpLocks noChangeShapeType="1"/>
            <a:stCxn id="204857" idx="3"/>
            <a:endCxn id="204839" idx="2"/>
          </p:cNvCxnSpPr>
          <p:nvPr/>
        </p:nvCxnSpPr>
        <p:spPr bwMode="auto">
          <a:xfrm flipV="1">
            <a:off x="4937125" y="1647825"/>
            <a:ext cx="100013" cy="2803525"/>
          </a:xfrm>
          <a:prstGeom prst="bentConnector2">
            <a:avLst/>
          </a:prstGeom>
          <a:noFill/>
          <a:ln w="12700">
            <a:solidFill>
              <a:schemeClr val="tx1"/>
            </a:solidFill>
            <a:prstDash val="sysDot"/>
            <a:miter lim="800000"/>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41" name="Rectangle 41">
            <a:hlinkClick r:id="rId2" action="ppaction://hlinksldjump"/>
            <a:extLst>
              <a:ext uri="{FF2B5EF4-FFF2-40B4-BE49-F238E27FC236}">
                <a16:creationId xmlns:a16="http://schemas.microsoft.com/office/drawing/2014/main" id="{DD85A31E-CE4D-B9A5-14CE-29F3A4368951}"/>
              </a:ext>
            </a:extLst>
          </p:cNvPr>
          <p:cNvSpPr>
            <a:spLocks noChangeArrowheads="1"/>
          </p:cNvSpPr>
          <p:nvPr/>
        </p:nvSpPr>
        <p:spPr bwMode="auto">
          <a:xfrm>
            <a:off x="1400175" y="1262063"/>
            <a:ext cx="569913"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Project</a:t>
            </a:r>
          </a:p>
          <a:p>
            <a:r>
              <a:rPr lang="en-US" altLang="fr-FR" sz="800" b="1" u="none"/>
              <a:t>Start</a:t>
            </a:r>
          </a:p>
        </p:txBody>
      </p:sp>
      <p:sp>
        <p:nvSpPr>
          <p:cNvPr id="204844" name="Rectangle 44">
            <a:hlinkClick r:id="rId2" action="ppaction://hlinksldjump"/>
            <a:extLst>
              <a:ext uri="{FF2B5EF4-FFF2-40B4-BE49-F238E27FC236}">
                <a16:creationId xmlns:a16="http://schemas.microsoft.com/office/drawing/2014/main" id="{AE9E465E-A6C5-CCD3-9361-6AC2F6C25064}"/>
              </a:ext>
            </a:extLst>
          </p:cNvPr>
          <p:cNvSpPr>
            <a:spLocks noChangeArrowheads="1"/>
          </p:cNvSpPr>
          <p:nvPr/>
        </p:nvSpPr>
        <p:spPr bwMode="auto">
          <a:xfrm>
            <a:off x="6621463" y="5640388"/>
            <a:ext cx="803275" cy="261937"/>
          </a:xfrm>
          <a:prstGeom prst="rect">
            <a:avLst/>
          </a:prstGeom>
          <a:solidFill>
            <a:srgbClr val="BBFFBB"/>
          </a:solidFill>
          <a:ln w="0">
            <a:solidFill>
              <a:srgbClr val="000000"/>
            </a:solidFill>
            <a:miter lim="800000"/>
            <a:headEnd/>
            <a:tailEnd/>
          </a:ln>
        </p:spPr>
        <p:txBody>
          <a:bodyPr anchor="ctr"/>
          <a:lstStyle/>
          <a:p>
            <a:r>
              <a:rPr lang="en-US" altLang="fr-FR" sz="800" b="1" u="none"/>
              <a:t>Technology Proj Mgmt…</a:t>
            </a:r>
          </a:p>
        </p:txBody>
      </p:sp>
      <p:sp>
        <p:nvSpPr>
          <p:cNvPr id="204847" name="Rectangle 47">
            <a:hlinkClick r:id="rId2" action="ppaction://hlinksldjump"/>
            <a:extLst>
              <a:ext uri="{FF2B5EF4-FFF2-40B4-BE49-F238E27FC236}">
                <a16:creationId xmlns:a16="http://schemas.microsoft.com/office/drawing/2014/main" id="{F6363C4E-2717-A98D-3982-15517930694F}"/>
              </a:ext>
            </a:extLst>
          </p:cNvPr>
          <p:cNvSpPr>
            <a:spLocks noChangeArrowheads="1"/>
          </p:cNvSpPr>
          <p:nvPr/>
        </p:nvSpPr>
        <p:spPr bwMode="auto">
          <a:xfrm>
            <a:off x="4751388" y="4838700"/>
            <a:ext cx="2673350" cy="246063"/>
          </a:xfrm>
          <a:prstGeom prst="rect">
            <a:avLst/>
          </a:prstGeom>
          <a:solidFill>
            <a:srgbClr val="BBFFBB"/>
          </a:solidFill>
          <a:ln w="0">
            <a:solidFill>
              <a:srgbClr val="000000"/>
            </a:solidFill>
            <a:miter lim="800000"/>
            <a:headEnd/>
            <a:tailEnd/>
          </a:ln>
        </p:spPr>
        <p:txBody>
          <a:bodyPr anchor="ctr"/>
          <a:lstStyle/>
          <a:p>
            <a:r>
              <a:rPr lang="en-US" altLang="fr-FR" sz="800" b="1" u="none"/>
              <a:t>Operations Support Workshop …</a:t>
            </a:r>
          </a:p>
        </p:txBody>
      </p:sp>
      <p:sp>
        <p:nvSpPr>
          <p:cNvPr id="204848" name="Rectangle 48">
            <a:hlinkClick r:id="rId2" action="ppaction://hlinksldjump"/>
            <a:extLst>
              <a:ext uri="{FF2B5EF4-FFF2-40B4-BE49-F238E27FC236}">
                <a16:creationId xmlns:a16="http://schemas.microsoft.com/office/drawing/2014/main" id="{02F8F0D6-B1E8-BC63-69FE-ED33E19A088A}"/>
              </a:ext>
            </a:extLst>
          </p:cNvPr>
          <p:cNvSpPr>
            <a:spLocks noChangeArrowheads="1"/>
          </p:cNvSpPr>
          <p:nvPr/>
        </p:nvSpPr>
        <p:spPr bwMode="auto">
          <a:xfrm>
            <a:off x="2895600" y="25908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Change Management Action Lab</a:t>
            </a:r>
          </a:p>
        </p:txBody>
      </p:sp>
      <p:sp>
        <p:nvSpPr>
          <p:cNvPr id="204849" name="Rectangle 49">
            <a:hlinkClick r:id="rId2" action="ppaction://hlinksldjump"/>
            <a:extLst>
              <a:ext uri="{FF2B5EF4-FFF2-40B4-BE49-F238E27FC236}">
                <a16:creationId xmlns:a16="http://schemas.microsoft.com/office/drawing/2014/main" id="{EFD7A2D5-9707-E098-5156-60A3483BE29B}"/>
              </a:ext>
            </a:extLst>
          </p:cNvPr>
          <p:cNvSpPr>
            <a:spLocks noChangeArrowheads="1"/>
          </p:cNvSpPr>
          <p:nvPr/>
        </p:nvSpPr>
        <p:spPr bwMode="auto">
          <a:xfrm>
            <a:off x="1676400" y="32258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Technology</a:t>
            </a:r>
          </a:p>
          <a:p>
            <a:r>
              <a:rPr lang="en-US" altLang="fr-FR" sz="800" b="1" u="none"/>
              <a:t>Methodology</a:t>
            </a:r>
          </a:p>
          <a:p>
            <a:r>
              <a:rPr lang="en-US" altLang="fr-FR" sz="800" b="1" u="none"/>
              <a:t>Workshop</a:t>
            </a:r>
          </a:p>
        </p:txBody>
      </p:sp>
      <p:cxnSp>
        <p:nvCxnSpPr>
          <p:cNvPr id="204850" name="AutoShape 50">
            <a:extLst>
              <a:ext uri="{FF2B5EF4-FFF2-40B4-BE49-F238E27FC236}">
                <a16:creationId xmlns:a16="http://schemas.microsoft.com/office/drawing/2014/main" id="{DE091642-8452-B781-D779-BDEBEBDD4BEE}"/>
              </a:ext>
            </a:extLst>
          </p:cNvPr>
          <p:cNvCxnSpPr>
            <a:cxnSpLocks noChangeShapeType="1"/>
            <a:stCxn id="204867" idx="2"/>
            <a:endCxn id="204849" idx="0"/>
          </p:cNvCxnSpPr>
          <p:nvPr/>
        </p:nvCxnSpPr>
        <p:spPr bwMode="auto">
          <a:xfrm rot="5400000">
            <a:off x="1991519" y="3129757"/>
            <a:ext cx="192087"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51" name="Line 51">
            <a:extLst>
              <a:ext uri="{FF2B5EF4-FFF2-40B4-BE49-F238E27FC236}">
                <a16:creationId xmlns:a16="http://schemas.microsoft.com/office/drawing/2014/main" id="{FDD19AA0-F470-FD5C-B6CF-9D8192635AAD}"/>
              </a:ext>
            </a:extLst>
          </p:cNvPr>
          <p:cNvSpPr>
            <a:spLocks noChangeShapeType="1"/>
          </p:cNvSpPr>
          <p:nvPr/>
        </p:nvSpPr>
        <p:spPr bwMode="auto">
          <a:xfrm flipH="1">
            <a:off x="1689100" y="1638300"/>
            <a:ext cx="0" cy="952500"/>
          </a:xfrm>
          <a:prstGeom prst="line">
            <a:avLst/>
          </a:prstGeom>
          <a:noFill/>
          <a:ln w="12700">
            <a:solidFill>
              <a:schemeClr val="tx1"/>
            </a:solidFill>
            <a:prstDash val="sysDot"/>
            <a:round/>
            <a:headEnd type="diamond"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grpSp>
        <p:nvGrpSpPr>
          <p:cNvPr id="204852" name="Group 52">
            <a:extLst>
              <a:ext uri="{FF2B5EF4-FFF2-40B4-BE49-F238E27FC236}">
                <a16:creationId xmlns:a16="http://schemas.microsoft.com/office/drawing/2014/main" id="{D6BA5C8C-8C5C-306D-5A1B-C43F2B4811CF}"/>
              </a:ext>
            </a:extLst>
          </p:cNvPr>
          <p:cNvGrpSpPr>
            <a:grpSpLocks/>
          </p:cNvGrpSpPr>
          <p:nvPr/>
        </p:nvGrpSpPr>
        <p:grpSpPr bwMode="auto">
          <a:xfrm>
            <a:off x="2895600" y="3390900"/>
            <a:ext cx="2041525" cy="519113"/>
            <a:chOff x="1824" y="2112"/>
            <a:chExt cx="1286" cy="327"/>
          </a:xfrm>
        </p:grpSpPr>
        <p:sp>
          <p:nvSpPr>
            <p:cNvPr id="204853" name="Rectangle 53">
              <a:hlinkClick r:id="rId2" action="ppaction://hlinksldjump"/>
              <a:extLst>
                <a:ext uri="{FF2B5EF4-FFF2-40B4-BE49-F238E27FC236}">
                  <a16:creationId xmlns:a16="http://schemas.microsoft.com/office/drawing/2014/main" id="{B5A3BFFE-CE95-8760-BE47-6D75691A3850}"/>
                </a:ext>
              </a:extLst>
            </p:cNvPr>
            <p:cNvSpPr>
              <a:spLocks noChangeArrowheads="1"/>
            </p:cNvSpPr>
            <p:nvPr/>
          </p:nvSpPr>
          <p:spPr bwMode="auto">
            <a:xfrm>
              <a:off x="2592" y="2112"/>
              <a:ext cx="518" cy="327"/>
            </a:xfrm>
            <a:prstGeom prst="rect">
              <a:avLst/>
            </a:prstGeom>
            <a:solidFill>
              <a:srgbClr val="80FF80"/>
            </a:solidFill>
            <a:ln w="0">
              <a:solidFill>
                <a:srgbClr val="000000"/>
              </a:solidFill>
              <a:miter lim="800000"/>
              <a:headEnd/>
              <a:tailEnd/>
            </a:ln>
          </p:spPr>
          <p:txBody>
            <a:bodyPr anchor="ctr"/>
            <a:lstStyle/>
            <a:p>
              <a:r>
                <a:rPr lang="en-US" altLang="fr-FR" sz="800" b="1" u="none"/>
                <a:t>Upgrade</a:t>
              </a:r>
            </a:p>
            <a:p>
              <a:r>
                <a:rPr lang="en-US" altLang="fr-FR" sz="800" b="1" u="none"/>
                <a:t>Workshop</a:t>
              </a:r>
            </a:p>
          </p:txBody>
        </p:sp>
        <p:sp>
          <p:nvSpPr>
            <p:cNvPr id="204854" name="Rectangle 54">
              <a:hlinkClick r:id="rId2" action="ppaction://hlinksldjump"/>
              <a:extLst>
                <a:ext uri="{FF2B5EF4-FFF2-40B4-BE49-F238E27FC236}">
                  <a16:creationId xmlns:a16="http://schemas.microsoft.com/office/drawing/2014/main" id="{BF82A289-1F5C-058C-7057-D76EF2C595B1}"/>
                </a:ext>
              </a:extLst>
            </p:cNvPr>
            <p:cNvSpPr>
              <a:spLocks noChangeArrowheads="1"/>
            </p:cNvSpPr>
            <p:nvPr/>
          </p:nvSpPr>
          <p:spPr bwMode="auto">
            <a:xfrm>
              <a:off x="1824" y="2112"/>
              <a:ext cx="518" cy="327"/>
            </a:xfrm>
            <a:prstGeom prst="rect">
              <a:avLst/>
            </a:prstGeom>
            <a:solidFill>
              <a:srgbClr val="80FF80"/>
            </a:solidFill>
            <a:ln w="0">
              <a:solidFill>
                <a:srgbClr val="000000"/>
              </a:solidFill>
              <a:miter lim="800000"/>
              <a:headEnd/>
              <a:tailEnd/>
            </a:ln>
          </p:spPr>
          <p:txBody>
            <a:bodyPr anchor="ctr"/>
            <a:lstStyle/>
            <a:p>
              <a:r>
                <a:rPr lang="en-US" altLang="fr-FR" sz="800" b="1" u="none"/>
                <a:t>Upgrade Planning Workshop</a:t>
              </a:r>
            </a:p>
          </p:txBody>
        </p:sp>
      </p:grpSp>
      <p:sp>
        <p:nvSpPr>
          <p:cNvPr id="204855" name="Rectangle 55">
            <a:hlinkClick r:id="rId2" action="ppaction://hlinksldjump"/>
            <a:extLst>
              <a:ext uri="{FF2B5EF4-FFF2-40B4-BE49-F238E27FC236}">
                <a16:creationId xmlns:a16="http://schemas.microsoft.com/office/drawing/2014/main" id="{47C9A075-9988-08DA-12AB-6DBBA900E098}"/>
              </a:ext>
            </a:extLst>
          </p:cNvPr>
          <p:cNvSpPr>
            <a:spLocks noChangeArrowheads="1"/>
          </p:cNvSpPr>
          <p:nvPr/>
        </p:nvSpPr>
        <p:spPr bwMode="auto">
          <a:xfrm>
            <a:off x="2895600" y="18288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Security Action Lab</a:t>
            </a:r>
          </a:p>
        </p:txBody>
      </p:sp>
      <p:grpSp>
        <p:nvGrpSpPr>
          <p:cNvPr id="204856" name="Group 56">
            <a:extLst>
              <a:ext uri="{FF2B5EF4-FFF2-40B4-BE49-F238E27FC236}">
                <a16:creationId xmlns:a16="http://schemas.microsoft.com/office/drawing/2014/main" id="{88238071-4B85-47E1-AF78-37832187A581}"/>
              </a:ext>
            </a:extLst>
          </p:cNvPr>
          <p:cNvGrpSpPr>
            <a:grpSpLocks/>
          </p:cNvGrpSpPr>
          <p:nvPr/>
        </p:nvGrpSpPr>
        <p:grpSpPr bwMode="auto">
          <a:xfrm>
            <a:off x="2895600" y="4191000"/>
            <a:ext cx="2041525" cy="519113"/>
            <a:chOff x="1824" y="2640"/>
            <a:chExt cx="1286" cy="327"/>
          </a:xfrm>
        </p:grpSpPr>
        <p:sp>
          <p:nvSpPr>
            <p:cNvPr id="204857" name="Rectangle 57">
              <a:hlinkClick r:id="rId2" action="ppaction://hlinksldjump"/>
              <a:extLst>
                <a:ext uri="{FF2B5EF4-FFF2-40B4-BE49-F238E27FC236}">
                  <a16:creationId xmlns:a16="http://schemas.microsoft.com/office/drawing/2014/main" id="{639D9BB1-8EA8-92AA-20D3-535BC075B1DE}"/>
                </a:ext>
              </a:extLst>
            </p:cNvPr>
            <p:cNvSpPr>
              <a:spLocks noChangeArrowheads="1"/>
            </p:cNvSpPr>
            <p:nvPr/>
          </p:nvSpPr>
          <p:spPr bwMode="auto">
            <a:xfrm>
              <a:off x="2592" y="2640"/>
              <a:ext cx="518" cy="327"/>
            </a:xfrm>
            <a:prstGeom prst="rect">
              <a:avLst/>
            </a:prstGeom>
            <a:solidFill>
              <a:srgbClr val="BBFFBB"/>
            </a:solidFill>
            <a:ln w="0">
              <a:solidFill>
                <a:srgbClr val="000000"/>
              </a:solidFill>
              <a:miter lim="800000"/>
              <a:headEnd/>
              <a:tailEnd/>
            </a:ln>
          </p:spPr>
          <p:txBody>
            <a:bodyPr anchor="ctr"/>
            <a:lstStyle/>
            <a:p>
              <a:r>
                <a:rPr lang="en-US" altLang="fr-FR" sz="800" b="1" u="none"/>
                <a:t>System</a:t>
              </a:r>
            </a:p>
            <a:p>
              <a:r>
                <a:rPr lang="en-US" altLang="fr-FR" sz="800" b="1" u="none"/>
                <a:t>Admin</a:t>
              </a:r>
            </a:p>
            <a:p>
              <a:r>
                <a:rPr lang="en-US" altLang="fr-FR" sz="800" b="1" u="none"/>
                <a:t>Workshop</a:t>
              </a:r>
            </a:p>
          </p:txBody>
        </p:sp>
        <p:sp>
          <p:nvSpPr>
            <p:cNvPr id="204858" name="Rectangle 58">
              <a:hlinkClick r:id="rId2" action="ppaction://hlinksldjump"/>
              <a:extLst>
                <a:ext uri="{FF2B5EF4-FFF2-40B4-BE49-F238E27FC236}">
                  <a16:creationId xmlns:a16="http://schemas.microsoft.com/office/drawing/2014/main" id="{FB317CBD-640C-C71F-D983-A9D3911CC2B8}"/>
                </a:ext>
              </a:extLst>
            </p:cNvPr>
            <p:cNvSpPr>
              <a:spLocks noChangeArrowheads="1"/>
            </p:cNvSpPr>
            <p:nvPr/>
          </p:nvSpPr>
          <p:spPr bwMode="auto">
            <a:xfrm>
              <a:off x="1824" y="2640"/>
              <a:ext cx="518" cy="327"/>
            </a:xfrm>
            <a:prstGeom prst="rect">
              <a:avLst/>
            </a:prstGeom>
            <a:solidFill>
              <a:srgbClr val="BBFFBB"/>
            </a:solidFill>
            <a:ln w="0">
              <a:solidFill>
                <a:srgbClr val="000000"/>
              </a:solidFill>
              <a:miter lim="800000"/>
              <a:headEnd/>
              <a:tailEnd/>
            </a:ln>
          </p:spPr>
          <p:txBody>
            <a:bodyPr anchor="ctr"/>
            <a:lstStyle/>
            <a:p>
              <a:r>
                <a:rPr lang="en-US" altLang="fr-FR" sz="800" b="1" u="none"/>
                <a:t>Operations Support Action Lab</a:t>
              </a:r>
            </a:p>
          </p:txBody>
        </p:sp>
      </p:grpSp>
      <p:cxnSp>
        <p:nvCxnSpPr>
          <p:cNvPr id="204859" name="AutoShape 59">
            <a:extLst>
              <a:ext uri="{FF2B5EF4-FFF2-40B4-BE49-F238E27FC236}">
                <a16:creationId xmlns:a16="http://schemas.microsoft.com/office/drawing/2014/main" id="{D34AF833-0F36-0648-5EF3-E11FEA83225E}"/>
              </a:ext>
            </a:extLst>
          </p:cNvPr>
          <p:cNvCxnSpPr>
            <a:cxnSpLocks noChangeShapeType="1"/>
            <a:stCxn id="204858" idx="2"/>
            <a:endCxn id="204847" idx="1"/>
          </p:cNvCxnSpPr>
          <p:nvPr/>
        </p:nvCxnSpPr>
        <p:spPr bwMode="auto">
          <a:xfrm rot="16200000" flipH="1">
            <a:off x="3902870" y="4114006"/>
            <a:ext cx="252412" cy="144462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60" name="AutoShape 60">
            <a:extLst>
              <a:ext uri="{FF2B5EF4-FFF2-40B4-BE49-F238E27FC236}">
                <a16:creationId xmlns:a16="http://schemas.microsoft.com/office/drawing/2014/main" id="{F76235FE-036D-1C2E-99BE-FAA06CFBAB73}"/>
              </a:ext>
            </a:extLst>
          </p:cNvPr>
          <p:cNvCxnSpPr>
            <a:cxnSpLocks noChangeShapeType="1"/>
            <a:stCxn id="204849" idx="3"/>
            <a:endCxn id="204858" idx="1"/>
          </p:cNvCxnSpPr>
          <p:nvPr/>
        </p:nvCxnSpPr>
        <p:spPr bwMode="auto">
          <a:xfrm>
            <a:off x="2498725" y="3486150"/>
            <a:ext cx="396875" cy="9652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61" name="AutoShape 61">
            <a:extLst>
              <a:ext uri="{FF2B5EF4-FFF2-40B4-BE49-F238E27FC236}">
                <a16:creationId xmlns:a16="http://schemas.microsoft.com/office/drawing/2014/main" id="{8CD5E38C-87E4-D4E5-B3FF-142DEC177D19}"/>
              </a:ext>
            </a:extLst>
          </p:cNvPr>
          <p:cNvCxnSpPr>
            <a:cxnSpLocks noChangeShapeType="1"/>
            <a:stCxn id="204849" idx="3"/>
            <a:endCxn id="204855" idx="1"/>
          </p:cNvCxnSpPr>
          <p:nvPr/>
        </p:nvCxnSpPr>
        <p:spPr bwMode="auto">
          <a:xfrm flipV="1">
            <a:off x="2498725" y="2089150"/>
            <a:ext cx="396875" cy="13970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62" name="AutoShape 62">
            <a:extLst>
              <a:ext uri="{FF2B5EF4-FFF2-40B4-BE49-F238E27FC236}">
                <a16:creationId xmlns:a16="http://schemas.microsoft.com/office/drawing/2014/main" id="{323F43C5-823F-F217-9CAF-BFC5403B3DD0}"/>
              </a:ext>
            </a:extLst>
          </p:cNvPr>
          <p:cNvCxnSpPr>
            <a:cxnSpLocks noChangeShapeType="1"/>
            <a:stCxn id="204854" idx="3"/>
            <a:endCxn id="204853" idx="1"/>
          </p:cNvCxnSpPr>
          <p:nvPr/>
        </p:nvCxnSpPr>
        <p:spPr bwMode="auto">
          <a:xfrm>
            <a:off x="3717925" y="3651250"/>
            <a:ext cx="3968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67" name="Rectangle 67">
            <a:hlinkClick r:id="rId2" action="ppaction://hlinksldjump"/>
            <a:extLst>
              <a:ext uri="{FF2B5EF4-FFF2-40B4-BE49-F238E27FC236}">
                <a16:creationId xmlns:a16="http://schemas.microsoft.com/office/drawing/2014/main" id="{B9BA385B-871B-FA50-8916-2BEF0AA115D9}"/>
              </a:ext>
            </a:extLst>
          </p:cNvPr>
          <p:cNvSpPr>
            <a:spLocks noChangeArrowheads="1"/>
          </p:cNvSpPr>
          <p:nvPr/>
        </p:nvSpPr>
        <p:spPr bwMode="auto">
          <a:xfrm>
            <a:off x="1676400" y="2514600"/>
            <a:ext cx="822325" cy="519113"/>
          </a:xfrm>
          <a:prstGeom prst="rect">
            <a:avLst/>
          </a:prstGeom>
          <a:solidFill>
            <a:srgbClr val="BBFFBB"/>
          </a:solidFill>
          <a:ln w="0">
            <a:solidFill>
              <a:srgbClr val="000000"/>
            </a:solidFill>
            <a:prstDash val="sysDot"/>
            <a:miter lim="800000"/>
            <a:headEnd/>
            <a:tailEnd/>
          </a:ln>
        </p:spPr>
        <p:txBody>
          <a:bodyPr anchor="ctr"/>
          <a:lstStyle/>
          <a:p>
            <a:r>
              <a:rPr lang="en-US" altLang="fr-FR" sz="800" u="none"/>
              <a:t>Methodology Workshop</a:t>
            </a:r>
          </a:p>
        </p:txBody>
      </p:sp>
      <p:cxnSp>
        <p:nvCxnSpPr>
          <p:cNvPr id="204868" name="AutoShape 68">
            <a:extLst>
              <a:ext uri="{FF2B5EF4-FFF2-40B4-BE49-F238E27FC236}">
                <a16:creationId xmlns:a16="http://schemas.microsoft.com/office/drawing/2014/main" id="{4908233F-5E68-A534-472E-9E8EA4242149}"/>
              </a:ext>
            </a:extLst>
          </p:cNvPr>
          <p:cNvCxnSpPr>
            <a:cxnSpLocks noChangeShapeType="1"/>
            <a:stCxn id="204855" idx="3"/>
            <a:endCxn id="204853" idx="0"/>
          </p:cNvCxnSpPr>
          <p:nvPr/>
        </p:nvCxnSpPr>
        <p:spPr bwMode="auto">
          <a:xfrm>
            <a:off x="3717925" y="2089150"/>
            <a:ext cx="808038" cy="1301750"/>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4873" name="Picture 73">
            <a:extLst>
              <a:ext uri="{FF2B5EF4-FFF2-40B4-BE49-F238E27FC236}">
                <a16:creationId xmlns:a16="http://schemas.microsoft.com/office/drawing/2014/main" id="{6B71BF3B-5A57-DBD9-1E94-72AC1123B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215063"/>
            <a:ext cx="3352800" cy="280987"/>
          </a:xfrm>
          <a:prstGeom prst="rect">
            <a:avLst/>
          </a:prstGeom>
          <a:noFill/>
          <a:extLst>
            <a:ext uri="{909E8E84-426E-40DD-AFC4-6F175D3DCCD1}">
              <a14:hiddenFill xmlns:a14="http://schemas.microsoft.com/office/drawing/2010/main">
                <a:solidFill>
                  <a:srgbClr val="FFFFFF"/>
                </a:solidFill>
              </a14:hiddenFill>
            </a:ext>
          </a:extLst>
        </p:spPr>
      </p:pic>
      <p:sp>
        <p:nvSpPr>
          <p:cNvPr id="204874" name="Rectangle 74">
            <a:extLst>
              <a:ext uri="{FF2B5EF4-FFF2-40B4-BE49-F238E27FC236}">
                <a16:creationId xmlns:a16="http://schemas.microsoft.com/office/drawing/2014/main" id="{59B116F0-1248-E8AA-E506-3896D8279AC6}"/>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0" name="Rectangle 12">
            <a:extLst>
              <a:ext uri="{FF2B5EF4-FFF2-40B4-BE49-F238E27FC236}">
                <a16:creationId xmlns:a16="http://schemas.microsoft.com/office/drawing/2014/main" id="{2F2E61DB-7F49-287E-7EC0-2628E8CA6212}"/>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06851" name="Rectangle 3">
            <a:extLst>
              <a:ext uri="{FF2B5EF4-FFF2-40B4-BE49-F238E27FC236}">
                <a16:creationId xmlns:a16="http://schemas.microsoft.com/office/drawing/2014/main" id="{EAE54772-9B22-D209-754A-C143CCC2483E}"/>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Upgrade Planning Workshop </a:t>
            </a:r>
          </a:p>
        </p:txBody>
      </p:sp>
      <p:sp>
        <p:nvSpPr>
          <p:cNvPr id="206852" name="Text Box 4">
            <a:extLst>
              <a:ext uri="{FF2B5EF4-FFF2-40B4-BE49-F238E27FC236}">
                <a16:creationId xmlns:a16="http://schemas.microsoft.com/office/drawing/2014/main" id="{FBD6F47F-363B-11BA-D56C-46B1167B178E}"/>
              </a:ext>
            </a:extLst>
          </p:cNvPr>
          <p:cNvSpPr txBox="1">
            <a:spLocks noChangeArrowheads="1"/>
          </p:cNvSpPr>
          <p:nvPr/>
        </p:nvSpPr>
        <p:spPr bwMode="auto">
          <a:xfrm>
            <a:off x="685800" y="1600200"/>
            <a:ext cx="6248400" cy="10398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Review options, define an upgrade strategy, and determine solution net-change requirements for upgrading systems and software to a new J.D. Edwards product release.</a:t>
            </a:r>
          </a:p>
        </p:txBody>
      </p:sp>
      <p:sp>
        <p:nvSpPr>
          <p:cNvPr id="206853" name="Text Box 5">
            <a:extLst>
              <a:ext uri="{FF2B5EF4-FFF2-40B4-BE49-F238E27FC236}">
                <a16:creationId xmlns:a16="http://schemas.microsoft.com/office/drawing/2014/main" id="{0DE5B44A-F661-4027-9B45-CBF04D29A812}"/>
              </a:ext>
            </a:extLst>
          </p:cNvPr>
          <p:cNvSpPr txBox="1">
            <a:spLocks noChangeArrowheads="1"/>
          </p:cNvSpPr>
          <p:nvPr/>
        </p:nvSpPr>
        <p:spPr bwMode="auto">
          <a:xfrm>
            <a:off x="1066800" y="2743200"/>
            <a:ext cx="7391400" cy="24638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net-change in system requirements for new software release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impact of custom modifications on the upgrade process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Develop an upgrade plan for upgrading each working environment, and a</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strategy for completing hardware and software upgrades by environment</a:t>
            </a:r>
            <a:endParaRPr lang="en-US" altLang="fr-FR" sz="1400" b="1" i="1" u="none">
              <a:latin typeface="Garamond" panose="02020404030301010803" pitchFamily="18" charset="0"/>
              <a:cs typeface="Times New Roman" panose="02020603050405020304" pitchFamily="18" charset="0"/>
            </a:endParaRP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Establish support contacts and computing environment details necessary to complete the J.D. Edwards software upgrade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all hardware setup and pre-upgrade configuration steps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required J.D. Edwards software products and verify they have arrived</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Detail any equipment, software, and procedures necessary for remote and on-site support</a:t>
            </a:r>
          </a:p>
        </p:txBody>
      </p:sp>
      <p:sp>
        <p:nvSpPr>
          <p:cNvPr id="206854" name="Text Box 6">
            <a:extLst>
              <a:ext uri="{FF2B5EF4-FFF2-40B4-BE49-F238E27FC236}">
                <a16:creationId xmlns:a16="http://schemas.microsoft.com/office/drawing/2014/main" id="{859148F6-1C01-A9CF-252D-C6D7FE2959D3}"/>
              </a:ext>
            </a:extLst>
          </p:cNvPr>
          <p:cNvSpPr txBox="1">
            <a:spLocks noChangeArrowheads="1"/>
          </p:cNvSpPr>
          <p:nvPr/>
        </p:nvSpPr>
        <p:spPr bwMode="auto">
          <a:xfrm>
            <a:off x="2438400" y="5334000"/>
            <a:ext cx="5334000" cy="1139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Detailed system requirements net-change document</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Upgrade plan</a:t>
            </a:r>
            <a:endParaRPr lang="en-US" altLang="fr-FR" sz="1400" b="1" i="1" u="none">
              <a:latin typeface="Garamond" panose="02020404030301010803" pitchFamily="18" charset="0"/>
              <a:cs typeface="Times New Roman" panose="02020603050405020304" pitchFamily="18" charset="0"/>
            </a:endParaRP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Environment preparation requirements and steps</a:t>
            </a:r>
          </a:p>
        </p:txBody>
      </p:sp>
      <p:pic>
        <p:nvPicPr>
          <p:cNvPr id="206855" name="Picture 7">
            <a:extLst>
              <a:ext uri="{FF2B5EF4-FFF2-40B4-BE49-F238E27FC236}">
                <a16:creationId xmlns:a16="http://schemas.microsoft.com/office/drawing/2014/main" id="{6807DEFD-9E40-EE13-F406-CFD21FA17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2192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06857" name="Rectangle 9">
            <a:extLst>
              <a:ext uri="{FF2B5EF4-FFF2-40B4-BE49-F238E27FC236}">
                <a16:creationId xmlns:a16="http://schemas.microsoft.com/office/drawing/2014/main" id="{89BF40C2-49A9-36DD-E456-782FE00534AA}"/>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206861" name="Rectangle 13">
            <a:extLst>
              <a:ext uri="{FF2B5EF4-FFF2-40B4-BE49-F238E27FC236}">
                <a16:creationId xmlns:a16="http://schemas.microsoft.com/office/drawing/2014/main" id="{56FB6F25-017B-B850-8E43-C0C06FE2CBBD}"/>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84" name="Rectangle 12">
            <a:extLst>
              <a:ext uri="{FF2B5EF4-FFF2-40B4-BE49-F238E27FC236}">
                <a16:creationId xmlns:a16="http://schemas.microsoft.com/office/drawing/2014/main" id="{24634C15-EE43-CA25-FC10-6DCAA4757AD9}"/>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07875" name="Rectangle 3">
            <a:extLst>
              <a:ext uri="{FF2B5EF4-FFF2-40B4-BE49-F238E27FC236}">
                <a16:creationId xmlns:a16="http://schemas.microsoft.com/office/drawing/2014/main" id="{4A269EBD-DD48-7352-4FC7-CBA27B0F30C1}"/>
              </a:ext>
            </a:extLst>
          </p:cNvPr>
          <p:cNvSpPr>
            <a:spLocks noChangeArrowheads="1"/>
          </p:cNvSpPr>
          <p:nvPr>
            <p:ph type="body" idx="1"/>
          </p:nvPr>
        </p:nvSpPr>
        <p:spPr bwMode="auto">
          <a:xfrm>
            <a:off x="4572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Upgrade Workshop</a:t>
            </a:r>
          </a:p>
        </p:txBody>
      </p:sp>
      <p:sp>
        <p:nvSpPr>
          <p:cNvPr id="207876" name="Text Box 4">
            <a:extLst>
              <a:ext uri="{FF2B5EF4-FFF2-40B4-BE49-F238E27FC236}">
                <a16:creationId xmlns:a16="http://schemas.microsoft.com/office/drawing/2014/main" id="{D2A24F39-0BF2-6DC1-5B19-B2CA7756A2F5}"/>
              </a:ext>
            </a:extLst>
          </p:cNvPr>
          <p:cNvSpPr txBox="1">
            <a:spLocks noChangeArrowheads="1"/>
          </p:cNvSpPr>
          <p:nvPr/>
        </p:nvSpPr>
        <p:spPr bwMode="auto">
          <a:xfrm>
            <a:off x="1066800" y="1676400"/>
            <a:ext cx="5791200" cy="925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Upgrade and deploy J.D. Edwards software to all systems and environments needed throughout the upgrade project.</a:t>
            </a:r>
          </a:p>
        </p:txBody>
      </p:sp>
      <p:sp>
        <p:nvSpPr>
          <p:cNvPr id="207877" name="Text Box 5">
            <a:extLst>
              <a:ext uri="{FF2B5EF4-FFF2-40B4-BE49-F238E27FC236}">
                <a16:creationId xmlns:a16="http://schemas.microsoft.com/office/drawing/2014/main" id="{51E311A6-4039-AFF7-2DC7-9484475D15ED}"/>
              </a:ext>
            </a:extLst>
          </p:cNvPr>
          <p:cNvSpPr txBox="1">
            <a:spLocks noChangeArrowheads="1"/>
          </p:cNvSpPr>
          <p:nvPr/>
        </p:nvSpPr>
        <p:spPr bwMode="auto">
          <a:xfrm>
            <a:off x="1371600" y="2895600"/>
            <a:ext cx="5638800" cy="18367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marL="976313" indent="-457200" algn="l">
              <a:defRPr sz="2400">
                <a:solidFill>
                  <a:schemeClr val="tx1"/>
                </a:solidFill>
                <a:latin typeface="Times New Roman" panose="02020603050405020304" pitchFamily="18" charset="0"/>
              </a:defRPr>
            </a:lvl2pPr>
            <a:lvl3pPr marL="1547813" indent="-457200" algn="l">
              <a:defRPr sz="2400">
                <a:solidFill>
                  <a:schemeClr val="tx1"/>
                </a:solidFill>
                <a:latin typeface="Times New Roman" panose="02020603050405020304" pitchFamily="18" charset="0"/>
              </a:defRPr>
            </a:lvl3pPr>
            <a:lvl4pPr marL="2119313" indent="-457200" algn="l">
              <a:defRPr sz="2400">
                <a:solidFill>
                  <a:schemeClr val="tx1"/>
                </a:solidFill>
                <a:latin typeface="Times New Roman" panose="02020603050405020304" pitchFamily="18" charset="0"/>
              </a:defRPr>
            </a:lvl4pPr>
            <a:lvl5pPr marL="2690813" indent="-457200" algn="l">
              <a:defRPr sz="2400">
                <a:solidFill>
                  <a:schemeClr val="tx1"/>
                </a:solidFill>
                <a:latin typeface="Times New Roman" panose="02020603050405020304" pitchFamily="18" charset="0"/>
              </a:defRPr>
            </a:lvl5pPr>
            <a:lvl6pPr marL="3148013" indent="-457200" fontAlgn="base">
              <a:spcBef>
                <a:spcPct val="0"/>
              </a:spcBef>
              <a:spcAft>
                <a:spcPct val="0"/>
              </a:spcAft>
              <a:defRPr sz="2400">
                <a:solidFill>
                  <a:schemeClr val="tx1"/>
                </a:solidFill>
                <a:latin typeface="Times New Roman" panose="02020603050405020304" pitchFamily="18" charset="0"/>
              </a:defRPr>
            </a:lvl6pPr>
            <a:lvl7pPr marL="3605213" indent="-457200" fontAlgn="base">
              <a:spcBef>
                <a:spcPct val="0"/>
              </a:spcBef>
              <a:spcAft>
                <a:spcPct val="0"/>
              </a:spcAft>
              <a:defRPr sz="2400">
                <a:solidFill>
                  <a:schemeClr val="tx1"/>
                </a:solidFill>
                <a:latin typeface="Times New Roman" panose="02020603050405020304" pitchFamily="18" charset="0"/>
              </a:defRPr>
            </a:lvl7pPr>
            <a:lvl8pPr marL="4062413" indent="-457200" fontAlgn="base">
              <a:spcBef>
                <a:spcPct val="0"/>
              </a:spcBef>
              <a:spcAft>
                <a:spcPct val="0"/>
              </a:spcAft>
              <a:defRPr sz="2400">
                <a:solidFill>
                  <a:schemeClr val="tx1"/>
                </a:solidFill>
                <a:latin typeface="Times New Roman" panose="02020603050405020304" pitchFamily="18" charset="0"/>
              </a:defRPr>
            </a:lvl8pPr>
            <a:lvl9pPr marL="4519613"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Upgrade project environments with the new version of J.D. Edwards software</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Apply and deploy all software updates that are required for initial project activities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Configure all upgrade environments that will be required for project activities by the applications and data conversions/interfaces teams</a:t>
            </a:r>
          </a:p>
        </p:txBody>
      </p:sp>
      <p:sp>
        <p:nvSpPr>
          <p:cNvPr id="207878" name="Text Box 6">
            <a:extLst>
              <a:ext uri="{FF2B5EF4-FFF2-40B4-BE49-F238E27FC236}">
                <a16:creationId xmlns:a16="http://schemas.microsoft.com/office/drawing/2014/main" id="{A4BC903E-443C-475F-C3B2-D262D93EAA26}"/>
              </a:ext>
            </a:extLst>
          </p:cNvPr>
          <p:cNvSpPr txBox="1">
            <a:spLocks noChangeArrowheads="1"/>
          </p:cNvSpPr>
          <p:nvPr/>
        </p:nvSpPr>
        <p:spPr bwMode="auto">
          <a:xfrm>
            <a:off x="2514600" y="5029200"/>
            <a:ext cx="5334000" cy="984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Upgraded project environments (not including production)</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Surface test checklist</a:t>
            </a:r>
          </a:p>
        </p:txBody>
      </p:sp>
      <p:pic>
        <p:nvPicPr>
          <p:cNvPr id="207879" name="Picture 7">
            <a:extLst>
              <a:ext uri="{FF2B5EF4-FFF2-40B4-BE49-F238E27FC236}">
                <a16:creationId xmlns:a16="http://schemas.microsoft.com/office/drawing/2014/main" id="{79140F57-F87A-DA7A-9175-07DBC1D42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1430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07881" name="Rectangle 9">
            <a:extLst>
              <a:ext uri="{FF2B5EF4-FFF2-40B4-BE49-F238E27FC236}">
                <a16:creationId xmlns:a16="http://schemas.microsoft.com/office/drawing/2014/main" id="{CBD4F3C4-0287-06C3-0EB5-BE04C406FDF3}"/>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207885" name="Rectangle 13">
            <a:extLst>
              <a:ext uri="{FF2B5EF4-FFF2-40B4-BE49-F238E27FC236}">
                <a16:creationId xmlns:a16="http://schemas.microsoft.com/office/drawing/2014/main" id="{94AD43B9-6347-8546-320F-6F43E1743700}"/>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Text Box 6">
            <a:extLst>
              <a:ext uri="{FF2B5EF4-FFF2-40B4-BE49-F238E27FC236}">
                <a16:creationId xmlns:a16="http://schemas.microsoft.com/office/drawing/2014/main" id="{61339D40-AEE7-8761-7E9A-103DBB208B9F}"/>
              </a:ext>
            </a:extLst>
          </p:cNvPr>
          <p:cNvSpPr txBox="1">
            <a:spLocks noChangeArrowheads="1"/>
          </p:cNvSpPr>
          <p:nvPr/>
        </p:nvSpPr>
        <p:spPr bwMode="auto">
          <a:xfrm>
            <a:off x="2895600" y="2133600"/>
            <a:ext cx="6019800"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1090613" indent="-869950" algn="l">
              <a:defRPr sz="2400">
                <a:solidFill>
                  <a:schemeClr val="tx1"/>
                </a:solidFill>
                <a:latin typeface="Times New Roman" panose="02020603050405020304" pitchFamily="18" charset="0"/>
              </a:defRPr>
            </a:lvl2pPr>
            <a:lvl3pPr marL="1254125"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fr-FR" sz="1400" u="none">
                <a:latin typeface="Garamond" panose="02020404030301010803" pitchFamily="18" charset="0"/>
                <a:cs typeface="Times New Roman" panose="02020603050405020304" pitchFamily="18" charset="0"/>
              </a:rPr>
              <a:t>Action labs are characterized by the</a:t>
            </a:r>
            <a:r>
              <a:rPr lang="en-US" altLang="fr-FR" sz="1400" b="1" u="none">
                <a:latin typeface="Garamond" panose="02020404030301010803" pitchFamily="18" charset="0"/>
                <a:cs typeface="Times New Roman" panose="02020603050405020304" pitchFamily="18" charset="0"/>
              </a:rPr>
              <a:t> </a:t>
            </a:r>
            <a:r>
              <a:rPr lang="en-US" altLang="fr-FR" sz="1400" u="none">
                <a:latin typeface="Garamond" panose="02020404030301010803" pitchFamily="18" charset="0"/>
                <a:cs typeface="Times New Roman" panose="02020603050405020304" pitchFamily="18" charset="0"/>
              </a:rPr>
              <a:t>presentation of a pre-configured solution or standard that is provided by J.D. Edwards. </a:t>
            </a:r>
          </a:p>
          <a:p>
            <a:pPr>
              <a:spcBef>
                <a:spcPct val="50000"/>
              </a:spcBef>
            </a:pPr>
            <a:r>
              <a:rPr lang="en-US" altLang="fr-FR" sz="1400" u="none">
                <a:latin typeface="Garamond" panose="02020404030301010803" pitchFamily="18" charset="0"/>
                <a:cs typeface="Times New Roman" panose="02020603050405020304" pitchFamily="18" charset="0"/>
              </a:rPr>
              <a:t>Action labs are designed to facilitate rapid decision making.  Therefore, the conduct step of action labs is performed over a continuous time period, and usually involves a single set of participants.</a:t>
            </a:r>
          </a:p>
          <a:p>
            <a:pPr>
              <a:spcBef>
                <a:spcPct val="50000"/>
              </a:spcBef>
            </a:pPr>
            <a:r>
              <a:rPr lang="en-US" altLang="fr-FR" sz="1400" u="none">
                <a:latin typeface="Garamond" panose="02020404030301010803" pitchFamily="18" charset="0"/>
                <a:cs typeface="Times New Roman" panose="02020603050405020304" pitchFamily="18" charset="0"/>
              </a:rPr>
              <a:t>An action lab comprises three distinct steps:</a:t>
            </a:r>
          </a:p>
          <a:p>
            <a:pPr lvl="1">
              <a:spcBef>
                <a:spcPct val="50000"/>
              </a:spcBef>
            </a:pPr>
            <a:r>
              <a:rPr lang="en-US" altLang="fr-FR" sz="1400" b="1" u="none">
                <a:latin typeface="Garamond" panose="02020404030301010803" pitchFamily="18" charset="0"/>
              </a:rPr>
              <a:t>Prepare</a:t>
            </a:r>
            <a:r>
              <a:rPr lang="en-US" altLang="fr-FR" sz="1400" u="none">
                <a:latin typeface="Garamond" panose="02020404030301010803" pitchFamily="18" charset="0"/>
              </a:rPr>
              <a:t>	Gather the designated materials to support the execution of the action lab.</a:t>
            </a:r>
            <a:endParaRPr lang="en-US" altLang="fr-FR" sz="1400" b="1" i="1" u="none">
              <a:latin typeface="Garamond" panose="02020404030301010803" pitchFamily="18" charset="0"/>
            </a:endParaRPr>
          </a:p>
          <a:p>
            <a:pPr lvl="1">
              <a:spcBef>
                <a:spcPct val="50000"/>
              </a:spcBef>
            </a:pPr>
            <a:r>
              <a:rPr lang="en-US" altLang="fr-FR" sz="1400" b="1" u="none">
                <a:latin typeface="Garamond" panose="02020404030301010803" pitchFamily="18" charset="0"/>
              </a:rPr>
              <a:t>Conduct</a:t>
            </a:r>
            <a:r>
              <a:rPr lang="en-US" altLang="fr-FR" sz="1400" u="none">
                <a:latin typeface="Garamond" panose="02020404030301010803" pitchFamily="18" charset="0"/>
              </a:rPr>
              <a:t>	Present and discuss the J.D. Edwards’ standards and/or pre-configured solutions with the customer team.</a:t>
            </a:r>
          </a:p>
          <a:p>
            <a:pPr lvl="1">
              <a:spcBef>
                <a:spcPct val="50000"/>
              </a:spcBef>
            </a:pPr>
            <a:r>
              <a:rPr lang="en-US" altLang="fr-FR" sz="1400" b="1" u="none">
                <a:latin typeface="Garamond" panose="02020404030301010803" pitchFamily="18" charset="0"/>
              </a:rPr>
              <a:t>Craft</a:t>
            </a:r>
            <a:r>
              <a:rPr lang="en-US" altLang="fr-FR" sz="1400" u="none">
                <a:latin typeface="Garamond" panose="02020404030301010803" pitchFamily="18" charset="0"/>
              </a:rPr>
              <a:t>	Execute the action lab decisions.</a:t>
            </a:r>
            <a:endParaRPr lang="en-US" altLang="fr-FR" sz="1400" b="1" i="1" u="none">
              <a:latin typeface="Garamond" panose="02020404030301010803" pitchFamily="18" charset="0"/>
            </a:endParaRPr>
          </a:p>
          <a:p>
            <a:pPr>
              <a:spcBef>
                <a:spcPct val="50000"/>
              </a:spcBef>
            </a:pPr>
            <a:endParaRPr lang="en-US" altLang="fr-FR" sz="1400" u="none">
              <a:latin typeface="Garamond" panose="02020404030301010803" pitchFamily="18" charset="0"/>
            </a:endParaRPr>
          </a:p>
        </p:txBody>
      </p:sp>
      <p:sp>
        <p:nvSpPr>
          <p:cNvPr id="50183" name="Text Box 7">
            <a:extLst>
              <a:ext uri="{FF2B5EF4-FFF2-40B4-BE49-F238E27FC236}">
                <a16:creationId xmlns:a16="http://schemas.microsoft.com/office/drawing/2014/main" id="{7BB5B79B-E439-A195-3F85-935D8F38ED2E}"/>
              </a:ext>
            </a:extLst>
          </p:cNvPr>
          <p:cNvSpPr txBox="1">
            <a:spLocks noChangeArrowheads="1"/>
          </p:cNvSpPr>
          <p:nvPr/>
        </p:nvSpPr>
        <p:spPr bwMode="auto">
          <a:xfrm>
            <a:off x="2819400" y="1371600"/>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fr-FR" sz="3200" b="1" u="none">
                <a:latin typeface="Garamond" panose="02020404030301010803" pitchFamily="18" charset="0"/>
              </a:rPr>
              <a:t>Action Labs</a:t>
            </a:r>
            <a:endParaRPr lang="en-US" altLang="fr-FR" sz="3200" u="none">
              <a:latin typeface="Garamond" panose="02020404030301010803" pitchFamily="18" charset="0"/>
            </a:endParaRPr>
          </a:p>
        </p:txBody>
      </p:sp>
      <p:sp>
        <p:nvSpPr>
          <p:cNvPr id="50186" name="Text Box 10">
            <a:extLst>
              <a:ext uri="{FF2B5EF4-FFF2-40B4-BE49-F238E27FC236}">
                <a16:creationId xmlns:a16="http://schemas.microsoft.com/office/drawing/2014/main" id="{E8C4DB8A-56BF-24B0-82D3-DCC95C15E697}"/>
              </a:ext>
            </a:extLst>
          </p:cNvPr>
          <p:cNvSpPr txBox="1">
            <a:spLocks noChangeArrowheads="1"/>
          </p:cNvSpPr>
          <p:nvPr/>
        </p:nvSpPr>
        <p:spPr bwMode="auto">
          <a:xfrm>
            <a:off x="152400" y="1447800"/>
            <a:ext cx="2590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en-US" altLang="fr-FR" sz="2000" i="1" u="none">
                <a:latin typeface="Garamond" panose="02020404030301010803" pitchFamily="18" charset="0"/>
                <a:cs typeface="Times New Roman" panose="02020603050405020304" pitchFamily="18" charset="0"/>
              </a:rPr>
              <a:t>Within OneMethodology two types of activity are used to define the business process flow, and configure the supporting</a:t>
            </a:r>
            <a:br>
              <a:rPr lang="en-US" altLang="fr-FR" sz="2000" i="1" u="none">
                <a:latin typeface="Garamond" panose="02020404030301010803" pitchFamily="18" charset="0"/>
                <a:cs typeface="Times New Roman" panose="02020603050405020304" pitchFamily="18" charset="0"/>
              </a:rPr>
            </a:br>
            <a:r>
              <a:rPr lang="en-US" altLang="fr-FR" sz="2000" i="1" u="none">
                <a:latin typeface="Garamond" panose="02020404030301010803" pitchFamily="18" charset="0"/>
                <a:cs typeface="Times New Roman" panose="02020603050405020304" pitchFamily="18" charset="0"/>
              </a:rPr>
              <a:t>system.</a:t>
            </a:r>
          </a:p>
          <a:p>
            <a:pPr>
              <a:spcBef>
                <a:spcPct val="25000"/>
              </a:spcBef>
            </a:pPr>
            <a:endParaRPr lang="en-US" altLang="fr-FR" sz="2000" i="1" u="none">
              <a:latin typeface="Garamond" panose="02020404030301010803" pitchFamily="18" charset="0"/>
              <a:cs typeface="Times New Roman" panose="02020603050405020304" pitchFamily="18" charset="0"/>
            </a:endParaRPr>
          </a:p>
          <a:p>
            <a:pPr>
              <a:spcBef>
                <a:spcPct val="25000"/>
              </a:spcBef>
            </a:pPr>
            <a:r>
              <a:rPr lang="en-US" altLang="fr-FR" sz="2000" i="1" u="none">
                <a:latin typeface="Garamond" panose="02020404030301010803" pitchFamily="18" charset="0"/>
                <a:cs typeface="Times New Roman" panose="02020603050405020304" pitchFamily="18" charset="0"/>
              </a:rPr>
              <a:t>All activities have objectives and specific inputs/outputs and deliverables.</a:t>
            </a:r>
            <a:endParaRPr lang="en-US" altLang="fr-FR" sz="2000" i="1" u="none">
              <a:latin typeface="Garamond" panose="02020404030301010803" pitchFamily="18" charset="0"/>
            </a:endParaRPr>
          </a:p>
        </p:txBody>
      </p:sp>
      <p:sp>
        <p:nvSpPr>
          <p:cNvPr id="50187" name="Rectangle 11">
            <a:extLst>
              <a:ext uri="{FF2B5EF4-FFF2-40B4-BE49-F238E27FC236}">
                <a16:creationId xmlns:a16="http://schemas.microsoft.com/office/drawing/2014/main" id="{6AE09B5B-DE2E-70A1-E29D-38BAAD6C5E82}"/>
              </a:ext>
            </a:extLst>
          </p:cNvPr>
          <p:cNvSpPr>
            <a:spLocks noGrp="1" noChangeArrowheads="1"/>
          </p:cNvSpPr>
          <p:nvPr>
            <p:ph type="title"/>
          </p:nvPr>
        </p:nvSpPr>
        <p:spPr>
          <a:xfrm>
            <a:off x="228600" y="93663"/>
            <a:ext cx="8382000" cy="820737"/>
          </a:xfrm>
          <a:noFill/>
          <a:ln/>
        </p:spPr>
        <p:txBody>
          <a:bodyPr/>
          <a:lstStyle/>
          <a:p>
            <a:r>
              <a:rPr lang="en-US" altLang="fr-FR"/>
              <a:t>Workshops and Action Labs</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85" name="Rectangle 1085">
            <a:extLst>
              <a:ext uri="{FF2B5EF4-FFF2-40B4-BE49-F238E27FC236}">
                <a16:creationId xmlns:a16="http://schemas.microsoft.com/office/drawing/2014/main" id="{5099B234-8FEB-60EE-54AD-2B7E545063B3}"/>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05828" name="Rectangle 1028">
            <a:hlinkClick r:id="rId2" action="ppaction://hlinksldjump"/>
            <a:extLst>
              <a:ext uri="{FF2B5EF4-FFF2-40B4-BE49-F238E27FC236}">
                <a16:creationId xmlns:a16="http://schemas.microsoft.com/office/drawing/2014/main" id="{15C781D2-EABD-1AD6-CD7C-5C0173D2975E}"/>
              </a:ext>
            </a:extLst>
          </p:cNvPr>
          <p:cNvSpPr>
            <a:spLocks noChangeArrowheads="1"/>
          </p:cNvSpPr>
          <p:nvPr/>
        </p:nvSpPr>
        <p:spPr bwMode="auto">
          <a:xfrm>
            <a:off x="400050" y="1260475"/>
            <a:ext cx="8415338" cy="473075"/>
          </a:xfrm>
          <a:prstGeom prst="rect">
            <a:avLst/>
          </a:prstGeom>
          <a:gradFill rotWithShape="0">
            <a:gsLst>
              <a:gs pos="0">
                <a:srgbClr val="FFCCCC"/>
              </a:gs>
              <a:gs pos="100000">
                <a:srgbClr val="FF505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Milestones</a:t>
            </a:r>
          </a:p>
        </p:txBody>
      </p:sp>
      <p:sp>
        <p:nvSpPr>
          <p:cNvPr id="205829" name="Rectangle 1029">
            <a:hlinkClick r:id="rId2" action="ppaction://hlinksldjump"/>
            <a:extLst>
              <a:ext uri="{FF2B5EF4-FFF2-40B4-BE49-F238E27FC236}">
                <a16:creationId xmlns:a16="http://schemas.microsoft.com/office/drawing/2014/main" id="{4BFDE2CA-E54A-D9D4-3D67-272045926DA7}"/>
              </a:ext>
            </a:extLst>
          </p:cNvPr>
          <p:cNvSpPr>
            <a:spLocks noChangeArrowheads="1"/>
          </p:cNvSpPr>
          <p:nvPr/>
        </p:nvSpPr>
        <p:spPr bwMode="auto">
          <a:xfrm>
            <a:off x="400050" y="1731963"/>
            <a:ext cx="8415338" cy="3055937"/>
          </a:xfrm>
          <a:prstGeom prst="rect">
            <a:avLst/>
          </a:prstGeom>
          <a:gradFill rotWithShape="0">
            <a:gsLst>
              <a:gs pos="0">
                <a:srgbClr val="CCECFF"/>
              </a:gs>
              <a:gs pos="100000">
                <a:srgbClr val="3366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Implementation</a:t>
            </a:r>
          </a:p>
          <a:p>
            <a:pPr algn="l"/>
            <a:r>
              <a:rPr lang="en-US" altLang="fr-FR" sz="1400" b="1" u="none">
                <a:latin typeface="Arial" panose="020B0604020202020204" pitchFamily="34" charset="0"/>
              </a:rPr>
              <a:t>Activities</a:t>
            </a:r>
          </a:p>
        </p:txBody>
      </p:sp>
      <p:sp>
        <p:nvSpPr>
          <p:cNvPr id="205830" name="Rectangle 1030">
            <a:hlinkClick r:id="rId2" action="ppaction://hlinksldjump"/>
            <a:extLst>
              <a:ext uri="{FF2B5EF4-FFF2-40B4-BE49-F238E27FC236}">
                <a16:creationId xmlns:a16="http://schemas.microsoft.com/office/drawing/2014/main" id="{2D6AFB08-D445-3CEF-3362-786DDB68B203}"/>
              </a:ext>
            </a:extLst>
          </p:cNvPr>
          <p:cNvSpPr>
            <a:spLocks noChangeArrowheads="1"/>
          </p:cNvSpPr>
          <p:nvPr/>
        </p:nvSpPr>
        <p:spPr bwMode="auto">
          <a:xfrm>
            <a:off x="400050" y="5124450"/>
            <a:ext cx="8415338" cy="942975"/>
          </a:xfrm>
          <a:prstGeom prst="rect">
            <a:avLst/>
          </a:prstGeom>
          <a:gradFill rotWithShape="0">
            <a:gsLst>
              <a:gs pos="0">
                <a:srgbClr val="CCFFCC"/>
              </a:gs>
              <a:gs pos="100000">
                <a:srgbClr val="33CC33"/>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Project</a:t>
            </a:r>
          </a:p>
          <a:p>
            <a:pPr algn="l"/>
            <a:r>
              <a:rPr lang="en-US" altLang="fr-FR" sz="1400" b="1" u="none">
                <a:latin typeface="Arial" panose="020B0604020202020204" pitchFamily="34" charset="0"/>
              </a:rPr>
              <a:t>Management</a:t>
            </a:r>
          </a:p>
        </p:txBody>
      </p:sp>
      <p:sp>
        <p:nvSpPr>
          <p:cNvPr id="205831" name="Rectangle 1031">
            <a:hlinkClick r:id="rId2" action="ppaction://hlinksldjump"/>
            <a:extLst>
              <a:ext uri="{FF2B5EF4-FFF2-40B4-BE49-F238E27FC236}">
                <a16:creationId xmlns:a16="http://schemas.microsoft.com/office/drawing/2014/main" id="{C2A47E6F-ACD8-1C2E-5063-CFB1DE42FE3B}"/>
              </a:ext>
            </a:extLst>
          </p:cNvPr>
          <p:cNvSpPr>
            <a:spLocks noChangeArrowheads="1"/>
          </p:cNvSpPr>
          <p:nvPr/>
        </p:nvSpPr>
        <p:spPr bwMode="auto">
          <a:xfrm>
            <a:off x="400050" y="4787900"/>
            <a:ext cx="8415338" cy="338138"/>
          </a:xfrm>
          <a:prstGeom prst="rect">
            <a:avLst/>
          </a:prstGeom>
          <a:gradFill rotWithShape="0">
            <a:gsLst>
              <a:gs pos="0">
                <a:srgbClr val="FFFFCC"/>
              </a:gs>
              <a:gs pos="100000">
                <a:srgbClr val="FFFF00"/>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l"/>
            <a:r>
              <a:rPr lang="en-US" altLang="fr-FR" sz="1400" b="1" u="none">
                <a:latin typeface="Arial" panose="020B0604020202020204" pitchFamily="34" charset="0"/>
              </a:rPr>
              <a:t>Operational Support</a:t>
            </a:r>
          </a:p>
        </p:txBody>
      </p:sp>
      <p:sp>
        <p:nvSpPr>
          <p:cNvPr id="205832" name="Rectangle 1032">
            <a:extLst>
              <a:ext uri="{FF2B5EF4-FFF2-40B4-BE49-F238E27FC236}">
                <a16:creationId xmlns:a16="http://schemas.microsoft.com/office/drawing/2014/main" id="{B8F77A7D-4BAB-BD11-2C13-4B7DA085E3C0}"/>
              </a:ext>
            </a:extLst>
          </p:cNvPr>
          <p:cNvSpPr>
            <a:spLocks noGrp="1" noChangeArrowheads="1"/>
          </p:cNvSpPr>
          <p:nvPr>
            <p:ph type="title"/>
          </p:nvPr>
        </p:nvSpPr>
        <p:spPr>
          <a:xfrm>
            <a:off x="228600" y="93663"/>
            <a:ext cx="8305800" cy="820737"/>
          </a:xfrm>
        </p:spPr>
        <p:txBody>
          <a:bodyPr/>
          <a:lstStyle/>
          <a:p>
            <a:r>
              <a:rPr lang="en-US" altLang="fr-FR"/>
              <a:t>OneMethodology Technology Track –</a:t>
            </a:r>
            <a:br>
              <a:rPr lang="en-US" altLang="fr-FR"/>
            </a:br>
            <a:r>
              <a:rPr lang="en-US" altLang="fr-FR"/>
              <a:t>Configure Phase – </a:t>
            </a:r>
            <a:r>
              <a:rPr lang="en-US" altLang="fr-FR" i="1"/>
              <a:t>Platform Conversion</a:t>
            </a:r>
            <a:r>
              <a:rPr lang="en-US" altLang="fr-FR"/>
              <a:t> Scenario</a:t>
            </a:r>
          </a:p>
        </p:txBody>
      </p:sp>
      <p:sp>
        <p:nvSpPr>
          <p:cNvPr id="205833" name="Rectangle 1033">
            <a:hlinkClick r:id="rId2" action="ppaction://hlinksldjump"/>
            <a:extLst>
              <a:ext uri="{FF2B5EF4-FFF2-40B4-BE49-F238E27FC236}">
                <a16:creationId xmlns:a16="http://schemas.microsoft.com/office/drawing/2014/main" id="{569886C6-C513-BD34-395C-DD05FECF3ADD}"/>
              </a:ext>
            </a:extLst>
          </p:cNvPr>
          <p:cNvSpPr>
            <a:spLocks noChangeArrowheads="1"/>
          </p:cNvSpPr>
          <p:nvPr/>
        </p:nvSpPr>
        <p:spPr bwMode="auto">
          <a:xfrm>
            <a:off x="3422650" y="5176838"/>
            <a:ext cx="950913" cy="400050"/>
          </a:xfrm>
          <a:prstGeom prst="rect">
            <a:avLst/>
          </a:prstGeom>
          <a:solidFill>
            <a:srgbClr val="BBFFBB"/>
          </a:solidFill>
          <a:ln w="0">
            <a:solidFill>
              <a:srgbClr val="000000"/>
            </a:solidFill>
            <a:prstDash val="sysDot"/>
            <a:miter lim="800000"/>
            <a:headEnd/>
            <a:tailEnd/>
          </a:ln>
        </p:spPr>
        <p:txBody>
          <a:bodyPr anchor="ctr"/>
          <a:lstStyle/>
          <a:p>
            <a:r>
              <a:rPr lang="en-US" altLang="fr-FR" sz="800" u="none"/>
              <a:t>Project Mgmt Workshop (Recurring)</a:t>
            </a:r>
          </a:p>
        </p:txBody>
      </p:sp>
      <p:cxnSp>
        <p:nvCxnSpPr>
          <p:cNvPr id="205834" name="AutoShape 1034">
            <a:extLst>
              <a:ext uri="{FF2B5EF4-FFF2-40B4-BE49-F238E27FC236}">
                <a16:creationId xmlns:a16="http://schemas.microsoft.com/office/drawing/2014/main" id="{9DA05CAD-096E-3BBA-C9D3-5BB0AA21C51B}"/>
              </a:ext>
            </a:extLst>
          </p:cNvPr>
          <p:cNvCxnSpPr>
            <a:cxnSpLocks noChangeShapeType="1"/>
            <a:stCxn id="205863" idx="3"/>
            <a:endCxn id="205868" idx="1"/>
          </p:cNvCxnSpPr>
          <p:nvPr/>
        </p:nvCxnSpPr>
        <p:spPr bwMode="auto">
          <a:xfrm>
            <a:off x="2498725" y="3384550"/>
            <a:ext cx="396875" cy="269875"/>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36" name="AutoShape 1036">
            <a:extLst>
              <a:ext uri="{FF2B5EF4-FFF2-40B4-BE49-F238E27FC236}">
                <a16:creationId xmlns:a16="http://schemas.microsoft.com/office/drawing/2014/main" id="{5BD093B5-E5FA-966D-1E0B-61D645202503}"/>
              </a:ext>
            </a:extLst>
          </p:cNvPr>
          <p:cNvSpPr>
            <a:spLocks noChangeArrowheads="1"/>
          </p:cNvSpPr>
          <p:nvPr/>
        </p:nvSpPr>
        <p:spPr bwMode="auto">
          <a:xfrm>
            <a:off x="7894638" y="3295650"/>
            <a:ext cx="850900" cy="506413"/>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Go-Live</a:t>
            </a:r>
          </a:p>
          <a:p>
            <a:r>
              <a:rPr lang="en-US" altLang="fr-FR" sz="800" b="1" u="none"/>
              <a:t>Phase</a:t>
            </a:r>
          </a:p>
        </p:txBody>
      </p:sp>
      <p:cxnSp>
        <p:nvCxnSpPr>
          <p:cNvPr id="205837" name="AutoShape 1037">
            <a:extLst>
              <a:ext uri="{FF2B5EF4-FFF2-40B4-BE49-F238E27FC236}">
                <a16:creationId xmlns:a16="http://schemas.microsoft.com/office/drawing/2014/main" id="{E2986EF8-141F-00C0-2763-EBA67AF547CE}"/>
              </a:ext>
            </a:extLst>
          </p:cNvPr>
          <p:cNvCxnSpPr>
            <a:cxnSpLocks noChangeShapeType="1"/>
            <a:stCxn id="205838" idx="0"/>
            <a:endCxn id="205833" idx="1"/>
          </p:cNvCxnSpPr>
          <p:nvPr/>
        </p:nvCxnSpPr>
        <p:spPr bwMode="auto">
          <a:xfrm rot="16200000">
            <a:off x="3024981" y="5114132"/>
            <a:ext cx="134937" cy="660400"/>
          </a:xfrm>
          <a:prstGeom prst="bentConnector2">
            <a:avLst/>
          </a:prstGeom>
          <a:noFill/>
          <a:ln w="12700">
            <a:solidFill>
              <a:schemeClr val="tx1"/>
            </a:solidFill>
            <a:prstDash val="sysDot"/>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38" name="Rectangle 1038">
            <a:hlinkClick r:id="rId2" action="ppaction://hlinksldjump"/>
            <a:extLst>
              <a:ext uri="{FF2B5EF4-FFF2-40B4-BE49-F238E27FC236}">
                <a16:creationId xmlns:a16="http://schemas.microsoft.com/office/drawing/2014/main" id="{A699A8DB-7DD1-1790-B90F-8B861CEB937B}"/>
              </a:ext>
            </a:extLst>
          </p:cNvPr>
          <p:cNvSpPr>
            <a:spLocks noChangeArrowheads="1"/>
          </p:cNvSpPr>
          <p:nvPr/>
        </p:nvSpPr>
        <p:spPr bwMode="auto">
          <a:xfrm>
            <a:off x="2351088" y="55118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Technology</a:t>
            </a:r>
          </a:p>
          <a:p>
            <a:r>
              <a:rPr lang="en-US" altLang="fr-FR" sz="800" b="1" u="none"/>
              <a:t>Proj Mgmt Workshop</a:t>
            </a:r>
          </a:p>
          <a:p>
            <a:r>
              <a:rPr lang="en-US" altLang="fr-FR" sz="800" b="1" u="none"/>
              <a:t>(Recurring)</a:t>
            </a:r>
          </a:p>
        </p:txBody>
      </p:sp>
      <p:sp>
        <p:nvSpPr>
          <p:cNvPr id="205839" name="Rectangle 1039">
            <a:hlinkClick r:id="rId2" action="ppaction://hlinksldjump"/>
            <a:extLst>
              <a:ext uri="{FF2B5EF4-FFF2-40B4-BE49-F238E27FC236}">
                <a16:creationId xmlns:a16="http://schemas.microsoft.com/office/drawing/2014/main" id="{209FEAC8-3EB8-586C-EB04-88AF5169F25A}"/>
              </a:ext>
            </a:extLst>
          </p:cNvPr>
          <p:cNvSpPr>
            <a:spLocks noChangeArrowheads="1"/>
          </p:cNvSpPr>
          <p:nvPr/>
        </p:nvSpPr>
        <p:spPr bwMode="auto">
          <a:xfrm>
            <a:off x="3786188" y="5640388"/>
            <a:ext cx="803275" cy="261937"/>
          </a:xfrm>
          <a:prstGeom prst="rect">
            <a:avLst/>
          </a:prstGeom>
          <a:solidFill>
            <a:srgbClr val="BBFFBB"/>
          </a:solidFill>
          <a:ln w="0">
            <a:solidFill>
              <a:srgbClr val="000000"/>
            </a:solidFill>
            <a:miter lim="800000"/>
            <a:headEnd/>
            <a:tailEnd/>
          </a:ln>
        </p:spPr>
        <p:txBody>
          <a:bodyPr anchor="ctr"/>
          <a:lstStyle/>
          <a:p>
            <a:r>
              <a:rPr lang="en-US" altLang="fr-FR" sz="800" b="1" u="none"/>
              <a:t>Technology Proj Mgmt…</a:t>
            </a:r>
          </a:p>
        </p:txBody>
      </p:sp>
      <p:cxnSp>
        <p:nvCxnSpPr>
          <p:cNvPr id="205840" name="AutoShape 1040">
            <a:extLst>
              <a:ext uri="{FF2B5EF4-FFF2-40B4-BE49-F238E27FC236}">
                <a16:creationId xmlns:a16="http://schemas.microsoft.com/office/drawing/2014/main" id="{764EA1EE-0CC3-F0D7-8347-8D4F718E3E2E}"/>
              </a:ext>
            </a:extLst>
          </p:cNvPr>
          <p:cNvCxnSpPr>
            <a:cxnSpLocks noChangeShapeType="1"/>
            <a:stCxn id="205838" idx="3"/>
            <a:endCxn id="205839" idx="1"/>
          </p:cNvCxnSpPr>
          <p:nvPr/>
        </p:nvCxnSpPr>
        <p:spPr bwMode="auto">
          <a:xfrm>
            <a:off x="3173413" y="5772150"/>
            <a:ext cx="6127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41" name="Rectangle 1041">
            <a:hlinkClick r:id="rId2" action="ppaction://hlinksldjump"/>
            <a:extLst>
              <a:ext uri="{FF2B5EF4-FFF2-40B4-BE49-F238E27FC236}">
                <a16:creationId xmlns:a16="http://schemas.microsoft.com/office/drawing/2014/main" id="{FE41C4F7-3812-47F5-B980-13291109E551}"/>
              </a:ext>
            </a:extLst>
          </p:cNvPr>
          <p:cNvSpPr>
            <a:spLocks noChangeArrowheads="1"/>
          </p:cNvSpPr>
          <p:nvPr/>
        </p:nvSpPr>
        <p:spPr bwMode="auto">
          <a:xfrm>
            <a:off x="5203825" y="5640388"/>
            <a:ext cx="803275" cy="261937"/>
          </a:xfrm>
          <a:prstGeom prst="rect">
            <a:avLst/>
          </a:prstGeom>
          <a:solidFill>
            <a:srgbClr val="BBFFBB"/>
          </a:solidFill>
          <a:ln w="0">
            <a:solidFill>
              <a:srgbClr val="000000"/>
            </a:solidFill>
            <a:miter lim="800000"/>
            <a:headEnd/>
            <a:tailEnd/>
          </a:ln>
        </p:spPr>
        <p:txBody>
          <a:bodyPr anchor="ctr"/>
          <a:lstStyle/>
          <a:p>
            <a:r>
              <a:rPr lang="en-US" altLang="fr-FR" sz="800" b="1" u="none"/>
              <a:t>Technology Proj Mgmt…</a:t>
            </a:r>
          </a:p>
        </p:txBody>
      </p:sp>
      <p:cxnSp>
        <p:nvCxnSpPr>
          <p:cNvPr id="205842" name="AutoShape 1042">
            <a:extLst>
              <a:ext uri="{FF2B5EF4-FFF2-40B4-BE49-F238E27FC236}">
                <a16:creationId xmlns:a16="http://schemas.microsoft.com/office/drawing/2014/main" id="{BA91DFCB-C156-C449-ED01-0AF3886F28A0}"/>
              </a:ext>
            </a:extLst>
          </p:cNvPr>
          <p:cNvCxnSpPr>
            <a:cxnSpLocks noChangeShapeType="1"/>
            <a:stCxn id="205839" idx="3"/>
            <a:endCxn id="205841" idx="1"/>
          </p:cNvCxnSpPr>
          <p:nvPr/>
        </p:nvCxnSpPr>
        <p:spPr bwMode="auto">
          <a:xfrm>
            <a:off x="4589463" y="5772150"/>
            <a:ext cx="614362"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43" name="AutoShape 1043">
            <a:extLst>
              <a:ext uri="{FF2B5EF4-FFF2-40B4-BE49-F238E27FC236}">
                <a16:creationId xmlns:a16="http://schemas.microsoft.com/office/drawing/2014/main" id="{05E506E1-37C3-2490-B66A-06B93D3DD612}"/>
              </a:ext>
            </a:extLst>
          </p:cNvPr>
          <p:cNvCxnSpPr>
            <a:cxnSpLocks noChangeShapeType="1"/>
            <a:stCxn id="205841" idx="3"/>
            <a:endCxn id="205860" idx="1"/>
          </p:cNvCxnSpPr>
          <p:nvPr/>
        </p:nvCxnSpPr>
        <p:spPr bwMode="auto">
          <a:xfrm>
            <a:off x="6007100" y="5772150"/>
            <a:ext cx="614363"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44" name="AutoShape 1044">
            <a:extLst>
              <a:ext uri="{FF2B5EF4-FFF2-40B4-BE49-F238E27FC236}">
                <a16:creationId xmlns:a16="http://schemas.microsoft.com/office/drawing/2014/main" id="{0E8312EA-8C33-DBDE-8BB7-1F64CAA7EB4D}"/>
              </a:ext>
            </a:extLst>
          </p:cNvPr>
          <p:cNvCxnSpPr>
            <a:cxnSpLocks noChangeShapeType="1"/>
            <a:stCxn id="205860" idx="3"/>
            <a:endCxn id="205836" idx="1"/>
          </p:cNvCxnSpPr>
          <p:nvPr/>
        </p:nvCxnSpPr>
        <p:spPr bwMode="auto">
          <a:xfrm flipV="1">
            <a:off x="7424738" y="3549650"/>
            <a:ext cx="469900" cy="22225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45" name="Rectangle 1045">
            <a:hlinkClick r:id="rId2" action="ppaction://hlinksldjump"/>
            <a:extLst>
              <a:ext uri="{FF2B5EF4-FFF2-40B4-BE49-F238E27FC236}">
                <a16:creationId xmlns:a16="http://schemas.microsoft.com/office/drawing/2014/main" id="{EFCAC0D1-D053-950C-3791-6A7D0788F2C5}"/>
              </a:ext>
            </a:extLst>
          </p:cNvPr>
          <p:cNvSpPr>
            <a:spLocks noChangeArrowheads="1"/>
          </p:cNvSpPr>
          <p:nvPr/>
        </p:nvSpPr>
        <p:spPr bwMode="auto">
          <a:xfrm>
            <a:off x="5334000" y="20574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Print Management</a:t>
            </a:r>
          </a:p>
          <a:p>
            <a:r>
              <a:rPr lang="en-US" altLang="fr-FR" sz="800" b="1" u="none"/>
              <a:t>Workshop</a:t>
            </a:r>
          </a:p>
        </p:txBody>
      </p:sp>
      <p:sp>
        <p:nvSpPr>
          <p:cNvPr id="205846" name="Rectangle 1046">
            <a:hlinkClick r:id="rId2" action="ppaction://hlinksldjump"/>
            <a:extLst>
              <a:ext uri="{FF2B5EF4-FFF2-40B4-BE49-F238E27FC236}">
                <a16:creationId xmlns:a16="http://schemas.microsoft.com/office/drawing/2014/main" id="{A92E0131-FFD4-7DF3-C89D-D5D9ED6495CD}"/>
              </a:ext>
            </a:extLst>
          </p:cNvPr>
          <p:cNvSpPr>
            <a:spLocks noChangeArrowheads="1"/>
          </p:cNvSpPr>
          <p:nvPr/>
        </p:nvSpPr>
        <p:spPr bwMode="auto">
          <a:xfrm>
            <a:off x="5334000" y="29464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Technology</a:t>
            </a:r>
          </a:p>
          <a:p>
            <a:r>
              <a:rPr lang="en-US" altLang="fr-FR" sz="800" b="1" u="none"/>
              <a:t>Change Mgmt</a:t>
            </a:r>
          </a:p>
          <a:p>
            <a:r>
              <a:rPr lang="en-US" altLang="fr-FR" sz="800" b="1" u="none"/>
              <a:t>Workshop</a:t>
            </a:r>
          </a:p>
        </p:txBody>
      </p:sp>
      <p:cxnSp>
        <p:nvCxnSpPr>
          <p:cNvPr id="205847" name="AutoShape 1047">
            <a:extLst>
              <a:ext uri="{FF2B5EF4-FFF2-40B4-BE49-F238E27FC236}">
                <a16:creationId xmlns:a16="http://schemas.microsoft.com/office/drawing/2014/main" id="{04813DFC-C8C6-1DD4-1B7B-9CE486E4ACF1}"/>
              </a:ext>
            </a:extLst>
          </p:cNvPr>
          <p:cNvCxnSpPr>
            <a:cxnSpLocks noChangeShapeType="1"/>
            <a:stCxn id="205867" idx="2"/>
            <a:endCxn id="205871" idx="0"/>
          </p:cNvCxnSpPr>
          <p:nvPr/>
        </p:nvCxnSpPr>
        <p:spPr bwMode="auto">
          <a:xfrm>
            <a:off x="4525963" y="3913188"/>
            <a:ext cx="0" cy="150812"/>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48" name="AutoShape 1048">
            <a:extLst>
              <a:ext uri="{FF2B5EF4-FFF2-40B4-BE49-F238E27FC236}">
                <a16:creationId xmlns:a16="http://schemas.microsoft.com/office/drawing/2014/main" id="{930FB36E-EBA5-CCE3-E791-BD7FE40D20D7}"/>
              </a:ext>
            </a:extLst>
          </p:cNvPr>
          <p:cNvCxnSpPr>
            <a:cxnSpLocks noChangeShapeType="1"/>
            <a:stCxn id="205863" idx="2"/>
            <a:endCxn id="205838" idx="1"/>
          </p:cNvCxnSpPr>
          <p:nvPr/>
        </p:nvCxnSpPr>
        <p:spPr bwMode="auto">
          <a:xfrm rot="16200000" flipH="1">
            <a:off x="1154907" y="4575969"/>
            <a:ext cx="2128837" cy="26352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49" name="AutoShape 1049">
            <a:extLst>
              <a:ext uri="{FF2B5EF4-FFF2-40B4-BE49-F238E27FC236}">
                <a16:creationId xmlns:a16="http://schemas.microsoft.com/office/drawing/2014/main" id="{6F67518F-0E30-5515-AE39-391A990AA6FB}"/>
              </a:ext>
            </a:extLst>
          </p:cNvPr>
          <p:cNvCxnSpPr>
            <a:cxnSpLocks noChangeShapeType="1"/>
            <a:stCxn id="205871" idx="3"/>
            <a:endCxn id="205845" idx="1"/>
          </p:cNvCxnSpPr>
          <p:nvPr/>
        </p:nvCxnSpPr>
        <p:spPr bwMode="auto">
          <a:xfrm flipV="1">
            <a:off x="4937125" y="2317750"/>
            <a:ext cx="396875" cy="20066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50" name="AutoShape 1050">
            <a:extLst>
              <a:ext uri="{FF2B5EF4-FFF2-40B4-BE49-F238E27FC236}">
                <a16:creationId xmlns:a16="http://schemas.microsoft.com/office/drawing/2014/main" id="{A98AA54C-070A-969B-477C-B215FF5FD29A}"/>
              </a:ext>
            </a:extLst>
          </p:cNvPr>
          <p:cNvCxnSpPr>
            <a:cxnSpLocks noChangeShapeType="1"/>
            <a:stCxn id="205871" idx="3"/>
            <a:endCxn id="205846" idx="1"/>
          </p:cNvCxnSpPr>
          <p:nvPr/>
        </p:nvCxnSpPr>
        <p:spPr bwMode="auto">
          <a:xfrm flipV="1">
            <a:off x="4937125" y="3206750"/>
            <a:ext cx="396875" cy="11176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51" name="AutoShape 1051">
            <a:extLst>
              <a:ext uri="{FF2B5EF4-FFF2-40B4-BE49-F238E27FC236}">
                <a16:creationId xmlns:a16="http://schemas.microsoft.com/office/drawing/2014/main" id="{2702F193-CAA9-95AE-3608-6D6B0C73A0B7}"/>
              </a:ext>
            </a:extLst>
          </p:cNvPr>
          <p:cNvCxnSpPr>
            <a:cxnSpLocks noChangeShapeType="1"/>
            <a:stCxn id="205845" idx="3"/>
            <a:endCxn id="205836" idx="1"/>
          </p:cNvCxnSpPr>
          <p:nvPr/>
        </p:nvCxnSpPr>
        <p:spPr bwMode="auto">
          <a:xfrm>
            <a:off x="6156325" y="2317750"/>
            <a:ext cx="1738313" cy="1231900"/>
          </a:xfrm>
          <a:prstGeom prst="bentConnector3">
            <a:avLst>
              <a:gd name="adj1" fmla="val 49954"/>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52" name="AutoShape 1052">
            <a:extLst>
              <a:ext uri="{FF2B5EF4-FFF2-40B4-BE49-F238E27FC236}">
                <a16:creationId xmlns:a16="http://schemas.microsoft.com/office/drawing/2014/main" id="{3D555342-17BE-E281-7019-B26A91D0AAC7}"/>
              </a:ext>
            </a:extLst>
          </p:cNvPr>
          <p:cNvSpPr>
            <a:spLocks noChangeArrowheads="1"/>
          </p:cNvSpPr>
          <p:nvPr/>
        </p:nvSpPr>
        <p:spPr bwMode="auto">
          <a:xfrm>
            <a:off x="469900" y="2393950"/>
            <a:ext cx="850900" cy="506413"/>
          </a:xfrm>
          <a:prstGeom prst="homePlate">
            <a:avLst>
              <a:gd name="adj" fmla="val 42006"/>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sz="800" b="1" u="none"/>
              <a:t>Design</a:t>
            </a:r>
          </a:p>
          <a:p>
            <a:r>
              <a:rPr lang="en-US" altLang="fr-FR" sz="800" b="1" u="none"/>
              <a:t>Phase</a:t>
            </a:r>
          </a:p>
        </p:txBody>
      </p:sp>
      <p:cxnSp>
        <p:nvCxnSpPr>
          <p:cNvPr id="205853" name="AutoShape 1053">
            <a:extLst>
              <a:ext uri="{FF2B5EF4-FFF2-40B4-BE49-F238E27FC236}">
                <a16:creationId xmlns:a16="http://schemas.microsoft.com/office/drawing/2014/main" id="{9D038174-7C65-2EA6-9DEB-E2BC1611912A}"/>
              </a:ext>
            </a:extLst>
          </p:cNvPr>
          <p:cNvCxnSpPr>
            <a:cxnSpLocks noChangeShapeType="1"/>
            <a:stCxn id="205852" idx="3"/>
            <a:endCxn id="205878" idx="1"/>
          </p:cNvCxnSpPr>
          <p:nvPr/>
        </p:nvCxnSpPr>
        <p:spPr bwMode="auto">
          <a:xfrm>
            <a:off x="1320800" y="2647950"/>
            <a:ext cx="355600"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54" name="AutoShape 1054">
            <a:extLst>
              <a:ext uri="{FF2B5EF4-FFF2-40B4-BE49-F238E27FC236}">
                <a16:creationId xmlns:a16="http://schemas.microsoft.com/office/drawing/2014/main" id="{096CEEBB-A353-FE5A-CF00-3EB8E6791695}"/>
              </a:ext>
            </a:extLst>
          </p:cNvPr>
          <p:cNvCxnSpPr>
            <a:cxnSpLocks noChangeShapeType="1"/>
            <a:stCxn id="205871" idx="2"/>
            <a:endCxn id="205861" idx="1"/>
          </p:cNvCxnSpPr>
          <p:nvPr/>
        </p:nvCxnSpPr>
        <p:spPr bwMode="auto">
          <a:xfrm rot="16200000" flipH="1">
            <a:off x="4448970" y="4660106"/>
            <a:ext cx="379412" cy="22542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55" name="AutoShape 1055">
            <a:extLst>
              <a:ext uri="{FF2B5EF4-FFF2-40B4-BE49-F238E27FC236}">
                <a16:creationId xmlns:a16="http://schemas.microsoft.com/office/drawing/2014/main" id="{2D340536-2BD7-04B3-694A-DF1DAEA456A4}"/>
              </a:ext>
            </a:extLst>
          </p:cNvPr>
          <p:cNvCxnSpPr>
            <a:cxnSpLocks noChangeShapeType="1"/>
            <a:stCxn id="205861" idx="3"/>
            <a:endCxn id="205836" idx="1"/>
          </p:cNvCxnSpPr>
          <p:nvPr/>
        </p:nvCxnSpPr>
        <p:spPr bwMode="auto">
          <a:xfrm flipV="1">
            <a:off x="7424738" y="3549650"/>
            <a:ext cx="469900" cy="1412875"/>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56" name="AutoShape 1056">
            <a:extLst>
              <a:ext uri="{FF2B5EF4-FFF2-40B4-BE49-F238E27FC236}">
                <a16:creationId xmlns:a16="http://schemas.microsoft.com/office/drawing/2014/main" id="{EE9C6B06-E08A-F5CD-D24E-4091FB766541}"/>
              </a:ext>
            </a:extLst>
          </p:cNvPr>
          <p:cNvCxnSpPr>
            <a:cxnSpLocks noChangeShapeType="1"/>
            <a:stCxn id="205846" idx="3"/>
            <a:endCxn id="205836" idx="1"/>
          </p:cNvCxnSpPr>
          <p:nvPr/>
        </p:nvCxnSpPr>
        <p:spPr bwMode="auto">
          <a:xfrm>
            <a:off x="6156325" y="3206750"/>
            <a:ext cx="1738313" cy="342900"/>
          </a:xfrm>
          <a:prstGeom prst="bentConnector3">
            <a:avLst>
              <a:gd name="adj1" fmla="val 49954"/>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57" name="Rectangle 1057">
            <a:hlinkClick r:id="rId2" action="ppaction://hlinksldjump"/>
            <a:extLst>
              <a:ext uri="{FF2B5EF4-FFF2-40B4-BE49-F238E27FC236}">
                <a16:creationId xmlns:a16="http://schemas.microsoft.com/office/drawing/2014/main" id="{85628574-5421-C906-EB5C-F16DF9199DAE}"/>
              </a:ext>
            </a:extLst>
          </p:cNvPr>
          <p:cNvSpPr>
            <a:spLocks noChangeArrowheads="1"/>
          </p:cNvSpPr>
          <p:nvPr/>
        </p:nvSpPr>
        <p:spPr bwMode="auto">
          <a:xfrm>
            <a:off x="4359275" y="1262063"/>
            <a:ext cx="1355725"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Converted Project Environments Live</a:t>
            </a:r>
          </a:p>
        </p:txBody>
      </p:sp>
      <p:cxnSp>
        <p:nvCxnSpPr>
          <p:cNvPr id="205858" name="AutoShape 1058">
            <a:extLst>
              <a:ext uri="{FF2B5EF4-FFF2-40B4-BE49-F238E27FC236}">
                <a16:creationId xmlns:a16="http://schemas.microsoft.com/office/drawing/2014/main" id="{C3D0CEA7-AE64-251C-9B98-52D3DD7C3E2C}"/>
              </a:ext>
            </a:extLst>
          </p:cNvPr>
          <p:cNvCxnSpPr>
            <a:cxnSpLocks noChangeShapeType="1"/>
            <a:stCxn id="205871" idx="3"/>
            <a:endCxn id="205857" idx="2"/>
          </p:cNvCxnSpPr>
          <p:nvPr/>
        </p:nvCxnSpPr>
        <p:spPr bwMode="auto">
          <a:xfrm flipV="1">
            <a:off x="4937125" y="1647825"/>
            <a:ext cx="100013" cy="2676525"/>
          </a:xfrm>
          <a:prstGeom prst="bentConnector2">
            <a:avLst/>
          </a:prstGeom>
          <a:noFill/>
          <a:ln w="12700">
            <a:solidFill>
              <a:schemeClr val="tx1"/>
            </a:solidFill>
            <a:prstDash val="sysDot"/>
            <a:miter lim="800000"/>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59" name="Rectangle 1059">
            <a:hlinkClick r:id="rId2" action="ppaction://hlinksldjump"/>
            <a:extLst>
              <a:ext uri="{FF2B5EF4-FFF2-40B4-BE49-F238E27FC236}">
                <a16:creationId xmlns:a16="http://schemas.microsoft.com/office/drawing/2014/main" id="{5FE507C6-78D2-2BA0-4DA9-19CD3E678C19}"/>
              </a:ext>
            </a:extLst>
          </p:cNvPr>
          <p:cNvSpPr>
            <a:spLocks noChangeArrowheads="1"/>
          </p:cNvSpPr>
          <p:nvPr/>
        </p:nvSpPr>
        <p:spPr bwMode="auto">
          <a:xfrm>
            <a:off x="1400175" y="1262063"/>
            <a:ext cx="569913" cy="385762"/>
          </a:xfrm>
          <a:prstGeom prst="rect">
            <a:avLst/>
          </a:prstGeom>
          <a:noFill/>
          <a:ln>
            <a:noFill/>
          </a:ln>
          <a:extLst>
            <a:ext uri="{909E8E84-426E-40DD-AFC4-6F175D3DCCD1}">
              <a14:hiddenFill xmlns:a14="http://schemas.microsoft.com/office/drawing/2010/main">
                <a:solidFill>
                  <a:srgbClr val="80FF80"/>
                </a:solid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r>
              <a:rPr lang="en-US" altLang="fr-FR" sz="800" b="1" u="none"/>
              <a:t>Project</a:t>
            </a:r>
          </a:p>
          <a:p>
            <a:r>
              <a:rPr lang="en-US" altLang="fr-FR" sz="800" b="1" u="none"/>
              <a:t>Start</a:t>
            </a:r>
          </a:p>
        </p:txBody>
      </p:sp>
      <p:sp>
        <p:nvSpPr>
          <p:cNvPr id="205860" name="Rectangle 1060">
            <a:hlinkClick r:id="rId2" action="ppaction://hlinksldjump"/>
            <a:extLst>
              <a:ext uri="{FF2B5EF4-FFF2-40B4-BE49-F238E27FC236}">
                <a16:creationId xmlns:a16="http://schemas.microsoft.com/office/drawing/2014/main" id="{B5C3B805-A990-73F7-4AF9-332E5B000876}"/>
              </a:ext>
            </a:extLst>
          </p:cNvPr>
          <p:cNvSpPr>
            <a:spLocks noChangeArrowheads="1"/>
          </p:cNvSpPr>
          <p:nvPr/>
        </p:nvSpPr>
        <p:spPr bwMode="auto">
          <a:xfrm>
            <a:off x="6621463" y="5640388"/>
            <a:ext cx="803275" cy="261937"/>
          </a:xfrm>
          <a:prstGeom prst="rect">
            <a:avLst/>
          </a:prstGeom>
          <a:solidFill>
            <a:srgbClr val="BBFFBB"/>
          </a:solidFill>
          <a:ln w="0">
            <a:solidFill>
              <a:srgbClr val="000000"/>
            </a:solidFill>
            <a:miter lim="800000"/>
            <a:headEnd/>
            <a:tailEnd/>
          </a:ln>
        </p:spPr>
        <p:txBody>
          <a:bodyPr anchor="ctr"/>
          <a:lstStyle/>
          <a:p>
            <a:r>
              <a:rPr lang="en-US" altLang="fr-FR" sz="800" b="1" u="none"/>
              <a:t>Technology Proj Mgmt…</a:t>
            </a:r>
          </a:p>
        </p:txBody>
      </p:sp>
      <p:sp>
        <p:nvSpPr>
          <p:cNvPr id="205861" name="Rectangle 1061">
            <a:hlinkClick r:id="rId2" action="ppaction://hlinksldjump"/>
            <a:extLst>
              <a:ext uri="{FF2B5EF4-FFF2-40B4-BE49-F238E27FC236}">
                <a16:creationId xmlns:a16="http://schemas.microsoft.com/office/drawing/2014/main" id="{7A8A0A0F-0F35-3CF4-D197-2EB5A373F257}"/>
              </a:ext>
            </a:extLst>
          </p:cNvPr>
          <p:cNvSpPr>
            <a:spLocks noChangeArrowheads="1"/>
          </p:cNvSpPr>
          <p:nvPr/>
        </p:nvSpPr>
        <p:spPr bwMode="auto">
          <a:xfrm>
            <a:off x="4751388" y="4838700"/>
            <a:ext cx="2673350" cy="246063"/>
          </a:xfrm>
          <a:prstGeom prst="rect">
            <a:avLst/>
          </a:prstGeom>
          <a:solidFill>
            <a:srgbClr val="BBFFBB"/>
          </a:solidFill>
          <a:ln w="0">
            <a:solidFill>
              <a:srgbClr val="000000"/>
            </a:solidFill>
            <a:miter lim="800000"/>
            <a:headEnd/>
            <a:tailEnd/>
          </a:ln>
        </p:spPr>
        <p:txBody>
          <a:bodyPr anchor="ctr"/>
          <a:lstStyle/>
          <a:p>
            <a:r>
              <a:rPr lang="en-US" altLang="fr-FR" sz="800" b="1" u="none"/>
              <a:t>Operations Support Workshop …</a:t>
            </a:r>
          </a:p>
        </p:txBody>
      </p:sp>
      <p:sp>
        <p:nvSpPr>
          <p:cNvPr id="205863" name="Rectangle 1063">
            <a:hlinkClick r:id="rId2" action="ppaction://hlinksldjump"/>
            <a:extLst>
              <a:ext uri="{FF2B5EF4-FFF2-40B4-BE49-F238E27FC236}">
                <a16:creationId xmlns:a16="http://schemas.microsoft.com/office/drawing/2014/main" id="{4922ADFB-82BD-3EBE-3A76-574222166A0B}"/>
              </a:ext>
            </a:extLst>
          </p:cNvPr>
          <p:cNvSpPr>
            <a:spLocks noChangeArrowheads="1"/>
          </p:cNvSpPr>
          <p:nvPr/>
        </p:nvSpPr>
        <p:spPr bwMode="auto">
          <a:xfrm>
            <a:off x="1676400" y="31242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Technology</a:t>
            </a:r>
          </a:p>
          <a:p>
            <a:r>
              <a:rPr lang="en-US" altLang="fr-FR" sz="800" b="1" u="none"/>
              <a:t>Methodology</a:t>
            </a:r>
          </a:p>
          <a:p>
            <a:r>
              <a:rPr lang="en-US" altLang="fr-FR" sz="800" b="1" u="none"/>
              <a:t>Workshop</a:t>
            </a:r>
          </a:p>
        </p:txBody>
      </p:sp>
      <p:cxnSp>
        <p:nvCxnSpPr>
          <p:cNvPr id="205864" name="AutoShape 1064">
            <a:extLst>
              <a:ext uri="{FF2B5EF4-FFF2-40B4-BE49-F238E27FC236}">
                <a16:creationId xmlns:a16="http://schemas.microsoft.com/office/drawing/2014/main" id="{9934BA0D-3197-9AE9-2545-A84759CB5867}"/>
              </a:ext>
            </a:extLst>
          </p:cNvPr>
          <p:cNvCxnSpPr>
            <a:cxnSpLocks noChangeShapeType="1"/>
            <a:stCxn id="205878" idx="2"/>
            <a:endCxn id="205863" idx="0"/>
          </p:cNvCxnSpPr>
          <p:nvPr/>
        </p:nvCxnSpPr>
        <p:spPr bwMode="auto">
          <a:xfrm rot="5400000">
            <a:off x="1978819" y="3015457"/>
            <a:ext cx="217487"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65" name="Line 1065">
            <a:extLst>
              <a:ext uri="{FF2B5EF4-FFF2-40B4-BE49-F238E27FC236}">
                <a16:creationId xmlns:a16="http://schemas.microsoft.com/office/drawing/2014/main" id="{3DBFE87D-C652-0011-ADAF-33AB0223B9CF}"/>
              </a:ext>
            </a:extLst>
          </p:cNvPr>
          <p:cNvSpPr>
            <a:spLocks noChangeShapeType="1"/>
          </p:cNvSpPr>
          <p:nvPr/>
        </p:nvSpPr>
        <p:spPr bwMode="auto">
          <a:xfrm flipH="1">
            <a:off x="1689100" y="1638300"/>
            <a:ext cx="0" cy="952500"/>
          </a:xfrm>
          <a:prstGeom prst="line">
            <a:avLst/>
          </a:prstGeom>
          <a:noFill/>
          <a:ln w="12700">
            <a:solidFill>
              <a:schemeClr val="tx1"/>
            </a:solidFill>
            <a:prstDash val="sysDot"/>
            <a:round/>
            <a:headEnd type="diamond"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grpSp>
        <p:nvGrpSpPr>
          <p:cNvPr id="205866" name="Group 1066">
            <a:extLst>
              <a:ext uri="{FF2B5EF4-FFF2-40B4-BE49-F238E27FC236}">
                <a16:creationId xmlns:a16="http://schemas.microsoft.com/office/drawing/2014/main" id="{19A9C9FC-976A-4718-3CDC-1B951B6EFDB5}"/>
              </a:ext>
            </a:extLst>
          </p:cNvPr>
          <p:cNvGrpSpPr>
            <a:grpSpLocks/>
          </p:cNvGrpSpPr>
          <p:nvPr/>
        </p:nvGrpSpPr>
        <p:grpSpPr bwMode="auto">
          <a:xfrm>
            <a:off x="2895600" y="3394075"/>
            <a:ext cx="2041525" cy="519113"/>
            <a:chOff x="1824" y="2112"/>
            <a:chExt cx="1286" cy="327"/>
          </a:xfrm>
        </p:grpSpPr>
        <p:sp>
          <p:nvSpPr>
            <p:cNvPr id="205867" name="Rectangle 1067">
              <a:hlinkClick r:id="rId2" action="ppaction://hlinksldjump"/>
              <a:extLst>
                <a:ext uri="{FF2B5EF4-FFF2-40B4-BE49-F238E27FC236}">
                  <a16:creationId xmlns:a16="http://schemas.microsoft.com/office/drawing/2014/main" id="{4EBF6DD0-6666-E9EF-2AA0-8CC9D1379FB0}"/>
                </a:ext>
              </a:extLst>
            </p:cNvPr>
            <p:cNvSpPr>
              <a:spLocks noChangeArrowheads="1"/>
            </p:cNvSpPr>
            <p:nvPr/>
          </p:nvSpPr>
          <p:spPr bwMode="auto">
            <a:xfrm>
              <a:off x="2592" y="2112"/>
              <a:ext cx="518" cy="327"/>
            </a:xfrm>
            <a:prstGeom prst="rect">
              <a:avLst/>
            </a:prstGeom>
            <a:solidFill>
              <a:srgbClr val="80FF80"/>
            </a:solidFill>
            <a:ln w="0">
              <a:solidFill>
                <a:srgbClr val="000000"/>
              </a:solidFill>
              <a:miter lim="800000"/>
              <a:headEnd/>
              <a:tailEnd/>
            </a:ln>
          </p:spPr>
          <p:txBody>
            <a:bodyPr anchor="ctr"/>
            <a:lstStyle/>
            <a:p>
              <a:r>
                <a:rPr lang="en-US" altLang="fr-FR" sz="800" b="1" u="none"/>
                <a:t>Platform Conversion</a:t>
              </a:r>
            </a:p>
            <a:p>
              <a:r>
                <a:rPr lang="en-US" altLang="fr-FR" sz="800" b="1" u="none"/>
                <a:t>Workshop</a:t>
              </a:r>
            </a:p>
          </p:txBody>
        </p:sp>
        <p:sp>
          <p:nvSpPr>
            <p:cNvPr id="205868" name="Rectangle 1068">
              <a:hlinkClick r:id="rId2" action="ppaction://hlinksldjump"/>
              <a:extLst>
                <a:ext uri="{FF2B5EF4-FFF2-40B4-BE49-F238E27FC236}">
                  <a16:creationId xmlns:a16="http://schemas.microsoft.com/office/drawing/2014/main" id="{56604003-3D11-8E39-6425-AA33C047E71C}"/>
                </a:ext>
              </a:extLst>
            </p:cNvPr>
            <p:cNvSpPr>
              <a:spLocks noChangeArrowheads="1"/>
            </p:cNvSpPr>
            <p:nvPr/>
          </p:nvSpPr>
          <p:spPr bwMode="auto">
            <a:xfrm>
              <a:off x="1824" y="2112"/>
              <a:ext cx="518" cy="327"/>
            </a:xfrm>
            <a:prstGeom prst="rect">
              <a:avLst/>
            </a:prstGeom>
            <a:solidFill>
              <a:srgbClr val="80FF80"/>
            </a:solidFill>
            <a:ln w="0">
              <a:solidFill>
                <a:srgbClr val="000000"/>
              </a:solidFill>
              <a:miter lim="800000"/>
              <a:headEnd/>
              <a:tailEnd/>
            </a:ln>
          </p:spPr>
          <p:txBody>
            <a:bodyPr anchor="ctr"/>
            <a:lstStyle/>
            <a:p>
              <a:r>
                <a:rPr lang="en-US" altLang="fr-FR" sz="800" b="1" u="none"/>
                <a:t>Platform Conversion Planning Workshop</a:t>
              </a:r>
            </a:p>
          </p:txBody>
        </p:sp>
      </p:grpSp>
      <p:sp>
        <p:nvSpPr>
          <p:cNvPr id="205869" name="Rectangle 1069">
            <a:hlinkClick r:id="rId2" action="ppaction://hlinksldjump"/>
            <a:extLst>
              <a:ext uri="{FF2B5EF4-FFF2-40B4-BE49-F238E27FC236}">
                <a16:creationId xmlns:a16="http://schemas.microsoft.com/office/drawing/2014/main" id="{E2FFE21B-9F93-A6F5-2162-51C219FDC0A5}"/>
              </a:ext>
            </a:extLst>
          </p:cNvPr>
          <p:cNvSpPr>
            <a:spLocks noChangeArrowheads="1"/>
          </p:cNvSpPr>
          <p:nvPr/>
        </p:nvSpPr>
        <p:spPr bwMode="auto">
          <a:xfrm>
            <a:off x="2895600" y="2725738"/>
            <a:ext cx="822325" cy="519112"/>
          </a:xfrm>
          <a:prstGeom prst="rect">
            <a:avLst/>
          </a:prstGeom>
          <a:solidFill>
            <a:srgbClr val="BBFFBB"/>
          </a:solidFill>
          <a:ln w="0">
            <a:solidFill>
              <a:srgbClr val="000000"/>
            </a:solidFill>
            <a:miter lim="800000"/>
            <a:headEnd/>
            <a:tailEnd/>
          </a:ln>
        </p:spPr>
        <p:txBody>
          <a:bodyPr anchor="ctr"/>
          <a:lstStyle/>
          <a:p>
            <a:r>
              <a:rPr lang="en-US" altLang="fr-FR" sz="800" b="1" u="none"/>
              <a:t>Security Action Lab</a:t>
            </a:r>
          </a:p>
        </p:txBody>
      </p:sp>
      <p:grpSp>
        <p:nvGrpSpPr>
          <p:cNvPr id="205870" name="Group 1070">
            <a:extLst>
              <a:ext uri="{FF2B5EF4-FFF2-40B4-BE49-F238E27FC236}">
                <a16:creationId xmlns:a16="http://schemas.microsoft.com/office/drawing/2014/main" id="{205B9BC4-F7BB-A656-094E-1BA5B262CC6B}"/>
              </a:ext>
            </a:extLst>
          </p:cNvPr>
          <p:cNvGrpSpPr>
            <a:grpSpLocks/>
          </p:cNvGrpSpPr>
          <p:nvPr/>
        </p:nvGrpSpPr>
        <p:grpSpPr bwMode="auto">
          <a:xfrm>
            <a:off x="2895600" y="4064000"/>
            <a:ext cx="2041525" cy="519113"/>
            <a:chOff x="1824" y="2640"/>
            <a:chExt cx="1286" cy="327"/>
          </a:xfrm>
        </p:grpSpPr>
        <p:sp>
          <p:nvSpPr>
            <p:cNvPr id="205871" name="Rectangle 1071">
              <a:hlinkClick r:id="rId2" action="ppaction://hlinksldjump"/>
              <a:extLst>
                <a:ext uri="{FF2B5EF4-FFF2-40B4-BE49-F238E27FC236}">
                  <a16:creationId xmlns:a16="http://schemas.microsoft.com/office/drawing/2014/main" id="{B509DC45-78E9-ECBB-3E8A-E91D2BDB6D41}"/>
                </a:ext>
              </a:extLst>
            </p:cNvPr>
            <p:cNvSpPr>
              <a:spLocks noChangeArrowheads="1"/>
            </p:cNvSpPr>
            <p:nvPr/>
          </p:nvSpPr>
          <p:spPr bwMode="auto">
            <a:xfrm>
              <a:off x="2592" y="2640"/>
              <a:ext cx="518" cy="327"/>
            </a:xfrm>
            <a:prstGeom prst="rect">
              <a:avLst/>
            </a:prstGeom>
            <a:solidFill>
              <a:srgbClr val="BBFFBB"/>
            </a:solidFill>
            <a:ln w="0">
              <a:solidFill>
                <a:srgbClr val="000000"/>
              </a:solidFill>
              <a:miter lim="800000"/>
              <a:headEnd/>
              <a:tailEnd/>
            </a:ln>
          </p:spPr>
          <p:txBody>
            <a:bodyPr anchor="ctr"/>
            <a:lstStyle/>
            <a:p>
              <a:r>
                <a:rPr lang="en-US" altLang="fr-FR" sz="800" b="1" u="none"/>
                <a:t>System</a:t>
              </a:r>
            </a:p>
            <a:p>
              <a:r>
                <a:rPr lang="en-US" altLang="fr-FR" sz="800" b="1" u="none"/>
                <a:t>Admin</a:t>
              </a:r>
            </a:p>
            <a:p>
              <a:r>
                <a:rPr lang="en-US" altLang="fr-FR" sz="800" b="1" u="none"/>
                <a:t>Workshop</a:t>
              </a:r>
            </a:p>
          </p:txBody>
        </p:sp>
        <p:sp>
          <p:nvSpPr>
            <p:cNvPr id="205872" name="Rectangle 1072">
              <a:hlinkClick r:id="rId2" action="ppaction://hlinksldjump"/>
              <a:extLst>
                <a:ext uri="{FF2B5EF4-FFF2-40B4-BE49-F238E27FC236}">
                  <a16:creationId xmlns:a16="http://schemas.microsoft.com/office/drawing/2014/main" id="{4D22E7DE-466E-AF2A-7461-4A21792346F2}"/>
                </a:ext>
              </a:extLst>
            </p:cNvPr>
            <p:cNvSpPr>
              <a:spLocks noChangeArrowheads="1"/>
            </p:cNvSpPr>
            <p:nvPr/>
          </p:nvSpPr>
          <p:spPr bwMode="auto">
            <a:xfrm>
              <a:off x="1824" y="2640"/>
              <a:ext cx="518" cy="327"/>
            </a:xfrm>
            <a:prstGeom prst="rect">
              <a:avLst/>
            </a:prstGeom>
            <a:solidFill>
              <a:srgbClr val="BBFFBB"/>
            </a:solidFill>
            <a:ln w="0">
              <a:solidFill>
                <a:srgbClr val="000000"/>
              </a:solidFill>
              <a:miter lim="800000"/>
              <a:headEnd/>
              <a:tailEnd/>
            </a:ln>
          </p:spPr>
          <p:txBody>
            <a:bodyPr anchor="ctr"/>
            <a:lstStyle/>
            <a:p>
              <a:r>
                <a:rPr lang="en-US" altLang="fr-FR" sz="800" b="1" u="none"/>
                <a:t>Operations Support Action Lab</a:t>
              </a:r>
            </a:p>
          </p:txBody>
        </p:sp>
      </p:grpSp>
      <p:cxnSp>
        <p:nvCxnSpPr>
          <p:cNvPr id="205873" name="AutoShape 1073">
            <a:extLst>
              <a:ext uri="{FF2B5EF4-FFF2-40B4-BE49-F238E27FC236}">
                <a16:creationId xmlns:a16="http://schemas.microsoft.com/office/drawing/2014/main" id="{9589D2AA-2563-D40E-DC76-EB465ABB796F}"/>
              </a:ext>
            </a:extLst>
          </p:cNvPr>
          <p:cNvCxnSpPr>
            <a:cxnSpLocks noChangeShapeType="1"/>
            <a:stCxn id="205872" idx="2"/>
            <a:endCxn id="205861" idx="1"/>
          </p:cNvCxnSpPr>
          <p:nvPr/>
        </p:nvCxnSpPr>
        <p:spPr bwMode="auto">
          <a:xfrm rot="16200000" flipH="1">
            <a:off x="3839370" y="4050506"/>
            <a:ext cx="379412" cy="1444625"/>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74" name="AutoShape 1074">
            <a:extLst>
              <a:ext uri="{FF2B5EF4-FFF2-40B4-BE49-F238E27FC236}">
                <a16:creationId xmlns:a16="http://schemas.microsoft.com/office/drawing/2014/main" id="{35AA9EE7-28C7-A334-DCCD-474469547B40}"/>
              </a:ext>
            </a:extLst>
          </p:cNvPr>
          <p:cNvCxnSpPr>
            <a:cxnSpLocks noChangeShapeType="1"/>
            <a:stCxn id="205863" idx="3"/>
            <a:endCxn id="205872" idx="1"/>
          </p:cNvCxnSpPr>
          <p:nvPr/>
        </p:nvCxnSpPr>
        <p:spPr bwMode="auto">
          <a:xfrm>
            <a:off x="2498725" y="3384550"/>
            <a:ext cx="396875" cy="9398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75" name="AutoShape 1075">
            <a:extLst>
              <a:ext uri="{FF2B5EF4-FFF2-40B4-BE49-F238E27FC236}">
                <a16:creationId xmlns:a16="http://schemas.microsoft.com/office/drawing/2014/main" id="{688E5B8F-2896-8274-DBE8-42A1CE71A876}"/>
              </a:ext>
            </a:extLst>
          </p:cNvPr>
          <p:cNvCxnSpPr>
            <a:cxnSpLocks noChangeShapeType="1"/>
            <a:stCxn id="205863" idx="3"/>
            <a:endCxn id="205869" idx="1"/>
          </p:cNvCxnSpPr>
          <p:nvPr/>
        </p:nvCxnSpPr>
        <p:spPr bwMode="auto">
          <a:xfrm flipV="1">
            <a:off x="2498725" y="2986088"/>
            <a:ext cx="396875" cy="398462"/>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76" name="AutoShape 1076">
            <a:extLst>
              <a:ext uri="{FF2B5EF4-FFF2-40B4-BE49-F238E27FC236}">
                <a16:creationId xmlns:a16="http://schemas.microsoft.com/office/drawing/2014/main" id="{DB2C1DC9-35C6-BC95-9450-0D83A74A161A}"/>
              </a:ext>
            </a:extLst>
          </p:cNvPr>
          <p:cNvCxnSpPr>
            <a:cxnSpLocks noChangeShapeType="1"/>
            <a:stCxn id="205868" idx="3"/>
            <a:endCxn id="205867" idx="1"/>
          </p:cNvCxnSpPr>
          <p:nvPr/>
        </p:nvCxnSpPr>
        <p:spPr bwMode="auto">
          <a:xfrm>
            <a:off x="3717925" y="3654425"/>
            <a:ext cx="3968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78" name="Rectangle 1078">
            <a:hlinkClick r:id="rId2" action="ppaction://hlinksldjump"/>
            <a:extLst>
              <a:ext uri="{FF2B5EF4-FFF2-40B4-BE49-F238E27FC236}">
                <a16:creationId xmlns:a16="http://schemas.microsoft.com/office/drawing/2014/main" id="{DF66A39E-4905-B631-C482-2238C615408D}"/>
              </a:ext>
            </a:extLst>
          </p:cNvPr>
          <p:cNvSpPr>
            <a:spLocks noChangeArrowheads="1"/>
          </p:cNvSpPr>
          <p:nvPr/>
        </p:nvSpPr>
        <p:spPr bwMode="auto">
          <a:xfrm>
            <a:off x="1676400" y="2387600"/>
            <a:ext cx="822325" cy="519113"/>
          </a:xfrm>
          <a:prstGeom prst="rect">
            <a:avLst/>
          </a:prstGeom>
          <a:solidFill>
            <a:srgbClr val="BBFFBB"/>
          </a:solidFill>
          <a:ln w="0">
            <a:solidFill>
              <a:srgbClr val="000000"/>
            </a:solidFill>
            <a:prstDash val="sysDot"/>
            <a:miter lim="800000"/>
            <a:headEnd/>
            <a:tailEnd/>
          </a:ln>
        </p:spPr>
        <p:txBody>
          <a:bodyPr anchor="ctr"/>
          <a:lstStyle/>
          <a:p>
            <a:r>
              <a:rPr lang="en-US" altLang="fr-FR" sz="800" u="none"/>
              <a:t>Methodology Workshop</a:t>
            </a:r>
          </a:p>
        </p:txBody>
      </p:sp>
      <p:cxnSp>
        <p:nvCxnSpPr>
          <p:cNvPr id="205879" name="AutoShape 1079">
            <a:extLst>
              <a:ext uri="{FF2B5EF4-FFF2-40B4-BE49-F238E27FC236}">
                <a16:creationId xmlns:a16="http://schemas.microsoft.com/office/drawing/2014/main" id="{A89360AF-B98C-11D2-6AB5-8635FDAA566D}"/>
              </a:ext>
            </a:extLst>
          </p:cNvPr>
          <p:cNvCxnSpPr>
            <a:cxnSpLocks noChangeShapeType="1"/>
            <a:stCxn id="205869" idx="3"/>
            <a:endCxn id="205867" idx="0"/>
          </p:cNvCxnSpPr>
          <p:nvPr/>
        </p:nvCxnSpPr>
        <p:spPr bwMode="auto">
          <a:xfrm>
            <a:off x="3717925" y="2986088"/>
            <a:ext cx="808038" cy="407987"/>
          </a:xfrm>
          <a:prstGeom prst="bentConnector2">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80" name="Rectangle 1080">
            <a:hlinkClick r:id="rId2" action="ppaction://hlinksldjump"/>
            <a:extLst>
              <a:ext uri="{FF2B5EF4-FFF2-40B4-BE49-F238E27FC236}">
                <a16:creationId xmlns:a16="http://schemas.microsoft.com/office/drawing/2014/main" id="{17DF2FB9-7A8B-070A-7A6E-D8085D0E9455}"/>
              </a:ext>
            </a:extLst>
          </p:cNvPr>
          <p:cNvSpPr>
            <a:spLocks noChangeArrowheads="1"/>
          </p:cNvSpPr>
          <p:nvPr/>
        </p:nvSpPr>
        <p:spPr bwMode="auto">
          <a:xfrm>
            <a:off x="5334000" y="38354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Batch Processing</a:t>
            </a:r>
          </a:p>
          <a:p>
            <a:r>
              <a:rPr lang="en-US" altLang="fr-FR" sz="800" b="1" u="none"/>
              <a:t>Workshop</a:t>
            </a:r>
          </a:p>
        </p:txBody>
      </p:sp>
      <p:cxnSp>
        <p:nvCxnSpPr>
          <p:cNvPr id="205881" name="AutoShape 1081">
            <a:extLst>
              <a:ext uri="{FF2B5EF4-FFF2-40B4-BE49-F238E27FC236}">
                <a16:creationId xmlns:a16="http://schemas.microsoft.com/office/drawing/2014/main" id="{E665640D-F509-F5EF-9B67-557C9BB1C635}"/>
              </a:ext>
            </a:extLst>
          </p:cNvPr>
          <p:cNvCxnSpPr>
            <a:cxnSpLocks noChangeShapeType="1"/>
            <a:stCxn id="205871" idx="3"/>
            <a:endCxn id="205880" idx="1"/>
          </p:cNvCxnSpPr>
          <p:nvPr/>
        </p:nvCxnSpPr>
        <p:spPr bwMode="auto">
          <a:xfrm flipV="1">
            <a:off x="4937125" y="4095750"/>
            <a:ext cx="396875" cy="2286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82" name="AutoShape 1082">
            <a:extLst>
              <a:ext uri="{FF2B5EF4-FFF2-40B4-BE49-F238E27FC236}">
                <a16:creationId xmlns:a16="http://schemas.microsoft.com/office/drawing/2014/main" id="{DEFB713E-3728-A26E-C930-C70979864384}"/>
              </a:ext>
            </a:extLst>
          </p:cNvPr>
          <p:cNvCxnSpPr>
            <a:cxnSpLocks noChangeShapeType="1"/>
            <a:stCxn id="205880" idx="3"/>
            <a:endCxn id="205836" idx="1"/>
          </p:cNvCxnSpPr>
          <p:nvPr/>
        </p:nvCxnSpPr>
        <p:spPr bwMode="auto">
          <a:xfrm flipV="1">
            <a:off x="6156325" y="3549650"/>
            <a:ext cx="1738313" cy="546100"/>
          </a:xfrm>
          <a:prstGeom prst="bentConnector3">
            <a:avLst>
              <a:gd name="adj1" fmla="val 49954"/>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5887" name="Picture 1087">
            <a:extLst>
              <a:ext uri="{FF2B5EF4-FFF2-40B4-BE49-F238E27FC236}">
                <a16:creationId xmlns:a16="http://schemas.microsoft.com/office/drawing/2014/main" id="{76DB023B-2E33-05FB-9EA7-C26E1ABDF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215063"/>
            <a:ext cx="3352800" cy="280987"/>
          </a:xfrm>
          <a:prstGeom prst="rect">
            <a:avLst/>
          </a:prstGeom>
          <a:noFill/>
          <a:extLst>
            <a:ext uri="{909E8E84-426E-40DD-AFC4-6F175D3DCCD1}">
              <a14:hiddenFill xmlns:a14="http://schemas.microsoft.com/office/drawing/2010/main">
                <a:solidFill>
                  <a:srgbClr val="FFFFFF"/>
                </a:solidFill>
              </a14:hiddenFill>
            </a:ext>
          </a:extLst>
        </p:spPr>
      </p:pic>
      <p:sp>
        <p:nvSpPr>
          <p:cNvPr id="205888" name="Rectangle 1088">
            <a:extLst>
              <a:ext uri="{FF2B5EF4-FFF2-40B4-BE49-F238E27FC236}">
                <a16:creationId xmlns:a16="http://schemas.microsoft.com/office/drawing/2014/main" id="{8946BB58-281D-EC41-E122-88063454258F}"/>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
        <p:nvSpPr>
          <p:cNvPr id="205889" name="Rectangle 1089">
            <a:hlinkClick r:id="rId2" action="ppaction://hlinksldjump"/>
            <a:extLst>
              <a:ext uri="{FF2B5EF4-FFF2-40B4-BE49-F238E27FC236}">
                <a16:creationId xmlns:a16="http://schemas.microsoft.com/office/drawing/2014/main" id="{43F5CA7A-F7FD-6692-FC65-B767E474DA0E}"/>
              </a:ext>
            </a:extLst>
          </p:cNvPr>
          <p:cNvSpPr>
            <a:spLocks noChangeArrowheads="1"/>
          </p:cNvSpPr>
          <p:nvPr/>
        </p:nvSpPr>
        <p:spPr bwMode="auto">
          <a:xfrm>
            <a:off x="2895600" y="2057400"/>
            <a:ext cx="822325" cy="519113"/>
          </a:xfrm>
          <a:prstGeom prst="rect">
            <a:avLst/>
          </a:prstGeom>
          <a:solidFill>
            <a:srgbClr val="BBFFBB"/>
          </a:solidFill>
          <a:ln w="0">
            <a:solidFill>
              <a:srgbClr val="000000"/>
            </a:solidFill>
            <a:miter lim="800000"/>
            <a:headEnd/>
            <a:tailEnd/>
          </a:ln>
        </p:spPr>
        <p:txBody>
          <a:bodyPr anchor="ctr"/>
          <a:lstStyle/>
          <a:p>
            <a:r>
              <a:rPr lang="en-US" altLang="fr-FR" sz="800" b="1" u="none"/>
              <a:t>Print Management Action Lab</a:t>
            </a:r>
          </a:p>
        </p:txBody>
      </p:sp>
      <p:cxnSp>
        <p:nvCxnSpPr>
          <p:cNvPr id="205890" name="AutoShape 1090">
            <a:extLst>
              <a:ext uri="{FF2B5EF4-FFF2-40B4-BE49-F238E27FC236}">
                <a16:creationId xmlns:a16="http://schemas.microsoft.com/office/drawing/2014/main" id="{86420705-23DD-1393-10FE-D06C4287A8FA}"/>
              </a:ext>
            </a:extLst>
          </p:cNvPr>
          <p:cNvCxnSpPr>
            <a:cxnSpLocks noChangeShapeType="1"/>
            <a:stCxn id="205863" idx="3"/>
            <a:endCxn id="205889" idx="1"/>
          </p:cNvCxnSpPr>
          <p:nvPr/>
        </p:nvCxnSpPr>
        <p:spPr bwMode="auto">
          <a:xfrm flipV="1">
            <a:off x="2498725" y="2317750"/>
            <a:ext cx="396875" cy="1066800"/>
          </a:xfrm>
          <a:prstGeom prst="bentConnector3">
            <a:avLst>
              <a:gd name="adj1" fmla="val 50000"/>
            </a:avLst>
          </a:prstGeom>
          <a:noFill/>
          <a:ln w="1270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91" name="AutoShape 1091">
            <a:extLst>
              <a:ext uri="{FF2B5EF4-FFF2-40B4-BE49-F238E27FC236}">
                <a16:creationId xmlns:a16="http://schemas.microsoft.com/office/drawing/2014/main" id="{D1C7FE6C-B64D-DC8A-0448-5C8CBB48F52C}"/>
              </a:ext>
            </a:extLst>
          </p:cNvPr>
          <p:cNvCxnSpPr>
            <a:cxnSpLocks noChangeShapeType="1"/>
            <a:stCxn id="205889" idx="3"/>
            <a:endCxn id="205845" idx="1"/>
          </p:cNvCxnSpPr>
          <p:nvPr/>
        </p:nvCxnSpPr>
        <p:spPr bwMode="auto">
          <a:xfrm>
            <a:off x="3717925" y="2317750"/>
            <a:ext cx="1616075" cy="0"/>
          </a:xfrm>
          <a:prstGeom prst="straightConnector1">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8" name="Rectangle 12">
            <a:extLst>
              <a:ext uri="{FF2B5EF4-FFF2-40B4-BE49-F238E27FC236}">
                <a16:creationId xmlns:a16="http://schemas.microsoft.com/office/drawing/2014/main" id="{29D352D4-DC92-FA6F-E9E1-74A0B6963FC0}"/>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08899" name="Rectangle 3">
            <a:extLst>
              <a:ext uri="{FF2B5EF4-FFF2-40B4-BE49-F238E27FC236}">
                <a16:creationId xmlns:a16="http://schemas.microsoft.com/office/drawing/2014/main" id="{0549871F-37B3-34DB-9E12-47FFBA11DBFA}"/>
              </a:ext>
            </a:extLst>
          </p:cNvPr>
          <p:cNvSpPr>
            <a:spLocks noChangeArrowheads="1"/>
          </p:cNvSpPr>
          <p:nvPr>
            <p:ph type="body" idx="1"/>
          </p:nvPr>
        </p:nvSpPr>
        <p:spPr bwMode="auto">
          <a:xfrm>
            <a:off x="457200" y="9906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Platform Conversion Planning Workshop </a:t>
            </a:r>
          </a:p>
        </p:txBody>
      </p:sp>
      <p:sp>
        <p:nvSpPr>
          <p:cNvPr id="208900" name="Text Box 4">
            <a:extLst>
              <a:ext uri="{FF2B5EF4-FFF2-40B4-BE49-F238E27FC236}">
                <a16:creationId xmlns:a16="http://schemas.microsoft.com/office/drawing/2014/main" id="{7C29A98A-DAB5-F8A0-6CA6-3299A2B49633}"/>
              </a:ext>
            </a:extLst>
          </p:cNvPr>
          <p:cNvSpPr txBox="1">
            <a:spLocks noChangeArrowheads="1"/>
          </p:cNvSpPr>
          <p:nvPr/>
        </p:nvSpPr>
        <p:spPr bwMode="auto">
          <a:xfrm>
            <a:off x="685800" y="1600200"/>
            <a:ext cx="6324600" cy="847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lnSpc>
                <a:spcPct val="90000"/>
              </a:lnSpc>
              <a:spcBef>
                <a:spcPct val="20000"/>
              </a:spcBef>
              <a:buClr>
                <a:schemeClr val="bg2"/>
              </a:buClr>
              <a:buSzPct val="60000"/>
              <a:buFont typeface="Wingdings" panose="05000000000000000000" pitchFamily="2" charset="2"/>
              <a:buChar char="n"/>
            </a:pPr>
            <a:r>
              <a:rPr lang="en-US" altLang="fr-FR" sz="1400" u="none">
                <a:solidFill>
                  <a:srgbClr val="000000"/>
                </a:solidFill>
                <a:latin typeface="Garamond" panose="02020404030301010803" pitchFamily="18" charset="0"/>
                <a:cs typeface="Times New Roman" panose="02020603050405020304" pitchFamily="18" charset="0"/>
              </a:rPr>
              <a:t>Create a migration plan for converting the existing J.D. Edwards solution to a new database and/or server hardware platform.</a:t>
            </a:r>
          </a:p>
        </p:txBody>
      </p:sp>
      <p:sp>
        <p:nvSpPr>
          <p:cNvPr id="208901" name="Text Box 5">
            <a:extLst>
              <a:ext uri="{FF2B5EF4-FFF2-40B4-BE49-F238E27FC236}">
                <a16:creationId xmlns:a16="http://schemas.microsoft.com/office/drawing/2014/main" id="{50D04EBE-219A-8DF2-30AF-0D5A3C8319CD}"/>
              </a:ext>
            </a:extLst>
          </p:cNvPr>
          <p:cNvSpPr txBox="1">
            <a:spLocks noChangeArrowheads="1"/>
          </p:cNvSpPr>
          <p:nvPr/>
        </p:nvSpPr>
        <p:spPr bwMode="auto">
          <a:xfrm>
            <a:off x="1066800" y="2590800"/>
            <a:ext cx="7391400" cy="26558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Evaluate existing database structures, data volumes, batch schedules, and</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system loads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Create an installation plan for establishing new hardware and/or databases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Create migration plan for converting each working environment over to the</a:t>
            </a:r>
            <a:br>
              <a:rPr lang="en-US" altLang="fr-FR" sz="1400" u="none">
                <a:latin typeface="Garamond" panose="02020404030301010803" pitchFamily="18" charset="0"/>
                <a:cs typeface="Times New Roman" panose="02020603050405020304" pitchFamily="18" charset="0"/>
              </a:rPr>
            </a:br>
            <a:r>
              <a:rPr lang="en-US" altLang="fr-FR" sz="1400" u="none">
                <a:latin typeface="Garamond" panose="02020404030301010803" pitchFamily="18" charset="0"/>
                <a:cs typeface="Times New Roman" panose="02020603050405020304" pitchFamily="18" charset="0"/>
              </a:rPr>
              <a:t>new hardware and/or databases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Establish support contacts and computing environment details necessary to complete the platform conversion activities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Review all hardware and database pre-install setup and configuration steps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Determine required J.D. Edwards software products and verify they have arrived</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Detail any equipment, software, and procedures necessary for remote and on-site support</a:t>
            </a:r>
          </a:p>
        </p:txBody>
      </p:sp>
      <p:sp>
        <p:nvSpPr>
          <p:cNvPr id="208902" name="Text Box 6">
            <a:extLst>
              <a:ext uri="{FF2B5EF4-FFF2-40B4-BE49-F238E27FC236}">
                <a16:creationId xmlns:a16="http://schemas.microsoft.com/office/drawing/2014/main" id="{CA68399D-D25F-1445-5DF1-879D23948B10}"/>
              </a:ext>
            </a:extLst>
          </p:cNvPr>
          <p:cNvSpPr txBox="1">
            <a:spLocks noChangeArrowheads="1"/>
          </p:cNvSpPr>
          <p:nvPr/>
        </p:nvSpPr>
        <p:spPr bwMode="auto">
          <a:xfrm>
            <a:off x="2438400" y="5410200"/>
            <a:ext cx="5334000" cy="904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Platform conversion plan</a:t>
            </a:r>
            <a:endParaRPr lang="en-US" altLang="fr-FR" sz="1400" b="1" i="1" u="none">
              <a:latin typeface="Garamond" panose="02020404030301010803" pitchFamily="18" charset="0"/>
              <a:cs typeface="Times New Roman" panose="02020603050405020304" pitchFamily="18" charset="0"/>
            </a:endParaRP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Environment preparation requirements and steps</a:t>
            </a:r>
          </a:p>
        </p:txBody>
      </p:sp>
      <p:pic>
        <p:nvPicPr>
          <p:cNvPr id="208903" name="Picture 7">
            <a:extLst>
              <a:ext uri="{FF2B5EF4-FFF2-40B4-BE49-F238E27FC236}">
                <a16:creationId xmlns:a16="http://schemas.microsoft.com/office/drawing/2014/main" id="{569A00A6-611C-CDD1-2148-B46C64325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2192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08905" name="Rectangle 9">
            <a:extLst>
              <a:ext uri="{FF2B5EF4-FFF2-40B4-BE49-F238E27FC236}">
                <a16:creationId xmlns:a16="http://schemas.microsoft.com/office/drawing/2014/main" id="{840ED17B-AD07-0F02-65BD-317C41A34FD9}"/>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208909" name="Rectangle 13">
            <a:extLst>
              <a:ext uri="{FF2B5EF4-FFF2-40B4-BE49-F238E27FC236}">
                <a16:creationId xmlns:a16="http://schemas.microsoft.com/office/drawing/2014/main" id="{2BE956ED-1C42-A6AD-8264-39C5973B92BC}"/>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54EC9372-752E-88E6-D8CB-7E115738198E}"/>
              </a:ext>
            </a:extLst>
          </p:cNvPr>
          <p:cNvSpPr>
            <a:spLocks noChangeArrowheads="1"/>
          </p:cNvSpPr>
          <p:nvPr/>
        </p:nvSpPr>
        <p:spPr bwMode="auto">
          <a:xfrm>
            <a:off x="0" y="949325"/>
            <a:ext cx="2895600" cy="5902325"/>
          </a:xfrm>
          <a:prstGeom prst="rect">
            <a:avLst/>
          </a:prstGeom>
          <a:gradFill rotWithShape="0">
            <a:gsLst>
              <a:gs pos="0">
                <a:srgbClr val="FFC9F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tLang="fr-FR" sz="2400" u="none"/>
          </a:p>
        </p:txBody>
      </p:sp>
      <p:sp>
        <p:nvSpPr>
          <p:cNvPr id="209923" name="Rectangle 3">
            <a:extLst>
              <a:ext uri="{FF2B5EF4-FFF2-40B4-BE49-F238E27FC236}">
                <a16:creationId xmlns:a16="http://schemas.microsoft.com/office/drawing/2014/main" id="{BF204DEC-432F-28C4-1888-00FBDDD25297}"/>
              </a:ext>
            </a:extLst>
          </p:cNvPr>
          <p:cNvSpPr>
            <a:spLocks noChangeArrowheads="1"/>
          </p:cNvSpPr>
          <p:nvPr>
            <p:ph type="body" idx="1"/>
          </p:nvPr>
        </p:nvSpPr>
        <p:spPr bwMode="auto">
          <a:xfrm>
            <a:off x="457200" y="1066800"/>
            <a:ext cx="8077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fr-FR" sz="2800" b="1">
                <a:solidFill>
                  <a:srgbClr val="800080"/>
                </a:solidFill>
                <a:latin typeface="Garamond" panose="02020404030301010803" pitchFamily="18" charset="0"/>
                <a:cs typeface="Times New Roman" panose="02020603050405020304" pitchFamily="18" charset="0"/>
              </a:rPr>
              <a:t>Platform Conversion Workshop</a:t>
            </a:r>
          </a:p>
        </p:txBody>
      </p:sp>
      <p:sp>
        <p:nvSpPr>
          <p:cNvPr id="209924" name="Text Box 4">
            <a:extLst>
              <a:ext uri="{FF2B5EF4-FFF2-40B4-BE49-F238E27FC236}">
                <a16:creationId xmlns:a16="http://schemas.microsoft.com/office/drawing/2014/main" id="{A0817D36-EC02-CFC5-B84E-002DC8156D52}"/>
              </a:ext>
            </a:extLst>
          </p:cNvPr>
          <p:cNvSpPr txBox="1">
            <a:spLocks noChangeArrowheads="1"/>
          </p:cNvSpPr>
          <p:nvPr/>
        </p:nvSpPr>
        <p:spPr bwMode="auto">
          <a:xfrm>
            <a:off x="1066800" y="1676400"/>
            <a:ext cx="5791200" cy="925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b="1" i="1" u="none">
                <a:solidFill>
                  <a:srgbClr val="800080"/>
                </a:solidFill>
                <a:latin typeface="Garamond" panose="02020404030301010803" pitchFamily="18" charset="0"/>
              </a:rPr>
              <a:t>Concept</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Convert non-production J.D. Edwards software environments to a new hardware and/or database platform.</a:t>
            </a:r>
          </a:p>
        </p:txBody>
      </p:sp>
      <p:sp>
        <p:nvSpPr>
          <p:cNvPr id="209925" name="Text Box 5">
            <a:extLst>
              <a:ext uri="{FF2B5EF4-FFF2-40B4-BE49-F238E27FC236}">
                <a16:creationId xmlns:a16="http://schemas.microsoft.com/office/drawing/2014/main" id="{D8D70CB0-0210-D7B4-22FF-3752CAC264E6}"/>
              </a:ext>
            </a:extLst>
          </p:cNvPr>
          <p:cNvSpPr txBox="1">
            <a:spLocks noChangeArrowheads="1"/>
          </p:cNvSpPr>
          <p:nvPr/>
        </p:nvSpPr>
        <p:spPr bwMode="auto">
          <a:xfrm>
            <a:off x="1371600" y="3048000"/>
            <a:ext cx="5638800" cy="1431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marL="976313" indent="-457200" algn="l">
              <a:defRPr sz="2400">
                <a:solidFill>
                  <a:schemeClr val="tx1"/>
                </a:solidFill>
                <a:latin typeface="Times New Roman" panose="02020603050405020304" pitchFamily="18" charset="0"/>
              </a:defRPr>
            </a:lvl2pPr>
            <a:lvl3pPr marL="1547813" indent="-457200" algn="l">
              <a:defRPr sz="2400">
                <a:solidFill>
                  <a:schemeClr val="tx1"/>
                </a:solidFill>
                <a:latin typeface="Times New Roman" panose="02020603050405020304" pitchFamily="18" charset="0"/>
              </a:defRPr>
            </a:lvl3pPr>
            <a:lvl4pPr marL="2119313" indent="-457200" algn="l">
              <a:defRPr sz="2400">
                <a:solidFill>
                  <a:schemeClr val="tx1"/>
                </a:solidFill>
                <a:latin typeface="Times New Roman" panose="02020603050405020304" pitchFamily="18" charset="0"/>
              </a:defRPr>
            </a:lvl4pPr>
            <a:lvl5pPr marL="2690813" indent="-457200" algn="l">
              <a:defRPr sz="2400">
                <a:solidFill>
                  <a:schemeClr val="tx1"/>
                </a:solidFill>
                <a:latin typeface="Times New Roman" panose="02020603050405020304" pitchFamily="18" charset="0"/>
              </a:defRPr>
            </a:lvl5pPr>
            <a:lvl6pPr marL="3148013" indent="-457200" fontAlgn="base">
              <a:spcBef>
                <a:spcPct val="0"/>
              </a:spcBef>
              <a:spcAft>
                <a:spcPct val="0"/>
              </a:spcAft>
              <a:defRPr sz="2400">
                <a:solidFill>
                  <a:schemeClr val="tx1"/>
                </a:solidFill>
                <a:latin typeface="Times New Roman" panose="02020603050405020304" pitchFamily="18" charset="0"/>
              </a:defRPr>
            </a:lvl6pPr>
            <a:lvl7pPr marL="3605213" indent="-457200" fontAlgn="base">
              <a:spcBef>
                <a:spcPct val="0"/>
              </a:spcBef>
              <a:spcAft>
                <a:spcPct val="0"/>
              </a:spcAft>
              <a:defRPr sz="2400">
                <a:solidFill>
                  <a:schemeClr val="tx1"/>
                </a:solidFill>
                <a:latin typeface="Times New Roman" panose="02020603050405020304" pitchFamily="18" charset="0"/>
              </a:defRPr>
            </a:lvl7pPr>
            <a:lvl8pPr marL="4062413" indent="-457200" fontAlgn="base">
              <a:spcBef>
                <a:spcPct val="0"/>
              </a:spcBef>
              <a:spcAft>
                <a:spcPct val="0"/>
              </a:spcAft>
              <a:defRPr sz="2400">
                <a:solidFill>
                  <a:schemeClr val="tx1"/>
                </a:solidFill>
                <a:latin typeface="Times New Roman" panose="02020603050405020304" pitchFamily="18" charset="0"/>
              </a:defRPr>
            </a:lvl8pPr>
            <a:lvl9pPr marL="4519613"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Key Objectives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Install J.D. Edwards software to new hardware and/or database platforms</a:t>
            </a:r>
          </a:p>
          <a:p>
            <a:pPr>
              <a:lnSpc>
                <a:spcPct val="90000"/>
              </a:lnSpc>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Migrate data to new database platform for all non-production environments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Configure and test services for all environments that will be required for project activities by the applications and data conversions/interfaces teams</a:t>
            </a:r>
          </a:p>
        </p:txBody>
      </p:sp>
      <p:sp>
        <p:nvSpPr>
          <p:cNvPr id="209926" name="Text Box 6">
            <a:extLst>
              <a:ext uri="{FF2B5EF4-FFF2-40B4-BE49-F238E27FC236}">
                <a16:creationId xmlns:a16="http://schemas.microsoft.com/office/drawing/2014/main" id="{FAAE4935-7A9F-6B40-2A39-498ACC32851C}"/>
              </a:ext>
            </a:extLst>
          </p:cNvPr>
          <p:cNvSpPr txBox="1">
            <a:spLocks noChangeArrowheads="1"/>
          </p:cNvSpPr>
          <p:nvPr/>
        </p:nvSpPr>
        <p:spPr bwMode="auto">
          <a:xfrm>
            <a:off x="2514600" y="5029200"/>
            <a:ext cx="5334000" cy="984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2"/>
              </a:buClr>
              <a:buSzPct val="60000"/>
              <a:buFont typeface="Wingdings" panose="05000000000000000000" pitchFamily="2" charset="2"/>
              <a:buNone/>
            </a:pPr>
            <a:r>
              <a:rPr lang="en-US" altLang="fr-FR" sz="2500" b="1" i="1" u="none">
                <a:solidFill>
                  <a:srgbClr val="800080"/>
                </a:solidFill>
                <a:latin typeface="Garamond" panose="02020404030301010803" pitchFamily="18" charset="0"/>
              </a:rPr>
              <a:t>Deliverables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Converted non-production software environments</a:t>
            </a:r>
          </a:p>
          <a:p>
            <a:pPr>
              <a:spcBef>
                <a:spcPct val="20000"/>
              </a:spcBef>
              <a:buClr>
                <a:schemeClr val="bg2"/>
              </a:buClr>
              <a:buSzPct val="60000"/>
              <a:buFont typeface="Wingdings" panose="05000000000000000000" pitchFamily="2" charset="2"/>
              <a:buChar char="n"/>
            </a:pPr>
            <a:r>
              <a:rPr lang="en-US" altLang="fr-FR" sz="1400" u="none">
                <a:latin typeface="Garamond" panose="02020404030301010803" pitchFamily="18" charset="0"/>
                <a:cs typeface="Times New Roman" panose="02020603050405020304" pitchFamily="18" charset="0"/>
              </a:rPr>
              <a:t>Surface test checklist</a:t>
            </a:r>
          </a:p>
        </p:txBody>
      </p:sp>
      <p:pic>
        <p:nvPicPr>
          <p:cNvPr id="209927" name="Picture 7">
            <a:extLst>
              <a:ext uri="{FF2B5EF4-FFF2-40B4-BE49-F238E27FC236}">
                <a16:creationId xmlns:a16="http://schemas.microsoft.com/office/drawing/2014/main" id="{013FB26C-13C4-0F97-EFF0-7207B169E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14300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09929" name="Rectangle 9">
            <a:extLst>
              <a:ext uri="{FF2B5EF4-FFF2-40B4-BE49-F238E27FC236}">
                <a16:creationId xmlns:a16="http://schemas.microsoft.com/office/drawing/2014/main" id="{EFEA07E2-3B38-C0EE-C200-172B9F5F4F43}"/>
              </a:ext>
            </a:extLst>
          </p:cNvPr>
          <p:cNvSpPr>
            <a:spLocks noGrp="1" noChangeArrowheads="1"/>
          </p:cNvSpPr>
          <p:nvPr>
            <p:ph type="title"/>
          </p:nvPr>
        </p:nvSpPr>
        <p:spPr>
          <a:xfrm>
            <a:off x="228600" y="93663"/>
            <a:ext cx="8305800" cy="820737"/>
          </a:xfrm>
          <a:noFill/>
          <a:ln/>
        </p:spPr>
        <p:txBody>
          <a:bodyPr/>
          <a:lstStyle/>
          <a:p>
            <a:r>
              <a:rPr lang="en-US" altLang="fr-FR" b="1"/>
              <a:t>OneMethodology Technology Track </a:t>
            </a:r>
            <a:r>
              <a:rPr lang="en-US" altLang="fr-FR"/>
              <a:t>–</a:t>
            </a:r>
            <a:br>
              <a:rPr lang="en-US" altLang="fr-FR" b="1"/>
            </a:br>
            <a:r>
              <a:rPr lang="en-US" altLang="fr-FR" b="1"/>
              <a:t>Configure Phase Overview</a:t>
            </a:r>
          </a:p>
        </p:txBody>
      </p:sp>
      <p:sp>
        <p:nvSpPr>
          <p:cNvPr id="209933" name="Rectangle 13">
            <a:extLst>
              <a:ext uri="{FF2B5EF4-FFF2-40B4-BE49-F238E27FC236}">
                <a16:creationId xmlns:a16="http://schemas.microsoft.com/office/drawing/2014/main" id="{94E50AE7-187E-CEE8-8390-4BC1F086975F}"/>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Line 2051">
            <a:extLst>
              <a:ext uri="{FF2B5EF4-FFF2-40B4-BE49-F238E27FC236}">
                <a16:creationId xmlns:a16="http://schemas.microsoft.com/office/drawing/2014/main" id="{2BCC5D08-356B-E669-12DE-3D4A94C5E50E}"/>
              </a:ext>
            </a:extLst>
          </p:cNvPr>
          <p:cNvSpPr>
            <a:spLocks noChangeAspect="1" noChangeShapeType="1"/>
          </p:cNvSpPr>
          <p:nvPr/>
        </p:nvSpPr>
        <p:spPr bwMode="auto">
          <a:xfrm>
            <a:off x="1314450" y="2198688"/>
            <a:ext cx="6354763"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67940" name="Rectangle 2052">
            <a:extLst>
              <a:ext uri="{FF2B5EF4-FFF2-40B4-BE49-F238E27FC236}">
                <a16:creationId xmlns:a16="http://schemas.microsoft.com/office/drawing/2014/main" id="{6CBBAE94-C70C-ABC1-94F3-A21082A96419}"/>
              </a:ext>
            </a:extLst>
          </p:cNvPr>
          <p:cNvSpPr>
            <a:spLocks noChangeArrowheads="1"/>
          </p:cNvSpPr>
          <p:nvPr/>
        </p:nvSpPr>
        <p:spPr bwMode="auto">
          <a:xfrm flipH="1">
            <a:off x="2286000" y="1143000"/>
            <a:ext cx="4505325" cy="358775"/>
          </a:xfrm>
          <a:prstGeom prst="rect">
            <a:avLst/>
          </a:prstGeom>
          <a:noFill/>
          <a:ln>
            <a:noFill/>
          </a:ln>
          <a:effectLst>
            <a:outerShdw dist="53882"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fr-FR" sz="2000" b="1" u="none">
                <a:latin typeface="Arial" panose="020B0604020202020204" pitchFamily="34" charset="0"/>
              </a:rPr>
              <a:t>Level of Customer Involvement</a:t>
            </a:r>
          </a:p>
        </p:txBody>
      </p:sp>
      <p:sp>
        <p:nvSpPr>
          <p:cNvPr id="167941" name="Line 2053">
            <a:extLst>
              <a:ext uri="{FF2B5EF4-FFF2-40B4-BE49-F238E27FC236}">
                <a16:creationId xmlns:a16="http://schemas.microsoft.com/office/drawing/2014/main" id="{E7769348-3169-2004-F5DA-FE1E953A0F66}"/>
              </a:ext>
            </a:extLst>
          </p:cNvPr>
          <p:cNvSpPr>
            <a:spLocks noChangeShapeType="1"/>
          </p:cNvSpPr>
          <p:nvPr/>
        </p:nvSpPr>
        <p:spPr bwMode="auto">
          <a:xfrm>
            <a:off x="1314450" y="1879600"/>
            <a:ext cx="0" cy="65246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
        <p:nvSpPr>
          <p:cNvPr id="167942" name="Line 2054">
            <a:extLst>
              <a:ext uri="{FF2B5EF4-FFF2-40B4-BE49-F238E27FC236}">
                <a16:creationId xmlns:a16="http://schemas.microsoft.com/office/drawing/2014/main" id="{D2B7EA22-99FA-14B3-52BC-271ABC393CFF}"/>
              </a:ext>
            </a:extLst>
          </p:cNvPr>
          <p:cNvSpPr>
            <a:spLocks noChangeShapeType="1"/>
          </p:cNvSpPr>
          <p:nvPr/>
        </p:nvSpPr>
        <p:spPr bwMode="auto">
          <a:xfrm>
            <a:off x="7645400" y="1905000"/>
            <a:ext cx="0" cy="65246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
        <p:nvSpPr>
          <p:cNvPr id="167943" name="Text Box 2055">
            <a:extLst>
              <a:ext uri="{FF2B5EF4-FFF2-40B4-BE49-F238E27FC236}">
                <a16:creationId xmlns:a16="http://schemas.microsoft.com/office/drawing/2014/main" id="{4A5CDF79-1A93-2037-801F-4BEBC5A28171}"/>
              </a:ext>
            </a:extLst>
          </p:cNvPr>
          <p:cNvSpPr txBox="1">
            <a:spLocks noChangeArrowheads="1"/>
          </p:cNvSpPr>
          <p:nvPr/>
        </p:nvSpPr>
        <p:spPr bwMode="auto">
          <a:xfrm>
            <a:off x="1371600" y="1600200"/>
            <a:ext cx="64135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80000"/>
              </a:lnSpc>
              <a:spcBef>
                <a:spcPct val="50000"/>
              </a:spcBef>
            </a:pPr>
            <a:r>
              <a:rPr lang="en-US" altLang="fr-FR" sz="1800" b="1" u="none">
                <a:latin typeface="Arial" panose="020B0604020202020204" pitchFamily="34" charset="0"/>
              </a:rPr>
              <a:t>Low</a:t>
            </a:r>
          </a:p>
        </p:txBody>
      </p:sp>
      <p:sp>
        <p:nvSpPr>
          <p:cNvPr id="167944" name="Text Box 2056">
            <a:extLst>
              <a:ext uri="{FF2B5EF4-FFF2-40B4-BE49-F238E27FC236}">
                <a16:creationId xmlns:a16="http://schemas.microsoft.com/office/drawing/2014/main" id="{D58F428C-F8FB-3BF4-51BC-E88E2301374F}"/>
              </a:ext>
            </a:extLst>
          </p:cNvPr>
          <p:cNvSpPr txBox="1">
            <a:spLocks noChangeArrowheads="1"/>
          </p:cNvSpPr>
          <p:nvPr/>
        </p:nvSpPr>
        <p:spPr bwMode="auto">
          <a:xfrm>
            <a:off x="3962400" y="1600200"/>
            <a:ext cx="104775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80000"/>
              </a:lnSpc>
              <a:spcBef>
                <a:spcPct val="50000"/>
              </a:spcBef>
            </a:pPr>
            <a:r>
              <a:rPr lang="en-US" altLang="fr-FR" sz="1800" b="1" u="none">
                <a:latin typeface="Arial" panose="020B0604020202020204" pitchFamily="34" charset="0"/>
              </a:rPr>
              <a:t>Medium</a:t>
            </a:r>
          </a:p>
        </p:txBody>
      </p:sp>
      <p:sp>
        <p:nvSpPr>
          <p:cNvPr id="167945" name="Text Box 2057">
            <a:extLst>
              <a:ext uri="{FF2B5EF4-FFF2-40B4-BE49-F238E27FC236}">
                <a16:creationId xmlns:a16="http://schemas.microsoft.com/office/drawing/2014/main" id="{607FC427-C33C-41B7-053E-5879C22989CC}"/>
              </a:ext>
            </a:extLst>
          </p:cNvPr>
          <p:cNvSpPr txBox="1">
            <a:spLocks noChangeArrowheads="1"/>
          </p:cNvSpPr>
          <p:nvPr/>
        </p:nvSpPr>
        <p:spPr bwMode="auto">
          <a:xfrm>
            <a:off x="6908800" y="1600200"/>
            <a:ext cx="69215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r">
              <a:lnSpc>
                <a:spcPct val="80000"/>
              </a:lnSpc>
              <a:spcBef>
                <a:spcPct val="50000"/>
              </a:spcBef>
            </a:pPr>
            <a:r>
              <a:rPr lang="en-US" altLang="fr-FR" sz="1800" b="1" u="none">
                <a:latin typeface="Arial" panose="020B0604020202020204" pitchFamily="34" charset="0"/>
              </a:rPr>
              <a:t>High</a:t>
            </a:r>
          </a:p>
        </p:txBody>
      </p:sp>
      <p:sp>
        <p:nvSpPr>
          <p:cNvPr id="167946" name="AutoShape 2058">
            <a:extLst>
              <a:ext uri="{FF2B5EF4-FFF2-40B4-BE49-F238E27FC236}">
                <a16:creationId xmlns:a16="http://schemas.microsoft.com/office/drawing/2014/main" id="{8747C3A1-C0E6-914E-2F6D-24F8F754F169}"/>
              </a:ext>
            </a:extLst>
          </p:cNvPr>
          <p:cNvSpPr>
            <a:spLocks noChangeAspect="1" noChangeArrowheads="1"/>
          </p:cNvSpPr>
          <p:nvPr/>
        </p:nvSpPr>
        <p:spPr bwMode="auto">
          <a:xfrm>
            <a:off x="2686050" y="1905000"/>
            <a:ext cx="460375" cy="608013"/>
          </a:xfrm>
          <a:prstGeom prst="flowChartOffpageConnector">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aphicFrame>
        <p:nvGraphicFramePr>
          <p:cNvPr id="168085" name="Group 2197">
            <a:extLst>
              <a:ext uri="{FF2B5EF4-FFF2-40B4-BE49-F238E27FC236}">
                <a16:creationId xmlns:a16="http://schemas.microsoft.com/office/drawing/2014/main" id="{0501B45B-BAB2-A431-8101-3E456E7E8AF4}"/>
              </a:ext>
            </a:extLst>
          </p:cNvPr>
          <p:cNvGraphicFramePr>
            <a:graphicFrameLocks noGrp="1"/>
          </p:cNvGraphicFramePr>
          <p:nvPr/>
        </p:nvGraphicFramePr>
        <p:xfrm>
          <a:off x="382588" y="2935288"/>
          <a:ext cx="8216900" cy="2632075"/>
        </p:xfrm>
        <a:graphic>
          <a:graphicData uri="http://schemas.openxmlformats.org/drawingml/2006/table">
            <a:tbl>
              <a:tblPr/>
              <a:tblGrid>
                <a:gridCol w="2498725">
                  <a:extLst>
                    <a:ext uri="{9D8B030D-6E8A-4147-A177-3AD203B41FA5}">
                      <a16:colId xmlns:a16="http://schemas.microsoft.com/office/drawing/2014/main" val="3636211145"/>
                    </a:ext>
                  </a:extLst>
                </a:gridCol>
                <a:gridCol w="989012">
                  <a:extLst>
                    <a:ext uri="{9D8B030D-6E8A-4147-A177-3AD203B41FA5}">
                      <a16:colId xmlns:a16="http://schemas.microsoft.com/office/drawing/2014/main" val="1752484254"/>
                    </a:ext>
                  </a:extLst>
                </a:gridCol>
                <a:gridCol w="930275">
                  <a:extLst>
                    <a:ext uri="{9D8B030D-6E8A-4147-A177-3AD203B41FA5}">
                      <a16:colId xmlns:a16="http://schemas.microsoft.com/office/drawing/2014/main" val="1752229618"/>
                    </a:ext>
                  </a:extLst>
                </a:gridCol>
                <a:gridCol w="1108075">
                  <a:extLst>
                    <a:ext uri="{9D8B030D-6E8A-4147-A177-3AD203B41FA5}">
                      <a16:colId xmlns:a16="http://schemas.microsoft.com/office/drawing/2014/main" val="368255183"/>
                    </a:ext>
                  </a:extLst>
                </a:gridCol>
                <a:gridCol w="971550">
                  <a:extLst>
                    <a:ext uri="{9D8B030D-6E8A-4147-A177-3AD203B41FA5}">
                      <a16:colId xmlns:a16="http://schemas.microsoft.com/office/drawing/2014/main" val="1826238336"/>
                    </a:ext>
                  </a:extLst>
                </a:gridCol>
                <a:gridCol w="877888">
                  <a:extLst>
                    <a:ext uri="{9D8B030D-6E8A-4147-A177-3AD203B41FA5}">
                      <a16:colId xmlns:a16="http://schemas.microsoft.com/office/drawing/2014/main" val="3722561402"/>
                    </a:ext>
                  </a:extLst>
                </a:gridCol>
                <a:gridCol w="841375">
                  <a:extLst>
                    <a:ext uri="{9D8B030D-6E8A-4147-A177-3AD203B41FA5}">
                      <a16:colId xmlns:a16="http://schemas.microsoft.com/office/drawing/2014/main" val="1562820378"/>
                    </a:ext>
                  </a:extLst>
                </a:gridCol>
              </a:tblGrid>
              <a:tr h="393700">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1" i="0" u="none" strike="noStrike" cap="none" normalizeH="0" baseline="0">
                          <a:ln>
                            <a:noFill/>
                          </a:ln>
                          <a:solidFill>
                            <a:schemeClr val="tx1"/>
                          </a:solidFill>
                          <a:effectLst/>
                          <a:latin typeface="Times New Roman" panose="02020603050405020304" pitchFamily="18" charset="0"/>
                        </a:rPr>
                        <a:t>Task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1" i="0" u="none" strike="noStrike" cap="none" normalizeH="0" baseline="0">
                          <a:ln>
                            <a:noFill/>
                          </a:ln>
                          <a:solidFill>
                            <a:schemeClr val="tx1"/>
                          </a:solidFill>
                          <a:effectLst/>
                          <a:latin typeface="Times New Roman" panose="02020603050405020304" pitchFamily="18" charset="0"/>
                        </a:rPr>
                        <a:t>Low Involvement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fr-FR"/>
                    </a:p>
                  </a:txBody>
                  <a:tcPr/>
                </a:tc>
                <a:tc gridSpan="2">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1" i="0" u="none" strike="noStrike" cap="none" normalizeH="0" baseline="0">
                          <a:ln>
                            <a:noFill/>
                          </a:ln>
                          <a:solidFill>
                            <a:schemeClr val="tx1"/>
                          </a:solidFill>
                          <a:effectLst/>
                          <a:latin typeface="Times New Roman" panose="02020603050405020304" pitchFamily="18" charset="0"/>
                        </a:rPr>
                        <a:t>Medium Involvement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fr-FR"/>
                    </a:p>
                  </a:txBody>
                  <a:tcPr/>
                </a:tc>
                <a:tc gridSpan="2">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1" i="0" u="none" strike="noStrike" cap="none" normalizeH="0" baseline="0">
                          <a:ln>
                            <a:noFill/>
                          </a:ln>
                          <a:solidFill>
                            <a:schemeClr val="tx1"/>
                          </a:solidFill>
                          <a:effectLst/>
                          <a:latin typeface="Times New Roman" panose="02020603050405020304" pitchFamily="18" charset="0"/>
                        </a:rPr>
                        <a:t>High Involvement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fr-FR"/>
                    </a:p>
                  </a:txBody>
                  <a:tcPr/>
                </a:tc>
                <a:extLst>
                  <a:ext uri="{0D108BD9-81ED-4DB2-BD59-A6C34878D82A}">
                    <a16:rowId xmlns:a16="http://schemas.microsoft.com/office/drawing/2014/main" val="915045954"/>
                  </a:ext>
                </a:extLst>
              </a:tr>
              <a:tr h="415925">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4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0" i="0" u="none" strike="noStrike" cap="none" normalizeH="0" baseline="0">
                          <a:ln>
                            <a:noFill/>
                          </a:ln>
                          <a:solidFill>
                            <a:schemeClr val="tx1"/>
                          </a:solidFill>
                          <a:effectLst/>
                          <a:latin typeface="Times New Roman" panose="02020603050405020304" pitchFamily="18" charset="0"/>
                        </a:rPr>
                        <a:t>JDE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0" i="0" u="none" strike="noStrike" cap="none" normalizeH="0" baseline="0">
                          <a:ln>
                            <a:noFill/>
                          </a:ln>
                          <a:solidFill>
                            <a:schemeClr val="tx1"/>
                          </a:solidFill>
                          <a:effectLst/>
                          <a:latin typeface="Times New Roman" panose="02020603050405020304" pitchFamily="18" charset="0"/>
                        </a:rPr>
                        <a:t>Client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0" i="0" u="none" strike="noStrike" cap="none" normalizeH="0" baseline="0">
                          <a:ln>
                            <a:noFill/>
                          </a:ln>
                          <a:solidFill>
                            <a:schemeClr val="tx1"/>
                          </a:solidFill>
                          <a:effectLst/>
                          <a:latin typeface="Times New Roman" panose="02020603050405020304" pitchFamily="18" charset="0"/>
                        </a:rPr>
                        <a:t>JDE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0" i="0" u="none" strike="noStrike" cap="none" normalizeH="0" baseline="0">
                          <a:ln>
                            <a:noFill/>
                          </a:ln>
                          <a:solidFill>
                            <a:schemeClr val="tx1"/>
                          </a:solidFill>
                          <a:effectLst/>
                          <a:latin typeface="Times New Roman" panose="02020603050405020304" pitchFamily="18" charset="0"/>
                        </a:rPr>
                        <a:t>Client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0" i="0" u="none" strike="noStrike" cap="none" normalizeH="0" baseline="0">
                          <a:ln>
                            <a:noFill/>
                          </a:ln>
                          <a:solidFill>
                            <a:schemeClr val="tx1"/>
                          </a:solidFill>
                          <a:effectLst/>
                          <a:latin typeface="Times New Roman" panose="02020603050405020304" pitchFamily="18" charset="0"/>
                        </a:rPr>
                        <a:t>JDE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0" i="0" u="none" strike="noStrike" cap="none" normalizeH="0" baseline="0">
                          <a:ln>
                            <a:noFill/>
                          </a:ln>
                          <a:solidFill>
                            <a:schemeClr val="tx1"/>
                          </a:solidFill>
                          <a:effectLst/>
                          <a:latin typeface="Times New Roman" panose="02020603050405020304" pitchFamily="18" charset="0"/>
                        </a:rPr>
                        <a:t>Client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2135756"/>
                  </a:ext>
                </a:extLst>
              </a:tr>
              <a:tr h="455613">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0" i="0" u="none" strike="noStrike" cap="none" normalizeH="0" baseline="0">
                          <a:ln>
                            <a:noFill/>
                          </a:ln>
                          <a:solidFill>
                            <a:schemeClr val="tx1"/>
                          </a:solidFill>
                          <a:effectLst/>
                          <a:latin typeface="Times New Roman" panose="02020603050405020304" pitchFamily="18" charset="0"/>
                        </a:rPr>
                        <a:t>Software Configuration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9494118"/>
                  </a:ext>
                </a:extLst>
              </a:tr>
              <a:tr h="455613">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0" i="0" u="none" strike="noStrike" cap="none" normalizeH="0" baseline="0">
                          <a:ln>
                            <a:noFill/>
                          </a:ln>
                          <a:solidFill>
                            <a:schemeClr val="tx1"/>
                          </a:solidFill>
                          <a:effectLst/>
                          <a:latin typeface="Times New Roman" panose="02020603050405020304" pitchFamily="18" charset="0"/>
                        </a:rPr>
                        <a:t>Activity Facilitation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5812221"/>
                  </a:ext>
                </a:extLst>
              </a:tr>
              <a:tr h="455613">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0" i="0" u="none" strike="noStrike" cap="none" normalizeH="0" baseline="0">
                          <a:ln>
                            <a:noFill/>
                          </a:ln>
                          <a:solidFill>
                            <a:schemeClr val="tx1"/>
                          </a:solidFill>
                          <a:effectLst/>
                          <a:latin typeface="Times New Roman" panose="02020603050405020304" pitchFamily="18" charset="0"/>
                        </a:rPr>
                        <a:t>Process Validation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6187840"/>
                  </a:ext>
                </a:extLst>
              </a:tr>
              <a:tr h="455613">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r>
                        <a:rPr kumimoji="0" lang="en-US" altLang="fr-FR" sz="1400" b="0" i="0" u="none" strike="noStrike" cap="none" normalizeH="0" baseline="0">
                          <a:ln>
                            <a:noFill/>
                          </a:ln>
                          <a:solidFill>
                            <a:schemeClr val="tx1"/>
                          </a:solidFill>
                          <a:effectLst/>
                          <a:latin typeface="Times New Roman" panose="02020603050405020304" pitchFamily="18" charset="0"/>
                        </a:rPr>
                        <a:t>Pre-Live Power User Training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60000"/>
                        <a:buFont typeface="Wingdings" panose="05000000000000000000" pitchFamily="2" charset="2"/>
                        <a:defRPr>
                          <a:solidFill>
                            <a:schemeClr val="tx1"/>
                          </a:solidFill>
                          <a:latin typeface="Times New Roman" panose="02020603050405020304" pitchFamily="18" charset="0"/>
                        </a:defRPr>
                      </a:lvl1pPr>
                      <a:lvl2pPr marL="406400" algn="l">
                        <a:spcBef>
                          <a:spcPct val="20000"/>
                        </a:spcBef>
                        <a:buClr>
                          <a:schemeClr val="bg2"/>
                        </a:buClr>
                        <a:buSzPct val="60000"/>
                        <a:buFont typeface="Wingdings" panose="05000000000000000000" pitchFamily="2" charset="2"/>
                        <a:defRPr sz="1600">
                          <a:solidFill>
                            <a:schemeClr val="tx1"/>
                          </a:solidFill>
                          <a:latin typeface="Times New Roman" panose="02020603050405020304" pitchFamily="18" charset="0"/>
                        </a:defRPr>
                      </a:lvl2pPr>
                      <a:lvl3pPr marL="749300" algn="l">
                        <a:spcBef>
                          <a:spcPct val="20000"/>
                        </a:spcBef>
                        <a:buClr>
                          <a:schemeClr val="bg2"/>
                        </a:buClr>
                        <a:buSzPct val="60000"/>
                        <a:buFont typeface="Wingdings" panose="05000000000000000000" pitchFamily="2" charset="2"/>
                        <a:defRPr sz="14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6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4584880"/>
                  </a:ext>
                </a:extLst>
              </a:tr>
            </a:tbl>
          </a:graphicData>
        </a:graphic>
      </p:graphicFrame>
      <p:grpSp>
        <p:nvGrpSpPr>
          <p:cNvPr id="168002" name="Group 2114">
            <a:extLst>
              <a:ext uri="{FF2B5EF4-FFF2-40B4-BE49-F238E27FC236}">
                <a16:creationId xmlns:a16="http://schemas.microsoft.com/office/drawing/2014/main" id="{169DA75A-B685-13D8-23D7-91DF82523CAC}"/>
              </a:ext>
            </a:extLst>
          </p:cNvPr>
          <p:cNvGrpSpPr>
            <a:grpSpLocks noChangeAspect="1"/>
          </p:cNvGrpSpPr>
          <p:nvPr>
            <p:custDataLst>
              <p:tags r:id="rId1"/>
            </p:custDataLst>
          </p:nvPr>
        </p:nvGrpSpPr>
        <p:grpSpPr bwMode="auto">
          <a:xfrm>
            <a:off x="3295650" y="3890963"/>
            <a:ext cx="174625" cy="179387"/>
            <a:chOff x="821" y="2392"/>
            <a:chExt cx="212" cy="214"/>
          </a:xfrm>
        </p:grpSpPr>
        <p:sp>
          <p:nvSpPr>
            <p:cNvPr id="168003" name="Oval 91">
              <a:extLst>
                <a:ext uri="{FF2B5EF4-FFF2-40B4-BE49-F238E27FC236}">
                  <a16:creationId xmlns:a16="http://schemas.microsoft.com/office/drawing/2014/main" id="{09B5FEB3-5D46-570F-A6D1-62AE5DC30DD6}"/>
                </a:ext>
              </a:extLst>
            </p:cNvPr>
            <p:cNvSpPr>
              <a:spLocks noChangeAspect="1" noChangeArrowheads="1"/>
            </p:cNvSpPr>
            <p:nvPr>
              <p:custDataLst>
                <p:tags r:id="rId65"/>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04" name="Arc 92">
              <a:extLst>
                <a:ext uri="{FF2B5EF4-FFF2-40B4-BE49-F238E27FC236}">
                  <a16:creationId xmlns:a16="http://schemas.microsoft.com/office/drawing/2014/main" id="{4471ED65-FE87-887A-FC17-2AB2424BCB73}"/>
                </a:ext>
              </a:extLst>
            </p:cNvPr>
            <p:cNvSpPr>
              <a:spLocks noChangeAspect="1" noChangeArrowheads="1"/>
            </p:cNvSpPr>
            <p:nvPr>
              <p:custDataLst>
                <p:tags r:id="rId66"/>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05" name="Group 2117">
            <a:extLst>
              <a:ext uri="{FF2B5EF4-FFF2-40B4-BE49-F238E27FC236}">
                <a16:creationId xmlns:a16="http://schemas.microsoft.com/office/drawing/2014/main" id="{7F66E7E3-824B-B523-B458-8FB455968CFE}"/>
              </a:ext>
            </a:extLst>
          </p:cNvPr>
          <p:cNvGrpSpPr>
            <a:grpSpLocks noChangeAspect="1"/>
          </p:cNvGrpSpPr>
          <p:nvPr>
            <p:custDataLst>
              <p:tags r:id="rId2"/>
            </p:custDataLst>
          </p:nvPr>
        </p:nvGrpSpPr>
        <p:grpSpPr bwMode="auto">
          <a:xfrm>
            <a:off x="3295650" y="4335463"/>
            <a:ext cx="174625" cy="179387"/>
            <a:chOff x="821" y="2392"/>
            <a:chExt cx="212" cy="214"/>
          </a:xfrm>
        </p:grpSpPr>
        <p:sp>
          <p:nvSpPr>
            <p:cNvPr id="168006" name="Oval 91">
              <a:extLst>
                <a:ext uri="{FF2B5EF4-FFF2-40B4-BE49-F238E27FC236}">
                  <a16:creationId xmlns:a16="http://schemas.microsoft.com/office/drawing/2014/main" id="{C5694D24-ACCA-0BAB-E01F-DEFE5CF277EE}"/>
                </a:ext>
              </a:extLst>
            </p:cNvPr>
            <p:cNvSpPr>
              <a:spLocks noChangeAspect="1" noChangeArrowheads="1"/>
            </p:cNvSpPr>
            <p:nvPr>
              <p:custDataLst>
                <p:tags r:id="rId63"/>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07" name="Arc 92">
              <a:extLst>
                <a:ext uri="{FF2B5EF4-FFF2-40B4-BE49-F238E27FC236}">
                  <a16:creationId xmlns:a16="http://schemas.microsoft.com/office/drawing/2014/main" id="{27F435E3-6E07-77A1-3BD1-6CF603CA92CB}"/>
                </a:ext>
              </a:extLst>
            </p:cNvPr>
            <p:cNvSpPr>
              <a:spLocks noChangeAspect="1" noChangeArrowheads="1"/>
            </p:cNvSpPr>
            <p:nvPr>
              <p:custDataLst>
                <p:tags r:id="rId64"/>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08" name="Group 2120">
            <a:extLst>
              <a:ext uri="{FF2B5EF4-FFF2-40B4-BE49-F238E27FC236}">
                <a16:creationId xmlns:a16="http://schemas.microsoft.com/office/drawing/2014/main" id="{814417D9-BE81-72FB-AB84-07907D0E632F}"/>
              </a:ext>
            </a:extLst>
          </p:cNvPr>
          <p:cNvGrpSpPr>
            <a:grpSpLocks noChangeAspect="1"/>
          </p:cNvGrpSpPr>
          <p:nvPr>
            <p:custDataLst>
              <p:tags r:id="rId3"/>
            </p:custDataLst>
          </p:nvPr>
        </p:nvGrpSpPr>
        <p:grpSpPr bwMode="auto">
          <a:xfrm>
            <a:off x="3295650" y="4806950"/>
            <a:ext cx="174625" cy="179388"/>
            <a:chOff x="821" y="2392"/>
            <a:chExt cx="212" cy="214"/>
          </a:xfrm>
        </p:grpSpPr>
        <p:sp>
          <p:nvSpPr>
            <p:cNvPr id="168009" name="Oval 91">
              <a:extLst>
                <a:ext uri="{FF2B5EF4-FFF2-40B4-BE49-F238E27FC236}">
                  <a16:creationId xmlns:a16="http://schemas.microsoft.com/office/drawing/2014/main" id="{6745A87F-6AA6-44DD-700F-8EF915B39217}"/>
                </a:ext>
              </a:extLst>
            </p:cNvPr>
            <p:cNvSpPr>
              <a:spLocks noChangeAspect="1" noChangeArrowheads="1"/>
            </p:cNvSpPr>
            <p:nvPr>
              <p:custDataLst>
                <p:tags r:id="rId61"/>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10" name="Arc 92">
              <a:extLst>
                <a:ext uri="{FF2B5EF4-FFF2-40B4-BE49-F238E27FC236}">
                  <a16:creationId xmlns:a16="http://schemas.microsoft.com/office/drawing/2014/main" id="{B8EB6394-8383-00DE-9B7E-C375F04D8573}"/>
                </a:ext>
              </a:extLst>
            </p:cNvPr>
            <p:cNvSpPr>
              <a:spLocks noChangeAspect="1" noChangeArrowheads="1"/>
            </p:cNvSpPr>
            <p:nvPr>
              <p:custDataLst>
                <p:tags r:id="rId62"/>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sp>
        <p:nvSpPr>
          <p:cNvPr id="168011" name="Line 2123">
            <a:extLst>
              <a:ext uri="{FF2B5EF4-FFF2-40B4-BE49-F238E27FC236}">
                <a16:creationId xmlns:a16="http://schemas.microsoft.com/office/drawing/2014/main" id="{60E86638-FBF2-96AF-97D3-3B19E726BA7A}"/>
              </a:ext>
            </a:extLst>
          </p:cNvPr>
          <p:cNvSpPr>
            <a:spLocks noChangeShapeType="1"/>
          </p:cNvSpPr>
          <p:nvPr/>
        </p:nvSpPr>
        <p:spPr bwMode="auto">
          <a:xfrm>
            <a:off x="3257550" y="5308600"/>
            <a:ext cx="250825"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grpSp>
        <p:nvGrpSpPr>
          <p:cNvPr id="168012" name="Group 2124">
            <a:extLst>
              <a:ext uri="{FF2B5EF4-FFF2-40B4-BE49-F238E27FC236}">
                <a16:creationId xmlns:a16="http://schemas.microsoft.com/office/drawing/2014/main" id="{6C9AC1C4-EA4F-53A9-1CDB-777FB14682DD}"/>
              </a:ext>
            </a:extLst>
          </p:cNvPr>
          <p:cNvGrpSpPr>
            <a:grpSpLocks noChangeAspect="1"/>
          </p:cNvGrpSpPr>
          <p:nvPr>
            <p:custDataLst>
              <p:tags r:id="rId4"/>
            </p:custDataLst>
          </p:nvPr>
        </p:nvGrpSpPr>
        <p:grpSpPr bwMode="auto">
          <a:xfrm>
            <a:off x="4273550" y="3890963"/>
            <a:ext cx="174625" cy="179387"/>
            <a:chOff x="821" y="2392"/>
            <a:chExt cx="212" cy="214"/>
          </a:xfrm>
        </p:grpSpPr>
        <p:sp>
          <p:nvSpPr>
            <p:cNvPr id="168013" name="Oval 91">
              <a:extLst>
                <a:ext uri="{FF2B5EF4-FFF2-40B4-BE49-F238E27FC236}">
                  <a16:creationId xmlns:a16="http://schemas.microsoft.com/office/drawing/2014/main" id="{0F83655F-3543-D2BF-EFB4-39643981C61A}"/>
                </a:ext>
              </a:extLst>
            </p:cNvPr>
            <p:cNvSpPr>
              <a:spLocks noChangeAspect="1" noChangeArrowheads="1"/>
            </p:cNvSpPr>
            <p:nvPr>
              <p:custDataLst>
                <p:tags r:id="rId59"/>
              </p:custDataLst>
            </p:nvPr>
          </p:nvSpPr>
          <p:spPr bwMode="blackWhite">
            <a:xfrm>
              <a:off x="821" y="2392"/>
              <a:ext cx="211" cy="211"/>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14" name="Arc 92">
              <a:extLst>
                <a:ext uri="{FF2B5EF4-FFF2-40B4-BE49-F238E27FC236}">
                  <a16:creationId xmlns:a16="http://schemas.microsoft.com/office/drawing/2014/main" id="{8180F0BA-3AB7-665B-8D19-7FC1E5FEEA62}"/>
                </a:ext>
              </a:extLst>
            </p:cNvPr>
            <p:cNvSpPr>
              <a:spLocks noChangeAspect="1" noChangeArrowheads="1"/>
            </p:cNvSpPr>
            <p:nvPr>
              <p:custDataLst>
                <p:tags r:id="rId60"/>
              </p:custDataLst>
            </p:nvPr>
          </p:nvSpPr>
          <p:spPr bwMode="black">
            <a:xfrm>
              <a:off x="821" y="2392"/>
              <a:ext cx="212" cy="214"/>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15" name="Group 2127">
            <a:extLst>
              <a:ext uri="{FF2B5EF4-FFF2-40B4-BE49-F238E27FC236}">
                <a16:creationId xmlns:a16="http://schemas.microsoft.com/office/drawing/2014/main" id="{3BE9C8C7-3BB4-568F-043F-E6C95F98807C}"/>
              </a:ext>
            </a:extLst>
          </p:cNvPr>
          <p:cNvGrpSpPr>
            <a:grpSpLocks noChangeAspect="1"/>
          </p:cNvGrpSpPr>
          <p:nvPr>
            <p:custDataLst>
              <p:tags r:id="rId5"/>
            </p:custDataLst>
          </p:nvPr>
        </p:nvGrpSpPr>
        <p:grpSpPr bwMode="auto">
          <a:xfrm>
            <a:off x="4273550" y="4335463"/>
            <a:ext cx="174625" cy="179387"/>
            <a:chOff x="821" y="2392"/>
            <a:chExt cx="212" cy="214"/>
          </a:xfrm>
        </p:grpSpPr>
        <p:sp>
          <p:nvSpPr>
            <p:cNvPr id="168016" name="Oval 91">
              <a:extLst>
                <a:ext uri="{FF2B5EF4-FFF2-40B4-BE49-F238E27FC236}">
                  <a16:creationId xmlns:a16="http://schemas.microsoft.com/office/drawing/2014/main" id="{9DD2DBE8-B900-D687-067B-842B5FA487B7}"/>
                </a:ext>
              </a:extLst>
            </p:cNvPr>
            <p:cNvSpPr>
              <a:spLocks noChangeAspect="1" noChangeArrowheads="1"/>
            </p:cNvSpPr>
            <p:nvPr>
              <p:custDataLst>
                <p:tags r:id="rId57"/>
              </p:custDataLst>
            </p:nvPr>
          </p:nvSpPr>
          <p:spPr bwMode="blackWhite">
            <a:xfrm>
              <a:off x="821" y="2392"/>
              <a:ext cx="211" cy="211"/>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17" name="Arc 92">
              <a:extLst>
                <a:ext uri="{FF2B5EF4-FFF2-40B4-BE49-F238E27FC236}">
                  <a16:creationId xmlns:a16="http://schemas.microsoft.com/office/drawing/2014/main" id="{FDD7C756-B07B-75EA-DD2F-E2188F506F17}"/>
                </a:ext>
              </a:extLst>
            </p:cNvPr>
            <p:cNvSpPr>
              <a:spLocks noChangeAspect="1" noChangeArrowheads="1"/>
            </p:cNvSpPr>
            <p:nvPr>
              <p:custDataLst>
                <p:tags r:id="rId58"/>
              </p:custDataLst>
            </p:nvPr>
          </p:nvSpPr>
          <p:spPr bwMode="black">
            <a:xfrm>
              <a:off x="821" y="2392"/>
              <a:ext cx="212" cy="214"/>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18" name="Group 2130">
            <a:extLst>
              <a:ext uri="{FF2B5EF4-FFF2-40B4-BE49-F238E27FC236}">
                <a16:creationId xmlns:a16="http://schemas.microsoft.com/office/drawing/2014/main" id="{F9B5FC7D-51BE-EA2A-5CED-3817A5A6246E}"/>
              </a:ext>
            </a:extLst>
          </p:cNvPr>
          <p:cNvGrpSpPr>
            <a:grpSpLocks/>
          </p:cNvGrpSpPr>
          <p:nvPr/>
        </p:nvGrpSpPr>
        <p:grpSpPr bwMode="auto">
          <a:xfrm>
            <a:off x="4275138" y="4808538"/>
            <a:ext cx="176212" cy="177800"/>
            <a:chOff x="4021" y="302"/>
            <a:chExt cx="111" cy="112"/>
          </a:xfrm>
        </p:grpSpPr>
        <p:sp>
          <p:nvSpPr>
            <p:cNvPr id="168019" name="Oval 91">
              <a:extLst>
                <a:ext uri="{FF2B5EF4-FFF2-40B4-BE49-F238E27FC236}">
                  <a16:creationId xmlns:a16="http://schemas.microsoft.com/office/drawing/2014/main" id="{F4A0745C-72AD-BFCC-DF07-97ADC4AE2544}"/>
                </a:ext>
              </a:extLst>
            </p:cNvPr>
            <p:cNvSpPr>
              <a:spLocks noChangeAspect="1" noChangeArrowheads="1"/>
            </p:cNvSpPr>
            <p:nvPr>
              <p:custDataLst>
                <p:tags r:id="rId55"/>
              </p:custDataLst>
            </p:nvPr>
          </p:nvSpPr>
          <p:spPr bwMode="blackWhite">
            <a:xfrm>
              <a:off x="4021" y="302"/>
              <a:ext cx="110" cy="11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20" name="Arc 92">
              <a:extLst>
                <a:ext uri="{FF2B5EF4-FFF2-40B4-BE49-F238E27FC236}">
                  <a16:creationId xmlns:a16="http://schemas.microsoft.com/office/drawing/2014/main" id="{17D228C7-0FF3-C5CF-13AB-FEE1DDCC030A}"/>
                </a:ext>
              </a:extLst>
            </p:cNvPr>
            <p:cNvSpPr>
              <a:spLocks noChangeAspect="1"/>
            </p:cNvSpPr>
            <p:nvPr>
              <p:custDataLst>
                <p:tags r:id="rId56"/>
              </p:custDataLst>
            </p:nvPr>
          </p:nvSpPr>
          <p:spPr bwMode="black">
            <a:xfrm>
              <a:off x="4077" y="303"/>
              <a:ext cx="55" cy="111"/>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200"/>
                    <a:pt x="0" y="43200"/>
                  </a:cubicBezTo>
                </a:path>
                <a:path w="21600" h="43200" stroke="0" extrusionOk="0">
                  <a:moveTo>
                    <a:pt x="-1" y="0"/>
                  </a:moveTo>
                  <a:cubicBezTo>
                    <a:pt x="11929" y="0"/>
                    <a:pt x="21600" y="9670"/>
                    <a:pt x="21600" y="21600"/>
                  </a:cubicBezTo>
                  <a:cubicBezTo>
                    <a:pt x="21600" y="33529"/>
                    <a:pt x="11929" y="43200"/>
                    <a:pt x="0" y="43200"/>
                  </a:cubicBezTo>
                  <a:lnTo>
                    <a:pt x="0" y="21600"/>
                  </a:lnTo>
                  <a:close/>
                </a:path>
              </a:pathLst>
            </a:cu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21" name="Group 2133">
            <a:extLst>
              <a:ext uri="{FF2B5EF4-FFF2-40B4-BE49-F238E27FC236}">
                <a16:creationId xmlns:a16="http://schemas.microsoft.com/office/drawing/2014/main" id="{B672BB05-9F2E-F801-DDA4-3A275268DA15}"/>
              </a:ext>
            </a:extLst>
          </p:cNvPr>
          <p:cNvGrpSpPr>
            <a:grpSpLocks noChangeAspect="1"/>
          </p:cNvGrpSpPr>
          <p:nvPr>
            <p:custDataLst>
              <p:tags r:id="rId6"/>
            </p:custDataLst>
          </p:nvPr>
        </p:nvGrpSpPr>
        <p:grpSpPr bwMode="auto">
          <a:xfrm>
            <a:off x="5302250" y="3903663"/>
            <a:ext cx="174625" cy="179387"/>
            <a:chOff x="821" y="2392"/>
            <a:chExt cx="212" cy="214"/>
          </a:xfrm>
        </p:grpSpPr>
        <p:sp>
          <p:nvSpPr>
            <p:cNvPr id="168022" name="Oval 91">
              <a:extLst>
                <a:ext uri="{FF2B5EF4-FFF2-40B4-BE49-F238E27FC236}">
                  <a16:creationId xmlns:a16="http://schemas.microsoft.com/office/drawing/2014/main" id="{E05823B1-B4EC-01A1-246F-CA772F8192C6}"/>
                </a:ext>
              </a:extLst>
            </p:cNvPr>
            <p:cNvSpPr>
              <a:spLocks noChangeAspect="1" noChangeArrowheads="1"/>
            </p:cNvSpPr>
            <p:nvPr>
              <p:custDataLst>
                <p:tags r:id="rId53"/>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23" name="Arc 92">
              <a:extLst>
                <a:ext uri="{FF2B5EF4-FFF2-40B4-BE49-F238E27FC236}">
                  <a16:creationId xmlns:a16="http://schemas.microsoft.com/office/drawing/2014/main" id="{7A16B8CF-8A3C-8536-998C-4F98E1E98A2C}"/>
                </a:ext>
              </a:extLst>
            </p:cNvPr>
            <p:cNvSpPr>
              <a:spLocks noChangeAspect="1" noChangeArrowheads="1"/>
            </p:cNvSpPr>
            <p:nvPr>
              <p:custDataLst>
                <p:tags r:id="rId54"/>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24" name="Group 2136">
            <a:extLst>
              <a:ext uri="{FF2B5EF4-FFF2-40B4-BE49-F238E27FC236}">
                <a16:creationId xmlns:a16="http://schemas.microsoft.com/office/drawing/2014/main" id="{4AB009EC-F87A-CD2B-25F8-D8C5222C3D13}"/>
              </a:ext>
            </a:extLst>
          </p:cNvPr>
          <p:cNvGrpSpPr>
            <a:grpSpLocks noChangeAspect="1"/>
          </p:cNvGrpSpPr>
          <p:nvPr>
            <p:custDataLst>
              <p:tags r:id="rId7"/>
            </p:custDataLst>
          </p:nvPr>
        </p:nvGrpSpPr>
        <p:grpSpPr bwMode="auto">
          <a:xfrm>
            <a:off x="5302250" y="4348163"/>
            <a:ext cx="174625" cy="179387"/>
            <a:chOff x="821" y="2392"/>
            <a:chExt cx="212" cy="214"/>
          </a:xfrm>
        </p:grpSpPr>
        <p:sp>
          <p:nvSpPr>
            <p:cNvPr id="168025" name="Oval 91">
              <a:extLst>
                <a:ext uri="{FF2B5EF4-FFF2-40B4-BE49-F238E27FC236}">
                  <a16:creationId xmlns:a16="http://schemas.microsoft.com/office/drawing/2014/main" id="{CC412E62-34A0-F53B-9C22-0235FAA16000}"/>
                </a:ext>
              </a:extLst>
            </p:cNvPr>
            <p:cNvSpPr>
              <a:spLocks noChangeAspect="1" noChangeArrowheads="1"/>
            </p:cNvSpPr>
            <p:nvPr>
              <p:custDataLst>
                <p:tags r:id="rId51"/>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26" name="Arc 92">
              <a:extLst>
                <a:ext uri="{FF2B5EF4-FFF2-40B4-BE49-F238E27FC236}">
                  <a16:creationId xmlns:a16="http://schemas.microsoft.com/office/drawing/2014/main" id="{74DBC536-7EA0-F4E6-72BA-CAE074C1AD55}"/>
                </a:ext>
              </a:extLst>
            </p:cNvPr>
            <p:cNvSpPr>
              <a:spLocks noChangeAspect="1" noChangeArrowheads="1"/>
            </p:cNvSpPr>
            <p:nvPr>
              <p:custDataLst>
                <p:tags r:id="rId52"/>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sp>
        <p:nvSpPr>
          <p:cNvPr id="168027" name="Line 2139">
            <a:extLst>
              <a:ext uri="{FF2B5EF4-FFF2-40B4-BE49-F238E27FC236}">
                <a16:creationId xmlns:a16="http://schemas.microsoft.com/office/drawing/2014/main" id="{0A1304BB-EB1B-86E9-29EC-A92E9B02346D}"/>
              </a:ext>
            </a:extLst>
          </p:cNvPr>
          <p:cNvSpPr>
            <a:spLocks noChangeShapeType="1"/>
          </p:cNvSpPr>
          <p:nvPr/>
        </p:nvSpPr>
        <p:spPr bwMode="auto">
          <a:xfrm>
            <a:off x="5264150" y="5321300"/>
            <a:ext cx="250825"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grpSp>
        <p:nvGrpSpPr>
          <p:cNvPr id="168028" name="Group 2140">
            <a:extLst>
              <a:ext uri="{FF2B5EF4-FFF2-40B4-BE49-F238E27FC236}">
                <a16:creationId xmlns:a16="http://schemas.microsoft.com/office/drawing/2014/main" id="{538F4862-1CFB-4521-43C7-8B8C6681BF0D}"/>
              </a:ext>
            </a:extLst>
          </p:cNvPr>
          <p:cNvGrpSpPr>
            <a:grpSpLocks/>
          </p:cNvGrpSpPr>
          <p:nvPr/>
        </p:nvGrpSpPr>
        <p:grpSpPr bwMode="auto">
          <a:xfrm>
            <a:off x="5303838" y="4808538"/>
            <a:ext cx="176212" cy="177800"/>
            <a:chOff x="4021" y="302"/>
            <a:chExt cx="111" cy="112"/>
          </a:xfrm>
        </p:grpSpPr>
        <p:sp>
          <p:nvSpPr>
            <p:cNvPr id="168029" name="Oval 91">
              <a:extLst>
                <a:ext uri="{FF2B5EF4-FFF2-40B4-BE49-F238E27FC236}">
                  <a16:creationId xmlns:a16="http://schemas.microsoft.com/office/drawing/2014/main" id="{55D31CA1-25BA-AB04-4C8F-E67616B3737A}"/>
                </a:ext>
              </a:extLst>
            </p:cNvPr>
            <p:cNvSpPr>
              <a:spLocks noChangeAspect="1" noChangeArrowheads="1"/>
            </p:cNvSpPr>
            <p:nvPr>
              <p:custDataLst>
                <p:tags r:id="rId49"/>
              </p:custDataLst>
            </p:nvPr>
          </p:nvSpPr>
          <p:spPr bwMode="blackWhite">
            <a:xfrm>
              <a:off x="4021" y="302"/>
              <a:ext cx="110" cy="11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30" name="Arc 92">
              <a:extLst>
                <a:ext uri="{FF2B5EF4-FFF2-40B4-BE49-F238E27FC236}">
                  <a16:creationId xmlns:a16="http://schemas.microsoft.com/office/drawing/2014/main" id="{4B7EDBFA-D340-B83A-F123-3D29AE1239BD}"/>
                </a:ext>
              </a:extLst>
            </p:cNvPr>
            <p:cNvSpPr>
              <a:spLocks noChangeAspect="1"/>
            </p:cNvSpPr>
            <p:nvPr>
              <p:custDataLst>
                <p:tags r:id="rId50"/>
              </p:custDataLst>
            </p:nvPr>
          </p:nvSpPr>
          <p:spPr bwMode="black">
            <a:xfrm>
              <a:off x="4077" y="303"/>
              <a:ext cx="55" cy="111"/>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200"/>
                    <a:pt x="0" y="43200"/>
                  </a:cubicBezTo>
                </a:path>
                <a:path w="21600" h="43200" stroke="0" extrusionOk="0">
                  <a:moveTo>
                    <a:pt x="-1" y="0"/>
                  </a:moveTo>
                  <a:cubicBezTo>
                    <a:pt x="11929" y="0"/>
                    <a:pt x="21600" y="9670"/>
                    <a:pt x="21600" y="21600"/>
                  </a:cubicBezTo>
                  <a:cubicBezTo>
                    <a:pt x="21600" y="33529"/>
                    <a:pt x="11929" y="43200"/>
                    <a:pt x="0" y="43200"/>
                  </a:cubicBezTo>
                  <a:lnTo>
                    <a:pt x="0" y="21600"/>
                  </a:lnTo>
                  <a:close/>
                </a:path>
              </a:pathLst>
            </a:cu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31" name="Group 2143">
            <a:extLst>
              <a:ext uri="{FF2B5EF4-FFF2-40B4-BE49-F238E27FC236}">
                <a16:creationId xmlns:a16="http://schemas.microsoft.com/office/drawing/2014/main" id="{D120A9DC-7D28-2C9E-AD85-838BCD20DC87}"/>
              </a:ext>
            </a:extLst>
          </p:cNvPr>
          <p:cNvGrpSpPr>
            <a:grpSpLocks noChangeAspect="1"/>
          </p:cNvGrpSpPr>
          <p:nvPr>
            <p:custDataLst>
              <p:tags r:id="rId8"/>
            </p:custDataLst>
          </p:nvPr>
        </p:nvGrpSpPr>
        <p:grpSpPr bwMode="auto">
          <a:xfrm>
            <a:off x="6369050" y="4806950"/>
            <a:ext cx="174625" cy="179388"/>
            <a:chOff x="821" y="2392"/>
            <a:chExt cx="212" cy="214"/>
          </a:xfrm>
        </p:grpSpPr>
        <p:sp>
          <p:nvSpPr>
            <p:cNvPr id="168032" name="Oval 91">
              <a:extLst>
                <a:ext uri="{FF2B5EF4-FFF2-40B4-BE49-F238E27FC236}">
                  <a16:creationId xmlns:a16="http://schemas.microsoft.com/office/drawing/2014/main" id="{6BE5440C-0748-B7E6-560A-12BBB9E5C88E}"/>
                </a:ext>
              </a:extLst>
            </p:cNvPr>
            <p:cNvSpPr>
              <a:spLocks noChangeAspect="1" noChangeArrowheads="1"/>
            </p:cNvSpPr>
            <p:nvPr>
              <p:custDataLst>
                <p:tags r:id="rId47"/>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33" name="Arc 92">
              <a:extLst>
                <a:ext uri="{FF2B5EF4-FFF2-40B4-BE49-F238E27FC236}">
                  <a16:creationId xmlns:a16="http://schemas.microsoft.com/office/drawing/2014/main" id="{B8B7ACC4-958D-B2AC-0402-77F05F0D8338}"/>
                </a:ext>
              </a:extLst>
            </p:cNvPr>
            <p:cNvSpPr>
              <a:spLocks noChangeAspect="1" noChangeArrowheads="1"/>
            </p:cNvSpPr>
            <p:nvPr>
              <p:custDataLst>
                <p:tags r:id="rId48"/>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34" name="Group 2146">
            <a:extLst>
              <a:ext uri="{FF2B5EF4-FFF2-40B4-BE49-F238E27FC236}">
                <a16:creationId xmlns:a16="http://schemas.microsoft.com/office/drawing/2014/main" id="{F327BEDC-3A26-E632-0BEF-60170D31DBC1}"/>
              </a:ext>
            </a:extLst>
          </p:cNvPr>
          <p:cNvGrpSpPr>
            <a:grpSpLocks noChangeAspect="1"/>
          </p:cNvGrpSpPr>
          <p:nvPr>
            <p:custDataLst>
              <p:tags r:id="rId9"/>
            </p:custDataLst>
          </p:nvPr>
        </p:nvGrpSpPr>
        <p:grpSpPr bwMode="auto">
          <a:xfrm>
            <a:off x="6369050" y="3890963"/>
            <a:ext cx="174625" cy="179387"/>
            <a:chOff x="821" y="2392"/>
            <a:chExt cx="212" cy="214"/>
          </a:xfrm>
        </p:grpSpPr>
        <p:sp>
          <p:nvSpPr>
            <p:cNvPr id="168035" name="Oval 91">
              <a:extLst>
                <a:ext uri="{FF2B5EF4-FFF2-40B4-BE49-F238E27FC236}">
                  <a16:creationId xmlns:a16="http://schemas.microsoft.com/office/drawing/2014/main" id="{1ACC0613-D709-0B7E-5272-8651B7D0B31B}"/>
                </a:ext>
              </a:extLst>
            </p:cNvPr>
            <p:cNvSpPr>
              <a:spLocks noChangeAspect="1" noChangeArrowheads="1"/>
            </p:cNvSpPr>
            <p:nvPr>
              <p:custDataLst>
                <p:tags r:id="rId45"/>
              </p:custDataLst>
            </p:nvPr>
          </p:nvSpPr>
          <p:spPr bwMode="blackWhite">
            <a:xfrm>
              <a:off x="821" y="2392"/>
              <a:ext cx="211" cy="211"/>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36" name="Arc 92">
              <a:extLst>
                <a:ext uri="{FF2B5EF4-FFF2-40B4-BE49-F238E27FC236}">
                  <a16:creationId xmlns:a16="http://schemas.microsoft.com/office/drawing/2014/main" id="{F6111552-6E96-11F7-F0DC-4D2604C0B5D2}"/>
                </a:ext>
              </a:extLst>
            </p:cNvPr>
            <p:cNvSpPr>
              <a:spLocks noChangeAspect="1" noChangeArrowheads="1"/>
            </p:cNvSpPr>
            <p:nvPr>
              <p:custDataLst>
                <p:tags r:id="rId46"/>
              </p:custDataLst>
            </p:nvPr>
          </p:nvSpPr>
          <p:spPr bwMode="black">
            <a:xfrm>
              <a:off x="821" y="2392"/>
              <a:ext cx="212" cy="214"/>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37" name="Group 2149">
            <a:extLst>
              <a:ext uri="{FF2B5EF4-FFF2-40B4-BE49-F238E27FC236}">
                <a16:creationId xmlns:a16="http://schemas.microsoft.com/office/drawing/2014/main" id="{B031716E-7218-F8EE-840A-C8EDECC50769}"/>
              </a:ext>
            </a:extLst>
          </p:cNvPr>
          <p:cNvGrpSpPr>
            <a:grpSpLocks noChangeAspect="1"/>
          </p:cNvGrpSpPr>
          <p:nvPr>
            <p:custDataLst>
              <p:tags r:id="rId10"/>
            </p:custDataLst>
          </p:nvPr>
        </p:nvGrpSpPr>
        <p:grpSpPr bwMode="auto">
          <a:xfrm>
            <a:off x="6369050" y="4335463"/>
            <a:ext cx="174625" cy="179387"/>
            <a:chOff x="821" y="2392"/>
            <a:chExt cx="212" cy="214"/>
          </a:xfrm>
        </p:grpSpPr>
        <p:sp>
          <p:nvSpPr>
            <p:cNvPr id="168038" name="Oval 91">
              <a:extLst>
                <a:ext uri="{FF2B5EF4-FFF2-40B4-BE49-F238E27FC236}">
                  <a16:creationId xmlns:a16="http://schemas.microsoft.com/office/drawing/2014/main" id="{D52DD2E8-9521-1000-A43C-973641A49CCB}"/>
                </a:ext>
              </a:extLst>
            </p:cNvPr>
            <p:cNvSpPr>
              <a:spLocks noChangeAspect="1" noChangeArrowheads="1"/>
            </p:cNvSpPr>
            <p:nvPr>
              <p:custDataLst>
                <p:tags r:id="rId43"/>
              </p:custDataLst>
            </p:nvPr>
          </p:nvSpPr>
          <p:spPr bwMode="blackWhite">
            <a:xfrm>
              <a:off x="821" y="2392"/>
              <a:ext cx="211" cy="211"/>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39" name="Arc 92">
              <a:extLst>
                <a:ext uri="{FF2B5EF4-FFF2-40B4-BE49-F238E27FC236}">
                  <a16:creationId xmlns:a16="http://schemas.microsoft.com/office/drawing/2014/main" id="{7CE2673B-DC84-BB32-ACC4-A054CD4401C8}"/>
                </a:ext>
              </a:extLst>
            </p:cNvPr>
            <p:cNvSpPr>
              <a:spLocks noChangeAspect="1" noChangeArrowheads="1"/>
            </p:cNvSpPr>
            <p:nvPr>
              <p:custDataLst>
                <p:tags r:id="rId44"/>
              </p:custDataLst>
            </p:nvPr>
          </p:nvSpPr>
          <p:spPr bwMode="black">
            <a:xfrm>
              <a:off x="821" y="2392"/>
              <a:ext cx="212" cy="214"/>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40" name="Group 2152">
            <a:extLst>
              <a:ext uri="{FF2B5EF4-FFF2-40B4-BE49-F238E27FC236}">
                <a16:creationId xmlns:a16="http://schemas.microsoft.com/office/drawing/2014/main" id="{1610A412-EE9D-2F43-C85F-02227061752A}"/>
              </a:ext>
            </a:extLst>
          </p:cNvPr>
          <p:cNvGrpSpPr>
            <a:grpSpLocks noChangeAspect="1"/>
          </p:cNvGrpSpPr>
          <p:nvPr>
            <p:custDataLst>
              <p:tags r:id="rId11"/>
            </p:custDataLst>
          </p:nvPr>
        </p:nvGrpSpPr>
        <p:grpSpPr bwMode="auto">
          <a:xfrm>
            <a:off x="7296150" y="4335463"/>
            <a:ext cx="174625" cy="179387"/>
            <a:chOff x="821" y="2392"/>
            <a:chExt cx="212" cy="214"/>
          </a:xfrm>
        </p:grpSpPr>
        <p:sp>
          <p:nvSpPr>
            <p:cNvPr id="168041" name="Oval 91">
              <a:extLst>
                <a:ext uri="{FF2B5EF4-FFF2-40B4-BE49-F238E27FC236}">
                  <a16:creationId xmlns:a16="http://schemas.microsoft.com/office/drawing/2014/main" id="{F4D18E79-31A2-BBD8-14DF-89B14546A2A0}"/>
                </a:ext>
              </a:extLst>
            </p:cNvPr>
            <p:cNvSpPr>
              <a:spLocks noChangeAspect="1" noChangeArrowheads="1"/>
            </p:cNvSpPr>
            <p:nvPr>
              <p:custDataLst>
                <p:tags r:id="rId41"/>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42" name="Arc 92">
              <a:extLst>
                <a:ext uri="{FF2B5EF4-FFF2-40B4-BE49-F238E27FC236}">
                  <a16:creationId xmlns:a16="http://schemas.microsoft.com/office/drawing/2014/main" id="{C04E8E40-4808-B972-3C8C-97010BC7F659}"/>
                </a:ext>
              </a:extLst>
            </p:cNvPr>
            <p:cNvSpPr>
              <a:spLocks noChangeAspect="1" noChangeArrowheads="1"/>
            </p:cNvSpPr>
            <p:nvPr>
              <p:custDataLst>
                <p:tags r:id="rId42"/>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sp>
        <p:nvSpPr>
          <p:cNvPr id="168043" name="Line 2155">
            <a:extLst>
              <a:ext uri="{FF2B5EF4-FFF2-40B4-BE49-F238E27FC236}">
                <a16:creationId xmlns:a16="http://schemas.microsoft.com/office/drawing/2014/main" id="{056C8773-F961-920F-8FC3-264E1D9C272D}"/>
              </a:ext>
            </a:extLst>
          </p:cNvPr>
          <p:cNvSpPr>
            <a:spLocks noChangeShapeType="1"/>
          </p:cNvSpPr>
          <p:nvPr/>
        </p:nvSpPr>
        <p:spPr bwMode="auto">
          <a:xfrm>
            <a:off x="7258050" y="5308600"/>
            <a:ext cx="250825"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grpSp>
        <p:nvGrpSpPr>
          <p:cNvPr id="168044" name="Group 2156">
            <a:extLst>
              <a:ext uri="{FF2B5EF4-FFF2-40B4-BE49-F238E27FC236}">
                <a16:creationId xmlns:a16="http://schemas.microsoft.com/office/drawing/2014/main" id="{B6DC48D4-BFA6-EA4A-6E84-9E7971B7D072}"/>
              </a:ext>
            </a:extLst>
          </p:cNvPr>
          <p:cNvGrpSpPr>
            <a:grpSpLocks/>
          </p:cNvGrpSpPr>
          <p:nvPr/>
        </p:nvGrpSpPr>
        <p:grpSpPr bwMode="auto">
          <a:xfrm>
            <a:off x="7297738" y="3906838"/>
            <a:ext cx="176212" cy="177800"/>
            <a:chOff x="4021" y="302"/>
            <a:chExt cx="111" cy="112"/>
          </a:xfrm>
        </p:grpSpPr>
        <p:sp>
          <p:nvSpPr>
            <p:cNvPr id="168045" name="Oval 91">
              <a:extLst>
                <a:ext uri="{FF2B5EF4-FFF2-40B4-BE49-F238E27FC236}">
                  <a16:creationId xmlns:a16="http://schemas.microsoft.com/office/drawing/2014/main" id="{032A783E-FC80-A99F-2DC4-B2396BAFD61D}"/>
                </a:ext>
              </a:extLst>
            </p:cNvPr>
            <p:cNvSpPr>
              <a:spLocks noChangeAspect="1" noChangeArrowheads="1"/>
            </p:cNvSpPr>
            <p:nvPr>
              <p:custDataLst>
                <p:tags r:id="rId39"/>
              </p:custDataLst>
            </p:nvPr>
          </p:nvSpPr>
          <p:spPr bwMode="blackWhite">
            <a:xfrm>
              <a:off x="4021" y="302"/>
              <a:ext cx="110" cy="11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46" name="Arc 92">
              <a:extLst>
                <a:ext uri="{FF2B5EF4-FFF2-40B4-BE49-F238E27FC236}">
                  <a16:creationId xmlns:a16="http://schemas.microsoft.com/office/drawing/2014/main" id="{1B68CDCD-9026-CF2B-7E23-254A16968AF7}"/>
                </a:ext>
              </a:extLst>
            </p:cNvPr>
            <p:cNvSpPr>
              <a:spLocks noChangeAspect="1"/>
            </p:cNvSpPr>
            <p:nvPr>
              <p:custDataLst>
                <p:tags r:id="rId40"/>
              </p:custDataLst>
            </p:nvPr>
          </p:nvSpPr>
          <p:spPr bwMode="black">
            <a:xfrm>
              <a:off x="4077" y="303"/>
              <a:ext cx="55" cy="111"/>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200"/>
                    <a:pt x="0" y="43200"/>
                  </a:cubicBezTo>
                </a:path>
                <a:path w="21600" h="43200" stroke="0" extrusionOk="0">
                  <a:moveTo>
                    <a:pt x="-1" y="0"/>
                  </a:moveTo>
                  <a:cubicBezTo>
                    <a:pt x="11929" y="0"/>
                    <a:pt x="21600" y="9670"/>
                    <a:pt x="21600" y="21600"/>
                  </a:cubicBezTo>
                  <a:cubicBezTo>
                    <a:pt x="21600" y="33529"/>
                    <a:pt x="11929" y="43200"/>
                    <a:pt x="0" y="43200"/>
                  </a:cubicBezTo>
                  <a:lnTo>
                    <a:pt x="0" y="21600"/>
                  </a:lnTo>
                  <a:close/>
                </a:path>
              </a:pathLst>
            </a:cu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47" name="Group 2159">
            <a:extLst>
              <a:ext uri="{FF2B5EF4-FFF2-40B4-BE49-F238E27FC236}">
                <a16:creationId xmlns:a16="http://schemas.microsoft.com/office/drawing/2014/main" id="{15ABEDB1-A9C3-3AB6-3A81-5EDA640AA079}"/>
              </a:ext>
            </a:extLst>
          </p:cNvPr>
          <p:cNvGrpSpPr>
            <a:grpSpLocks noChangeAspect="1"/>
          </p:cNvGrpSpPr>
          <p:nvPr>
            <p:custDataLst>
              <p:tags r:id="rId12"/>
            </p:custDataLst>
          </p:nvPr>
        </p:nvGrpSpPr>
        <p:grpSpPr bwMode="auto">
          <a:xfrm>
            <a:off x="7296150" y="4806950"/>
            <a:ext cx="174625" cy="179388"/>
            <a:chOff x="821" y="2392"/>
            <a:chExt cx="212" cy="214"/>
          </a:xfrm>
        </p:grpSpPr>
        <p:sp>
          <p:nvSpPr>
            <p:cNvPr id="168048" name="Oval 91">
              <a:extLst>
                <a:ext uri="{FF2B5EF4-FFF2-40B4-BE49-F238E27FC236}">
                  <a16:creationId xmlns:a16="http://schemas.microsoft.com/office/drawing/2014/main" id="{2346BF47-77FF-B28E-F0A7-3584933B4E6A}"/>
                </a:ext>
              </a:extLst>
            </p:cNvPr>
            <p:cNvSpPr>
              <a:spLocks noChangeAspect="1" noChangeArrowheads="1"/>
            </p:cNvSpPr>
            <p:nvPr>
              <p:custDataLst>
                <p:tags r:id="rId37"/>
              </p:custDataLst>
            </p:nvPr>
          </p:nvSpPr>
          <p:spPr bwMode="blackWhite">
            <a:xfrm>
              <a:off x="821" y="2392"/>
              <a:ext cx="211" cy="211"/>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49" name="Arc 92">
              <a:extLst>
                <a:ext uri="{FF2B5EF4-FFF2-40B4-BE49-F238E27FC236}">
                  <a16:creationId xmlns:a16="http://schemas.microsoft.com/office/drawing/2014/main" id="{21290E41-8988-B0CB-D4DD-340428FE2280}"/>
                </a:ext>
              </a:extLst>
            </p:cNvPr>
            <p:cNvSpPr>
              <a:spLocks noChangeAspect="1" noChangeArrowheads="1"/>
            </p:cNvSpPr>
            <p:nvPr>
              <p:custDataLst>
                <p:tags r:id="rId38"/>
              </p:custDataLst>
            </p:nvPr>
          </p:nvSpPr>
          <p:spPr bwMode="black">
            <a:xfrm>
              <a:off x="821" y="2392"/>
              <a:ext cx="212" cy="214"/>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50" name="Group 2162">
            <a:extLst>
              <a:ext uri="{FF2B5EF4-FFF2-40B4-BE49-F238E27FC236}">
                <a16:creationId xmlns:a16="http://schemas.microsoft.com/office/drawing/2014/main" id="{00FE06F3-EA5F-2F17-22E1-762FBBC6B3EF}"/>
              </a:ext>
            </a:extLst>
          </p:cNvPr>
          <p:cNvGrpSpPr>
            <a:grpSpLocks noChangeAspect="1"/>
          </p:cNvGrpSpPr>
          <p:nvPr>
            <p:custDataLst>
              <p:tags r:id="rId13"/>
            </p:custDataLst>
          </p:nvPr>
        </p:nvGrpSpPr>
        <p:grpSpPr bwMode="auto">
          <a:xfrm>
            <a:off x="8134350" y="3903663"/>
            <a:ext cx="174625" cy="179387"/>
            <a:chOff x="821" y="2392"/>
            <a:chExt cx="212" cy="214"/>
          </a:xfrm>
        </p:grpSpPr>
        <p:sp>
          <p:nvSpPr>
            <p:cNvPr id="168051" name="Oval 91">
              <a:extLst>
                <a:ext uri="{FF2B5EF4-FFF2-40B4-BE49-F238E27FC236}">
                  <a16:creationId xmlns:a16="http://schemas.microsoft.com/office/drawing/2014/main" id="{7EDC7AED-103B-1E7A-BB9F-48073FC5EE70}"/>
                </a:ext>
              </a:extLst>
            </p:cNvPr>
            <p:cNvSpPr>
              <a:spLocks noChangeAspect="1" noChangeArrowheads="1"/>
            </p:cNvSpPr>
            <p:nvPr>
              <p:custDataLst>
                <p:tags r:id="rId35"/>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52" name="Arc 92">
              <a:extLst>
                <a:ext uri="{FF2B5EF4-FFF2-40B4-BE49-F238E27FC236}">
                  <a16:creationId xmlns:a16="http://schemas.microsoft.com/office/drawing/2014/main" id="{3E1E985C-CE16-1959-2135-6E3D91B33C3E}"/>
                </a:ext>
              </a:extLst>
            </p:cNvPr>
            <p:cNvSpPr>
              <a:spLocks noChangeAspect="1" noChangeArrowheads="1"/>
            </p:cNvSpPr>
            <p:nvPr>
              <p:custDataLst>
                <p:tags r:id="rId36"/>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53" name="Group 2165">
            <a:extLst>
              <a:ext uri="{FF2B5EF4-FFF2-40B4-BE49-F238E27FC236}">
                <a16:creationId xmlns:a16="http://schemas.microsoft.com/office/drawing/2014/main" id="{19488EAE-9DAF-3B7E-ED3E-C2897A4E1424}"/>
              </a:ext>
            </a:extLst>
          </p:cNvPr>
          <p:cNvGrpSpPr>
            <a:grpSpLocks noChangeAspect="1"/>
          </p:cNvGrpSpPr>
          <p:nvPr>
            <p:custDataLst>
              <p:tags r:id="rId14"/>
            </p:custDataLst>
          </p:nvPr>
        </p:nvGrpSpPr>
        <p:grpSpPr bwMode="auto">
          <a:xfrm>
            <a:off x="8134350" y="4808538"/>
            <a:ext cx="174625" cy="179387"/>
            <a:chOff x="821" y="2392"/>
            <a:chExt cx="212" cy="214"/>
          </a:xfrm>
        </p:grpSpPr>
        <p:sp>
          <p:nvSpPr>
            <p:cNvPr id="168054" name="Oval 91">
              <a:extLst>
                <a:ext uri="{FF2B5EF4-FFF2-40B4-BE49-F238E27FC236}">
                  <a16:creationId xmlns:a16="http://schemas.microsoft.com/office/drawing/2014/main" id="{27DE5DEC-2616-FBD9-2893-66B3E726A3D8}"/>
                </a:ext>
              </a:extLst>
            </p:cNvPr>
            <p:cNvSpPr>
              <a:spLocks noChangeAspect="1" noChangeArrowheads="1"/>
            </p:cNvSpPr>
            <p:nvPr>
              <p:custDataLst>
                <p:tags r:id="rId33"/>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55" name="Arc 92">
              <a:extLst>
                <a:ext uri="{FF2B5EF4-FFF2-40B4-BE49-F238E27FC236}">
                  <a16:creationId xmlns:a16="http://schemas.microsoft.com/office/drawing/2014/main" id="{9126D8F8-AC59-31C6-F8AC-27A72F34C3DF}"/>
                </a:ext>
              </a:extLst>
            </p:cNvPr>
            <p:cNvSpPr>
              <a:spLocks noChangeAspect="1" noChangeArrowheads="1"/>
            </p:cNvSpPr>
            <p:nvPr>
              <p:custDataLst>
                <p:tags r:id="rId34"/>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56" name="Group 2168">
            <a:extLst>
              <a:ext uri="{FF2B5EF4-FFF2-40B4-BE49-F238E27FC236}">
                <a16:creationId xmlns:a16="http://schemas.microsoft.com/office/drawing/2014/main" id="{8E32E343-EF0C-1FBD-E23B-7E530AB51F5B}"/>
              </a:ext>
            </a:extLst>
          </p:cNvPr>
          <p:cNvGrpSpPr>
            <a:grpSpLocks/>
          </p:cNvGrpSpPr>
          <p:nvPr/>
        </p:nvGrpSpPr>
        <p:grpSpPr bwMode="auto">
          <a:xfrm>
            <a:off x="8123238" y="4376738"/>
            <a:ext cx="176212" cy="177800"/>
            <a:chOff x="4021" y="302"/>
            <a:chExt cx="111" cy="112"/>
          </a:xfrm>
        </p:grpSpPr>
        <p:sp>
          <p:nvSpPr>
            <p:cNvPr id="168057" name="Oval 91">
              <a:extLst>
                <a:ext uri="{FF2B5EF4-FFF2-40B4-BE49-F238E27FC236}">
                  <a16:creationId xmlns:a16="http://schemas.microsoft.com/office/drawing/2014/main" id="{082A5ED8-48F4-F6D8-1079-95BA8F8B9A55}"/>
                </a:ext>
              </a:extLst>
            </p:cNvPr>
            <p:cNvSpPr>
              <a:spLocks noChangeAspect="1" noChangeArrowheads="1"/>
            </p:cNvSpPr>
            <p:nvPr>
              <p:custDataLst>
                <p:tags r:id="rId31"/>
              </p:custDataLst>
            </p:nvPr>
          </p:nvSpPr>
          <p:spPr bwMode="blackWhite">
            <a:xfrm>
              <a:off x="4021" y="302"/>
              <a:ext cx="110" cy="11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58" name="Arc 92">
              <a:extLst>
                <a:ext uri="{FF2B5EF4-FFF2-40B4-BE49-F238E27FC236}">
                  <a16:creationId xmlns:a16="http://schemas.microsoft.com/office/drawing/2014/main" id="{BF780C61-F7EA-D7E1-383C-491A00B3FEFD}"/>
                </a:ext>
              </a:extLst>
            </p:cNvPr>
            <p:cNvSpPr>
              <a:spLocks noChangeAspect="1"/>
            </p:cNvSpPr>
            <p:nvPr>
              <p:custDataLst>
                <p:tags r:id="rId32"/>
              </p:custDataLst>
            </p:nvPr>
          </p:nvSpPr>
          <p:spPr bwMode="black">
            <a:xfrm>
              <a:off x="4077" y="303"/>
              <a:ext cx="55" cy="111"/>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200"/>
                    <a:pt x="0" y="43200"/>
                  </a:cubicBezTo>
                </a:path>
                <a:path w="21600" h="43200" stroke="0" extrusionOk="0">
                  <a:moveTo>
                    <a:pt x="-1" y="0"/>
                  </a:moveTo>
                  <a:cubicBezTo>
                    <a:pt x="11929" y="0"/>
                    <a:pt x="21600" y="9670"/>
                    <a:pt x="21600" y="21600"/>
                  </a:cubicBezTo>
                  <a:cubicBezTo>
                    <a:pt x="21600" y="33529"/>
                    <a:pt x="11929" y="43200"/>
                    <a:pt x="0" y="43200"/>
                  </a:cubicBezTo>
                  <a:lnTo>
                    <a:pt x="0" y="21600"/>
                  </a:lnTo>
                  <a:close/>
                </a:path>
              </a:pathLst>
            </a:cu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59" name="Group 2171">
            <a:extLst>
              <a:ext uri="{FF2B5EF4-FFF2-40B4-BE49-F238E27FC236}">
                <a16:creationId xmlns:a16="http://schemas.microsoft.com/office/drawing/2014/main" id="{9DE87203-2445-6ABB-3CB2-ABD816C9D90F}"/>
              </a:ext>
            </a:extLst>
          </p:cNvPr>
          <p:cNvGrpSpPr>
            <a:grpSpLocks noChangeAspect="1"/>
          </p:cNvGrpSpPr>
          <p:nvPr>
            <p:custDataLst>
              <p:tags r:id="rId15"/>
            </p:custDataLst>
          </p:nvPr>
        </p:nvGrpSpPr>
        <p:grpSpPr bwMode="auto">
          <a:xfrm>
            <a:off x="8134350" y="5227638"/>
            <a:ext cx="174625" cy="179387"/>
            <a:chOff x="821" y="2392"/>
            <a:chExt cx="212" cy="214"/>
          </a:xfrm>
        </p:grpSpPr>
        <p:sp>
          <p:nvSpPr>
            <p:cNvPr id="168060" name="Oval 91">
              <a:extLst>
                <a:ext uri="{FF2B5EF4-FFF2-40B4-BE49-F238E27FC236}">
                  <a16:creationId xmlns:a16="http://schemas.microsoft.com/office/drawing/2014/main" id="{8B458E33-5DFB-1E1A-9466-D5A37C7056F4}"/>
                </a:ext>
              </a:extLst>
            </p:cNvPr>
            <p:cNvSpPr>
              <a:spLocks noChangeAspect="1" noChangeArrowheads="1"/>
            </p:cNvSpPr>
            <p:nvPr>
              <p:custDataLst>
                <p:tags r:id="rId29"/>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61" name="Arc 92">
              <a:extLst>
                <a:ext uri="{FF2B5EF4-FFF2-40B4-BE49-F238E27FC236}">
                  <a16:creationId xmlns:a16="http://schemas.microsoft.com/office/drawing/2014/main" id="{EE0AE7FC-B86D-CA70-ED45-9525897B3BAF}"/>
                </a:ext>
              </a:extLst>
            </p:cNvPr>
            <p:cNvSpPr>
              <a:spLocks noChangeAspect="1" noChangeArrowheads="1"/>
            </p:cNvSpPr>
            <p:nvPr>
              <p:custDataLst>
                <p:tags r:id="rId30"/>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62" name="Group 2174">
            <a:extLst>
              <a:ext uri="{FF2B5EF4-FFF2-40B4-BE49-F238E27FC236}">
                <a16:creationId xmlns:a16="http://schemas.microsoft.com/office/drawing/2014/main" id="{4EA076E8-7B16-582C-6CDA-D6F086D9C356}"/>
              </a:ext>
            </a:extLst>
          </p:cNvPr>
          <p:cNvGrpSpPr>
            <a:grpSpLocks/>
          </p:cNvGrpSpPr>
          <p:nvPr/>
        </p:nvGrpSpPr>
        <p:grpSpPr bwMode="auto">
          <a:xfrm>
            <a:off x="6357938" y="5227638"/>
            <a:ext cx="176212" cy="177800"/>
            <a:chOff x="4021" y="302"/>
            <a:chExt cx="111" cy="112"/>
          </a:xfrm>
        </p:grpSpPr>
        <p:sp>
          <p:nvSpPr>
            <p:cNvPr id="168063" name="Oval 91">
              <a:extLst>
                <a:ext uri="{FF2B5EF4-FFF2-40B4-BE49-F238E27FC236}">
                  <a16:creationId xmlns:a16="http://schemas.microsoft.com/office/drawing/2014/main" id="{8B12C354-11DB-47B6-8965-1FF7880B2742}"/>
                </a:ext>
              </a:extLst>
            </p:cNvPr>
            <p:cNvSpPr>
              <a:spLocks noChangeAspect="1" noChangeArrowheads="1"/>
            </p:cNvSpPr>
            <p:nvPr>
              <p:custDataLst>
                <p:tags r:id="rId27"/>
              </p:custDataLst>
            </p:nvPr>
          </p:nvSpPr>
          <p:spPr bwMode="blackWhite">
            <a:xfrm>
              <a:off x="4021" y="302"/>
              <a:ext cx="110" cy="11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64" name="Arc 92">
              <a:extLst>
                <a:ext uri="{FF2B5EF4-FFF2-40B4-BE49-F238E27FC236}">
                  <a16:creationId xmlns:a16="http://schemas.microsoft.com/office/drawing/2014/main" id="{A2DC90E4-BE54-FBE7-5482-5CBFEA132F09}"/>
                </a:ext>
              </a:extLst>
            </p:cNvPr>
            <p:cNvSpPr>
              <a:spLocks noChangeAspect="1"/>
            </p:cNvSpPr>
            <p:nvPr>
              <p:custDataLst>
                <p:tags r:id="rId28"/>
              </p:custDataLst>
            </p:nvPr>
          </p:nvSpPr>
          <p:spPr bwMode="black">
            <a:xfrm>
              <a:off x="4077" y="303"/>
              <a:ext cx="55" cy="111"/>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200"/>
                    <a:pt x="0" y="43200"/>
                  </a:cubicBezTo>
                </a:path>
                <a:path w="21600" h="43200" stroke="0" extrusionOk="0">
                  <a:moveTo>
                    <a:pt x="-1" y="0"/>
                  </a:moveTo>
                  <a:cubicBezTo>
                    <a:pt x="11929" y="0"/>
                    <a:pt x="21600" y="9670"/>
                    <a:pt x="21600" y="21600"/>
                  </a:cubicBezTo>
                  <a:cubicBezTo>
                    <a:pt x="21600" y="33529"/>
                    <a:pt x="11929" y="43200"/>
                    <a:pt x="0" y="43200"/>
                  </a:cubicBezTo>
                  <a:lnTo>
                    <a:pt x="0" y="21600"/>
                  </a:lnTo>
                  <a:close/>
                </a:path>
              </a:pathLst>
            </a:cu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65" name="Group 2177">
            <a:extLst>
              <a:ext uri="{FF2B5EF4-FFF2-40B4-BE49-F238E27FC236}">
                <a16:creationId xmlns:a16="http://schemas.microsoft.com/office/drawing/2014/main" id="{E1DA0EB1-E49D-8A5B-0217-4416CA2D5EA2}"/>
              </a:ext>
            </a:extLst>
          </p:cNvPr>
          <p:cNvGrpSpPr>
            <a:grpSpLocks noChangeAspect="1"/>
          </p:cNvGrpSpPr>
          <p:nvPr>
            <p:custDataLst>
              <p:tags r:id="rId16"/>
            </p:custDataLst>
          </p:nvPr>
        </p:nvGrpSpPr>
        <p:grpSpPr bwMode="auto">
          <a:xfrm>
            <a:off x="4273550" y="5237163"/>
            <a:ext cx="174625" cy="179387"/>
            <a:chOff x="821" y="2392"/>
            <a:chExt cx="212" cy="214"/>
          </a:xfrm>
        </p:grpSpPr>
        <p:sp>
          <p:nvSpPr>
            <p:cNvPr id="168066" name="Oval 91">
              <a:extLst>
                <a:ext uri="{FF2B5EF4-FFF2-40B4-BE49-F238E27FC236}">
                  <a16:creationId xmlns:a16="http://schemas.microsoft.com/office/drawing/2014/main" id="{A129A9C3-EB5B-7C32-BAAA-4D7FFD94F783}"/>
                </a:ext>
              </a:extLst>
            </p:cNvPr>
            <p:cNvSpPr>
              <a:spLocks noChangeAspect="1" noChangeArrowheads="1"/>
            </p:cNvSpPr>
            <p:nvPr>
              <p:custDataLst>
                <p:tags r:id="rId25"/>
              </p:custDataLst>
            </p:nvPr>
          </p:nvSpPr>
          <p:spPr bwMode="blackWhite">
            <a:xfrm>
              <a:off x="821" y="2392"/>
              <a:ext cx="211" cy="211"/>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67" name="Arc 92">
              <a:extLst>
                <a:ext uri="{FF2B5EF4-FFF2-40B4-BE49-F238E27FC236}">
                  <a16:creationId xmlns:a16="http://schemas.microsoft.com/office/drawing/2014/main" id="{B5D8AEB5-B66B-0D2F-D5C6-DBA9D9E4D785}"/>
                </a:ext>
              </a:extLst>
            </p:cNvPr>
            <p:cNvSpPr>
              <a:spLocks noChangeAspect="1" noChangeArrowheads="1"/>
            </p:cNvSpPr>
            <p:nvPr>
              <p:custDataLst>
                <p:tags r:id="rId26"/>
              </p:custDataLst>
            </p:nvPr>
          </p:nvSpPr>
          <p:spPr bwMode="black">
            <a:xfrm>
              <a:off x="821" y="2392"/>
              <a:ext cx="212" cy="214"/>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sp>
        <p:nvSpPr>
          <p:cNvPr id="168068" name="Text Box 2180">
            <a:extLst>
              <a:ext uri="{FF2B5EF4-FFF2-40B4-BE49-F238E27FC236}">
                <a16:creationId xmlns:a16="http://schemas.microsoft.com/office/drawing/2014/main" id="{47CD73C0-E95A-CBE7-883A-8352F9B4E560}"/>
              </a:ext>
            </a:extLst>
          </p:cNvPr>
          <p:cNvSpPr txBox="1">
            <a:spLocks noChangeArrowheads="1"/>
          </p:cNvSpPr>
          <p:nvPr/>
        </p:nvSpPr>
        <p:spPr bwMode="auto">
          <a:xfrm>
            <a:off x="361950" y="5754688"/>
            <a:ext cx="11604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fr-FR" sz="1400" u="none">
                <a:latin typeface="Arial" panose="020B0604020202020204" pitchFamily="34" charset="0"/>
              </a:rPr>
              <a:t>Participation</a:t>
            </a:r>
          </a:p>
        </p:txBody>
      </p:sp>
      <p:grpSp>
        <p:nvGrpSpPr>
          <p:cNvPr id="168069" name="Group 2181">
            <a:extLst>
              <a:ext uri="{FF2B5EF4-FFF2-40B4-BE49-F238E27FC236}">
                <a16:creationId xmlns:a16="http://schemas.microsoft.com/office/drawing/2014/main" id="{3E535862-A5E7-61EA-F1E5-0849E7B19DD3}"/>
              </a:ext>
            </a:extLst>
          </p:cNvPr>
          <p:cNvGrpSpPr>
            <a:grpSpLocks noChangeAspect="1"/>
          </p:cNvGrpSpPr>
          <p:nvPr>
            <p:custDataLst>
              <p:tags r:id="rId17"/>
            </p:custDataLst>
          </p:nvPr>
        </p:nvGrpSpPr>
        <p:grpSpPr bwMode="auto">
          <a:xfrm>
            <a:off x="438150" y="6192838"/>
            <a:ext cx="174625" cy="179387"/>
            <a:chOff x="821" y="2392"/>
            <a:chExt cx="212" cy="214"/>
          </a:xfrm>
        </p:grpSpPr>
        <p:sp>
          <p:nvSpPr>
            <p:cNvPr id="168070" name="Oval 91">
              <a:extLst>
                <a:ext uri="{FF2B5EF4-FFF2-40B4-BE49-F238E27FC236}">
                  <a16:creationId xmlns:a16="http://schemas.microsoft.com/office/drawing/2014/main" id="{2C3584D8-812D-A899-44E6-D70DA49CE5AC}"/>
                </a:ext>
              </a:extLst>
            </p:cNvPr>
            <p:cNvSpPr>
              <a:spLocks noChangeAspect="1" noChangeArrowheads="1"/>
            </p:cNvSpPr>
            <p:nvPr>
              <p:custDataLst>
                <p:tags r:id="rId23"/>
              </p:custDataLst>
            </p:nvPr>
          </p:nvSpPr>
          <p:spPr bwMode="blackWhite">
            <a:xfrm>
              <a:off x="821" y="2392"/>
              <a:ext cx="211" cy="211"/>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71" name="Arc 92">
              <a:extLst>
                <a:ext uri="{FF2B5EF4-FFF2-40B4-BE49-F238E27FC236}">
                  <a16:creationId xmlns:a16="http://schemas.microsoft.com/office/drawing/2014/main" id="{C68EA807-BF92-95C6-6862-97DBEA5F0C0A}"/>
                </a:ext>
              </a:extLst>
            </p:cNvPr>
            <p:cNvSpPr>
              <a:spLocks noChangeAspect="1" noChangeArrowheads="1"/>
            </p:cNvSpPr>
            <p:nvPr>
              <p:custDataLst>
                <p:tags r:id="rId24"/>
              </p:custDataLst>
            </p:nvPr>
          </p:nvSpPr>
          <p:spPr bwMode="black">
            <a:xfrm>
              <a:off x="821" y="2392"/>
              <a:ext cx="212" cy="214"/>
            </a:xfrm>
            <a:prstGeom prst="ellipse">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72" name="Group 2184">
            <a:extLst>
              <a:ext uri="{FF2B5EF4-FFF2-40B4-BE49-F238E27FC236}">
                <a16:creationId xmlns:a16="http://schemas.microsoft.com/office/drawing/2014/main" id="{CDCEC106-75BC-C722-A0FE-7DC1E8E7C02D}"/>
              </a:ext>
            </a:extLst>
          </p:cNvPr>
          <p:cNvGrpSpPr>
            <a:grpSpLocks/>
          </p:cNvGrpSpPr>
          <p:nvPr/>
        </p:nvGrpSpPr>
        <p:grpSpPr bwMode="auto">
          <a:xfrm>
            <a:off x="1401763" y="6194425"/>
            <a:ext cx="176212" cy="177800"/>
            <a:chOff x="4021" y="302"/>
            <a:chExt cx="111" cy="112"/>
          </a:xfrm>
        </p:grpSpPr>
        <p:sp>
          <p:nvSpPr>
            <p:cNvPr id="168073" name="Oval 91">
              <a:extLst>
                <a:ext uri="{FF2B5EF4-FFF2-40B4-BE49-F238E27FC236}">
                  <a16:creationId xmlns:a16="http://schemas.microsoft.com/office/drawing/2014/main" id="{6B1BAE8A-D9D8-2FEF-78E4-D0383039DB3A}"/>
                </a:ext>
              </a:extLst>
            </p:cNvPr>
            <p:cNvSpPr>
              <a:spLocks noChangeAspect="1" noChangeArrowheads="1"/>
            </p:cNvSpPr>
            <p:nvPr>
              <p:custDataLst>
                <p:tags r:id="rId21"/>
              </p:custDataLst>
            </p:nvPr>
          </p:nvSpPr>
          <p:spPr bwMode="blackWhite">
            <a:xfrm>
              <a:off x="4021" y="302"/>
              <a:ext cx="110" cy="11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74" name="Arc 92">
              <a:extLst>
                <a:ext uri="{FF2B5EF4-FFF2-40B4-BE49-F238E27FC236}">
                  <a16:creationId xmlns:a16="http://schemas.microsoft.com/office/drawing/2014/main" id="{E2A220B2-0B85-73CA-F5CC-305B0EC4AA71}"/>
                </a:ext>
              </a:extLst>
            </p:cNvPr>
            <p:cNvSpPr>
              <a:spLocks noChangeAspect="1"/>
            </p:cNvSpPr>
            <p:nvPr>
              <p:custDataLst>
                <p:tags r:id="rId22"/>
              </p:custDataLst>
            </p:nvPr>
          </p:nvSpPr>
          <p:spPr bwMode="black">
            <a:xfrm>
              <a:off x="4077" y="303"/>
              <a:ext cx="55" cy="111"/>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200"/>
                    <a:pt x="0" y="43200"/>
                  </a:cubicBezTo>
                </a:path>
                <a:path w="21600" h="43200" stroke="0" extrusionOk="0">
                  <a:moveTo>
                    <a:pt x="-1" y="0"/>
                  </a:moveTo>
                  <a:cubicBezTo>
                    <a:pt x="11929" y="0"/>
                    <a:pt x="21600" y="9670"/>
                    <a:pt x="21600" y="21600"/>
                  </a:cubicBezTo>
                  <a:cubicBezTo>
                    <a:pt x="21600" y="33529"/>
                    <a:pt x="11929" y="43200"/>
                    <a:pt x="0" y="43200"/>
                  </a:cubicBezTo>
                  <a:lnTo>
                    <a:pt x="0" y="21600"/>
                  </a:lnTo>
                  <a:close/>
                </a:path>
              </a:pathLst>
            </a:cu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grpSp>
        <p:nvGrpSpPr>
          <p:cNvPr id="168075" name="Group 2187">
            <a:extLst>
              <a:ext uri="{FF2B5EF4-FFF2-40B4-BE49-F238E27FC236}">
                <a16:creationId xmlns:a16="http://schemas.microsoft.com/office/drawing/2014/main" id="{7C893554-9F82-17CD-6FEE-EB146F7C0380}"/>
              </a:ext>
            </a:extLst>
          </p:cNvPr>
          <p:cNvGrpSpPr>
            <a:grpSpLocks noChangeAspect="1"/>
          </p:cNvGrpSpPr>
          <p:nvPr>
            <p:custDataLst>
              <p:tags r:id="rId18"/>
            </p:custDataLst>
          </p:nvPr>
        </p:nvGrpSpPr>
        <p:grpSpPr bwMode="auto">
          <a:xfrm>
            <a:off x="2527300" y="6192838"/>
            <a:ext cx="174625" cy="179387"/>
            <a:chOff x="821" y="2392"/>
            <a:chExt cx="212" cy="214"/>
          </a:xfrm>
        </p:grpSpPr>
        <p:sp>
          <p:nvSpPr>
            <p:cNvPr id="168076" name="Oval 91">
              <a:extLst>
                <a:ext uri="{FF2B5EF4-FFF2-40B4-BE49-F238E27FC236}">
                  <a16:creationId xmlns:a16="http://schemas.microsoft.com/office/drawing/2014/main" id="{B6E0A1E0-D40A-A08E-698A-B9CD6CF35D20}"/>
                </a:ext>
              </a:extLst>
            </p:cNvPr>
            <p:cNvSpPr>
              <a:spLocks noChangeAspect="1" noChangeArrowheads="1"/>
            </p:cNvSpPr>
            <p:nvPr>
              <p:custDataLst>
                <p:tags r:id="rId19"/>
              </p:custDataLst>
            </p:nvPr>
          </p:nvSpPr>
          <p:spPr bwMode="blackWhite">
            <a:xfrm>
              <a:off x="821" y="2392"/>
              <a:ext cx="211" cy="211"/>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sp>
          <p:nvSpPr>
            <p:cNvPr id="168077" name="Arc 92">
              <a:extLst>
                <a:ext uri="{FF2B5EF4-FFF2-40B4-BE49-F238E27FC236}">
                  <a16:creationId xmlns:a16="http://schemas.microsoft.com/office/drawing/2014/main" id="{3CE31203-94EC-EF1D-19DA-8D2A5E36DAF9}"/>
                </a:ext>
              </a:extLst>
            </p:cNvPr>
            <p:cNvSpPr>
              <a:spLocks noChangeAspect="1" noChangeArrowheads="1"/>
            </p:cNvSpPr>
            <p:nvPr>
              <p:custDataLst>
                <p:tags r:id="rId20"/>
              </p:custDataLst>
            </p:nvPr>
          </p:nvSpPr>
          <p:spPr bwMode="black">
            <a:xfrm>
              <a:off x="821" y="2392"/>
              <a:ext cx="212" cy="214"/>
            </a:xfrm>
            <a:prstGeom prst="ellipse">
              <a:avLst/>
            </a:prstGeom>
            <a:noFill/>
            <a:ln w="3175">
              <a:solidFill>
                <a:schemeClr val="tx1"/>
              </a:solidFill>
              <a:round/>
              <a:headEnd/>
              <a:tailEnd/>
            </a:ln>
            <a:effectLst/>
            <a:extLst>
              <a:ext uri="{909E8E84-426E-40DD-AFC4-6F175D3DCCD1}">
                <a14:hiddenFill xmlns:a14="http://schemas.microsoft.com/office/drawing/2010/main">
                  <a:gradFill rotWithShape="0">
                    <a:gsLst>
                      <a:gs pos="0">
                        <a:srgbClr val="FF0000">
                          <a:gamma/>
                          <a:shade val="46275"/>
                          <a:invGamma/>
                        </a:srgbClr>
                      </a:gs>
                      <a:gs pos="50000">
                        <a:srgbClr val="FF0000"/>
                      </a:gs>
                      <a:gs pos="100000">
                        <a:srgbClr val="FF0000">
                          <a:gamma/>
                          <a:shade val="46275"/>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190" tIns="47595" rIns="95190" bIns="47595" anchor="ctr"/>
            <a:lstStyle>
              <a:lvl1pPr algn="l" defTabSz="933450">
                <a:defRPr sz="2400">
                  <a:solidFill>
                    <a:schemeClr val="tx1"/>
                  </a:solidFill>
                  <a:latin typeface="Times New Roman" panose="02020603050405020304" pitchFamily="18" charset="0"/>
                </a:defRPr>
              </a:lvl1pPr>
              <a:lvl2pPr marL="466725" algn="l" defTabSz="933450">
                <a:defRPr sz="2400">
                  <a:solidFill>
                    <a:schemeClr val="tx1"/>
                  </a:solidFill>
                  <a:latin typeface="Times New Roman" panose="02020603050405020304" pitchFamily="18" charset="0"/>
                </a:defRPr>
              </a:lvl2pPr>
              <a:lvl3pPr marL="933450" algn="l" defTabSz="933450">
                <a:defRPr sz="2400">
                  <a:solidFill>
                    <a:schemeClr val="tx1"/>
                  </a:solidFill>
                  <a:latin typeface="Times New Roman" panose="02020603050405020304" pitchFamily="18" charset="0"/>
                </a:defRPr>
              </a:lvl3pPr>
              <a:lvl4pPr marL="1400175" algn="l" defTabSz="933450">
                <a:defRPr sz="2400">
                  <a:solidFill>
                    <a:schemeClr val="tx1"/>
                  </a:solidFill>
                  <a:latin typeface="Times New Roman" panose="02020603050405020304" pitchFamily="18" charset="0"/>
                </a:defRPr>
              </a:lvl4pPr>
              <a:lvl5pPr marL="1865313" algn="l" defTabSz="933450">
                <a:defRPr sz="2400">
                  <a:solidFill>
                    <a:schemeClr val="tx1"/>
                  </a:solidFill>
                  <a:latin typeface="Times New Roman" panose="02020603050405020304" pitchFamily="18" charset="0"/>
                </a:defRPr>
              </a:lvl5pPr>
              <a:lvl6pPr marL="2322513" defTabSz="933450" fontAlgn="base">
                <a:spcBef>
                  <a:spcPct val="0"/>
                </a:spcBef>
                <a:spcAft>
                  <a:spcPct val="0"/>
                </a:spcAft>
                <a:defRPr sz="2400">
                  <a:solidFill>
                    <a:schemeClr val="tx1"/>
                  </a:solidFill>
                  <a:latin typeface="Times New Roman" panose="02020603050405020304" pitchFamily="18" charset="0"/>
                </a:defRPr>
              </a:lvl6pPr>
              <a:lvl7pPr marL="2779713" defTabSz="933450" fontAlgn="base">
                <a:spcBef>
                  <a:spcPct val="0"/>
                </a:spcBef>
                <a:spcAft>
                  <a:spcPct val="0"/>
                </a:spcAft>
                <a:defRPr sz="2400">
                  <a:solidFill>
                    <a:schemeClr val="tx1"/>
                  </a:solidFill>
                  <a:latin typeface="Times New Roman" panose="02020603050405020304" pitchFamily="18" charset="0"/>
                </a:defRPr>
              </a:lvl7pPr>
              <a:lvl8pPr marL="3236913" defTabSz="933450" fontAlgn="base">
                <a:spcBef>
                  <a:spcPct val="0"/>
                </a:spcBef>
                <a:spcAft>
                  <a:spcPct val="0"/>
                </a:spcAft>
                <a:defRPr sz="2400">
                  <a:solidFill>
                    <a:schemeClr val="tx1"/>
                  </a:solidFill>
                  <a:latin typeface="Times New Roman" panose="02020603050405020304" pitchFamily="18" charset="0"/>
                </a:defRPr>
              </a:lvl8pPr>
              <a:lvl9pPr marL="3694113" defTabSz="933450" fontAlgn="base">
                <a:spcBef>
                  <a:spcPct val="0"/>
                </a:spcBef>
                <a:spcAft>
                  <a:spcPct val="0"/>
                </a:spcAft>
                <a:defRPr sz="2400">
                  <a:solidFill>
                    <a:schemeClr val="tx1"/>
                  </a:solidFill>
                  <a:latin typeface="Times New Roman" panose="02020603050405020304" pitchFamily="18" charset="0"/>
                </a:defRPr>
              </a:lvl9pPr>
            </a:lstStyle>
            <a:p>
              <a:pPr algn="ctr"/>
              <a:endParaRPr lang="fr-FR" altLang="fr-FR" sz="1600" u="none">
                <a:latin typeface="Arial" panose="020B0604020202020204" pitchFamily="34" charset="0"/>
              </a:endParaRPr>
            </a:p>
          </p:txBody>
        </p:sp>
      </p:grpSp>
      <p:sp>
        <p:nvSpPr>
          <p:cNvPr id="168078" name="Text Box 2190">
            <a:extLst>
              <a:ext uri="{FF2B5EF4-FFF2-40B4-BE49-F238E27FC236}">
                <a16:creationId xmlns:a16="http://schemas.microsoft.com/office/drawing/2014/main" id="{964C5BCB-6EA5-8251-EA45-2AB5B909862A}"/>
              </a:ext>
            </a:extLst>
          </p:cNvPr>
          <p:cNvSpPr txBox="1">
            <a:spLocks noChangeArrowheads="1"/>
          </p:cNvSpPr>
          <p:nvPr/>
        </p:nvSpPr>
        <p:spPr bwMode="auto">
          <a:xfrm>
            <a:off x="690563" y="6130925"/>
            <a:ext cx="549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fr-FR" sz="1400" u="none">
                <a:latin typeface="Arial" panose="020B0604020202020204" pitchFamily="34" charset="0"/>
              </a:rPr>
              <a:t>High</a:t>
            </a:r>
          </a:p>
        </p:txBody>
      </p:sp>
      <p:sp>
        <p:nvSpPr>
          <p:cNvPr id="168079" name="Text Box 2191">
            <a:extLst>
              <a:ext uri="{FF2B5EF4-FFF2-40B4-BE49-F238E27FC236}">
                <a16:creationId xmlns:a16="http://schemas.microsoft.com/office/drawing/2014/main" id="{B40F513D-CAFE-9030-C4E7-E959316CAB85}"/>
              </a:ext>
            </a:extLst>
          </p:cNvPr>
          <p:cNvSpPr txBox="1">
            <a:spLocks noChangeArrowheads="1"/>
          </p:cNvSpPr>
          <p:nvPr/>
        </p:nvSpPr>
        <p:spPr bwMode="auto">
          <a:xfrm>
            <a:off x="1612900" y="6130925"/>
            <a:ext cx="8143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fr-FR" sz="1400" u="none">
                <a:latin typeface="Arial" panose="020B0604020202020204" pitchFamily="34" charset="0"/>
              </a:rPr>
              <a:t>Medium</a:t>
            </a:r>
          </a:p>
        </p:txBody>
      </p:sp>
      <p:sp>
        <p:nvSpPr>
          <p:cNvPr id="168080" name="Text Box 2192">
            <a:extLst>
              <a:ext uri="{FF2B5EF4-FFF2-40B4-BE49-F238E27FC236}">
                <a16:creationId xmlns:a16="http://schemas.microsoft.com/office/drawing/2014/main" id="{ECC3A035-EB10-465E-DE54-84D0D22248F5}"/>
              </a:ext>
            </a:extLst>
          </p:cNvPr>
          <p:cNvSpPr txBox="1">
            <a:spLocks noChangeArrowheads="1"/>
          </p:cNvSpPr>
          <p:nvPr/>
        </p:nvSpPr>
        <p:spPr bwMode="auto">
          <a:xfrm>
            <a:off x="2776538" y="6130925"/>
            <a:ext cx="9032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fr-FR" sz="1400" u="none">
                <a:latin typeface="Arial" panose="020B0604020202020204" pitchFamily="34" charset="0"/>
              </a:rPr>
              <a:t>Minimum</a:t>
            </a:r>
          </a:p>
        </p:txBody>
      </p:sp>
      <p:sp>
        <p:nvSpPr>
          <p:cNvPr id="168087" name="Rectangle 2199">
            <a:extLst>
              <a:ext uri="{FF2B5EF4-FFF2-40B4-BE49-F238E27FC236}">
                <a16:creationId xmlns:a16="http://schemas.microsoft.com/office/drawing/2014/main" id="{1EA44096-0F44-448A-0281-F8A87663E38C}"/>
              </a:ext>
            </a:extLst>
          </p:cNvPr>
          <p:cNvSpPr>
            <a:spLocks noGrp="1" noChangeArrowheads="1"/>
          </p:cNvSpPr>
          <p:nvPr>
            <p:ph type="title"/>
          </p:nvPr>
        </p:nvSpPr>
        <p:spPr>
          <a:xfrm>
            <a:off x="228600" y="93663"/>
            <a:ext cx="8305800" cy="820737"/>
          </a:xfrm>
          <a:noFill/>
          <a:ln/>
        </p:spPr>
        <p:txBody>
          <a:bodyPr/>
          <a:lstStyle/>
          <a:p>
            <a:r>
              <a:rPr lang="en-US" altLang="fr-FR"/>
              <a:t>Customer Involvement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050">
            <a:extLst>
              <a:ext uri="{FF2B5EF4-FFF2-40B4-BE49-F238E27FC236}">
                <a16:creationId xmlns:a16="http://schemas.microsoft.com/office/drawing/2014/main" id="{5AE69D10-806D-B81F-2080-89ED587EEE5B}"/>
              </a:ext>
            </a:extLst>
          </p:cNvPr>
          <p:cNvSpPr>
            <a:spLocks noChangeArrowheads="1"/>
          </p:cNvSpPr>
          <p:nvPr/>
        </p:nvSpPr>
        <p:spPr bwMode="auto">
          <a:xfrm>
            <a:off x="696913" y="1512888"/>
            <a:ext cx="8153400" cy="3962400"/>
          </a:xfrm>
          <a:prstGeom prst="rect">
            <a:avLst/>
          </a:prstGeom>
          <a:solidFill>
            <a:srgbClr val="DDDDDD"/>
          </a:solidFill>
          <a:ln w="9525">
            <a:miter lim="800000"/>
            <a:headEnd/>
            <a:tailEnd/>
          </a:ln>
          <a:effectLst/>
          <a:scene3d>
            <a:camera prst="legacyObliqueTopLeft"/>
            <a:lightRig rig="legacyFlat3" dir="t"/>
          </a:scene3d>
          <a:sp3d extrusionH="887400" prstMaterial="legacyMatte">
            <a:bevelT w="13500" h="13500" prst="angle"/>
            <a:bevelB w="13500" h="13500" prst="angle"/>
            <a:extrusionClr>
              <a:srgbClr val="DDDDDD"/>
            </a:extrusionClr>
            <a:contourClr>
              <a:srgbClr val="DDDDD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20000"/>
              </a:spcBef>
              <a:buClr>
                <a:schemeClr val="bg2"/>
              </a:buClr>
              <a:buSzPct val="60000"/>
              <a:buFont typeface="Wingdings" panose="05000000000000000000" pitchFamily="2" charset="2"/>
              <a:buNone/>
            </a:pPr>
            <a:endParaRPr lang="fr-FR" altLang="fr-FR" sz="1600" b="1" u="none">
              <a:latin typeface="Arial" panose="020B0604020202020204" pitchFamily="34" charset="0"/>
            </a:endParaRPr>
          </a:p>
        </p:txBody>
      </p:sp>
      <p:pic>
        <p:nvPicPr>
          <p:cNvPr id="169987" name="Picture 2051">
            <a:extLst>
              <a:ext uri="{FF2B5EF4-FFF2-40B4-BE49-F238E27FC236}">
                <a16:creationId xmlns:a16="http://schemas.microsoft.com/office/drawing/2014/main" id="{41F325E3-07C7-6D11-9EF4-CE7B7D0F988C}"/>
              </a:ext>
            </a:extLst>
          </p:cNvPr>
          <p:cNvPicPr>
            <a:picLocks noChangeAspect="1" noChangeArrowheads="1"/>
          </p:cNvPicPr>
          <p:nvPr/>
        </p:nvPicPr>
        <p:blipFill>
          <a:blip r:embed="rId2">
            <a:lum bright="-20000" contrast="-58000"/>
            <a:extLst>
              <a:ext uri="{28A0092B-C50C-407E-A947-70E740481C1C}">
                <a14:useLocalDpi xmlns:a14="http://schemas.microsoft.com/office/drawing/2010/main" val="0"/>
              </a:ext>
            </a:extLst>
          </a:blip>
          <a:srcRect/>
          <a:stretch>
            <a:fillRect/>
          </a:stretch>
        </p:blipFill>
        <p:spPr bwMode="auto">
          <a:xfrm>
            <a:off x="685800" y="1524000"/>
            <a:ext cx="8153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9988" name="Group 2052">
            <a:extLst>
              <a:ext uri="{FF2B5EF4-FFF2-40B4-BE49-F238E27FC236}">
                <a16:creationId xmlns:a16="http://schemas.microsoft.com/office/drawing/2014/main" id="{EEC05BFB-AAC6-5724-0251-24F2D0BFA07E}"/>
              </a:ext>
            </a:extLst>
          </p:cNvPr>
          <p:cNvGrpSpPr>
            <a:grpSpLocks/>
          </p:cNvGrpSpPr>
          <p:nvPr/>
        </p:nvGrpSpPr>
        <p:grpSpPr bwMode="auto">
          <a:xfrm>
            <a:off x="6869113" y="3132138"/>
            <a:ext cx="1676400" cy="346075"/>
            <a:chOff x="4416" y="1756"/>
            <a:chExt cx="1056" cy="218"/>
          </a:xfrm>
        </p:grpSpPr>
        <p:sp>
          <p:nvSpPr>
            <p:cNvPr id="169989" name="Text Box 2053">
              <a:extLst>
                <a:ext uri="{FF2B5EF4-FFF2-40B4-BE49-F238E27FC236}">
                  <a16:creationId xmlns:a16="http://schemas.microsoft.com/office/drawing/2014/main" id="{2B25721C-8411-ED20-B386-11B37BA0396E}"/>
                </a:ext>
              </a:extLst>
            </p:cNvPr>
            <p:cNvSpPr txBox="1">
              <a:spLocks noChangeArrowheads="1"/>
            </p:cNvSpPr>
            <p:nvPr/>
          </p:nvSpPr>
          <p:spPr bwMode="auto">
            <a:xfrm>
              <a:off x="4608" y="1756"/>
              <a:ext cx="864" cy="218"/>
            </a:xfrm>
            <a:prstGeom prst="rect">
              <a:avLst/>
            </a:prstGeom>
            <a:gradFill rotWithShape="0">
              <a:gsLst>
                <a:gs pos="0">
                  <a:srgbClr val="0000FF"/>
                </a:gs>
                <a:gs pos="100000">
                  <a:srgbClr val="0000FF">
                    <a:gamma/>
                    <a:shade val="46275"/>
                    <a:invGamma/>
                  </a:srgbClr>
                </a:gs>
              </a:gsLst>
              <a:lin ang="5400000" scaled="1"/>
            </a:gradFill>
            <a:ln w="9525">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bg2"/>
                </a:buClr>
                <a:buSzPct val="60000"/>
                <a:buFont typeface="Wingdings" panose="05000000000000000000" pitchFamily="2" charset="2"/>
                <a:buNone/>
              </a:pPr>
              <a:r>
                <a:rPr lang="en-US" altLang="fr-FR" sz="1600" b="1" u="none">
                  <a:solidFill>
                    <a:srgbClr val="FFFFFF"/>
                  </a:solidFill>
                  <a:latin typeface="Arial" panose="020B0604020202020204" pitchFamily="34" charset="0"/>
                </a:rPr>
                <a:t>Roles   </a:t>
              </a:r>
            </a:p>
          </p:txBody>
        </p:sp>
        <p:grpSp>
          <p:nvGrpSpPr>
            <p:cNvPr id="169990" name="Group 2054">
              <a:extLst>
                <a:ext uri="{FF2B5EF4-FFF2-40B4-BE49-F238E27FC236}">
                  <a16:creationId xmlns:a16="http://schemas.microsoft.com/office/drawing/2014/main" id="{CAD50975-ACF1-EEC6-28BE-95C64E285A04}"/>
                </a:ext>
              </a:extLst>
            </p:cNvPr>
            <p:cNvGrpSpPr>
              <a:grpSpLocks/>
            </p:cNvGrpSpPr>
            <p:nvPr/>
          </p:nvGrpSpPr>
          <p:grpSpPr bwMode="auto">
            <a:xfrm>
              <a:off x="4416" y="1824"/>
              <a:ext cx="192" cy="96"/>
              <a:chOff x="4416" y="1824"/>
              <a:chExt cx="192" cy="96"/>
            </a:xfrm>
          </p:grpSpPr>
          <p:sp>
            <p:nvSpPr>
              <p:cNvPr id="169991" name="Line 2055">
                <a:extLst>
                  <a:ext uri="{FF2B5EF4-FFF2-40B4-BE49-F238E27FC236}">
                    <a16:creationId xmlns:a16="http://schemas.microsoft.com/office/drawing/2014/main" id="{5CA936CA-912B-C4F2-88F4-43262F309C23}"/>
                  </a:ext>
                </a:extLst>
              </p:cNvPr>
              <p:cNvSpPr>
                <a:spLocks noChangeShapeType="1"/>
              </p:cNvSpPr>
              <p:nvPr/>
            </p:nvSpPr>
            <p:spPr bwMode="auto">
              <a:xfrm>
                <a:off x="4416" y="1872"/>
                <a:ext cx="192"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69992" name="Line 2056">
                <a:extLst>
                  <a:ext uri="{FF2B5EF4-FFF2-40B4-BE49-F238E27FC236}">
                    <a16:creationId xmlns:a16="http://schemas.microsoft.com/office/drawing/2014/main" id="{E113D166-F8B5-D116-2909-50D3F56E0B74}"/>
                  </a:ext>
                </a:extLst>
              </p:cNvPr>
              <p:cNvSpPr>
                <a:spLocks noChangeShapeType="1"/>
              </p:cNvSpPr>
              <p:nvPr/>
            </p:nvSpPr>
            <p:spPr bwMode="auto">
              <a:xfrm flipV="1">
                <a:off x="4512" y="1824"/>
                <a:ext cx="96" cy="48"/>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69993" name="Line 2057">
                <a:extLst>
                  <a:ext uri="{FF2B5EF4-FFF2-40B4-BE49-F238E27FC236}">
                    <a16:creationId xmlns:a16="http://schemas.microsoft.com/office/drawing/2014/main" id="{AB4C24A1-DDF1-D922-154F-D4BAAEE951BA}"/>
                  </a:ext>
                </a:extLst>
              </p:cNvPr>
              <p:cNvSpPr>
                <a:spLocks noChangeShapeType="1"/>
              </p:cNvSpPr>
              <p:nvPr/>
            </p:nvSpPr>
            <p:spPr bwMode="auto">
              <a:xfrm>
                <a:off x="4512" y="1872"/>
                <a:ext cx="96" cy="48"/>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grpSp>
      </p:grpSp>
      <p:sp>
        <p:nvSpPr>
          <p:cNvPr id="169994" name="Text Box 2058">
            <a:extLst>
              <a:ext uri="{FF2B5EF4-FFF2-40B4-BE49-F238E27FC236}">
                <a16:creationId xmlns:a16="http://schemas.microsoft.com/office/drawing/2014/main" id="{BFF4D996-6F64-2898-A979-48EE3C89804C}"/>
              </a:ext>
            </a:extLst>
          </p:cNvPr>
          <p:cNvSpPr txBox="1">
            <a:spLocks noChangeArrowheads="1"/>
          </p:cNvSpPr>
          <p:nvPr/>
        </p:nvSpPr>
        <p:spPr bwMode="auto">
          <a:xfrm>
            <a:off x="1077913" y="2274888"/>
            <a:ext cx="1371600" cy="590550"/>
          </a:xfrm>
          <a:prstGeom prst="rect">
            <a:avLst/>
          </a:prstGeom>
          <a:gradFill rotWithShape="0">
            <a:gsLst>
              <a:gs pos="0">
                <a:srgbClr val="0000FF"/>
              </a:gs>
              <a:gs pos="100000">
                <a:srgbClr val="0000FF">
                  <a:gamma/>
                  <a:shade val="46275"/>
                  <a:invGamma/>
                </a:srgbClr>
              </a:gs>
            </a:gsLst>
            <a:lin ang="5400000" scaled="1"/>
          </a:gradFill>
          <a:ln w="9525">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bg2"/>
              </a:buClr>
              <a:buSzPct val="60000"/>
              <a:buFont typeface="Wingdings" panose="05000000000000000000" pitchFamily="2" charset="2"/>
              <a:buNone/>
            </a:pPr>
            <a:r>
              <a:rPr lang="en-US" altLang="fr-FR" sz="1600" b="1" u="none">
                <a:solidFill>
                  <a:srgbClr val="FFFFFF"/>
                </a:solidFill>
                <a:latin typeface="Arial" panose="020B0604020202020204" pitchFamily="34" charset="0"/>
              </a:rPr>
              <a:t>Business Objectives</a:t>
            </a:r>
          </a:p>
        </p:txBody>
      </p:sp>
      <p:grpSp>
        <p:nvGrpSpPr>
          <p:cNvPr id="169995" name="Group 2059">
            <a:extLst>
              <a:ext uri="{FF2B5EF4-FFF2-40B4-BE49-F238E27FC236}">
                <a16:creationId xmlns:a16="http://schemas.microsoft.com/office/drawing/2014/main" id="{ECB8F998-5969-F636-EDEA-B30D5A5C1718}"/>
              </a:ext>
            </a:extLst>
          </p:cNvPr>
          <p:cNvGrpSpPr>
            <a:grpSpLocks/>
          </p:cNvGrpSpPr>
          <p:nvPr/>
        </p:nvGrpSpPr>
        <p:grpSpPr bwMode="auto">
          <a:xfrm>
            <a:off x="3668713" y="5551488"/>
            <a:ext cx="2209800" cy="933450"/>
            <a:chOff x="2688" y="3600"/>
            <a:chExt cx="864" cy="588"/>
          </a:xfrm>
        </p:grpSpPr>
        <p:sp>
          <p:nvSpPr>
            <p:cNvPr id="169996" name="Line 2060">
              <a:extLst>
                <a:ext uri="{FF2B5EF4-FFF2-40B4-BE49-F238E27FC236}">
                  <a16:creationId xmlns:a16="http://schemas.microsoft.com/office/drawing/2014/main" id="{607915A3-4E53-CFF4-9E1A-7D6AA0D25B1C}"/>
                </a:ext>
              </a:extLst>
            </p:cNvPr>
            <p:cNvSpPr>
              <a:spLocks noChangeShapeType="1"/>
            </p:cNvSpPr>
            <p:nvPr/>
          </p:nvSpPr>
          <p:spPr bwMode="auto">
            <a:xfrm flipH="1">
              <a:off x="3112" y="3600"/>
              <a:ext cx="0" cy="2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69997" name="Text Box 2061">
              <a:extLst>
                <a:ext uri="{FF2B5EF4-FFF2-40B4-BE49-F238E27FC236}">
                  <a16:creationId xmlns:a16="http://schemas.microsoft.com/office/drawing/2014/main" id="{A3F9CADB-286E-D242-399E-84B4EDBA0F9C}"/>
                </a:ext>
              </a:extLst>
            </p:cNvPr>
            <p:cNvSpPr txBox="1">
              <a:spLocks noChangeArrowheads="1"/>
            </p:cNvSpPr>
            <p:nvPr/>
          </p:nvSpPr>
          <p:spPr bwMode="auto">
            <a:xfrm>
              <a:off x="2688" y="3816"/>
              <a:ext cx="864" cy="372"/>
            </a:xfrm>
            <a:prstGeom prst="rect">
              <a:avLst/>
            </a:prstGeom>
            <a:gradFill rotWithShape="0">
              <a:gsLst>
                <a:gs pos="0">
                  <a:srgbClr val="0000FF"/>
                </a:gs>
                <a:gs pos="100000">
                  <a:srgbClr val="0000FF">
                    <a:gamma/>
                    <a:shade val="46275"/>
                    <a:invGamma/>
                  </a:srgbClr>
                </a:gs>
              </a:gsLst>
              <a:lin ang="5400000" scaled="1"/>
            </a:gradFill>
            <a:ln w="9525">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bg2"/>
                </a:buClr>
                <a:buSzPct val="60000"/>
                <a:buFont typeface="Wingdings" panose="05000000000000000000" pitchFamily="2" charset="2"/>
                <a:buNone/>
              </a:pPr>
              <a:r>
                <a:rPr lang="en-US" altLang="fr-FR" sz="1600" b="1" u="none">
                  <a:solidFill>
                    <a:srgbClr val="FFFFFF"/>
                  </a:solidFill>
                  <a:latin typeface="Arial" panose="020B0604020202020204" pitchFamily="34" charset="0"/>
                </a:rPr>
                <a:t>Cost and Resource Time Estimates</a:t>
              </a:r>
            </a:p>
          </p:txBody>
        </p:sp>
      </p:grpSp>
      <p:grpSp>
        <p:nvGrpSpPr>
          <p:cNvPr id="169998" name="Group 2062">
            <a:extLst>
              <a:ext uri="{FF2B5EF4-FFF2-40B4-BE49-F238E27FC236}">
                <a16:creationId xmlns:a16="http://schemas.microsoft.com/office/drawing/2014/main" id="{75562854-D36F-1B70-9E78-BB9FA097CE22}"/>
              </a:ext>
            </a:extLst>
          </p:cNvPr>
          <p:cNvGrpSpPr>
            <a:grpSpLocks/>
          </p:cNvGrpSpPr>
          <p:nvPr/>
        </p:nvGrpSpPr>
        <p:grpSpPr bwMode="auto">
          <a:xfrm>
            <a:off x="2449513" y="2579688"/>
            <a:ext cx="1676400" cy="1143000"/>
            <a:chOff x="1632" y="1408"/>
            <a:chExt cx="1056" cy="720"/>
          </a:xfrm>
        </p:grpSpPr>
        <p:sp>
          <p:nvSpPr>
            <p:cNvPr id="169999" name="Text Box 2063">
              <a:extLst>
                <a:ext uri="{FF2B5EF4-FFF2-40B4-BE49-F238E27FC236}">
                  <a16:creationId xmlns:a16="http://schemas.microsoft.com/office/drawing/2014/main" id="{93789AE2-DA9F-C772-63F1-E6B889B73D62}"/>
                </a:ext>
              </a:extLst>
            </p:cNvPr>
            <p:cNvSpPr txBox="1">
              <a:spLocks noChangeArrowheads="1"/>
            </p:cNvSpPr>
            <p:nvPr/>
          </p:nvSpPr>
          <p:spPr bwMode="auto">
            <a:xfrm>
              <a:off x="1824" y="1756"/>
              <a:ext cx="864" cy="372"/>
            </a:xfrm>
            <a:prstGeom prst="rect">
              <a:avLst/>
            </a:prstGeom>
            <a:gradFill rotWithShape="0">
              <a:gsLst>
                <a:gs pos="0">
                  <a:srgbClr val="0000FF"/>
                </a:gs>
                <a:gs pos="100000">
                  <a:srgbClr val="0000FF">
                    <a:gamma/>
                    <a:shade val="46275"/>
                    <a:invGamma/>
                  </a:srgbClr>
                </a:gs>
              </a:gsLst>
              <a:lin ang="5400000" scaled="1"/>
            </a:gradFill>
            <a:ln w="9525">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bg2"/>
                </a:buClr>
                <a:buSzPct val="60000"/>
                <a:buFont typeface="Wingdings" panose="05000000000000000000" pitchFamily="2" charset="2"/>
                <a:buNone/>
              </a:pPr>
              <a:r>
                <a:rPr lang="en-US" altLang="fr-FR" sz="1600" b="1" u="none">
                  <a:solidFill>
                    <a:srgbClr val="FFFFFF"/>
                  </a:solidFill>
                  <a:latin typeface="Arial" panose="020B0604020202020204" pitchFamily="34" charset="0"/>
                </a:rPr>
                <a:t>Process Scenarios</a:t>
              </a:r>
            </a:p>
          </p:txBody>
        </p:sp>
        <p:grpSp>
          <p:nvGrpSpPr>
            <p:cNvPr id="170000" name="Group 2064">
              <a:extLst>
                <a:ext uri="{FF2B5EF4-FFF2-40B4-BE49-F238E27FC236}">
                  <a16:creationId xmlns:a16="http://schemas.microsoft.com/office/drawing/2014/main" id="{2C3C18F0-5E43-421C-7910-ED3393D7E5B7}"/>
                </a:ext>
              </a:extLst>
            </p:cNvPr>
            <p:cNvGrpSpPr>
              <a:grpSpLocks/>
            </p:cNvGrpSpPr>
            <p:nvPr/>
          </p:nvGrpSpPr>
          <p:grpSpPr bwMode="auto">
            <a:xfrm>
              <a:off x="1632" y="1408"/>
              <a:ext cx="768" cy="348"/>
              <a:chOff x="1584" y="1440"/>
              <a:chExt cx="768" cy="348"/>
            </a:xfrm>
          </p:grpSpPr>
          <p:sp>
            <p:nvSpPr>
              <p:cNvPr id="170001" name="Line 2065">
                <a:extLst>
                  <a:ext uri="{FF2B5EF4-FFF2-40B4-BE49-F238E27FC236}">
                    <a16:creationId xmlns:a16="http://schemas.microsoft.com/office/drawing/2014/main" id="{F09B93CB-DFE8-A405-B9D4-32717DB63DAD}"/>
                  </a:ext>
                </a:extLst>
              </p:cNvPr>
              <p:cNvSpPr>
                <a:spLocks noChangeShapeType="1"/>
              </p:cNvSpPr>
              <p:nvPr/>
            </p:nvSpPr>
            <p:spPr bwMode="auto">
              <a:xfrm>
                <a:off x="1584" y="1440"/>
                <a:ext cx="624"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grpSp>
            <p:nvGrpSpPr>
              <p:cNvPr id="170002" name="Group 2066">
                <a:extLst>
                  <a:ext uri="{FF2B5EF4-FFF2-40B4-BE49-F238E27FC236}">
                    <a16:creationId xmlns:a16="http://schemas.microsoft.com/office/drawing/2014/main" id="{FEC8DEEB-EC25-8FC3-A2EE-2B3295AD319C}"/>
                  </a:ext>
                </a:extLst>
              </p:cNvPr>
              <p:cNvGrpSpPr>
                <a:grpSpLocks/>
              </p:cNvGrpSpPr>
              <p:nvPr/>
            </p:nvGrpSpPr>
            <p:grpSpPr bwMode="auto">
              <a:xfrm>
                <a:off x="2064" y="1440"/>
                <a:ext cx="288" cy="348"/>
                <a:chOff x="2064" y="1440"/>
                <a:chExt cx="288" cy="348"/>
              </a:xfrm>
            </p:grpSpPr>
            <p:sp>
              <p:nvSpPr>
                <p:cNvPr id="170003" name="Line 2067">
                  <a:extLst>
                    <a:ext uri="{FF2B5EF4-FFF2-40B4-BE49-F238E27FC236}">
                      <a16:creationId xmlns:a16="http://schemas.microsoft.com/office/drawing/2014/main" id="{6A8C76CF-6525-0951-EC85-CBDB440CC7D2}"/>
                    </a:ext>
                  </a:extLst>
                </p:cNvPr>
                <p:cNvSpPr>
                  <a:spLocks noChangeShapeType="1"/>
                </p:cNvSpPr>
                <p:nvPr/>
              </p:nvSpPr>
              <p:spPr bwMode="auto">
                <a:xfrm>
                  <a:off x="2208" y="1440"/>
                  <a:ext cx="0" cy="344"/>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04" name="Line 2068">
                  <a:extLst>
                    <a:ext uri="{FF2B5EF4-FFF2-40B4-BE49-F238E27FC236}">
                      <a16:creationId xmlns:a16="http://schemas.microsoft.com/office/drawing/2014/main" id="{9B9FD826-6FA0-A3AA-49E0-0D3A3A2C8AC1}"/>
                    </a:ext>
                  </a:extLst>
                </p:cNvPr>
                <p:cNvSpPr>
                  <a:spLocks noChangeShapeType="1"/>
                </p:cNvSpPr>
                <p:nvPr/>
              </p:nvSpPr>
              <p:spPr bwMode="auto">
                <a:xfrm>
                  <a:off x="2208" y="1644"/>
                  <a:ext cx="144" cy="144"/>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05" name="Line 2069">
                  <a:extLst>
                    <a:ext uri="{FF2B5EF4-FFF2-40B4-BE49-F238E27FC236}">
                      <a16:creationId xmlns:a16="http://schemas.microsoft.com/office/drawing/2014/main" id="{DCB5F6B4-0DF9-D80B-7DFE-59A39DD591FD}"/>
                    </a:ext>
                  </a:extLst>
                </p:cNvPr>
                <p:cNvSpPr>
                  <a:spLocks noChangeShapeType="1"/>
                </p:cNvSpPr>
                <p:nvPr/>
              </p:nvSpPr>
              <p:spPr bwMode="auto">
                <a:xfrm flipH="1">
                  <a:off x="2064" y="1644"/>
                  <a:ext cx="144" cy="144"/>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grpSp>
        </p:grpSp>
      </p:grpSp>
      <p:sp>
        <p:nvSpPr>
          <p:cNvPr id="170006" name="Text Box 2070">
            <a:extLst>
              <a:ext uri="{FF2B5EF4-FFF2-40B4-BE49-F238E27FC236}">
                <a16:creationId xmlns:a16="http://schemas.microsoft.com/office/drawing/2014/main" id="{9DAB4818-B6A2-B972-565D-F7A5A71D5295}"/>
              </a:ext>
            </a:extLst>
          </p:cNvPr>
          <p:cNvSpPr txBox="1">
            <a:spLocks noChangeArrowheads="1"/>
          </p:cNvSpPr>
          <p:nvPr/>
        </p:nvSpPr>
        <p:spPr bwMode="auto">
          <a:xfrm>
            <a:off x="441325" y="44291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bg2"/>
              </a:buClr>
              <a:buSzPct val="60000"/>
              <a:buFont typeface="Wingdings" panose="05000000000000000000" pitchFamily="2" charset="2"/>
              <a:buNone/>
            </a:pPr>
            <a:endParaRPr lang="fr-FR" altLang="fr-FR" sz="1600" b="1" u="none"/>
          </a:p>
        </p:txBody>
      </p:sp>
      <p:grpSp>
        <p:nvGrpSpPr>
          <p:cNvPr id="170007" name="Group 2071">
            <a:extLst>
              <a:ext uri="{FF2B5EF4-FFF2-40B4-BE49-F238E27FC236}">
                <a16:creationId xmlns:a16="http://schemas.microsoft.com/office/drawing/2014/main" id="{DDBBA512-E3AB-2970-45EE-AB3203FF5C9A}"/>
              </a:ext>
            </a:extLst>
          </p:cNvPr>
          <p:cNvGrpSpPr>
            <a:grpSpLocks/>
          </p:cNvGrpSpPr>
          <p:nvPr/>
        </p:nvGrpSpPr>
        <p:grpSpPr bwMode="auto">
          <a:xfrm>
            <a:off x="4125913" y="3132138"/>
            <a:ext cx="2743200" cy="346075"/>
            <a:chOff x="2688" y="1756"/>
            <a:chExt cx="1728" cy="218"/>
          </a:xfrm>
        </p:grpSpPr>
        <p:sp>
          <p:nvSpPr>
            <p:cNvPr id="170008" name="Text Box 2072">
              <a:extLst>
                <a:ext uri="{FF2B5EF4-FFF2-40B4-BE49-F238E27FC236}">
                  <a16:creationId xmlns:a16="http://schemas.microsoft.com/office/drawing/2014/main" id="{E8F9BC9A-FC5A-F7CB-31C7-948484AF5F9E}"/>
                </a:ext>
              </a:extLst>
            </p:cNvPr>
            <p:cNvSpPr txBox="1">
              <a:spLocks noChangeArrowheads="1"/>
            </p:cNvSpPr>
            <p:nvPr/>
          </p:nvSpPr>
          <p:spPr bwMode="auto">
            <a:xfrm>
              <a:off x="3552" y="1756"/>
              <a:ext cx="864" cy="218"/>
            </a:xfrm>
            <a:prstGeom prst="rect">
              <a:avLst/>
            </a:prstGeom>
            <a:gradFill rotWithShape="0">
              <a:gsLst>
                <a:gs pos="0">
                  <a:srgbClr val="0000FF"/>
                </a:gs>
                <a:gs pos="100000">
                  <a:srgbClr val="0000FF">
                    <a:gamma/>
                    <a:shade val="46275"/>
                    <a:invGamma/>
                  </a:srgbClr>
                </a:gs>
              </a:gsLst>
              <a:lin ang="5400000" scaled="1"/>
            </a:gradFill>
            <a:ln w="9525">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bg2"/>
                </a:buClr>
                <a:buSzPct val="60000"/>
                <a:buFont typeface="Wingdings" panose="05000000000000000000" pitchFamily="2" charset="2"/>
                <a:buNone/>
              </a:pPr>
              <a:r>
                <a:rPr lang="en-US" altLang="fr-FR" sz="1600" b="1" u="none">
                  <a:solidFill>
                    <a:srgbClr val="FFFFFF"/>
                  </a:solidFill>
                  <a:latin typeface="Arial" panose="020B0604020202020204" pitchFamily="34" charset="0"/>
                </a:rPr>
                <a:t>Activities    </a:t>
              </a:r>
            </a:p>
          </p:txBody>
        </p:sp>
        <p:sp>
          <p:nvSpPr>
            <p:cNvPr id="170009" name="Line 2073">
              <a:extLst>
                <a:ext uri="{FF2B5EF4-FFF2-40B4-BE49-F238E27FC236}">
                  <a16:creationId xmlns:a16="http://schemas.microsoft.com/office/drawing/2014/main" id="{A315F358-4551-693C-ABB0-67F15AA90A83}"/>
                </a:ext>
              </a:extLst>
            </p:cNvPr>
            <p:cNvSpPr>
              <a:spLocks noChangeShapeType="1"/>
            </p:cNvSpPr>
            <p:nvPr/>
          </p:nvSpPr>
          <p:spPr bwMode="auto">
            <a:xfrm flipV="1">
              <a:off x="3025" y="1864"/>
              <a:ext cx="527"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grpSp>
          <p:nvGrpSpPr>
            <p:cNvPr id="170010" name="Group 2074">
              <a:extLst>
                <a:ext uri="{FF2B5EF4-FFF2-40B4-BE49-F238E27FC236}">
                  <a16:creationId xmlns:a16="http://schemas.microsoft.com/office/drawing/2014/main" id="{7B4647AE-B2A8-7ED9-5BA1-441E3E751881}"/>
                </a:ext>
              </a:extLst>
            </p:cNvPr>
            <p:cNvGrpSpPr>
              <a:grpSpLocks/>
            </p:cNvGrpSpPr>
            <p:nvPr/>
          </p:nvGrpSpPr>
          <p:grpSpPr bwMode="auto">
            <a:xfrm>
              <a:off x="2688" y="1812"/>
              <a:ext cx="864" cy="124"/>
              <a:chOff x="2688" y="1812"/>
              <a:chExt cx="864" cy="124"/>
            </a:xfrm>
          </p:grpSpPr>
          <p:sp>
            <p:nvSpPr>
              <p:cNvPr id="170011" name="Line 2075">
                <a:extLst>
                  <a:ext uri="{FF2B5EF4-FFF2-40B4-BE49-F238E27FC236}">
                    <a16:creationId xmlns:a16="http://schemas.microsoft.com/office/drawing/2014/main" id="{DC245361-7642-4EB6-949A-411F2D6D31BF}"/>
                  </a:ext>
                </a:extLst>
              </p:cNvPr>
              <p:cNvSpPr>
                <a:spLocks noChangeShapeType="1"/>
              </p:cNvSpPr>
              <p:nvPr/>
            </p:nvSpPr>
            <p:spPr bwMode="auto">
              <a:xfrm flipV="1">
                <a:off x="3456" y="1812"/>
                <a:ext cx="96" cy="48"/>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12" name="Line 2076">
                <a:extLst>
                  <a:ext uri="{FF2B5EF4-FFF2-40B4-BE49-F238E27FC236}">
                    <a16:creationId xmlns:a16="http://schemas.microsoft.com/office/drawing/2014/main" id="{7A2DEE86-9947-F802-701C-2F61709D3A8B}"/>
                  </a:ext>
                </a:extLst>
              </p:cNvPr>
              <p:cNvSpPr>
                <a:spLocks noChangeShapeType="1"/>
              </p:cNvSpPr>
              <p:nvPr/>
            </p:nvSpPr>
            <p:spPr bwMode="auto">
              <a:xfrm rot="3244623" flipV="1">
                <a:off x="3456" y="1864"/>
                <a:ext cx="96" cy="48"/>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13" name="Line 2077">
                <a:extLst>
                  <a:ext uri="{FF2B5EF4-FFF2-40B4-BE49-F238E27FC236}">
                    <a16:creationId xmlns:a16="http://schemas.microsoft.com/office/drawing/2014/main" id="{B56DE96F-CA8D-2DE3-26BE-056A39DB51E6}"/>
                  </a:ext>
                </a:extLst>
              </p:cNvPr>
              <p:cNvSpPr>
                <a:spLocks noChangeShapeType="1"/>
              </p:cNvSpPr>
              <p:nvPr/>
            </p:nvSpPr>
            <p:spPr bwMode="auto">
              <a:xfrm>
                <a:off x="2688" y="1864"/>
                <a:ext cx="336"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grpSp>
      </p:grpSp>
      <p:grpSp>
        <p:nvGrpSpPr>
          <p:cNvPr id="170014" name="Group 2078">
            <a:extLst>
              <a:ext uri="{FF2B5EF4-FFF2-40B4-BE49-F238E27FC236}">
                <a16:creationId xmlns:a16="http://schemas.microsoft.com/office/drawing/2014/main" id="{1AE9BBCE-23C8-339A-CA15-445BC745D19E}"/>
              </a:ext>
            </a:extLst>
          </p:cNvPr>
          <p:cNvGrpSpPr>
            <a:grpSpLocks/>
          </p:cNvGrpSpPr>
          <p:nvPr/>
        </p:nvGrpSpPr>
        <p:grpSpPr bwMode="auto">
          <a:xfrm>
            <a:off x="1077913" y="3467100"/>
            <a:ext cx="1679575" cy="1233488"/>
            <a:chOff x="768" y="1935"/>
            <a:chExt cx="1058" cy="777"/>
          </a:xfrm>
        </p:grpSpPr>
        <p:grpSp>
          <p:nvGrpSpPr>
            <p:cNvPr id="170015" name="Group 2079">
              <a:extLst>
                <a:ext uri="{FF2B5EF4-FFF2-40B4-BE49-F238E27FC236}">
                  <a16:creationId xmlns:a16="http://schemas.microsoft.com/office/drawing/2014/main" id="{BC87D7A1-91C8-3507-6999-5098A6C9F8E3}"/>
                </a:ext>
              </a:extLst>
            </p:cNvPr>
            <p:cNvGrpSpPr>
              <a:grpSpLocks/>
            </p:cNvGrpSpPr>
            <p:nvPr/>
          </p:nvGrpSpPr>
          <p:grpSpPr bwMode="auto">
            <a:xfrm>
              <a:off x="1036" y="1935"/>
              <a:ext cx="790" cy="461"/>
              <a:chOff x="988" y="1967"/>
              <a:chExt cx="790" cy="461"/>
            </a:xfrm>
          </p:grpSpPr>
          <p:sp>
            <p:nvSpPr>
              <p:cNvPr id="170016" name="Line 2080">
                <a:extLst>
                  <a:ext uri="{FF2B5EF4-FFF2-40B4-BE49-F238E27FC236}">
                    <a16:creationId xmlns:a16="http://schemas.microsoft.com/office/drawing/2014/main" id="{454FF816-367E-41C4-165E-23122147A953}"/>
                  </a:ext>
                </a:extLst>
              </p:cNvPr>
              <p:cNvSpPr>
                <a:spLocks noChangeShapeType="1"/>
              </p:cNvSpPr>
              <p:nvPr/>
            </p:nvSpPr>
            <p:spPr bwMode="auto">
              <a:xfrm flipV="1">
                <a:off x="1104" y="1968"/>
                <a:ext cx="0" cy="46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17" name="Line 2081">
                <a:extLst>
                  <a:ext uri="{FF2B5EF4-FFF2-40B4-BE49-F238E27FC236}">
                    <a16:creationId xmlns:a16="http://schemas.microsoft.com/office/drawing/2014/main" id="{3BC76355-889C-EA82-E77C-FD93CD41BE79}"/>
                  </a:ext>
                </a:extLst>
              </p:cNvPr>
              <p:cNvSpPr>
                <a:spLocks noChangeShapeType="1"/>
              </p:cNvSpPr>
              <p:nvPr/>
            </p:nvSpPr>
            <p:spPr bwMode="auto">
              <a:xfrm flipV="1">
                <a:off x="1104" y="1967"/>
                <a:ext cx="674" cy="1"/>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18" name="Line 2082">
                <a:extLst>
                  <a:ext uri="{FF2B5EF4-FFF2-40B4-BE49-F238E27FC236}">
                    <a16:creationId xmlns:a16="http://schemas.microsoft.com/office/drawing/2014/main" id="{450F2F70-6A13-2BEA-1FB5-32EA30C614E0}"/>
                  </a:ext>
                </a:extLst>
              </p:cNvPr>
              <p:cNvSpPr>
                <a:spLocks noChangeShapeType="1"/>
              </p:cNvSpPr>
              <p:nvPr/>
            </p:nvSpPr>
            <p:spPr bwMode="auto">
              <a:xfrm>
                <a:off x="1104" y="2256"/>
                <a:ext cx="112" cy="156"/>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19" name="Line 2083">
                <a:extLst>
                  <a:ext uri="{FF2B5EF4-FFF2-40B4-BE49-F238E27FC236}">
                    <a16:creationId xmlns:a16="http://schemas.microsoft.com/office/drawing/2014/main" id="{3428D538-56D3-3214-C295-770D56C2D73B}"/>
                  </a:ext>
                </a:extLst>
              </p:cNvPr>
              <p:cNvSpPr>
                <a:spLocks noChangeShapeType="1"/>
              </p:cNvSpPr>
              <p:nvPr/>
            </p:nvSpPr>
            <p:spPr bwMode="auto">
              <a:xfrm flipH="1">
                <a:off x="988" y="2256"/>
                <a:ext cx="116" cy="164"/>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grpSp>
        <p:sp>
          <p:nvSpPr>
            <p:cNvPr id="170020" name="Text Box 2084">
              <a:extLst>
                <a:ext uri="{FF2B5EF4-FFF2-40B4-BE49-F238E27FC236}">
                  <a16:creationId xmlns:a16="http://schemas.microsoft.com/office/drawing/2014/main" id="{4195AC76-2C4F-2094-A722-AC46A46A78ED}"/>
                </a:ext>
              </a:extLst>
            </p:cNvPr>
            <p:cNvSpPr txBox="1">
              <a:spLocks noChangeArrowheads="1"/>
            </p:cNvSpPr>
            <p:nvPr/>
          </p:nvSpPr>
          <p:spPr bwMode="auto">
            <a:xfrm>
              <a:off x="768" y="2380"/>
              <a:ext cx="864" cy="332"/>
            </a:xfrm>
            <a:prstGeom prst="rect">
              <a:avLst/>
            </a:prstGeom>
            <a:gradFill rotWithShape="0">
              <a:gsLst>
                <a:gs pos="0">
                  <a:srgbClr val="0000FF"/>
                </a:gs>
                <a:gs pos="100000">
                  <a:srgbClr val="0000FF">
                    <a:gamma/>
                    <a:shade val="46275"/>
                    <a:invGamma/>
                  </a:srgbClr>
                </a:gs>
              </a:gsLst>
              <a:lin ang="5400000" scaled="1"/>
            </a:gradFill>
            <a:ln w="9525">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bg2"/>
                </a:buClr>
                <a:buSzPct val="60000"/>
                <a:buFont typeface="Wingdings" panose="05000000000000000000" pitchFamily="2" charset="2"/>
                <a:buNone/>
              </a:pPr>
              <a:r>
                <a:rPr lang="en-US" altLang="fr-FR" sz="1400" b="1" u="none">
                  <a:solidFill>
                    <a:srgbClr val="FFFFFF"/>
                  </a:solidFill>
                  <a:latin typeface="Arial" panose="020B0604020202020204" pitchFamily="34" charset="0"/>
                </a:rPr>
                <a:t>Process Components</a:t>
              </a:r>
            </a:p>
          </p:txBody>
        </p:sp>
      </p:grpSp>
      <p:grpSp>
        <p:nvGrpSpPr>
          <p:cNvPr id="170021" name="Group 2085">
            <a:extLst>
              <a:ext uri="{FF2B5EF4-FFF2-40B4-BE49-F238E27FC236}">
                <a16:creationId xmlns:a16="http://schemas.microsoft.com/office/drawing/2014/main" id="{FE9D5F89-F494-2D56-BC31-089E9A077B81}"/>
              </a:ext>
            </a:extLst>
          </p:cNvPr>
          <p:cNvGrpSpPr>
            <a:grpSpLocks/>
          </p:cNvGrpSpPr>
          <p:nvPr/>
        </p:nvGrpSpPr>
        <p:grpSpPr bwMode="auto">
          <a:xfrm>
            <a:off x="2447925" y="3484563"/>
            <a:ext cx="4421188" cy="1228725"/>
            <a:chOff x="1631" y="2298"/>
            <a:chExt cx="2785" cy="774"/>
          </a:xfrm>
        </p:grpSpPr>
        <p:sp>
          <p:nvSpPr>
            <p:cNvPr id="170022" name="Text Box 2086">
              <a:extLst>
                <a:ext uri="{FF2B5EF4-FFF2-40B4-BE49-F238E27FC236}">
                  <a16:creationId xmlns:a16="http://schemas.microsoft.com/office/drawing/2014/main" id="{61D32221-9040-74B8-A587-9D5BDADFF7FB}"/>
                </a:ext>
              </a:extLst>
            </p:cNvPr>
            <p:cNvSpPr txBox="1">
              <a:spLocks noChangeArrowheads="1"/>
            </p:cNvSpPr>
            <p:nvPr/>
          </p:nvSpPr>
          <p:spPr bwMode="auto">
            <a:xfrm>
              <a:off x="3538" y="2860"/>
              <a:ext cx="878" cy="212"/>
            </a:xfrm>
            <a:prstGeom prst="rect">
              <a:avLst/>
            </a:prstGeom>
            <a:gradFill rotWithShape="0">
              <a:gsLst>
                <a:gs pos="0">
                  <a:srgbClr val="0000FF"/>
                </a:gs>
                <a:gs pos="100000">
                  <a:srgbClr val="0000FF">
                    <a:gamma/>
                    <a:shade val="46275"/>
                    <a:invGamma/>
                  </a:srgbClr>
                </a:gs>
              </a:gsLst>
              <a:lin ang="540000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bg2"/>
                </a:buClr>
                <a:buSzPct val="60000"/>
                <a:buFont typeface="Wingdings" panose="05000000000000000000" pitchFamily="2" charset="2"/>
                <a:buNone/>
              </a:pPr>
              <a:r>
                <a:rPr lang="en-US" altLang="fr-FR" sz="1600" b="1" u="none">
                  <a:solidFill>
                    <a:srgbClr val="FFFFFF"/>
                  </a:solidFill>
                  <a:latin typeface="Arial" panose="020B0604020202020204" pitchFamily="34" charset="0"/>
                </a:rPr>
                <a:t>Topics    </a:t>
              </a:r>
            </a:p>
          </p:txBody>
        </p:sp>
        <p:sp>
          <p:nvSpPr>
            <p:cNvPr id="170023" name="Line 2087">
              <a:extLst>
                <a:ext uri="{FF2B5EF4-FFF2-40B4-BE49-F238E27FC236}">
                  <a16:creationId xmlns:a16="http://schemas.microsoft.com/office/drawing/2014/main" id="{4526B4E5-2905-6C1F-2B60-D4A635CA3C86}"/>
                </a:ext>
              </a:extLst>
            </p:cNvPr>
            <p:cNvSpPr>
              <a:spLocks noChangeShapeType="1"/>
            </p:cNvSpPr>
            <p:nvPr/>
          </p:nvSpPr>
          <p:spPr bwMode="auto">
            <a:xfrm flipV="1">
              <a:off x="1631" y="2978"/>
              <a:ext cx="1906"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24" name="Line 2088">
              <a:extLst>
                <a:ext uri="{FF2B5EF4-FFF2-40B4-BE49-F238E27FC236}">
                  <a16:creationId xmlns:a16="http://schemas.microsoft.com/office/drawing/2014/main" id="{DBB8E71C-5793-0D79-44C9-43592CC19666}"/>
                </a:ext>
              </a:extLst>
            </p:cNvPr>
            <p:cNvSpPr>
              <a:spLocks noChangeShapeType="1"/>
            </p:cNvSpPr>
            <p:nvPr/>
          </p:nvSpPr>
          <p:spPr bwMode="auto">
            <a:xfrm flipV="1">
              <a:off x="3442" y="2926"/>
              <a:ext cx="95" cy="51"/>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25" name="Line 2089">
              <a:extLst>
                <a:ext uri="{FF2B5EF4-FFF2-40B4-BE49-F238E27FC236}">
                  <a16:creationId xmlns:a16="http://schemas.microsoft.com/office/drawing/2014/main" id="{981F17BC-78E0-E133-096A-534515A0F8AE}"/>
                </a:ext>
              </a:extLst>
            </p:cNvPr>
            <p:cNvSpPr>
              <a:spLocks noChangeShapeType="1"/>
            </p:cNvSpPr>
            <p:nvPr/>
          </p:nvSpPr>
          <p:spPr bwMode="auto">
            <a:xfrm rot="3244623" flipV="1">
              <a:off x="3437" y="2976"/>
              <a:ext cx="98" cy="54"/>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26" name="Line 2090">
              <a:extLst>
                <a:ext uri="{FF2B5EF4-FFF2-40B4-BE49-F238E27FC236}">
                  <a16:creationId xmlns:a16="http://schemas.microsoft.com/office/drawing/2014/main" id="{92A26F1F-72FD-C27A-5CF9-D3DE9B827E36}"/>
                </a:ext>
              </a:extLst>
            </p:cNvPr>
            <p:cNvSpPr>
              <a:spLocks noChangeShapeType="1"/>
            </p:cNvSpPr>
            <p:nvPr/>
          </p:nvSpPr>
          <p:spPr bwMode="auto">
            <a:xfrm flipH="1">
              <a:off x="3984" y="2298"/>
              <a:ext cx="1" cy="561"/>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27" name="Line 2091">
              <a:extLst>
                <a:ext uri="{FF2B5EF4-FFF2-40B4-BE49-F238E27FC236}">
                  <a16:creationId xmlns:a16="http://schemas.microsoft.com/office/drawing/2014/main" id="{EFDCAC7B-3A09-5460-DA81-ECD9E7C5AA07}"/>
                </a:ext>
              </a:extLst>
            </p:cNvPr>
            <p:cNvSpPr>
              <a:spLocks noChangeShapeType="1"/>
            </p:cNvSpPr>
            <p:nvPr/>
          </p:nvSpPr>
          <p:spPr bwMode="auto">
            <a:xfrm>
              <a:off x="3984" y="2710"/>
              <a:ext cx="96" cy="153"/>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028" name="Line 2092">
              <a:extLst>
                <a:ext uri="{FF2B5EF4-FFF2-40B4-BE49-F238E27FC236}">
                  <a16:creationId xmlns:a16="http://schemas.microsoft.com/office/drawing/2014/main" id="{A8AABD13-5FC0-097D-F054-6BF9BBE88E1D}"/>
                </a:ext>
              </a:extLst>
            </p:cNvPr>
            <p:cNvSpPr>
              <a:spLocks noChangeShapeType="1"/>
            </p:cNvSpPr>
            <p:nvPr/>
          </p:nvSpPr>
          <p:spPr bwMode="auto">
            <a:xfrm flipH="1">
              <a:off x="3888" y="2710"/>
              <a:ext cx="96" cy="15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170029" name="Text Box 2093">
            <a:extLst>
              <a:ext uri="{FF2B5EF4-FFF2-40B4-BE49-F238E27FC236}">
                <a16:creationId xmlns:a16="http://schemas.microsoft.com/office/drawing/2014/main" id="{1367A055-3BE3-4D4A-0E31-1D1A83D6F795}"/>
              </a:ext>
            </a:extLst>
          </p:cNvPr>
          <p:cNvSpPr txBox="1">
            <a:spLocks noChangeArrowheads="1"/>
          </p:cNvSpPr>
          <p:nvPr/>
        </p:nvSpPr>
        <p:spPr bwMode="auto">
          <a:xfrm>
            <a:off x="773113" y="1512888"/>
            <a:ext cx="3733800" cy="346075"/>
          </a:xfrm>
          <a:prstGeom prst="rect">
            <a:avLst/>
          </a:prstGeom>
          <a:gradFill rotWithShape="0">
            <a:gsLst>
              <a:gs pos="0">
                <a:srgbClr val="0000FF"/>
              </a:gs>
              <a:gs pos="100000">
                <a:srgbClr val="0000FF">
                  <a:gamma/>
                  <a:shade val="46275"/>
                  <a:invGamma/>
                </a:srgbClr>
              </a:gs>
            </a:gsLst>
            <a:lin ang="5400000" scaled="1"/>
          </a:gradFill>
          <a:ln w="9525">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bg2"/>
              </a:buClr>
              <a:buSzPct val="60000"/>
              <a:buFont typeface="Wingdings" panose="05000000000000000000" pitchFamily="2" charset="2"/>
              <a:buNone/>
            </a:pPr>
            <a:r>
              <a:rPr lang="en-US" altLang="fr-FR" sz="1600" b="1" u="none">
                <a:solidFill>
                  <a:srgbClr val="FFFFFF"/>
                </a:solidFill>
                <a:latin typeface="Arial" panose="020B0604020202020204" pitchFamily="34" charset="0"/>
              </a:rPr>
              <a:t>Project Scoping</a:t>
            </a:r>
          </a:p>
        </p:txBody>
      </p:sp>
      <p:sp>
        <p:nvSpPr>
          <p:cNvPr id="170030" name="Text Box 2094">
            <a:extLst>
              <a:ext uri="{FF2B5EF4-FFF2-40B4-BE49-F238E27FC236}">
                <a16:creationId xmlns:a16="http://schemas.microsoft.com/office/drawing/2014/main" id="{323B22B7-6DAD-7F38-5971-33089EC9334A}"/>
              </a:ext>
            </a:extLst>
          </p:cNvPr>
          <p:cNvSpPr txBox="1">
            <a:spLocks noChangeArrowheads="1"/>
          </p:cNvSpPr>
          <p:nvPr/>
        </p:nvSpPr>
        <p:spPr bwMode="auto">
          <a:xfrm>
            <a:off x="5040313" y="1512888"/>
            <a:ext cx="3733800" cy="346075"/>
          </a:xfrm>
          <a:prstGeom prst="rect">
            <a:avLst/>
          </a:prstGeom>
          <a:gradFill rotWithShape="0">
            <a:gsLst>
              <a:gs pos="0">
                <a:srgbClr val="0000FF"/>
              </a:gs>
              <a:gs pos="100000">
                <a:srgbClr val="0000FF">
                  <a:gamma/>
                  <a:shade val="46275"/>
                  <a:invGamma/>
                </a:srgbClr>
              </a:gs>
            </a:gsLst>
            <a:lin ang="5400000" scaled="1"/>
          </a:gradFill>
          <a:ln w="9525">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bg2"/>
              </a:buClr>
              <a:buSzPct val="60000"/>
              <a:buFont typeface="Wingdings" panose="05000000000000000000" pitchFamily="2" charset="2"/>
              <a:buNone/>
            </a:pPr>
            <a:r>
              <a:rPr lang="en-US" altLang="fr-FR" sz="1600" b="1" u="none">
                <a:solidFill>
                  <a:srgbClr val="FFFFFF"/>
                </a:solidFill>
                <a:latin typeface="Arial" panose="020B0604020202020204" pitchFamily="34" charset="0"/>
              </a:rPr>
              <a:t>Project Planning</a:t>
            </a:r>
          </a:p>
        </p:txBody>
      </p:sp>
      <p:grpSp>
        <p:nvGrpSpPr>
          <p:cNvPr id="170032" name="Group 2096">
            <a:extLst>
              <a:ext uri="{FF2B5EF4-FFF2-40B4-BE49-F238E27FC236}">
                <a16:creationId xmlns:a16="http://schemas.microsoft.com/office/drawing/2014/main" id="{BFBD4A40-C095-5294-0C1F-DC2223EB8C88}"/>
              </a:ext>
            </a:extLst>
          </p:cNvPr>
          <p:cNvGrpSpPr>
            <a:grpSpLocks/>
          </p:cNvGrpSpPr>
          <p:nvPr/>
        </p:nvGrpSpPr>
        <p:grpSpPr bwMode="auto">
          <a:xfrm>
            <a:off x="6867525" y="4516438"/>
            <a:ext cx="1816100" cy="990600"/>
            <a:chOff x="4415" y="2948"/>
            <a:chExt cx="1144" cy="624"/>
          </a:xfrm>
        </p:grpSpPr>
        <p:sp>
          <p:nvSpPr>
            <p:cNvPr id="170033" name="Text Box 2097">
              <a:extLst>
                <a:ext uri="{FF2B5EF4-FFF2-40B4-BE49-F238E27FC236}">
                  <a16:creationId xmlns:a16="http://schemas.microsoft.com/office/drawing/2014/main" id="{33FD5983-2DE0-AB69-C889-8AD6A3B87CB5}"/>
                </a:ext>
              </a:extLst>
            </p:cNvPr>
            <p:cNvSpPr txBox="1">
              <a:spLocks noChangeArrowheads="1"/>
            </p:cNvSpPr>
            <p:nvPr/>
          </p:nvSpPr>
          <p:spPr bwMode="auto">
            <a:xfrm>
              <a:off x="4681" y="3360"/>
              <a:ext cx="878" cy="212"/>
            </a:xfrm>
            <a:prstGeom prst="rect">
              <a:avLst/>
            </a:prstGeom>
            <a:gradFill rotWithShape="0">
              <a:gsLst>
                <a:gs pos="0">
                  <a:srgbClr val="0000FF"/>
                </a:gs>
                <a:gs pos="100000">
                  <a:srgbClr val="0000FF">
                    <a:gamma/>
                    <a:shade val="46275"/>
                    <a:invGamma/>
                  </a:srgbClr>
                </a:gs>
              </a:gsLst>
              <a:lin ang="540000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bg2"/>
                </a:buClr>
                <a:buSzPct val="60000"/>
                <a:buFont typeface="Wingdings" panose="05000000000000000000" pitchFamily="2" charset="2"/>
                <a:buNone/>
              </a:pPr>
              <a:r>
                <a:rPr lang="en-US" altLang="fr-FR" sz="1600" b="1" u="none">
                  <a:solidFill>
                    <a:srgbClr val="FFFFFF"/>
                  </a:solidFill>
                  <a:latin typeface="Arial" panose="020B0604020202020204" pitchFamily="34" charset="0"/>
                </a:rPr>
                <a:t>Issues    </a:t>
              </a:r>
            </a:p>
          </p:txBody>
        </p:sp>
        <p:sp>
          <p:nvSpPr>
            <p:cNvPr id="170034" name="Line 2098">
              <a:extLst>
                <a:ext uri="{FF2B5EF4-FFF2-40B4-BE49-F238E27FC236}">
                  <a16:creationId xmlns:a16="http://schemas.microsoft.com/office/drawing/2014/main" id="{023FC929-8CEF-084E-E89D-1E1F2F58D0BF}"/>
                </a:ext>
              </a:extLst>
            </p:cNvPr>
            <p:cNvSpPr>
              <a:spLocks noChangeShapeType="1"/>
            </p:cNvSpPr>
            <p:nvPr/>
          </p:nvSpPr>
          <p:spPr bwMode="auto">
            <a:xfrm flipH="1">
              <a:off x="5130" y="2948"/>
              <a:ext cx="1" cy="414"/>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sp>
          <p:nvSpPr>
            <p:cNvPr id="170035" name="Line 2099">
              <a:extLst>
                <a:ext uri="{FF2B5EF4-FFF2-40B4-BE49-F238E27FC236}">
                  <a16:creationId xmlns:a16="http://schemas.microsoft.com/office/drawing/2014/main" id="{3E22D7C6-5491-102D-D3CD-14D9FAC2C2FE}"/>
                </a:ext>
              </a:extLst>
            </p:cNvPr>
            <p:cNvSpPr>
              <a:spLocks noChangeShapeType="1"/>
            </p:cNvSpPr>
            <p:nvPr/>
          </p:nvSpPr>
          <p:spPr bwMode="auto">
            <a:xfrm>
              <a:off x="5136" y="3213"/>
              <a:ext cx="87" cy="15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036" name="Line 2100">
              <a:extLst>
                <a:ext uri="{FF2B5EF4-FFF2-40B4-BE49-F238E27FC236}">
                  <a16:creationId xmlns:a16="http://schemas.microsoft.com/office/drawing/2014/main" id="{9D153D4E-5386-B050-A476-B510FF2289E1}"/>
                </a:ext>
              </a:extLst>
            </p:cNvPr>
            <p:cNvSpPr>
              <a:spLocks noChangeShapeType="1"/>
            </p:cNvSpPr>
            <p:nvPr/>
          </p:nvSpPr>
          <p:spPr bwMode="auto">
            <a:xfrm flipH="1">
              <a:off x="5031" y="3210"/>
              <a:ext cx="96" cy="153"/>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037" name="Line 2101">
              <a:extLst>
                <a:ext uri="{FF2B5EF4-FFF2-40B4-BE49-F238E27FC236}">
                  <a16:creationId xmlns:a16="http://schemas.microsoft.com/office/drawing/2014/main" id="{E8EEC3D1-BAD8-44EE-4197-D540727C6F71}"/>
                </a:ext>
              </a:extLst>
            </p:cNvPr>
            <p:cNvSpPr>
              <a:spLocks noChangeShapeType="1"/>
            </p:cNvSpPr>
            <p:nvPr/>
          </p:nvSpPr>
          <p:spPr bwMode="auto">
            <a:xfrm rot="-5400000">
              <a:off x="4772" y="2593"/>
              <a:ext cx="0" cy="714"/>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FR"/>
            </a:p>
          </p:txBody>
        </p:sp>
      </p:grpSp>
      <p:sp>
        <p:nvSpPr>
          <p:cNvPr id="170038" name="Rectangle 2102">
            <a:extLst>
              <a:ext uri="{FF2B5EF4-FFF2-40B4-BE49-F238E27FC236}">
                <a16:creationId xmlns:a16="http://schemas.microsoft.com/office/drawing/2014/main" id="{3D3919B4-C953-5F23-FA6E-DAC0AA04A631}"/>
              </a:ext>
            </a:extLst>
          </p:cNvPr>
          <p:cNvSpPr>
            <a:spLocks noChangeArrowheads="1"/>
          </p:cNvSpPr>
          <p:nvPr/>
        </p:nvSpPr>
        <p:spPr bwMode="auto">
          <a:xfrm>
            <a:off x="228600" y="93663"/>
            <a:ext cx="8305800" cy="820737"/>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nSpc>
                <a:spcPct val="95000"/>
              </a:lnSpc>
            </a:pPr>
            <a:r>
              <a:rPr lang="en-US" altLang="fr-FR" u="none">
                <a:solidFill>
                  <a:srgbClr val="FFFFFF"/>
                </a:solidFill>
                <a:latin typeface="Arial Black" panose="020B0A04020102020204" pitchFamily="34" charset="0"/>
              </a:rPr>
              <a:t>Project Management Tool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ECC6C825-1BE1-4840-12AA-33B0F780546E}"/>
              </a:ext>
            </a:extLst>
          </p:cNvPr>
          <p:cNvSpPr>
            <a:spLocks noChangeArrowheads="1"/>
          </p:cNvSpPr>
          <p:nvPr/>
        </p:nvSpPr>
        <p:spPr bwMode="auto">
          <a:xfrm>
            <a:off x="0" y="949325"/>
            <a:ext cx="3563938" cy="5908675"/>
          </a:xfrm>
          <a:prstGeom prst="rect">
            <a:avLst/>
          </a:prstGeom>
          <a:gradFill rotWithShape="0">
            <a:gsLst>
              <a:gs pos="0">
                <a:srgbClr val="FFE69F"/>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2341" name="Rectangle 5">
            <a:extLst>
              <a:ext uri="{FF2B5EF4-FFF2-40B4-BE49-F238E27FC236}">
                <a16:creationId xmlns:a16="http://schemas.microsoft.com/office/drawing/2014/main" id="{1B788536-C5AC-6084-63DD-B914893833BE}"/>
              </a:ext>
            </a:extLst>
          </p:cNvPr>
          <p:cNvSpPr>
            <a:spLocks noGrp="1" noChangeArrowheads="1"/>
          </p:cNvSpPr>
          <p:nvPr>
            <p:ph type="title"/>
          </p:nvPr>
        </p:nvSpPr>
        <p:spPr>
          <a:xfrm>
            <a:off x="228600" y="93663"/>
            <a:ext cx="8305800" cy="820737"/>
          </a:xfrm>
        </p:spPr>
        <p:txBody>
          <a:bodyPr/>
          <a:lstStyle/>
          <a:p>
            <a:r>
              <a:rPr lang="en-US" altLang="fr-FR"/>
              <a:t>OneMethodology Technology Track –</a:t>
            </a:r>
            <a:br>
              <a:rPr lang="en-US" altLang="fr-FR"/>
            </a:br>
            <a:r>
              <a:rPr lang="en-US" altLang="fr-FR"/>
              <a:t>Scope Phase Overview</a:t>
            </a:r>
          </a:p>
        </p:txBody>
      </p:sp>
      <p:sp>
        <p:nvSpPr>
          <p:cNvPr id="142342" name="Text Box 6">
            <a:extLst>
              <a:ext uri="{FF2B5EF4-FFF2-40B4-BE49-F238E27FC236}">
                <a16:creationId xmlns:a16="http://schemas.microsoft.com/office/drawing/2014/main" id="{CC5A6CB1-43A8-4D8A-04C7-5DA67C9FB569}"/>
              </a:ext>
            </a:extLst>
          </p:cNvPr>
          <p:cNvSpPr txBox="1">
            <a:spLocks noChangeArrowheads="1"/>
          </p:cNvSpPr>
          <p:nvPr/>
        </p:nvSpPr>
        <p:spPr bwMode="auto">
          <a:xfrm>
            <a:off x="366713" y="1143000"/>
            <a:ext cx="3182937"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fr-FR" sz="3000" b="1" u="none">
                <a:solidFill>
                  <a:srgbClr val="CC9900"/>
                </a:solidFill>
                <a:effectLst>
                  <a:outerShdw blurRad="38100" dist="38100" dir="2700000" algn="tl">
                    <a:srgbClr val="000000"/>
                  </a:outerShdw>
                </a:effectLst>
                <a:latin typeface="Garamond" panose="02020404030301010803" pitchFamily="18" charset="0"/>
              </a:rPr>
              <a:t>SCOPE</a:t>
            </a:r>
          </a:p>
          <a:p>
            <a:pPr>
              <a:spcBef>
                <a:spcPct val="10000"/>
              </a:spcBef>
            </a:pPr>
            <a:r>
              <a:rPr lang="en-US" altLang="fr-FR" sz="3000" b="1" u="none">
                <a:solidFill>
                  <a:srgbClr val="CC9900"/>
                </a:solidFill>
                <a:effectLst>
                  <a:outerShdw blurRad="38100" dist="38100" dir="2700000" algn="tl">
                    <a:srgbClr val="000000"/>
                  </a:outerShdw>
                </a:effectLst>
                <a:latin typeface="Garamond" panose="02020404030301010803" pitchFamily="18" charset="0"/>
              </a:rPr>
              <a:t>Phase</a:t>
            </a:r>
          </a:p>
        </p:txBody>
      </p:sp>
      <p:sp>
        <p:nvSpPr>
          <p:cNvPr id="142343" name="Text Box 7">
            <a:extLst>
              <a:ext uri="{FF2B5EF4-FFF2-40B4-BE49-F238E27FC236}">
                <a16:creationId xmlns:a16="http://schemas.microsoft.com/office/drawing/2014/main" id="{256C1F7E-A38B-C814-78BA-A3ACA50E6EE8}"/>
              </a:ext>
            </a:extLst>
          </p:cNvPr>
          <p:cNvSpPr txBox="1">
            <a:spLocks noChangeArrowheads="1"/>
          </p:cNvSpPr>
          <p:nvPr/>
        </p:nvSpPr>
        <p:spPr bwMode="auto">
          <a:xfrm>
            <a:off x="381000" y="2209800"/>
            <a:ext cx="3171825"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5000"/>
              </a:spcBef>
              <a:buClr>
                <a:schemeClr val="bg2"/>
              </a:buClr>
              <a:buSzPct val="60000"/>
              <a:buFont typeface="Wingdings" panose="05000000000000000000" pitchFamily="2" charset="2"/>
              <a:buNone/>
            </a:pPr>
            <a:r>
              <a:rPr lang="en-US" altLang="fr-FR" sz="1600" u="none">
                <a:solidFill>
                  <a:srgbClr val="000000"/>
                </a:solidFill>
                <a:latin typeface="Garamond" panose="02020404030301010803" pitchFamily="18" charset="0"/>
              </a:rPr>
              <a:t>The Scope phase of OneMethodology is comprised of a set of workshops that gather the scope and value statements for the project.</a:t>
            </a:r>
          </a:p>
          <a:p>
            <a:pPr>
              <a:lnSpc>
                <a:spcPct val="90000"/>
              </a:lnSpc>
              <a:spcBef>
                <a:spcPct val="50000"/>
              </a:spcBef>
              <a:buClr>
                <a:schemeClr val="bg2"/>
              </a:buClr>
              <a:buSzPct val="60000"/>
              <a:buFont typeface="Wingdings" panose="05000000000000000000" pitchFamily="2" charset="2"/>
              <a:buNone/>
            </a:pPr>
            <a:r>
              <a:rPr lang="en-US" altLang="fr-FR" sz="1600" u="none">
                <a:solidFill>
                  <a:srgbClr val="000000"/>
                </a:solidFill>
                <a:latin typeface="Garamond" panose="02020404030301010803" pitchFamily="18" charset="0"/>
              </a:rPr>
              <a:t>The following activities form the basis of the Scope phase:</a:t>
            </a:r>
          </a:p>
        </p:txBody>
      </p:sp>
      <p:sp>
        <p:nvSpPr>
          <p:cNvPr id="142344" name="Rectangle 8">
            <a:hlinkClick r:id="rId2" action="ppaction://hlinksldjump"/>
            <a:extLst>
              <a:ext uri="{FF2B5EF4-FFF2-40B4-BE49-F238E27FC236}">
                <a16:creationId xmlns:a16="http://schemas.microsoft.com/office/drawing/2014/main" id="{2F51E7B4-06D8-3B35-1727-74E5FFE0CAFA}"/>
              </a:ext>
            </a:extLst>
          </p:cNvPr>
          <p:cNvSpPr>
            <a:spLocks noChangeArrowheads="1"/>
          </p:cNvSpPr>
          <p:nvPr/>
        </p:nvSpPr>
        <p:spPr bwMode="auto">
          <a:xfrm>
            <a:off x="3124200" y="1295400"/>
            <a:ext cx="1214438" cy="696913"/>
          </a:xfrm>
          <a:prstGeom prst="rect">
            <a:avLst/>
          </a:prstGeom>
          <a:solidFill>
            <a:srgbClr val="BBFFBB"/>
          </a:solidFill>
          <a:ln w="0">
            <a:solidFill>
              <a:srgbClr val="000000"/>
            </a:solidFill>
            <a:prstDash val="sysDot"/>
            <a:miter lim="800000"/>
            <a:headEnd/>
            <a:tailEnd/>
          </a:ln>
        </p:spPr>
        <p:txBody>
          <a:bodyPr anchor="ctr"/>
          <a:lstStyle/>
          <a:p>
            <a:r>
              <a:rPr lang="en-US" altLang="fr-FR" sz="1000" u="none"/>
              <a:t>Functional Scope Workshop</a:t>
            </a:r>
          </a:p>
        </p:txBody>
      </p:sp>
      <p:sp>
        <p:nvSpPr>
          <p:cNvPr id="142346" name="Rectangle 10">
            <a:hlinkClick r:id="rId2" action="ppaction://hlinksldjump"/>
            <a:extLst>
              <a:ext uri="{FF2B5EF4-FFF2-40B4-BE49-F238E27FC236}">
                <a16:creationId xmlns:a16="http://schemas.microsoft.com/office/drawing/2014/main" id="{099C9D5F-DF0C-15F6-69BC-C257B2A4947F}"/>
              </a:ext>
            </a:extLst>
          </p:cNvPr>
          <p:cNvSpPr>
            <a:spLocks noChangeArrowheads="1"/>
          </p:cNvSpPr>
          <p:nvPr/>
        </p:nvSpPr>
        <p:spPr bwMode="auto">
          <a:xfrm>
            <a:off x="4024313" y="4440238"/>
            <a:ext cx="1214437" cy="696912"/>
          </a:xfrm>
          <a:prstGeom prst="rect">
            <a:avLst/>
          </a:prstGeom>
          <a:solidFill>
            <a:srgbClr val="80FF80"/>
          </a:solidFill>
          <a:ln w="0">
            <a:solidFill>
              <a:srgbClr val="000000"/>
            </a:solidFill>
            <a:miter lim="800000"/>
            <a:headEnd/>
            <a:tailEnd/>
          </a:ln>
        </p:spPr>
        <p:txBody>
          <a:bodyPr anchor="ctr"/>
          <a:lstStyle/>
          <a:p>
            <a:r>
              <a:rPr lang="en-US" altLang="fr-FR" sz="1000" b="1" u="none"/>
              <a:t>Technology Scope Workshop</a:t>
            </a:r>
          </a:p>
        </p:txBody>
      </p:sp>
      <p:sp>
        <p:nvSpPr>
          <p:cNvPr id="142347" name="Rectangle 11">
            <a:hlinkClick r:id="rId2" action="ppaction://hlinksldjump"/>
            <a:extLst>
              <a:ext uri="{FF2B5EF4-FFF2-40B4-BE49-F238E27FC236}">
                <a16:creationId xmlns:a16="http://schemas.microsoft.com/office/drawing/2014/main" id="{9E034A4B-C727-35D9-0BAE-FFE7736C6BEA}"/>
              </a:ext>
            </a:extLst>
          </p:cNvPr>
          <p:cNvSpPr>
            <a:spLocks noChangeArrowheads="1"/>
          </p:cNvSpPr>
          <p:nvPr/>
        </p:nvSpPr>
        <p:spPr bwMode="auto">
          <a:xfrm>
            <a:off x="5689600" y="4440238"/>
            <a:ext cx="1214438" cy="696912"/>
          </a:xfrm>
          <a:prstGeom prst="rect">
            <a:avLst/>
          </a:prstGeom>
          <a:solidFill>
            <a:srgbClr val="80FF80"/>
          </a:solidFill>
          <a:ln w="0">
            <a:solidFill>
              <a:srgbClr val="000000"/>
            </a:solidFill>
            <a:miter lim="800000"/>
            <a:headEnd/>
            <a:tailEnd/>
          </a:ln>
        </p:spPr>
        <p:txBody>
          <a:bodyPr anchor="ctr"/>
          <a:lstStyle/>
          <a:p>
            <a:r>
              <a:rPr lang="en-US" altLang="fr-FR" sz="1000" b="1" u="none"/>
              <a:t>Engagement</a:t>
            </a:r>
          </a:p>
          <a:p>
            <a:r>
              <a:rPr lang="en-US" altLang="fr-FR" sz="1000" b="1" u="none"/>
              <a:t>Workshop</a:t>
            </a:r>
          </a:p>
        </p:txBody>
      </p:sp>
      <p:sp>
        <p:nvSpPr>
          <p:cNvPr id="142348" name="Rectangle 12">
            <a:hlinkClick r:id="rId2" action="ppaction://hlinksldjump"/>
            <a:extLst>
              <a:ext uri="{FF2B5EF4-FFF2-40B4-BE49-F238E27FC236}">
                <a16:creationId xmlns:a16="http://schemas.microsoft.com/office/drawing/2014/main" id="{27AB6F11-1166-FC29-D893-BE8CFF2A5994}"/>
              </a:ext>
            </a:extLst>
          </p:cNvPr>
          <p:cNvSpPr>
            <a:spLocks noChangeArrowheads="1"/>
          </p:cNvSpPr>
          <p:nvPr/>
        </p:nvSpPr>
        <p:spPr bwMode="auto">
          <a:xfrm>
            <a:off x="665163" y="4440238"/>
            <a:ext cx="1214437" cy="696912"/>
          </a:xfrm>
          <a:prstGeom prst="rect">
            <a:avLst/>
          </a:prstGeom>
          <a:solidFill>
            <a:srgbClr val="80FF80"/>
          </a:solidFill>
          <a:ln w="0">
            <a:solidFill>
              <a:srgbClr val="000000"/>
            </a:solidFill>
            <a:miter lim="800000"/>
            <a:headEnd/>
            <a:tailEnd/>
          </a:ln>
        </p:spPr>
        <p:txBody>
          <a:bodyPr anchor="ctr"/>
          <a:lstStyle/>
          <a:p>
            <a:r>
              <a:rPr lang="en-US" altLang="fr-FR" sz="1000" b="1" u="none"/>
              <a:t>Technology Overview Workshop</a:t>
            </a:r>
          </a:p>
        </p:txBody>
      </p:sp>
      <p:sp>
        <p:nvSpPr>
          <p:cNvPr id="142349" name="Rectangle 13">
            <a:hlinkClick r:id="rId2" action="ppaction://hlinksldjump"/>
            <a:extLst>
              <a:ext uri="{FF2B5EF4-FFF2-40B4-BE49-F238E27FC236}">
                <a16:creationId xmlns:a16="http://schemas.microsoft.com/office/drawing/2014/main" id="{D884A348-48CA-8D2C-0040-68D3A62B6FCB}"/>
              </a:ext>
            </a:extLst>
          </p:cNvPr>
          <p:cNvSpPr>
            <a:spLocks noChangeArrowheads="1"/>
          </p:cNvSpPr>
          <p:nvPr/>
        </p:nvSpPr>
        <p:spPr bwMode="auto">
          <a:xfrm>
            <a:off x="2339975" y="4440238"/>
            <a:ext cx="1214438" cy="696912"/>
          </a:xfrm>
          <a:prstGeom prst="rect">
            <a:avLst/>
          </a:prstGeom>
          <a:solidFill>
            <a:srgbClr val="80FF80"/>
          </a:solidFill>
          <a:ln w="0">
            <a:solidFill>
              <a:srgbClr val="000000"/>
            </a:solidFill>
            <a:miter lim="800000"/>
            <a:headEnd/>
            <a:tailEnd/>
          </a:ln>
        </p:spPr>
        <p:txBody>
          <a:bodyPr anchor="ctr"/>
          <a:lstStyle/>
          <a:p>
            <a:r>
              <a:rPr lang="en-US" altLang="fr-FR" sz="1000" b="1" u="none"/>
              <a:t>Technology</a:t>
            </a:r>
          </a:p>
          <a:p>
            <a:r>
              <a:rPr lang="en-US" altLang="fr-FR" sz="1000" b="1" u="none"/>
              <a:t>Architecture</a:t>
            </a:r>
          </a:p>
          <a:p>
            <a:r>
              <a:rPr lang="en-US" altLang="fr-FR" sz="1000" b="1" u="none"/>
              <a:t>Workshop</a:t>
            </a:r>
          </a:p>
        </p:txBody>
      </p:sp>
      <p:cxnSp>
        <p:nvCxnSpPr>
          <p:cNvPr id="142350" name="AutoShape 14">
            <a:extLst>
              <a:ext uri="{FF2B5EF4-FFF2-40B4-BE49-F238E27FC236}">
                <a16:creationId xmlns:a16="http://schemas.microsoft.com/office/drawing/2014/main" id="{ED86DCB7-12DA-A0A1-6AE2-141258EF4ED4}"/>
              </a:ext>
            </a:extLst>
          </p:cNvPr>
          <p:cNvCxnSpPr>
            <a:cxnSpLocks noChangeShapeType="1"/>
            <a:stCxn id="142348" idx="3"/>
            <a:endCxn id="142349" idx="1"/>
          </p:cNvCxnSpPr>
          <p:nvPr/>
        </p:nvCxnSpPr>
        <p:spPr bwMode="auto">
          <a:xfrm>
            <a:off x="1879600" y="4789488"/>
            <a:ext cx="460375" cy="0"/>
          </a:xfrm>
          <a:prstGeom prst="straightConnector1">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51" name="AutoShape 15">
            <a:extLst>
              <a:ext uri="{FF2B5EF4-FFF2-40B4-BE49-F238E27FC236}">
                <a16:creationId xmlns:a16="http://schemas.microsoft.com/office/drawing/2014/main" id="{DCC2928B-9F27-C9DA-D2E7-769FA7B11B40}"/>
              </a:ext>
            </a:extLst>
          </p:cNvPr>
          <p:cNvCxnSpPr>
            <a:cxnSpLocks noChangeShapeType="1"/>
            <a:stCxn id="142349" idx="3"/>
            <a:endCxn id="142346" idx="1"/>
          </p:cNvCxnSpPr>
          <p:nvPr/>
        </p:nvCxnSpPr>
        <p:spPr bwMode="auto">
          <a:xfrm>
            <a:off x="3554413" y="4789488"/>
            <a:ext cx="469900" cy="0"/>
          </a:xfrm>
          <a:prstGeom prst="straightConnector1">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52" name="AutoShape 16">
            <a:extLst>
              <a:ext uri="{FF2B5EF4-FFF2-40B4-BE49-F238E27FC236}">
                <a16:creationId xmlns:a16="http://schemas.microsoft.com/office/drawing/2014/main" id="{1355C1C4-6013-C86B-3AD7-86ECAB1E890E}"/>
              </a:ext>
            </a:extLst>
          </p:cNvPr>
          <p:cNvCxnSpPr>
            <a:cxnSpLocks noChangeShapeType="1"/>
            <a:stCxn id="142346" idx="3"/>
            <a:endCxn id="142347" idx="1"/>
          </p:cNvCxnSpPr>
          <p:nvPr/>
        </p:nvCxnSpPr>
        <p:spPr bwMode="auto">
          <a:xfrm>
            <a:off x="5238750" y="4789488"/>
            <a:ext cx="450850" cy="0"/>
          </a:xfrm>
          <a:prstGeom prst="straightConnector1">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53" name="AutoShape 17">
            <a:extLst>
              <a:ext uri="{FF2B5EF4-FFF2-40B4-BE49-F238E27FC236}">
                <a16:creationId xmlns:a16="http://schemas.microsoft.com/office/drawing/2014/main" id="{C061E242-D16F-8E19-D10B-0D470AAFE0E0}"/>
              </a:ext>
            </a:extLst>
          </p:cNvPr>
          <p:cNvCxnSpPr>
            <a:cxnSpLocks noChangeShapeType="1"/>
            <a:stCxn id="142347" idx="3"/>
            <a:endCxn id="142354" idx="1"/>
          </p:cNvCxnSpPr>
          <p:nvPr/>
        </p:nvCxnSpPr>
        <p:spPr bwMode="auto">
          <a:xfrm>
            <a:off x="6904038" y="4789488"/>
            <a:ext cx="465137" cy="0"/>
          </a:xfrm>
          <a:prstGeom prst="straightConnector1">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54" name="AutoShape 18">
            <a:extLst>
              <a:ext uri="{FF2B5EF4-FFF2-40B4-BE49-F238E27FC236}">
                <a16:creationId xmlns:a16="http://schemas.microsoft.com/office/drawing/2014/main" id="{ED134C55-B01C-E670-CD89-039E284506E1}"/>
              </a:ext>
            </a:extLst>
          </p:cNvPr>
          <p:cNvSpPr>
            <a:spLocks noChangeArrowheads="1"/>
          </p:cNvSpPr>
          <p:nvPr/>
        </p:nvSpPr>
        <p:spPr bwMode="auto">
          <a:xfrm>
            <a:off x="7369175" y="4449763"/>
            <a:ext cx="1127125" cy="679450"/>
          </a:xfrm>
          <a:prstGeom prst="homePlate">
            <a:avLst>
              <a:gd name="adj" fmla="val 41472"/>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fr-FR" b="1" u="none"/>
              <a:t>Design</a:t>
            </a:r>
          </a:p>
          <a:p>
            <a:r>
              <a:rPr lang="en-US" altLang="fr-FR" b="1" u="none"/>
              <a:t>Phase</a:t>
            </a:r>
          </a:p>
        </p:txBody>
      </p:sp>
      <p:cxnSp>
        <p:nvCxnSpPr>
          <p:cNvPr id="142355" name="AutoShape 19">
            <a:extLst>
              <a:ext uri="{FF2B5EF4-FFF2-40B4-BE49-F238E27FC236}">
                <a16:creationId xmlns:a16="http://schemas.microsoft.com/office/drawing/2014/main" id="{AC49EC63-D71C-5C25-6336-5D3915A65C56}"/>
              </a:ext>
            </a:extLst>
          </p:cNvPr>
          <p:cNvCxnSpPr>
            <a:cxnSpLocks noChangeShapeType="1"/>
            <a:stCxn id="142345" idx="3"/>
            <a:endCxn id="142347" idx="0"/>
          </p:cNvCxnSpPr>
          <p:nvPr/>
        </p:nvCxnSpPr>
        <p:spPr bwMode="auto">
          <a:xfrm>
            <a:off x="5253038" y="2787650"/>
            <a:ext cx="1044575" cy="1652588"/>
          </a:xfrm>
          <a:prstGeom prst="bentConnector2">
            <a:avLst/>
          </a:prstGeom>
          <a:noFill/>
          <a:ln w="12700">
            <a:solidFill>
              <a:schemeClr val="tx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56" name="AutoShape 20">
            <a:extLst>
              <a:ext uri="{FF2B5EF4-FFF2-40B4-BE49-F238E27FC236}">
                <a16:creationId xmlns:a16="http://schemas.microsoft.com/office/drawing/2014/main" id="{9376F1DB-B3D1-265F-8294-A18500D9CD60}"/>
              </a:ext>
            </a:extLst>
          </p:cNvPr>
          <p:cNvCxnSpPr>
            <a:cxnSpLocks noChangeShapeType="1"/>
            <a:stCxn id="142344" idx="3"/>
            <a:endCxn id="142347" idx="0"/>
          </p:cNvCxnSpPr>
          <p:nvPr/>
        </p:nvCxnSpPr>
        <p:spPr bwMode="auto">
          <a:xfrm>
            <a:off x="4338638" y="1644650"/>
            <a:ext cx="1958975" cy="2795588"/>
          </a:xfrm>
          <a:prstGeom prst="bentConnector2">
            <a:avLst/>
          </a:prstGeom>
          <a:noFill/>
          <a:ln w="12700">
            <a:solidFill>
              <a:schemeClr val="tx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57" name="AutoShape 21">
            <a:extLst>
              <a:ext uri="{FF2B5EF4-FFF2-40B4-BE49-F238E27FC236}">
                <a16:creationId xmlns:a16="http://schemas.microsoft.com/office/drawing/2014/main" id="{CEB828D0-D2CF-2C19-9BB3-B463EB6065EE}"/>
              </a:ext>
            </a:extLst>
          </p:cNvPr>
          <p:cNvSpPr>
            <a:spLocks noChangeArrowheads="1"/>
          </p:cNvSpPr>
          <p:nvPr/>
        </p:nvSpPr>
        <p:spPr bwMode="auto">
          <a:xfrm>
            <a:off x="2363788" y="5495925"/>
            <a:ext cx="1165225" cy="461963"/>
          </a:xfrm>
          <a:prstGeom prst="flowChartPreparation">
            <a:avLst/>
          </a:prstGeom>
          <a:solidFill>
            <a:srgbClr val="D9B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r>
              <a:rPr lang="en-US" altLang="fr-FR" sz="1000" u="none"/>
              <a:t>Hardware</a:t>
            </a:r>
          </a:p>
          <a:p>
            <a:r>
              <a:rPr lang="en-US" altLang="fr-FR" sz="1000" u="none"/>
              <a:t>Sizing Process</a:t>
            </a:r>
          </a:p>
        </p:txBody>
      </p:sp>
      <p:cxnSp>
        <p:nvCxnSpPr>
          <p:cNvPr id="142358" name="AutoShape 22">
            <a:extLst>
              <a:ext uri="{FF2B5EF4-FFF2-40B4-BE49-F238E27FC236}">
                <a16:creationId xmlns:a16="http://schemas.microsoft.com/office/drawing/2014/main" id="{5E6853BA-385C-5692-BAF8-393D68BE19ED}"/>
              </a:ext>
            </a:extLst>
          </p:cNvPr>
          <p:cNvCxnSpPr>
            <a:cxnSpLocks noChangeShapeType="1"/>
            <a:stCxn id="142357" idx="3"/>
            <a:endCxn id="142346" idx="2"/>
          </p:cNvCxnSpPr>
          <p:nvPr/>
        </p:nvCxnSpPr>
        <p:spPr bwMode="auto">
          <a:xfrm flipV="1">
            <a:off x="3529013" y="5137150"/>
            <a:ext cx="1103312" cy="590550"/>
          </a:xfrm>
          <a:prstGeom prst="bentConnector2">
            <a:avLst/>
          </a:prstGeom>
          <a:noFill/>
          <a:ln w="127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59" name="AutoShape 23">
            <a:extLst>
              <a:ext uri="{FF2B5EF4-FFF2-40B4-BE49-F238E27FC236}">
                <a16:creationId xmlns:a16="http://schemas.microsoft.com/office/drawing/2014/main" id="{3C3CADE3-A4E4-32AD-F2C6-C5ABDDA547F2}"/>
              </a:ext>
            </a:extLst>
          </p:cNvPr>
          <p:cNvCxnSpPr>
            <a:cxnSpLocks noChangeShapeType="1"/>
            <a:stCxn id="142348" idx="2"/>
            <a:endCxn id="142357" idx="1"/>
          </p:cNvCxnSpPr>
          <p:nvPr/>
        </p:nvCxnSpPr>
        <p:spPr bwMode="auto">
          <a:xfrm rot="16200000" flipH="1">
            <a:off x="1523207" y="4887118"/>
            <a:ext cx="590550" cy="1090613"/>
          </a:xfrm>
          <a:prstGeom prst="bentConnector2">
            <a:avLst/>
          </a:prstGeom>
          <a:noFill/>
          <a:ln w="127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60" name="AutoShape 24">
            <a:extLst>
              <a:ext uri="{FF2B5EF4-FFF2-40B4-BE49-F238E27FC236}">
                <a16:creationId xmlns:a16="http://schemas.microsoft.com/office/drawing/2014/main" id="{6DAF3C59-281B-D413-DBAB-716482DC3903}"/>
              </a:ext>
            </a:extLst>
          </p:cNvPr>
          <p:cNvCxnSpPr>
            <a:cxnSpLocks noChangeShapeType="1"/>
            <a:stCxn id="142349" idx="2"/>
            <a:endCxn id="142357" idx="0"/>
          </p:cNvCxnSpPr>
          <p:nvPr/>
        </p:nvCxnSpPr>
        <p:spPr bwMode="auto">
          <a:xfrm flipH="1">
            <a:off x="2946400" y="5137150"/>
            <a:ext cx="1588" cy="358775"/>
          </a:xfrm>
          <a:prstGeom prst="straightConnector1">
            <a:avLst/>
          </a:prstGeom>
          <a:noFill/>
          <a:ln w="12700" cap="rnd">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2364" name="Group 28">
            <a:extLst>
              <a:ext uri="{FF2B5EF4-FFF2-40B4-BE49-F238E27FC236}">
                <a16:creationId xmlns:a16="http://schemas.microsoft.com/office/drawing/2014/main" id="{B018A747-6FA3-372F-0971-0B504FA028B1}"/>
              </a:ext>
            </a:extLst>
          </p:cNvPr>
          <p:cNvGrpSpPr>
            <a:grpSpLocks/>
          </p:cNvGrpSpPr>
          <p:nvPr/>
        </p:nvGrpSpPr>
        <p:grpSpPr bwMode="auto">
          <a:xfrm>
            <a:off x="4038600" y="2438400"/>
            <a:ext cx="1214438" cy="1535113"/>
            <a:chOff x="2535" y="1536"/>
            <a:chExt cx="765" cy="967"/>
          </a:xfrm>
        </p:grpSpPr>
        <p:sp>
          <p:nvSpPr>
            <p:cNvPr id="142345" name="Rectangle 9">
              <a:hlinkClick r:id="rId2" action="ppaction://hlinksldjump"/>
              <a:extLst>
                <a:ext uri="{FF2B5EF4-FFF2-40B4-BE49-F238E27FC236}">
                  <a16:creationId xmlns:a16="http://schemas.microsoft.com/office/drawing/2014/main" id="{2C431A60-6C81-D25C-D545-C2D6143680F8}"/>
                </a:ext>
              </a:extLst>
            </p:cNvPr>
            <p:cNvSpPr>
              <a:spLocks noChangeArrowheads="1"/>
            </p:cNvSpPr>
            <p:nvPr/>
          </p:nvSpPr>
          <p:spPr bwMode="auto">
            <a:xfrm>
              <a:off x="2535" y="1536"/>
              <a:ext cx="765" cy="439"/>
            </a:xfrm>
            <a:prstGeom prst="rect">
              <a:avLst/>
            </a:prstGeom>
            <a:solidFill>
              <a:srgbClr val="BBFFBB"/>
            </a:solidFill>
            <a:ln w="0">
              <a:solidFill>
                <a:srgbClr val="000000"/>
              </a:solidFill>
              <a:prstDash val="sysDot"/>
              <a:miter lim="800000"/>
              <a:headEnd/>
              <a:tailEnd/>
            </a:ln>
          </p:spPr>
          <p:txBody>
            <a:bodyPr anchor="ctr"/>
            <a:lstStyle/>
            <a:p>
              <a:r>
                <a:rPr lang="en-US" altLang="fr-FR" sz="1000" u="none"/>
                <a:t>Data Conversion</a:t>
              </a:r>
            </a:p>
            <a:p>
              <a:r>
                <a:rPr lang="en-US" altLang="fr-FR" sz="1000" u="none"/>
                <a:t>Scope Workshop</a:t>
              </a:r>
            </a:p>
          </p:txBody>
        </p:sp>
        <p:sp>
          <p:nvSpPr>
            <p:cNvPr id="142362" name="Rectangle 26">
              <a:hlinkClick r:id="rId2" action="ppaction://hlinksldjump"/>
              <a:extLst>
                <a:ext uri="{FF2B5EF4-FFF2-40B4-BE49-F238E27FC236}">
                  <a16:creationId xmlns:a16="http://schemas.microsoft.com/office/drawing/2014/main" id="{BAF2846D-F56C-6CB2-D427-BCF594B1DAA5}"/>
                </a:ext>
              </a:extLst>
            </p:cNvPr>
            <p:cNvSpPr>
              <a:spLocks noChangeArrowheads="1"/>
            </p:cNvSpPr>
            <p:nvPr/>
          </p:nvSpPr>
          <p:spPr bwMode="auto">
            <a:xfrm>
              <a:off x="2535" y="2064"/>
              <a:ext cx="765" cy="439"/>
            </a:xfrm>
            <a:prstGeom prst="rect">
              <a:avLst/>
            </a:prstGeom>
            <a:solidFill>
              <a:srgbClr val="BBFFBB"/>
            </a:solidFill>
            <a:ln w="0">
              <a:solidFill>
                <a:srgbClr val="000000"/>
              </a:solidFill>
              <a:prstDash val="sysDot"/>
              <a:miter lim="800000"/>
              <a:headEnd/>
              <a:tailEnd/>
            </a:ln>
          </p:spPr>
          <p:txBody>
            <a:bodyPr anchor="ctr"/>
            <a:lstStyle/>
            <a:p>
              <a:r>
                <a:rPr lang="en-US" altLang="fr-FR" sz="1000" u="none"/>
                <a:t>Interface Scope Workshop</a:t>
              </a:r>
            </a:p>
          </p:txBody>
        </p:sp>
      </p:grpSp>
      <p:cxnSp>
        <p:nvCxnSpPr>
          <p:cNvPr id="142363" name="AutoShape 27">
            <a:extLst>
              <a:ext uri="{FF2B5EF4-FFF2-40B4-BE49-F238E27FC236}">
                <a16:creationId xmlns:a16="http://schemas.microsoft.com/office/drawing/2014/main" id="{0CA1EEE5-D358-EB55-F06C-AD79AA12A64C}"/>
              </a:ext>
            </a:extLst>
          </p:cNvPr>
          <p:cNvCxnSpPr>
            <a:cxnSpLocks noChangeShapeType="1"/>
            <a:stCxn id="142362" idx="3"/>
            <a:endCxn id="142347" idx="0"/>
          </p:cNvCxnSpPr>
          <p:nvPr/>
        </p:nvCxnSpPr>
        <p:spPr bwMode="auto">
          <a:xfrm>
            <a:off x="5253038" y="3625850"/>
            <a:ext cx="1044575" cy="814388"/>
          </a:xfrm>
          <a:prstGeom prst="bentConnector2">
            <a:avLst/>
          </a:prstGeom>
          <a:noFill/>
          <a:ln w="12700">
            <a:solidFill>
              <a:schemeClr val="tx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2366" name="Picture 30">
            <a:extLst>
              <a:ext uri="{FF2B5EF4-FFF2-40B4-BE49-F238E27FC236}">
                <a16:creationId xmlns:a16="http://schemas.microsoft.com/office/drawing/2014/main" id="{33ED1874-CC66-AA4D-CF59-CDD9D8E2C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248400"/>
            <a:ext cx="3352800" cy="280988"/>
          </a:xfrm>
          <a:prstGeom prst="rect">
            <a:avLst/>
          </a:prstGeom>
          <a:noFill/>
          <a:extLst>
            <a:ext uri="{909E8E84-426E-40DD-AFC4-6F175D3DCCD1}">
              <a14:hiddenFill xmlns:a14="http://schemas.microsoft.com/office/drawing/2010/main">
                <a:solidFill>
                  <a:srgbClr val="FFFFFF"/>
                </a:solidFill>
              </a14:hiddenFill>
            </a:ext>
          </a:extLst>
        </p:spPr>
      </p:pic>
      <p:cxnSp>
        <p:nvCxnSpPr>
          <p:cNvPr id="142367" name="AutoShape 31">
            <a:extLst>
              <a:ext uri="{FF2B5EF4-FFF2-40B4-BE49-F238E27FC236}">
                <a16:creationId xmlns:a16="http://schemas.microsoft.com/office/drawing/2014/main" id="{0A555EEE-00A7-7927-590F-A54697090A6F}"/>
              </a:ext>
            </a:extLst>
          </p:cNvPr>
          <p:cNvCxnSpPr>
            <a:cxnSpLocks noChangeShapeType="1"/>
            <a:stCxn id="142344" idx="2"/>
            <a:endCxn id="142345" idx="1"/>
          </p:cNvCxnSpPr>
          <p:nvPr/>
        </p:nvCxnSpPr>
        <p:spPr bwMode="auto">
          <a:xfrm rot="16200000" flipH="1">
            <a:off x="3487738" y="2236788"/>
            <a:ext cx="795337" cy="306387"/>
          </a:xfrm>
          <a:prstGeom prst="bentConnector2">
            <a:avLst/>
          </a:prstGeom>
          <a:noFill/>
          <a:ln w="12700">
            <a:solidFill>
              <a:schemeClr val="tx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68" name="AutoShape 32">
            <a:extLst>
              <a:ext uri="{FF2B5EF4-FFF2-40B4-BE49-F238E27FC236}">
                <a16:creationId xmlns:a16="http://schemas.microsoft.com/office/drawing/2014/main" id="{D900B766-DD04-B4D5-A7BD-9F6DC66F01C3}"/>
              </a:ext>
            </a:extLst>
          </p:cNvPr>
          <p:cNvCxnSpPr>
            <a:cxnSpLocks noChangeShapeType="1"/>
            <a:stCxn id="142344" idx="2"/>
            <a:endCxn id="142362" idx="1"/>
          </p:cNvCxnSpPr>
          <p:nvPr/>
        </p:nvCxnSpPr>
        <p:spPr bwMode="auto">
          <a:xfrm rot="16200000" flipH="1">
            <a:off x="3068638" y="2655888"/>
            <a:ext cx="1633537" cy="306387"/>
          </a:xfrm>
          <a:prstGeom prst="bentConnector2">
            <a:avLst/>
          </a:prstGeom>
          <a:noFill/>
          <a:ln w="12700">
            <a:solidFill>
              <a:schemeClr val="tx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69" name="AutoShape 33">
            <a:extLst>
              <a:ext uri="{FF2B5EF4-FFF2-40B4-BE49-F238E27FC236}">
                <a16:creationId xmlns:a16="http://schemas.microsoft.com/office/drawing/2014/main" id="{7852B7B1-AE27-6E2A-8588-E52FB2EA3CEE}"/>
              </a:ext>
            </a:extLst>
          </p:cNvPr>
          <p:cNvCxnSpPr>
            <a:cxnSpLocks noChangeShapeType="1"/>
            <a:stCxn id="142344" idx="2"/>
            <a:endCxn id="142346" idx="1"/>
          </p:cNvCxnSpPr>
          <p:nvPr/>
        </p:nvCxnSpPr>
        <p:spPr bwMode="auto">
          <a:xfrm rot="16200000" flipH="1">
            <a:off x="2479675" y="3244851"/>
            <a:ext cx="2797175" cy="292100"/>
          </a:xfrm>
          <a:prstGeom prst="bentConnector2">
            <a:avLst/>
          </a:prstGeom>
          <a:noFill/>
          <a:ln w="12700">
            <a:solidFill>
              <a:schemeClr val="tx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70" name="Rectangle 34">
            <a:extLst>
              <a:ext uri="{FF2B5EF4-FFF2-40B4-BE49-F238E27FC236}">
                <a16:creationId xmlns:a16="http://schemas.microsoft.com/office/drawing/2014/main" id="{A0FBBDE3-4BDC-8413-334F-F825BA444E0E}"/>
              </a:ext>
            </a:extLst>
          </p:cNvPr>
          <p:cNvSpPr>
            <a:spLocks noChangeArrowheads="1"/>
          </p:cNvSpPr>
          <p:nvPr/>
        </p:nvSpPr>
        <p:spPr bwMode="auto">
          <a:xfrm>
            <a:off x="1828800" y="6629400"/>
            <a:ext cx="5715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fr-FR" sz="800" u="none">
                <a:solidFill>
                  <a:srgbClr val="000000"/>
                </a:solidFill>
                <a:latin typeface="Tahoma" panose="020B0604030504040204" pitchFamily="34" charset="0"/>
              </a:rPr>
              <a:t>Copyright </a:t>
            </a:r>
            <a:r>
              <a:rPr lang="en-US" altLang="fr-FR" sz="800" u="none">
                <a:latin typeface="Tahoma" panose="020B0604030504040204" pitchFamily="34" charset="0"/>
              </a:rPr>
              <a:t>© 2002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J.D. Edwards World Source Company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a:t>
            </a:r>
            <a:r>
              <a:rPr lang="en-US" altLang="fr-FR" sz="800" u="none">
                <a:solidFill>
                  <a:srgbClr val="000000"/>
                </a:solidFill>
                <a:latin typeface="Tahoma" panose="020B0604030504040204" pitchFamily="34" charset="0"/>
              </a:rPr>
              <a:t>J.D. Edwards Confidential</a:t>
            </a:r>
            <a:r>
              <a:rPr lang="en-US" altLang="fr-FR" sz="800" u="none">
                <a:latin typeface="Tahoma" panose="020B0604030504040204" pitchFamily="34" charset="0"/>
              </a:rPr>
              <a:t> </a:t>
            </a:r>
            <a:r>
              <a:rPr lang="en-US" altLang="fr-FR" sz="800" u="none">
                <a:latin typeface="Tahoma" panose="020B0604030504040204" pitchFamily="34" charset="0"/>
                <a:sym typeface="Wingdings 2" panose="05020102010507070707" pitchFamily="18" charset="2"/>
              </a:rPr>
              <a:t></a:t>
            </a:r>
            <a:r>
              <a:rPr lang="en-US" altLang="fr-FR" sz="800" u="none">
                <a:latin typeface="Tahoma" panose="020B0604030504040204" pitchFamily="34" charset="0"/>
              </a:rPr>
              <a:t> OneMethodology</a:t>
            </a:r>
            <a:endParaRPr lang="en-US" altLang="fr-FR" sz="800" u="none">
              <a:solidFill>
                <a:srgbClr val="000000"/>
              </a:solidFill>
              <a:latin typeface="Tahoma" panose="020B0604030504040204" pitchFamily="34" charset="0"/>
            </a:endParaRP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NAME" val="Moon"/>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NAME" val="Moon"/>
</p:tagLst>
</file>

<file path=ppt/tags/tag16.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NAME" val="MoonShape"/>
</p:tagLst>
</file>

<file path=ppt/tags/tag2.xml><?xml version="1.0" encoding="utf-8"?>
<p:tagLst xmlns:a="http://schemas.openxmlformats.org/drawingml/2006/main" xmlns:r="http://schemas.openxmlformats.org/officeDocument/2006/relationships" xmlns:p="http://schemas.openxmlformats.org/presentationml/2006/main">
  <p:tag name="NAME" val="Moon"/>
</p:tagLst>
</file>

<file path=ppt/tags/tag2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1.xml><?xml version="1.0" encoding="utf-8"?>
<p:tagLst xmlns:a="http://schemas.openxmlformats.org/drawingml/2006/main" xmlns:r="http://schemas.openxmlformats.org/officeDocument/2006/relationships" xmlns:p="http://schemas.openxmlformats.org/presentationml/2006/main">
  <p:tag name="NAME" val="MoonShape"/>
</p:tagLst>
</file>

<file path=ppt/tags/tag2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3.xml><?xml version="1.0" encoding="utf-8"?>
<p:tagLst xmlns:a="http://schemas.openxmlformats.org/drawingml/2006/main" xmlns:r="http://schemas.openxmlformats.org/officeDocument/2006/relationships" xmlns:p="http://schemas.openxmlformats.org/presentationml/2006/main">
  <p:tag name="NAME" val="MoonShape"/>
</p:tagLst>
</file>

<file path=ppt/tags/tag2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5.xml><?xml version="1.0" encoding="utf-8"?>
<p:tagLst xmlns:a="http://schemas.openxmlformats.org/drawingml/2006/main" xmlns:r="http://schemas.openxmlformats.org/officeDocument/2006/relationships" xmlns:p="http://schemas.openxmlformats.org/presentationml/2006/main">
  <p:tag name="NAME" val="MoonShape"/>
</p:tagLst>
</file>

<file path=ppt/tags/tag2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7.xml><?xml version="1.0" encoding="utf-8"?>
<p:tagLst xmlns:a="http://schemas.openxmlformats.org/drawingml/2006/main" xmlns:r="http://schemas.openxmlformats.org/officeDocument/2006/relationships" xmlns:p="http://schemas.openxmlformats.org/presentationml/2006/main">
  <p:tag name="NAME" val="MoonShape"/>
</p:tagLst>
</file>

<file path=ppt/tags/tag28.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9.xml><?xml version="1.0" encoding="utf-8"?>
<p:tagLst xmlns:a="http://schemas.openxmlformats.org/drawingml/2006/main" xmlns:r="http://schemas.openxmlformats.org/officeDocument/2006/relationships" xmlns:p="http://schemas.openxmlformats.org/presentationml/2006/main">
  <p:tag name="NAME" val="MoonShape"/>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1.xml><?xml version="1.0" encoding="utf-8"?>
<p:tagLst xmlns:a="http://schemas.openxmlformats.org/drawingml/2006/main" xmlns:r="http://schemas.openxmlformats.org/officeDocument/2006/relationships" xmlns:p="http://schemas.openxmlformats.org/presentationml/2006/main">
  <p:tag name="NAME" val="MoonShape"/>
</p:tagLst>
</file>

<file path=ppt/tags/tag3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3.xml><?xml version="1.0" encoding="utf-8"?>
<p:tagLst xmlns:a="http://schemas.openxmlformats.org/drawingml/2006/main" xmlns:r="http://schemas.openxmlformats.org/officeDocument/2006/relationships" xmlns:p="http://schemas.openxmlformats.org/presentationml/2006/main">
  <p:tag name="NAME" val="MoonShape"/>
</p:tagLst>
</file>

<file path=ppt/tags/tag3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5.xml><?xml version="1.0" encoding="utf-8"?>
<p:tagLst xmlns:a="http://schemas.openxmlformats.org/drawingml/2006/main" xmlns:r="http://schemas.openxmlformats.org/officeDocument/2006/relationships" xmlns:p="http://schemas.openxmlformats.org/presentationml/2006/main">
  <p:tag name="NAME" val="MoonShape"/>
</p:tagLst>
</file>

<file path=ppt/tags/tag3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7.xml><?xml version="1.0" encoding="utf-8"?>
<p:tagLst xmlns:a="http://schemas.openxmlformats.org/drawingml/2006/main" xmlns:r="http://schemas.openxmlformats.org/officeDocument/2006/relationships" xmlns:p="http://schemas.openxmlformats.org/presentationml/2006/main">
  <p:tag name="NAME" val="MoonShape"/>
</p:tagLst>
</file>

<file path=ppt/tags/tag3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9.xml><?xml version="1.0" encoding="utf-8"?>
<p:tagLst xmlns:a="http://schemas.openxmlformats.org/drawingml/2006/main" xmlns:r="http://schemas.openxmlformats.org/officeDocument/2006/relationships" xmlns:p="http://schemas.openxmlformats.org/presentationml/2006/main">
  <p:tag name="NAME" val="MoonShap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41.xml><?xml version="1.0" encoding="utf-8"?>
<p:tagLst xmlns:a="http://schemas.openxmlformats.org/drawingml/2006/main" xmlns:r="http://schemas.openxmlformats.org/officeDocument/2006/relationships" xmlns:p="http://schemas.openxmlformats.org/presentationml/2006/main">
  <p:tag name="NAME" val="MoonShape"/>
</p:tagLst>
</file>

<file path=ppt/tags/tag4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3.xml><?xml version="1.0" encoding="utf-8"?>
<p:tagLst xmlns:a="http://schemas.openxmlformats.org/drawingml/2006/main" xmlns:r="http://schemas.openxmlformats.org/officeDocument/2006/relationships" xmlns:p="http://schemas.openxmlformats.org/presentationml/2006/main">
  <p:tag name="NAME" val="MoonShape"/>
</p:tagLst>
</file>

<file path=ppt/tags/tag4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5.xml><?xml version="1.0" encoding="utf-8"?>
<p:tagLst xmlns:a="http://schemas.openxmlformats.org/drawingml/2006/main" xmlns:r="http://schemas.openxmlformats.org/officeDocument/2006/relationships" xmlns:p="http://schemas.openxmlformats.org/presentationml/2006/main">
  <p:tag name="NAME" val="MoonShape"/>
</p:tagLst>
</file>

<file path=ppt/tags/tag4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7.xml><?xml version="1.0" encoding="utf-8"?>
<p:tagLst xmlns:a="http://schemas.openxmlformats.org/drawingml/2006/main" xmlns:r="http://schemas.openxmlformats.org/officeDocument/2006/relationships" xmlns:p="http://schemas.openxmlformats.org/presentationml/2006/main">
  <p:tag name="NAME" val="MoonShape"/>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9.xml><?xml version="1.0" encoding="utf-8"?>
<p:tagLst xmlns:a="http://schemas.openxmlformats.org/drawingml/2006/main" xmlns:r="http://schemas.openxmlformats.org/officeDocument/2006/relationships" xmlns:p="http://schemas.openxmlformats.org/presentationml/2006/main">
  <p:tag name="NAME" val="MoonShape"/>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51.xml><?xml version="1.0" encoding="utf-8"?>
<p:tagLst xmlns:a="http://schemas.openxmlformats.org/drawingml/2006/main" xmlns:r="http://schemas.openxmlformats.org/officeDocument/2006/relationships" xmlns:p="http://schemas.openxmlformats.org/presentationml/2006/main">
  <p:tag name="NAME" val="MoonShape"/>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3.xml><?xml version="1.0" encoding="utf-8"?>
<p:tagLst xmlns:a="http://schemas.openxmlformats.org/drawingml/2006/main" xmlns:r="http://schemas.openxmlformats.org/officeDocument/2006/relationships" xmlns:p="http://schemas.openxmlformats.org/presentationml/2006/main">
  <p:tag name="NAME" val="MoonShape"/>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5.xml><?xml version="1.0" encoding="utf-8"?>
<p:tagLst xmlns:a="http://schemas.openxmlformats.org/drawingml/2006/main" xmlns:r="http://schemas.openxmlformats.org/officeDocument/2006/relationships" xmlns:p="http://schemas.openxmlformats.org/presentationml/2006/main">
  <p:tag name="NAME" val="MoonShape"/>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57.xml><?xml version="1.0" encoding="utf-8"?>
<p:tagLst xmlns:a="http://schemas.openxmlformats.org/drawingml/2006/main" xmlns:r="http://schemas.openxmlformats.org/officeDocument/2006/relationships" xmlns:p="http://schemas.openxmlformats.org/presentationml/2006/main">
  <p:tag name="NAME" val="MoonShape"/>
</p:tagLst>
</file>

<file path=ppt/tags/tag5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9.xml><?xml version="1.0" encoding="utf-8"?>
<p:tagLst xmlns:a="http://schemas.openxmlformats.org/drawingml/2006/main" xmlns:r="http://schemas.openxmlformats.org/officeDocument/2006/relationships" xmlns:p="http://schemas.openxmlformats.org/presentationml/2006/main">
  <p:tag name="NAME" val="MoonShape"/>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61.xml><?xml version="1.0" encoding="utf-8"?>
<p:tagLst xmlns:a="http://schemas.openxmlformats.org/drawingml/2006/main" xmlns:r="http://schemas.openxmlformats.org/officeDocument/2006/relationships" xmlns:p="http://schemas.openxmlformats.org/presentationml/2006/main">
  <p:tag name="NAME" val="MoonShape"/>
</p:tagLst>
</file>

<file path=ppt/tags/tag6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63.xml><?xml version="1.0" encoding="utf-8"?>
<p:tagLst xmlns:a="http://schemas.openxmlformats.org/drawingml/2006/main" xmlns:r="http://schemas.openxmlformats.org/officeDocument/2006/relationships" xmlns:p="http://schemas.openxmlformats.org/presentationml/2006/main">
  <p:tag name="NAME" val="MoonShape"/>
</p:tagLst>
</file>

<file path=ppt/tags/tag6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65.xml><?xml version="1.0" encoding="utf-8"?>
<p:tagLst xmlns:a="http://schemas.openxmlformats.org/drawingml/2006/main" xmlns:r="http://schemas.openxmlformats.org/officeDocument/2006/relationships" xmlns:p="http://schemas.openxmlformats.org/presentationml/2006/main">
  <p:tag name="NAME" val="MoonShape"/>
</p:tagLst>
</file>

<file path=ppt/tags/tag6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Template">
  <a:themeElements>
    <a:clrScheme name="">
      <a:dk1>
        <a:srgbClr val="000000"/>
      </a:dk1>
      <a:lt1>
        <a:srgbClr val="969696"/>
      </a:lt1>
      <a:dk2>
        <a:srgbClr val="000000"/>
      </a:dk2>
      <a:lt2>
        <a:srgbClr val="808080"/>
      </a:lt2>
      <a:accent1>
        <a:srgbClr val="00CC99"/>
      </a:accent1>
      <a:accent2>
        <a:srgbClr val="3333CC"/>
      </a:accent2>
      <a:accent3>
        <a:srgbClr val="C9C9C9"/>
      </a:accent3>
      <a:accent4>
        <a:srgbClr val="000000"/>
      </a:accent4>
      <a:accent5>
        <a:srgbClr val="AAE2CA"/>
      </a:accent5>
      <a:accent6>
        <a:srgbClr val="2D2DB9"/>
      </a:accent6>
      <a:hlink>
        <a:srgbClr val="000000"/>
      </a:hlink>
      <a:folHlink>
        <a:srgbClr val="000000"/>
      </a:folHlink>
    </a:clrScheme>
    <a:fontScheme name="Template">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fr-FR" sz="1200" b="0" i="0"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fr-FR" sz="1200" b="0" i="0"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D:\Share Folder\CorpID\Template.pot</Template>
  <TotalTime>9610</TotalTime>
  <Words>8519</Words>
  <Application>Microsoft Office PowerPoint</Application>
  <PresentationFormat>Format US (216 x 279 mm)</PresentationFormat>
  <Paragraphs>1128</Paragraphs>
  <Slides>62</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62</vt:i4>
      </vt:variant>
    </vt:vector>
  </HeadingPairs>
  <TitlesOfParts>
    <vt:vector size="70" baseType="lpstr">
      <vt:lpstr>Times New Roman</vt:lpstr>
      <vt:lpstr>Arial Black</vt:lpstr>
      <vt:lpstr>Wingdings</vt:lpstr>
      <vt:lpstr>Tahoma</vt:lpstr>
      <vt:lpstr>Wingdings 2</vt:lpstr>
      <vt:lpstr>Garamond</vt:lpstr>
      <vt:lpstr>Arial</vt:lpstr>
      <vt:lpstr>Template</vt:lpstr>
      <vt:lpstr>For the Technology Track</vt:lpstr>
      <vt:lpstr>Table of Contents</vt:lpstr>
      <vt:lpstr>OneMethodology Overview</vt:lpstr>
      <vt:lpstr>OneMethodology Implementation Phases</vt:lpstr>
      <vt:lpstr>Workshops and Action Labs</vt:lpstr>
      <vt:lpstr>Workshops and Action Labs</vt:lpstr>
      <vt:lpstr>Customer Involvement</vt:lpstr>
      <vt:lpstr>Présentation PowerPoint</vt:lpstr>
      <vt:lpstr>OneMethodology Technology Track – Scope Phase Overview</vt:lpstr>
      <vt:lpstr>OneMethodology Technology Track – Scope Phase Overview</vt:lpstr>
      <vt:lpstr>OneMethodology Technology Track – Scope Phase Overview</vt:lpstr>
      <vt:lpstr>OneMethodology Technology Track – Scope Phase Overview</vt:lpstr>
      <vt:lpstr>OneMethodology Technology Track – Scope Phase Overview</vt:lpstr>
      <vt:lpstr>OneMethodology Technology Track – Scope Phase Overview</vt:lpstr>
      <vt:lpstr>OneMethodology Technology Track – Scope Phase Overview</vt:lpstr>
      <vt:lpstr>OneMethodology Technology Track – Scope Phase Overview</vt:lpstr>
      <vt:lpstr>OneMethodology Technology Track – Design Phase Overview</vt:lpstr>
      <vt:lpstr>OneMethodology Technology Track – Design Phase Overview</vt:lpstr>
      <vt:lpstr>OneMethodology Technology Track – Design Phase Overview</vt:lpstr>
      <vt:lpstr>OneMethodology Technology Track – Design Phase Overview</vt:lpstr>
      <vt:lpstr>OneMethodology Technology Track – Design Phase Overview</vt:lpstr>
      <vt:lpstr>OneMethodology Technology Track – Design Phase Overview</vt:lpstr>
      <vt:lpstr>OneMethodology Technology Track – Design Phase Overview</vt:lpstr>
      <vt:lpstr>OneMethodology Technology Track – Design Phase Overview</vt:lpstr>
      <vt:lpstr>OneMethodology Technology Track – Design Phase Overview</vt:lpstr>
      <vt:lpstr>OneMethodology Technology Track – Design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Configure Phase Overview</vt:lpstr>
      <vt:lpstr>OneMethodology Technology Track – Go-Live Phase Overview</vt:lpstr>
      <vt:lpstr>OneMethodology Technology Track – Go-Live Phase Overview</vt:lpstr>
      <vt:lpstr>OneMethodology Technology Track – Go-Live Phase Overview</vt:lpstr>
      <vt:lpstr>OneMethodology Technology Track – Go-Live Phase Overview</vt:lpstr>
      <vt:lpstr>OneMethodology Technology Track – Go-Live Phase Overview</vt:lpstr>
      <vt:lpstr>OneMethodology Technology Track – Go-Live Phase Overview</vt:lpstr>
      <vt:lpstr>OneMethodology Technology Track – Go-Live Phase Overview</vt:lpstr>
      <vt:lpstr>OneMethodology Technology Track – Go-Live Phase Overview</vt:lpstr>
      <vt:lpstr>OneMethodology Technology Track – Optimize Phase Overview</vt:lpstr>
      <vt:lpstr>OneMethodology Technology Track – Optimize Phase Overview</vt:lpstr>
      <vt:lpstr>OneMethodology Technology Track – Optimize Phase Overview</vt:lpstr>
      <vt:lpstr>OneMethodology Technology Track – Optimize Phase Overview</vt:lpstr>
      <vt:lpstr>OneMethodology Technology Track – Optimize Phase Overview</vt:lpstr>
      <vt:lpstr>OneMethodology Technology Track – Configure Phase – Solution Upgrade Scenario</vt:lpstr>
      <vt:lpstr>OneMethodology Technology Track – Configure Phase Overview</vt:lpstr>
      <vt:lpstr>OneMethodology Technology Track – Configure Phase Overview</vt:lpstr>
      <vt:lpstr>OneMethodology Technology Track – Configure Phase – Platform Conversion Scenario</vt:lpstr>
      <vt:lpstr>OneMethodology Technology Track – Configure Phase Overview</vt:lpstr>
      <vt:lpstr>OneMethodology Technology Track – Configure Phase Overview</vt:lpstr>
    </vt:vector>
  </TitlesOfParts>
  <Company>J.D. Edwards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OneMethodology Technology Activity Guide</dc:title>
  <dc:subject>OneMethodology - Technology Track</dc:subject>
  <dc:creator>J.D. Edwards</dc:creator>
  <cp:lastModifiedBy>Nicolas Richon</cp:lastModifiedBy>
  <cp:revision>337</cp:revision>
  <cp:lastPrinted>2000-11-02T17:28:27Z</cp:lastPrinted>
  <dcterms:created xsi:type="dcterms:W3CDTF">2000-10-27T16:11:21Z</dcterms:created>
  <dcterms:modified xsi:type="dcterms:W3CDTF">2024-09-05T08:53:52Z</dcterms:modified>
</cp:coreProperties>
</file>