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magine che contiene computer, computer, cartone animato&#10;&#10;Descrizione generata automaticamente" id="121" name="Google Shape;121;p15"/>
          <p:cNvPicPr preferRelativeResize="0"/>
          <p:nvPr/>
        </p:nvPicPr>
        <p:blipFill rotWithShape="1">
          <a:blip r:embed="rId3">
            <a:alphaModFix/>
          </a:blip>
          <a:srcRect b="1836" l="0" r="-1" t="13869"/>
          <a:stretch/>
        </p:blipFill>
        <p:spPr>
          <a:xfrm>
            <a:off x="20" y="-56434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5"/>
          <p:cNvSpPr txBox="1"/>
          <p:nvPr>
            <p:ph type="ctrTitle"/>
          </p:nvPr>
        </p:nvSpPr>
        <p:spPr>
          <a:xfrm>
            <a:off x="1524000" y="4981166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it-IT" sz="4800">
                <a:solidFill>
                  <a:schemeClr val="lt1"/>
                </a:solidFill>
              </a:rPr>
              <a:t>Phishing</a:t>
            </a:r>
            <a:endParaRPr/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524000" y="6153873"/>
            <a:ext cx="9144000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Nicholas D'Urso, 4Cinf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838200" y="1826096"/>
            <a:ext cx="10515600" cy="3858798"/>
            <a:chOff x="0" y="471"/>
            <a:chExt cx="10515600" cy="3858798"/>
          </a:xfrm>
        </p:grpSpPr>
        <p:cxnSp>
          <p:nvCxnSpPr>
            <p:cNvPr id="130" name="Google Shape;130;p16"/>
            <p:cNvCxnSpPr/>
            <p:nvPr/>
          </p:nvCxnSpPr>
          <p:spPr>
            <a:xfrm>
              <a:off x="0" y="471"/>
              <a:ext cx="10515600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16"/>
            <p:cNvSpPr/>
            <p:nvPr/>
          </p:nvSpPr>
          <p:spPr>
            <a:xfrm>
              <a:off x="0" y="47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0" y="47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0" i="0" lang="it-IT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1 - what's phishing?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33" name="Google Shape;133;p16"/>
            <p:cNvCxnSpPr/>
            <p:nvPr/>
          </p:nvCxnSpPr>
          <p:spPr>
            <a:xfrm>
              <a:off x="0" y="772231"/>
              <a:ext cx="10515600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>
              <a:off x="0" y="77223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0" y="77223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0" i="0" lang="it-IT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2 - how phishing really works?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36" name="Google Shape;136;p16"/>
            <p:cNvCxnSpPr/>
            <p:nvPr/>
          </p:nvCxnSpPr>
          <p:spPr>
            <a:xfrm>
              <a:off x="0" y="1543991"/>
              <a:ext cx="10515600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0" y="154399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0" y="1543991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0" i="0" lang="it-IT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3 - how do criminals use phishing?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39" name="Google Shape;139;p16"/>
            <p:cNvCxnSpPr/>
            <p:nvPr/>
          </p:nvCxnSpPr>
          <p:spPr>
            <a:xfrm>
              <a:off x="0" y="2315750"/>
              <a:ext cx="10515600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0" y="2315750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0" y="2315750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0" i="0" lang="it-IT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4 - example of a phishing attack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42" name="Google Shape;142;p16"/>
            <p:cNvCxnSpPr/>
            <p:nvPr/>
          </p:nvCxnSpPr>
          <p:spPr>
            <a:xfrm>
              <a:off x="0" y="3087510"/>
              <a:ext cx="10515600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0" y="3087510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0" y="3087510"/>
              <a:ext cx="10515600" cy="771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entury Gothic"/>
                <a:buNone/>
              </a:pPr>
              <a:r>
                <a:rPr b="0" i="0" lang="it-IT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5 - how to get scammers away from you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Index - Free of Charge Creative Commons Handwriting image"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285" y="109058"/>
            <a:ext cx="2489200" cy="16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819387" y="498779"/>
            <a:ext cx="51205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it-IT"/>
              <a:t>1 - what's phishing?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28794" y="2098440"/>
            <a:ext cx="50921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"Phishing is a type of internet scam in which an attacker tries to trick the victim into providing personal information, financial data, or access codes by pretending to be a trusted entity in a digital communication."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Protect Your Business From a Phishing Attack" id="154" name="Google Shape;154;p17"/>
          <p:cNvPicPr preferRelativeResize="0"/>
          <p:nvPr/>
        </p:nvPicPr>
        <p:blipFill rotWithShape="1">
          <a:blip r:embed="rId3">
            <a:alphaModFix/>
          </a:blip>
          <a:srcRect b="-1" l="14995" r="15661" t="0"/>
          <a:stretch/>
        </p:blipFill>
        <p:spPr>
          <a:xfrm>
            <a:off x="7901259" y="2727729"/>
            <a:ext cx="4290741" cy="4130271"/>
          </a:xfrm>
          <a:custGeom>
            <a:rect b="b" l="l" r="r" t="t"/>
            <a:pathLst>
              <a:path extrusionOk="0" h="4130271" w="429074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hishing Scams: How to Protect Yourself from Fraud with Healthy Online ..." id="156" name="Google Shape;156;p17"/>
          <p:cNvPicPr preferRelativeResize="0"/>
          <p:nvPr/>
        </p:nvPicPr>
        <p:blipFill rotWithShape="1">
          <a:blip r:embed="rId4">
            <a:alphaModFix/>
          </a:blip>
          <a:srcRect b="-4" l="21825" r="12356" t="0"/>
          <a:stretch/>
        </p:blipFill>
        <p:spPr>
          <a:xfrm>
            <a:off x="6261607" y="1"/>
            <a:ext cx="3519312" cy="3007909"/>
          </a:xfrm>
          <a:custGeom>
            <a:rect b="b" l="l" r="r" t="t"/>
            <a:pathLst>
              <a:path extrusionOk="0" h="3007909" w="3519312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838201" y="345810"/>
            <a:ext cx="49609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it-IT"/>
              <a:t>2 - How phishing really works?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descr="How to Spoof SMS Message in Linux ? - GeeksforGeeks" id="163" name="Google Shape;163;p18"/>
          <p:cNvPicPr preferRelativeResize="0"/>
          <p:nvPr/>
        </p:nvPicPr>
        <p:blipFill rotWithShape="1">
          <a:blip r:embed="rId3">
            <a:alphaModFix/>
          </a:blip>
          <a:srcRect b="2" l="0" r="5984" t="0"/>
          <a:stretch/>
        </p:blipFill>
        <p:spPr>
          <a:xfrm>
            <a:off x="6863996" y="3154859"/>
            <a:ext cx="4030579" cy="3703141"/>
          </a:xfrm>
          <a:custGeom>
            <a:rect b="b" l="l" r="r" t="t"/>
            <a:pathLst>
              <a:path extrusionOk="0" h="3703141" w="4030579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 flipH="1" rot="-6040930">
            <a:off x="6010869" y="-729072"/>
            <a:ext cx="4083433" cy="408343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stagram Login - www.Instagram.com Sign in - Instagram Web" id="165" name="Google Shape;165;p18"/>
          <p:cNvPicPr preferRelativeResize="0"/>
          <p:nvPr/>
        </p:nvPicPr>
        <p:blipFill rotWithShape="1">
          <a:blip r:embed="rId4">
            <a:alphaModFix/>
          </a:blip>
          <a:srcRect b="-2" l="19437" r="9482" t="0"/>
          <a:stretch/>
        </p:blipFill>
        <p:spPr>
          <a:xfrm>
            <a:off x="6305807" y="1"/>
            <a:ext cx="3519312" cy="3007909"/>
          </a:xfrm>
          <a:custGeom>
            <a:rect b="b" l="l" r="r" t="t"/>
            <a:pathLst>
              <a:path extrusionOk="0" h="3007909" w="3519312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How To Identify A Trustworthy Website - About.US" id="166" name="Google Shape;166;p18"/>
          <p:cNvPicPr preferRelativeResize="0"/>
          <p:nvPr/>
        </p:nvPicPr>
        <p:blipFill rotWithShape="1">
          <a:blip r:embed="rId5">
            <a:alphaModFix/>
          </a:blip>
          <a:srcRect b="1" l="45294" r="13407" t="0"/>
          <a:stretch/>
        </p:blipFill>
        <p:spPr>
          <a:xfrm>
            <a:off x="9933462" y="372217"/>
            <a:ext cx="2258539" cy="3554668"/>
          </a:xfrm>
          <a:custGeom>
            <a:rect b="b" l="l" r="r" t="t"/>
            <a:pathLst>
              <a:path extrusionOk="0" h="3554668" w="2258539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7" name="Google Shape;167;p18"/>
          <p:cNvGrpSpPr/>
          <p:nvPr/>
        </p:nvGrpSpPr>
        <p:grpSpPr>
          <a:xfrm>
            <a:off x="1158863" y="1826355"/>
            <a:ext cx="4292212" cy="4349877"/>
            <a:chOff x="320662" y="730"/>
            <a:chExt cx="4292212" cy="4349877"/>
          </a:xfrm>
        </p:grpSpPr>
        <p:sp>
          <p:nvSpPr>
            <p:cNvPr id="168" name="Google Shape;168;p18"/>
            <p:cNvSpPr/>
            <p:nvPr/>
          </p:nvSpPr>
          <p:spPr>
            <a:xfrm>
              <a:off x="2243587" y="532427"/>
              <a:ext cx="41208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4A5E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2438563" y="575934"/>
              <a:ext cx="22134" cy="4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320662" y="730"/>
              <a:ext cx="1924724" cy="1154834"/>
            </a:xfrm>
            <a:prstGeom prst="rect">
              <a:avLst/>
            </a:prstGeom>
            <a:solidFill>
              <a:srgbClr val="44A5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320662" y="730"/>
              <a:ext cx="1924724" cy="1154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Copy a website form login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283025" y="1153764"/>
              <a:ext cx="2367411" cy="41208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980"/>
                  </a:lnTo>
                  <a:lnTo>
                    <a:pt x="0" y="649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999E7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2406519" y="1357594"/>
              <a:ext cx="120422" cy="4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2688074" y="730"/>
              <a:ext cx="1924724" cy="1154834"/>
            </a:xfrm>
            <a:prstGeom prst="rect">
              <a:avLst/>
            </a:prstGeom>
            <a:solidFill>
              <a:srgbClr val="489B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688074" y="730"/>
              <a:ext cx="1924724" cy="1154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Server-side languages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243587" y="2129949"/>
              <a:ext cx="41208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E90E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2438563" y="2173455"/>
              <a:ext cx="22134" cy="4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20662" y="1598251"/>
              <a:ext cx="1924724" cy="1154834"/>
            </a:xfrm>
            <a:prstGeom prst="rect">
              <a:avLst/>
            </a:prstGeom>
            <a:solidFill>
              <a:srgbClr val="4C93E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320662" y="1598251"/>
              <a:ext cx="1924724" cy="1154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Buy a Trusted Domain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283025" y="2751286"/>
              <a:ext cx="2367411" cy="41208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980"/>
                  </a:lnTo>
                  <a:lnTo>
                    <a:pt x="0" y="649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387D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2406519" y="2955116"/>
              <a:ext cx="120422" cy="4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688074" y="1598251"/>
              <a:ext cx="1924724" cy="1154834"/>
            </a:xfrm>
            <a:prstGeom prst="rect">
              <a:avLst/>
            </a:prstGeom>
            <a:solidFill>
              <a:srgbClr val="518CE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688074" y="1598251"/>
              <a:ext cx="1924800" cy="11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Buy email addresses / phone numbers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243587" y="3727470"/>
              <a:ext cx="41208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880D9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2438563" y="3770977"/>
              <a:ext cx="22134" cy="4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320662" y="3195773"/>
              <a:ext cx="1924724" cy="1154834"/>
            </a:xfrm>
            <a:prstGeom prst="rect">
              <a:avLst/>
            </a:prstGeom>
            <a:solidFill>
              <a:srgbClr val="5485D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320662" y="3195773"/>
              <a:ext cx="1924724" cy="1154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Sms spoofing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688074" y="3195773"/>
              <a:ext cx="1924724" cy="1154834"/>
            </a:xfrm>
            <a:prstGeom prst="rect">
              <a:avLst/>
            </a:prstGeom>
            <a:solidFill>
              <a:srgbClr val="5880D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2688074" y="3195773"/>
              <a:ext cx="1924724" cy="1154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75" lIns="94300" spcFirstLastPara="1" rIns="94300" wrap="square" tIns="98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it-IT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Good social skills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6203538" y="365125"/>
            <a:ext cx="53933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it-IT"/>
              <a:t>3 - What do scammers gain by phishing?</a:t>
            </a:r>
            <a:endParaRPr/>
          </a:p>
        </p:txBody>
      </p:sp>
      <p:pic>
        <p:nvPicPr>
          <p:cNvPr descr="Immagine che contiene testo, schermata, Carattere, software&#10;&#10;Descrizione generata automaticamente"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849" y="210839"/>
            <a:ext cx="1968449" cy="4151497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&quot;Tap to get back into your Instagram account&quot; text messages: It's a scam"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727" y="4612618"/>
            <a:ext cx="2533423" cy="1197042"/>
          </a:xfrm>
          <a:custGeom>
            <a:rect b="b" l="l" r="r" t="t"/>
            <a:pathLst>
              <a:path extrusionOk="0" h="3064284" w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Real-life example of a crypto scam." id="199" name="Google Shape;1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9591" y="2890564"/>
            <a:ext cx="1597247" cy="2533423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00" name="Google Shape;200;p19"/>
          <p:cNvGrpSpPr/>
          <p:nvPr/>
        </p:nvGrpSpPr>
        <p:grpSpPr>
          <a:xfrm>
            <a:off x="6439029" y="1826715"/>
            <a:ext cx="4922376" cy="4681457"/>
            <a:chOff x="235492" y="1090"/>
            <a:chExt cx="4922376" cy="4681457"/>
          </a:xfrm>
        </p:grpSpPr>
        <p:sp>
          <p:nvSpPr>
            <p:cNvPr id="201" name="Google Shape;201;p19"/>
            <p:cNvSpPr/>
            <p:nvPr/>
          </p:nvSpPr>
          <p:spPr>
            <a:xfrm>
              <a:off x="1859234" y="1090"/>
              <a:ext cx="1674891" cy="1674891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9224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2277957" y="1090"/>
              <a:ext cx="837445" cy="138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0" i="0" lang="it-IT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Sell accounts</a:t>
              </a:r>
              <a:endPara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 rot="4320000">
              <a:off x="3265179" y="1022568"/>
              <a:ext cx="1674891" cy="1674891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9224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 rot="-1080000">
              <a:off x="3551112" y="1396004"/>
              <a:ext cx="1381785" cy="83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0" i="0" lang="it-IT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Steal bank / credit card details </a:t>
              </a:r>
              <a:endPara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8640000">
              <a:off x="2728156" y="2675356"/>
              <a:ext cx="1674891" cy="1674891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9224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 rot="-2160000">
              <a:off x="3233021" y="2940473"/>
              <a:ext cx="837445" cy="138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0" i="0" lang="it-IT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Promote other scams</a:t>
              </a:r>
              <a:endPara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 rot="-8640000">
              <a:off x="990312" y="2675356"/>
              <a:ext cx="1674891" cy="1674891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9224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 txBox="1"/>
            <p:nvPr/>
          </p:nvSpPr>
          <p:spPr>
            <a:xfrm rot="2160000">
              <a:off x="1322893" y="2940473"/>
              <a:ext cx="837445" cy="138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0" i="0" lang="it-IT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Blackmail</a:t>
              </a:r>
              <a:endPara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 rot="-4320000">
              <a:off x="453289" y="1022568"/>
              <a:ext cx="1674891" cy="1674891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9224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 rot="1080000">
              <a:off x="460462" y="1396004"/>
              <a:ext cx="1381785" cy="83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0" i="0" lang="it-IT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Just fun</a:t>
              </a:r>
              <a:endPara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 rot="-778504">
            <a:off x="1828852" y="1569281"/>
            <a:ext cx="4083433" cy="4083433"/>
          </a:xfrm>
          <a:prstGeom prst="arc">
            <a:avLst>
              <a:gd fmla="val 17445962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2241262" y="183491"/>
            <a:ext cx="947488" cy="921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 rot="10800000">
            <a:off x="639703" y="3612445"/>
            <a:ext cx="884297" cy="17779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01D7D"/>
          </a:solidFill>
          <a:ln cap="flat" cmpd="sng" w="12700">
            <a:solidFill>
              <a:srgbClr val="3D10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706518" y="1778000"/>
            <a:ext cx="1505183" cy="102540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01D7D"/>
          </a:solidFill>
          <a:ln cap="flat" cmpd="sng" w="12700">
            <a:solidFill>
              <a:srgbClr val="3D10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ollaro con riempimento a tinta unita" id="215" name="Google Shape;21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6948" y="354565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8525836" y="775849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rgbClr val="762EB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7123288" y="1061196"/>
            <a:ext cx="5130798" cy="2750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 Gothic"/>
              <a:buNone/>
            </a:pPr>
            <a:r>
              <a:rPr lang="it-IT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– phishing attack example </a:t>
            </a:r>
            <a:endParaRPr/>
          </a:p>
        </p:txBody>
      </p:sp>
      <p:pic>
        <p:nvPicPr>
          <p:cNvPr id="225" name="Google Shape;22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616" y="480719"/>
            <a:ext cx="7014158" cy="587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0" y="-3046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988820" y="-89534"/>
            <a:ext cx="4622663" cy="2584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it-IT"/>
              <a:t>5 - Am I in danger?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7466601" y="0"/>
            <a:ext cx="842502" cy="35479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6040191" y="1399022"/>
            <a:ext cx="5393361" cy="2584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1 - Antivirus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2 - Don't trust anyone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3 - Be more careful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4 - Vpn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/>
              <a:t>5 - 2FA (2-Factor Authentication)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Trust No One Wallpapers - Wallpaper Cave"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26" y="4080773"/>
            <a:ext cx="3267203" cy="2042001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2399" y="4284972"/>
            <a:ext cx="3267203" cy="1837801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 flipH="1">
            <a:off x="17360" y="3365205"/>
            <a:ext cx="3939038" cy="3939038"/>
          </a:xfrm>
          <a:prstGeom prst="arc">
            <a:avLst>
              <a:gd fmla="val 16200000" name="adj1"/>
              <a:gd fmla="val 20354996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>
            <a:off x="10058400" y="6033795"/>
            <a:ext cx="1991064" cy="824205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984970" y="515875"/>
            <a:ext cx="2743200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scammers in few steps: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294860" y="2773325"/>
            <a:ext cx="2743200" cy="9233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"Something you know, something you have or something you are?"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grafica, uomo, schermata&#10;&#10;Descrizione generata automaticamente" id="240" name="Google Shape;2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8208" y="4443522"/>
            <a:ext cx="2959396" cy="167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hanks For Your Attention Картинки Для Презентации - Telegraph" id="248" name="Google Shape;248;p22"/>
          <p:cNvPicPr preferRelativeResize="0"/>
          <p:nvPr/>
        </p:nvPicPr>
        <p:blipFill rotWithShape="1">
          <a:blip r:embed="rId3">
            <a:alphaModFix/>
          </a:blip>
          <a:srcRect b="10571" l="0" r="0" t="14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2"/>
          <p:cNvSpPr txBox="1"/>
          <p:nvPr>
            <p:ph type="title"/>
          </p:nvPr>
        </p:nvSpPr>
        <p:spPr>
          <a:xfrm>
            <a:off x="838200" y="365125"/>
            <a:ext cx="1729082" cy="1344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