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8" r:id="rId6"/>
    <p:sldId id="260" r:id="rId7"/>
    <p:sldId id="269" r:id="rId8"/>
    <p:sldId id="261" r:id="rId9"/>
    <p:sldId id="267" r:id="rId10"/>
    <p:sldId id="262" r:id="rId11"/>
    <p:sldId id="265" r:id="rId12"/>
    <p:sldId id="266" r:id="rId13"/>
    <p:sldId id="263" r:id="rId14"/>
    <p:sldId id="264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33343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29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776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75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485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697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166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577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419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80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www.smartdraw.com/uml-diagra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08253"/>
            <a:ext cx="8222100" cy="944622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 dirty="0"/>
              <a:t>Generating </a:t>
            </a:r>
            <a:r>
              <a:rPr lang="en-GB" sz="2400" dirty="0" smtClean="0"/>
              <a:t>automated </a:t>
            </a:r>
            <a:r>
              <a:rPr lang="en-GB" sz="2400" dirty="0"/>
              <a:t>executable code using </a:t>
            </a:r>
            <a:r>
              <a:rPr lang="en-GB" sz="2400" dirty="0" smtClean="0"/>
              <a:t>UML Models.</a:t>
            </a:r>
            <a:br>
              <a:rPr lang="en-GB" sz="2400" dirty="0" smtClean="0"/>
            </a:br>
            <a:r>
              <a:rPr lang="en-GB" sz="2400" dirty="0" smtClean="0"/>
              <a:t>(CoDraw).</a:t>
            </a:r>
            <a:endParaRPr lang="en-GB" sz="2400" dirty="0"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u="sng"/>
              <a:t>B.E. Project Topic</a:t>
            </a:r>
          </a:p>
        </p:txBody>
      </p:sp>
      <p:pic>
        <p:nvPicPr>
          <p:cNvPr id="4" name="image0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1208" y="318513"/>
            <a:ext cx="963930" cy="981075"/>
          </a:xfrm>
          <a:prstGeom prst="rect">
            <a:avLst/>
          </a:prstGeom>
          <a:ln/>
        </p:spPr>
      </p:pic>
      <p:sp>
        <p:nvSpPr>
          <p:cNvPr id="2" name="Rectangle 1"/>
          <p:cNvSpPr/>
          <p:nvPr/>
        </p:nvSpPr>
        <p:spPr>
          <a:xfrm>
            <a:off x="1725138" y="371303"/>
            <a:ext cx="7048992" cy="69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K.  J.  SOMAIYA INSTITUTE OF ENGINEERING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 INFORMATION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TECHNOLOGY SION, MUMBAI-22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Technology that will be used:-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71900" y="1590302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 smtClean="0"/>
              <a:t>Hardware Requirements</a:t>
            </a:r>
          </a:p>
          <a:p>
            <a:pPr marL="228600" lvl="6">
              <a:lnSpc>
                <a:spcPct val="100000"/>
              </a:lnSpc>
            </a:pPr>
            <a:r>
              <a:rPr lang="en-GB" dirty="0" smtClean="0"/>
              <a:t>	Processor- Dual core</a:t>
            </a:r>
          </a:p>
          <a:p>
            <a:pPr marL="228600" lvl="6">
              <a:lnSpc>
                <a:spcPct val="100000"/>
              </a:lnSpc>
            </a:pPr>
            <a:r>
              <a:rPr lang="en-GB" dirty="0" smtClean="0"/>
              <a:t>	System Ram- 4GB minimum</a:t>
            </a:r>
          </a:p>
          <a:p>
            <a:pPr marL="228600" lvl="6">
              <a:lnSpc>
                <a:spcPct val="100000"/>
              </a:lnSpc>
            </a:pPr>
            <a:r>
              <a:rPr lang="en-GB" dirty="0" smtClean="0"/>
              <a:t>	Hard Drive 512 GB.</a:t>
            </a:r>
          </a:p>
          <a:p>
            <a:pPr marL="514350" lvl="2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1800" dirty="0" smtClean="0"/>
              <a:t>Software Requirements</a:t>
            </a:r>
          </a:p>
          <a:p>
            <a:pPr marL="228600" lvl="3">
              <a:lnSpc>
                <a:spcPct val="100000"/>
              </a:lnSpc>
            </a:pPr>
            <a:r>
              <a:rPr lang="en-GB" dirty="0" smtClean="0"/>
              <a:t>	Language C#</a:t>
            </a:r>
          </a:p>
          <a:p>
            <a:pPr marL="228600" lvl="3">
              <a:lnSpc>
                <a:spcPct val="100000"/>
              </a:lnSpc>
            </a:pPr>
            <a:r>
              <a:rPr lang="en-GB" dirty="0" smtClean="0"/>
              <a:t>	Microsoft Visual Studio 2013 or later</a:t>
            </a:r>
          </a:p>
          <a:p>
            <a:pPr marL="228600" lvl="3">
              <a:lnSpc>
                <a:spcPct val="100000"/>
              </a:lnSpc>
            </a:pPr>
            <a:r>
              <a:rPr lang="en-GB" dirty="0" smtClean="0"/>
              <a:t>	Operating System – Windows 7 or later</a:t>
            </a:r>
          </a:p>
          <a:p>
            <a:pPr marL="457200" lvl="0" indent="-228600" rtl="0">
              <a:spcBef>
                <a:spcPts val="0"/>
              </a:spcBef>
            </a:pPr>
            <a:endParaRPr lang="en-GB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15738" y="257417"/>
            <a:ext cx="4462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Screen Shots:-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8" y="651855"/>
            <a:ext cx="6800227" cy="417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70" y="208957"/>
            <a:ext cx="2734057" cy="23625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357" y="2848472"/>
            <a:ext cx="4839375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References:-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Wikipedia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 u="sng">
                <a:solidFill>
                  <a:schemeClr val="hlink"/>
                </a:solidFill>
                <a:hlinkClick r:id="rId3"/>
              </a:rPr>
              <a:t>www.smartdraw.com/uml-diagram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https://www.researchgate.net/publication/228644052_Automatic_generation_of_Java_code_from_UML_diagrams_using_UJECTOR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599371" y="1962150"/>
            <a:ext cx="7944908" cy="12199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lt2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Project Group Members:-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GB" sz="2400" dirty="0" err="1"/>
              <a:t>Jignesh</a:t>
            </a:r>
            <a:r>
              <a:rPr lang="en-GB" sz="2400" dirty="0"/>
              <a:t> Lad	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GB" sz="2400" dirty="0" err="1"/>
              <a:t>Purvisha</a:t>
            </a:r>
            <a:r>
              <a:rPr lang="en-GB" sz="2400" dirty="0"/>
              <a:t> </a:t>
            </a:r>
            <a:r>
              <a:rPr lang="en-GB" sz="2400" dirty="0" err="1"/>
              <a:t>Khunt</a:t>
            </a:r>
            <a:endParaRPr lang="en-GB" sz="2400" dirty="0"/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-GB" sz="2400" dirty="0" err="1"/>
              <a:t>Dhruv</a:t>
            </a:r>
            <a:r>
              <a:rPr lang="en-GB" sz="2400" dirty="0"/>
              <a:t> </a:t>
            </a:r>
            <a:r>
              <a:rPr lang="en-GB" sz="2400" dirty="0" smtClean="0"/>
              <a:t>Tank</a:t>
            </a:r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-GB" sz="2400" dirty="0" smtClean="0"/>
              <a:t>Project Guide:- </a:t>
            </a:r>
            <a:r>
              <a:rPr lang="en-GB" sz="2400" dirty="0" err="1" smtClean="0"/>
              <a:t>Prof.</a:t>
            </a:r>
            <a:r>
              <a:rPr lang="en-GB" sz="2400" dirty="0" smtClean="0"/>
              <a:t> </a:t>
            </a:r>
            <a:r>
              <a:rPr lang="en-GB" sz="2400" dirty="0" err="1" smtClean="0"/>
              <a:t>Reena</a:t>
            </a:r>
            <a:r>
              <a:rPr lang="en-GB" sz="2400" dirty="0" smtClean="0"/>
              <a:t> </a:t>
            </a:r>
            <a:r>
              <a:rPr lang="en-GB" sz="2400" dirty="0" err="1" smtClean="0"/>
              <a:t>Lokare</a:t>
            </a:r>
            <a:r>
              <a:rPr lang="en-GB" sz="2400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Objectives of the project:-	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The main objective is to provide overview of one of the Model Driven Engineering Tool i.e. Transformation Tool.</a:t>
            </a:r>
          </a:p>
          <a:p>
            <a:pPr marL="514350" lvl="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Model Driven engineering tool is used to develop, </a:t>
            </a:r>
            <a:r>
              <a:rPr lang="en-GB" dirty="0" err="1" smtClean="0"/>
              <a:t>interprete</a:t>
            </a:r>
            <a:r>
              <a:rPr lang="en-GB" dirty="0" smtClean="0"/>
              <a:t>, compare</a:t>
            </a:r>
            <a:r>
              <a:rPr lang="en-GB" dirty="0"/>
              <a:t>, align, measure, verify, transform, etc.</a:t>
            </a:r>
          </a:p>
          <a:p>
            <a:pPr marL="514350" lvl="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 UML based approach provides abstraction to deal with the complex generalized applications and when combined with Model-driven Engineering can also provide automation through automatic code generation.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Problem Statement:-	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algn="just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The proposed system is an approach for generation of </a:t>
            </a:r>
            <a:r>
              <a:rPr lang="en-GB" dirty="0" smtClean="0"/>
              <a:t>executable Java </a:t>
            </a:r>
            <a:r>
              <a:rPr lang="en-GB" dirty="0"/>
              <a:t>code from UML models(Class Diagram , Activity Diagram &amp; Sequence Diagram).</a:t>
            </a:r>
          </a:p>
          <a:p>
            <a:pPr marL="514350" lvl="0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To </a:t>
            </a:r>
            <a:r>
              <a:rPr lang="en-GB" dirty="0" smtClean="0"/>
              <a:t>validate this, </a:t>
            </a:r>
            <a:r>
              <a:rPr lang="en-GB" dirty="0"/>
              <a:t>a system will be developed which captures UML models composed of Class Diagram , Activity Diagram &amp; Sequence Diagram which will </a:t>
            </a:r>
            <a:r>
              <a:rPr lang="en-GB" dirty="0" smtClean="0"/>
              <a:t>generate </a:t>
            </a:r>
            <a:r>
              <a:rPr lang="en-GB" dirty="0"/>
              <a:t>executable Java code from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System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2211262" y="858884"/>
            <a:ext cx="4600575" cy="4062730"/>
            <a:chOff x="948908" y="275597"/>
            <a:chExt cx="5417700" cy="4784639"/>
          </a:xfrm>
        </p:grpSpPr>
        <p:sp>
          <p:nvSpPr>
            <p:cNvPr id="6" name="Rectangle 5"/>
            <p:cNvSpPr/>
            <p:nvPr/>
          </p:nvSpPr>
          <p:spPr>
            <a:xfrm>
              <a:off x="948908" y="275597"/>
              <a:ext cx="5417700" cy="478463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 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362075" y="685800"/>
              <a:ext cx="4210200" cy="1143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	</a:t>
              </a:r>
              <a:r>
                <a:rPr lang="en-IN" sz="14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User </a:t>
              </a:r>
              <a:r>
                <a:rPr lang="en-IN" sz="1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interface</a:t>
              </a:r>
              <a:endPara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62075" y="2129612"/>
              <a:ext cx="2457300" cy="704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Uml diagram parser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677800" y="2305036"/>
              <a:ext cx="1381200" cy="179572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Save UML diagram as image (.jpeg and .png)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06137" y="3135125"/>
              <a:ext cx="1903912" cy="70470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Code file creator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272475" y="1838312"/>
              <a:ext cx="16500" cy="305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4924425" y="1838325"/>
              <a:ext cx="9600" cy="457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3" name="Rounded Rectangle 12"/>
            <p:cNvSpPr/>
            <p:nvPr/>
          </p:nvSpPr>
          <p:spPr>
            <a:xfrm>
              <a:off x="2686050" y="4138625"/>
              <a:ext cx="2020477" cy="70470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Code generator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519450" y="3839825"/>
              <a:ext cx="0" cy="298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" name="Straight Arrow Connector 14"/>
            <p:cNvCxnSpPr/>
            <p:nvPr/>
          </p:nvCxnSpPr>
          <p:spPr>
            <a:xfrm>
              <a:off x="3514650" y="2845925"/>
              <a:ext cx="4800" cy="289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382881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System Flow Diagram:-</a:t>
            </a:r>
          </a:p>
        </p:txBody>
      </p:sp>
      <p:sp>
        <p:nvSpPr>
          <p:cNvPr id="92" name="Shape 92"/>
          <p:cNvSpPr/>
          <p:nvPr/>
        </p:nvSpPr>
        <p:spPr>
          <a:xfrm>
            <a:off x="641550" y="2200425"/>
            <a:ext cx="1587000" cy="96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User draws the UML models on the canvas</a:t>
            </a:r>
          </a:p>
        </p:txBody>
      </p:sp>
      <p:sp>
        <p:nvSpPr>
          <p:cNvPr id="93" name="Shape 93"/>
          <p:cNvSpPr/>
          <p:nvPr/>
        </p:nvSpPr>
        <p:spPr>
          <a:xfrm>
            <a:off x="2246800" y="2560575"/>
            <a:ext cx="1181700" cy="24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3446775" y="2200425"/>
            <a:ext cx="1497000" cy="96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Automatic Code Generation algorithms are applied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246800" y="2200425"/>
            <a:ext cx="1181700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On Submit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5098475" y="1643200"/>
            <a:ext cx="11817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Generates </a:t>
            </a:r>
            <a:r>
              <a:rPr lang="en-GB" dirty="0" smtClean="0"/>
              <a:t>executable </a:t>
            </a:r>
            <a:r>
              <a:rPr lang="en-GB" dirty="0"/>
              <a:t>code</a:t>
            </a:r>
          </a:p>
        </p:txBody>
      </p:sp>
      <p:sp>
        <p:nvSpPr>
          <p:cNvPr id="97" name="Shape 97"/>
          <p:cNvSpPr/>
          <p:nvPr/>
        </p:nvSpPr>
        <p:spPr>
          <a:xfrm>
            <a:off x="4963425" y="2532225"/>
            <a:ext cx="1665600" cy="3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6648675" y="2200425"/>
            <a:ext cx="1755900" cy="96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Generating </a:t>
            </a:r>
            <a:r>
              <a:rPr lang="en-GB" dirty="0"/>
              <a:t>executable Java code is obtained.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Comparative Study of </a:t>
            </a:r>
            <a:r>
              <a:rPr lang="en-IN" smtClean="0"/>
              <a:t>existing systems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67592"/>
              </p:ext>
            </p:extLst>
          </p:nvPr>
        </p:nvGraphicFramePr>
        <p:xfrm>
          <a:off x="287676" y="1006868"/>
          <a:ext cx="8637174" cy="37861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2014"/>
                <a:gridCol w="1780287"/>
                <a:gridCol w="2670429"/>
                <a:gridCol w="2364444"/>
              </a:tblGrid>
              <a:tr h="384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Tools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76" marR="57676" marT="57676" marB="576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Implementation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76" marR="57676" marT="57676" marB="576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Features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76" marR="57676" marT="57676" marB="576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Limitation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76" marR="57676" marT="57676" marB="57676"/>
                </a:tc>
              </a:tr>
              <a:tr h="6182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Ujector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76" marR="57676" marT="57676" marB="576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Java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76" marR="57676" marT="57676" marB="576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Provides easy GUI, input as an XML file.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76" marR="57676" marT="57676" marB="576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No Drag and Drop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76" marR="57676" marT="57676" marB="57676"/>
                </a:tc>
              </a:tr>
              <a:tr h="851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Code Cooker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76" marR="57676" marT="57676" marB="576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Javascript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76" marR="57676" marT="57676" marB="576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Easy GUI, Drag and Drop, Structural Code.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76" marR="57676" marT="57676" marB="576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Do not provide behavioural diagram, exporting pdf format. 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76" marR="57676" marT="57676" marB="57676"/>
                </a:tc>
              </a:tr>
              <a:tr h="8462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GenMy Model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76" marR="57676" marT="57676" marB="576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HTML5, JavaScript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76" marR="57676" marT="57676" marB="576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Supports exporting to pdf format, Structural diagram.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76" marR="57676" marT="57676" marB="576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Requires internet, No user friendly GUI.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76" marR="57676" marT="57676" marB="57676"/>
                </a:tc>
              </a:tr>
              <a:tr h="10850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Code Maestro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76" marR="57676" marT="57676" marB="576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C#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76" marR="57676" marT="57676" marB="576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User friendly UI, supports structural diagram and image.</a:t>
                      </a:r>
                      <a:endParaRPr lang="en-IN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76" marR="57676" marT="57676" marB="576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Does not provide behavioural diagram, generates only partial code.</a:t>
                      </a:r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676" marR="57676" marT="57676" marB="5767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59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Scope of the project:-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This system can further be extended by adding different UML models like sequence diagrams</a:t>
            </a:r>
            <a:r>
              <a:rPr lang="en-GB" dirty="0" smtClean="0"/>
              <a:t>, state </a:t>
            </a:r>
            <a:r>
              <a:rPr lang="en-GB" dirty="0"/>
              <a:t>diagrams etc. </a:t>
            </a:r>
          </a:p>
          <a:p>
            <a:pPr marL="514350" lvl="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The resulting code that will be generated only in Java for now can further be made available in various other languages like python</a:t>
            </a:r>
            <a:r>
              <a:rPr lang="en-GB" dirty="0" smtClean="0"/>
              <a:t>, C</a:t>
            </a:r>
            <a:r>
              <a:rPr lang="en-GB" dirty="0"/>
              <a:t>++,C# etc.</a:t>
            </a:r>
          </a:p>
          <a:p>
            <a:pPr marL="514350" lvl="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This tool will prove to be very handy and useful for various corporate organizations as well as </a:t>
            </a:r>
            <a:r>
              <a:rPr lang="en-GB" dirty="0" err="1"/>
              <a:t>startups</a:t>
            </a:r>
            <a:r>
              <a:rPr lang="en-GB" dirty="0"/>
              <a:t> for making the base of the </a:t>
            </a:r>
            <a:r>
              <a:rPr lang="en-GB" dirty="0" smtClean="0"/>
              <a:t>software and making small executable modules of the larger project.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smtClean="0"/>
              <a:t>User Interface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smtClean="0"/>
              <a:t>UML Diagram Parser.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smtClean="0"/>
              <a:t>Code Generation Algorithm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smtClean="0"/>
              <a:t>Modules Integration.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smtClean="0"/>
              <a:t>Testing.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9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436</Words>
  <Application>Microsoft Office PowerPoint</Application>
  <PresentationFormat>On-screen Show (16:9)</PresentationFormat>
  <Paragraphs>74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Times New Roman</vt:lpstr>
      <vt:lpstr>Roboto</vt:lpstr>
      <vt:lpstr>Calibri</vt:lpstr>
      <vt:lpstr>Arial</vt:lpstr>
      <vt:lpstr>Wingdings</vt:lpstr>
      <vt:lpstr>material</vt:lpstr>
      <vt:lpstr>Generating automated executable code using UML Models. (CoDraw).</vt:lpstr>
      <vt:lpstr>Project Group Members:-</vt:lpstr>
      <vt:lpstr>Objectives of the project:- </vt:lpstr>
      <vt:lpstr>Problem Statement:- </vt:lpstr>
      <vt:lpstr>Proposed System</vt:lpstr>
      <vt:lpstr>System Flow Diagram:-</vt:lpstr>
      <vt:lpstr>Comparative Study of existing systems</vt:lpstr>
      <vt:lpstr>Scope of the project:-</vt:lpstr>
      <vt:lpstr>Modules</vt:lpstr>
      <vt:lpstr>Technology that will be used:-</vt:lpstr>
      <vt:lpstr>PowerPoint Presentation</vt:lpstr>
      <vt:lpstr>PowerPoint Presentation</vt:lpstr>
      <vt:lpstr>References:-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automated executable code using UML Models. (CoDraw).</dc:title>
  <cp:lastModifiedBy>Jignesh Lad</cp:lastModifiedBy>
  <cp:revision>11</cp:revision>
  <dcterms:modified xsi:type="dcterms:W3CDTF">2017-04-21T16:34:31Z</dcterms:modified>
</cp:coreProperties>
</file>