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7C4E-2E4F-4345-9491-7DA645619064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402E-F76D-434F-96CB-855A8E8DA3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03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97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05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3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8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25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99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10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8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3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65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4402E-F76D-434F-96CB-855A8E8DA3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2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BE8CD-E800-5BC8-2674-56F8FFD37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75778F-7BF6-C23A-11A3-21EBAA1B5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4DAA5-DF7A-A1B7-4FDD-707DDB15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1B755-D7AA-B70F-A38B-033254DD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2EFE4F-7150-F138-C5C5-6F31D795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0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096E-7A8D-847C-3636-9C827DDA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7CA1AC-F939-2F31-2577-3861C9BBA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98066-AE18-409D-C812-70B73E35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285D5-41C2-41FF-CCE9-F80E6884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A222A-31EE-1D90-6BBA-5144C5D4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1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71BC0C-2EF9-9197-5876-8AD02342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5FAD50-E3CF-0F79-6490-36A36B9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DAE97-2F16-E6B9-B71F-6DE5FE7F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C8003-E620-31EC-A25C-8BA5C196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CF64B-5D85-268D-4145-28B94E3C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5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778B2-2DB0-BA16-E41F-04BCCB50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FAE1B-8A22-B90E-7ABE-854CB02B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DEA2E-E611-D3EA-9E44-9999B17D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ABD679-260D-9495-EE53-12F52248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9B98D-C432-500A-FA7D-E509B2DB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6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03BA7-DE0C-3106-E6A4-835D657A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29FE69-869C-97F9-301D-FCF5D70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42351-A06F-2157-0E0D-B3F91047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C9481-E0CD-25F8-AE97-D5E05489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FCACD-AF2B-8826-1B3F-722F4610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6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17D01-894F-F8CC-73AE-6656B9DD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63348-11A7-5C13-7CFA-1FF03054B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8FDEFC-EFDD-AE5B-12DD-9ED3D0BD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BA2543-EEB4-7140-F00F-668D4E9E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442B7-5551-7146-E53F-BBE39923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83AAD-DE14-36AE-D9A1-32337B82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3B2F6-3C2B-6A00-3DFC-1412A389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8B88E3-EFAD-969E-2C89-DB7373B4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58085-3780-C0D5-BD4B-541262C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DE83B8-CB0D-263B-63DF-2FBE07688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CE17AE-BE26-1356-383E-F571D8A5B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2C6DD7-5C7D-7560-0D90-9B2FE1A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FC7564-3E60-CA3F-88F6-97011A30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6C4E22-6389-73A0-EF62-92F2C679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DC40B-3FA6-88D1-9F2A-62B93C23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E08C88-B555-AA86-F377-1E5FD32F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BEB3B9-2DE8-E8BE-FDFF-71B8ACF1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BD7CC6-6C78-7FD5-8D99-0274252F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1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84B7A3-F8B8-BC88-E493-8ACE731E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C6105A-8ED6-7803-9DC9-838C6182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AFA80E-8CFB-8C14-741A-CDDD1375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F57DF-C86E-EA90-88A2-EEB44060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38890-14B1-6C60-1366-83138C8B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C1101A-19FA-B9FD-55D5-26363A5A0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17A1A9-AAB5-483C-EA48-59F8E7AE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A3AB54-5B77-7F7C-90D6-6A758C6A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394635-0569-D34A-DF8F-B9876040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93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C5022-DFBD-EB5C-F78D-5AFDF9B1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131641-7D69-75EF-21C7-BDB18B7B9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73B8AE-55A2-ED8E-A962-455B51D40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D3673-0BEC-EE65-2EB2-18087A28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EA76E0-94C8-713A-B1DC-CE5A50FD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1F4972-8419-D6C2-75E9-FC1321B2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65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5FD2-8D8B-5DE4-4DEB-0C562A1E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BB5AD0-4787-1B4F-6AA9-A70E5D87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D2067-FE54-88A7-BC7B-28304E97D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BE7D-156F-43B8-BDE8-C649F0C529B9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CDE72-6AAD-FEBC-D0D4-0892344EC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7544D-7793-5FD6-BB1C-05B825F10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CE99-3EFE-4742-9138-AFEFE2CEA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18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zon.ru/product/razvitie-pamyati-po-metodikam-spetssluzhb-bukin-denis-225229604/?sh=K_pWpR115g" TargetMode="External"/><Relationship Id="rId2" Type="http://schemas.openxmlformats.org/officeDocument/2006/relationships/hyperlink" Target="https://lifehacker.ru/10-memory-improvement-book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3.jpeg"/><Relationship Id="rId4" Type="http://schemas.openxmlformats.org/officeDocument/2006/relationships/image" Target="../media/image9.jpe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8FFBEFB-1D59-BEF2-CEFC-D6A4253E4977}"/>
              </a:ext>
            </a:extLst>
          </p:cNvPr>
          <p:cNvSpPr txBox="1"/>
          <p:nvPr/>
        </p:nvSpPr>
        <p:spPr>
          <a:xfrm>
            <a:off x="5156718" y="1997839"/>
            <a:ext cx="6083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rgbClr val="C00000"/>
                </a:solidFill>
              </a:rPr>
              <a:t>СОВЕТЫ </a:t>
            </a:r>
          </a:p>
          <a:p>
            <a:r>
              <a:rPr lang="ru-RU" sz="6000" b="1" dirty="0">
                <a:solidFill>
                  <a:srgbClr val="C00000"/>
                </a:solidFill>
              </a:rPr>
              <a:t>ПО</a:t>
            </a:r>
          </a:p>
          <a:p>
            <a:r>
              <a:rPr lang="ru-RU" sz="6000" b="1" dirty="0">
                <a:solidFill>
                  <a:srgbClr val="C00000"/>
                </a:solidFill>
              </a:rPr>
              <a:t>МНЕМОТЕХНИКЕ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5A7A332-CC30-1DC1-E5E8-FB723EE34DA9}"/>
              </a:ext>
            </a:extLst>
          </p:cNvPr>
          <p:cNvSpPr/>
          <p:nvPr/>
        </p:nvSpPr>
        <p:spPr>
          <a:xfrm>
            <a:off x="5156718" y="5411755"/>
            <a:ext cx="6263951" cy="10139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026" name="Picture 2" descr="Риичи-маджонг / Японский маджонг: фото и видео | Tesera">
            <a:extLst>
              <a:ext uri="{FF2B5EF4-FFF2-40B4-BE49-F238E27FC236}">
                <a16:creationId xmlns:a16="http://schemas.microsoft.com/office/drawing/2014/main" id="{29451284-1AAF-FFC8-C294-D82E2A12F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2"/>
          <a:stretch/>
        </p:blipFill>
        <p:spPr bwMode="auto">
          <a:xfrm>
            <a:off x="141030" y="2211355"/>
            <a:ext cx="4570930" cy="421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2E17DCA-4F6C-A7A0-2C35-D797D957F993}"/>
              </a:ext>
            </a:extLst>
          </p:cNvPr>
          <p:cNvSpPr/>
          <p:nvPr/>
        </p:nvSpPr>
        <p:spPr>
          <a:xfrm>
            <a:off x="-111967" y="279918"/>
            <a:ext cx="10207689" cy="40119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E5032B2-C4A5-D787-7D28-1C563B68B394}"/>
              </a:ext>
            </a:extLst>
          </p:cNvPr>
          <p:cNvSpPr/>
          <p:nvPr/>
        </p:nvSpPr>
        <p:spPr>
          <a:xfrm>
            <a:off x="-111967" y="664729"/>
            <a:ext cx="9293290" cy="401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1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B164D60-C3D6-0A1B-5F7E-DB751845E892}"/>
              </a:ext>
            </a:extLst>
          </p:cNvPr>
          <p:cNvSpPr/>
          <p:nvPr/>
        </p:nvSpPr>
        <p:spPr>
          <a:xfrm>
            <a:off x="270486" y="303672"/>
            <a:ext cx="5262465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ВЕТРА (слайд 2 из 3)</a:t>
            </a:r>
          </a:p>
        </p:txBody>
      </p:sp>
      <p:pic>
        <p:nvPicPr>
          <p:cNvPr id="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F2F55453-9272-C3F8-9206-F104A2B88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61132" r="71383" b="25498"/>
          <a:stretch/>
        </p:blipFill>
        <p:spPr bwMode="auto">
          <a:xfrm>
            <a:off x="270486" y="1326963"/>
            <a:ext cx="811865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FFAC1F9-4A4C-31BD-1508-15ACF34FC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61132" r="52509" b="25498"/>
          <a:stretch/>
        </p:blipFill>
        <p:spPr bwMode="auto">
          <a:xfrm>
            <a:off x="317239" y="5463063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38F42ED9-B840-654D-8FA9-67038F745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5" t="61132" r="58736" b="25498"/>
          <a:stretch/>
        </p:blipFill>
        <p:spPr bwMode="auto">
          <a:xfrm>
            <a:off x="298579" y="4099563"/>
            <a:ext cx="8024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0D5EA6C4-7A2C-7022-7EB1-11467BDD1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5226" b="25498"/>
          <a:stretch/>
        </p:blipFill>
        <p:spPr bwMode="auto">
          <a:xfrm>
            <a:off x="270486" y="2799522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B58C283-B76F-D9ED-56D3-20E7DF679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61132" r="71383" b="25498"/>
          <a:stretch/>
        </p:blipFill>
        <p:spPr bwMode="auto">
          <a:xfrm rot="5400000">
            <a:off x="2624465" y="1338382"/>
            <a:ext cx="811865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39BD04A5-DEEE-2BA7-51EF-FB420C319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61132" r="71383" b="25498"/>
          <a:stretch/>
        </p:blipFill>
        <p:spPr bwMode="auto">
          <a:xfrm rot="10800000">
            <a:off x="1387049" y="1326963"/>
            <a:ext cx="811865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A235E3A-20FD-A6CD-2CEA-9810E015E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61132" r="71383" b="25498"/>
          <a:stretch/>
        </p:blipFill>
        <p:spPr bwMode="auto">
          <a:xfrm rot="16200000">
            <a:off x="3982737" y="1326963"/>
            <a:ext cx="811865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78E5C424-B38F-371B-4A3E-443897D99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5226" b="25498"/>
          <a:stretch/>
        </p:blipFill>
        <p:spPr bwMode="auto">
          <a:xfrm rot="10800000">
            <a:off x="1415142" y="2799522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6FCE506F-454B-022C-BC70-A5508B7D7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5226" b="25498"/>
          <a:stretch/>
        </p:blipFill>
        <p:spPr bwMode="auto">
          <a:xfrm rot="16200000">
            <a:off x="2638511" y="2714015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D76199BD-452C-C096-AAB4-01807F990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5226" b="25498"/>
          <a:stretch/>
        </p:blipFill>
        <p:spPr bwMode="auto">
          <a:xfrm rot="5400000">
            <a:off x="4015445" y="2714015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0E46B809-C62C-D1FE-3D76-2DEF8DD3F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5" t="61132" r="58736" b="25498"/>
          <a:stretch/>
        </p:blipFill>
        <p:spPr bwMode="auto">
          <a:xfrm rot="10800000">
            <a:off x="1415142" y="4108319"/>
            <a:ext cx="8024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15E12396-1BB1-1F97-0D1A-C35E91F96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5" t="61132" r="58736" b="25498"/>
          <a:stretch/>
        </p:blipFill>
        <p:spPr bwMode="auto">
          <a:xfrm rot="5400000">
            <a:off x="2629181" y="4108857"/>
            <a:ext cx="8024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0593F4C-D910-6F30-8BFA-47D4E2A37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5" t="61132" r="58736" b="25498"/>
          <a:stretch/>
        </p:blipFill>
        <p:spPr bwMode="auto">
          <a:xfrm rot="16200000">
            <a:off x="3987453" y="4108320"/>
            <a:ext cx="8024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220E7105-16C8-03BD-0D11-B35F92C80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61132" r="52509" b="25498"/>
          <a:stretch/>
        </p:blipFill>
        <p:spPr bwMode="auto">
          <a:xfrm rot="10800000">
            <a:off x="1433802" y="5463063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1B4817A3-09EC-95C4-F492-DEE865A86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61132" r="52509" b="25498"/>
          <a:stretch/>
        </p:blipFill>
        <p:spPr bwMode="auto">
          <a:xfrm rot="16200000">
            <a:off x="2638511" y="5506494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7EE09FB-51DC-B3F5-460A-DC7CC98E9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61132" r="52509" b="25498"/>
          <a:stretch/>
        </p:blipFill>
        <p:spPr bwMode="auto">
          <a:xfrm rot="5400000">
            <a:off x="3996783" y="5506494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31C5233-B640-BDAE-DB37-55043E59BE88}"/>
              </a:ext>
            </a:extLst>
          </p:cNvPr>
          <p:cNvSpPr txBox="1"/>
          <p:nvPr/>
        </p:nvSpPr>
        <p:spPr>
          <a:xfrm>
            <a:off x="6317511" y="1326963"/>
            <a:ext cx="397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Здесь даны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ветров во всех ракурсах. 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1F11F2D-8DF8-5A1C-C9DD-C0B1F0C4DA29}"/>
              </a:ext>
            </a:extLst>
          </p:cNvPr>
          <p:cNvSpPr/>
          <p:nvPr/>
        </p:nvSpPr>
        <p:spPr>
          <a:xfrm>
            <a:off x="6367713" y="3056772"/>
            <a:ext cx="2497596" cy="1512747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77927B-1990-A253-6C46-4DFDED68E024}"/>
              </a:ext>
            </a:extLst>
          </p:cNvPr>
          <p:cNvSpPr txBox="1"/>
          <p:nvPr/>
        </p:nvSpPr>
        <p:spPr>
          <a:xfrm>
            <a:off x="6315629" y="2084146"/>
            <a:ext cx="5804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Иероглифы восточного и южного ветров изображаются также на индикаторе раунда (обратите внимание на различие в шрифтах между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тайлами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индикаторами). </a:t>
            </a:r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3ED6F15D-0155-4C99-2C02-400D77977708}"/>
              </a:ext>
            </a:extLst>
          </p:cNvPr>
          <p:cNvSpPr/>
          <p:nvPr/>
        </p:nvSpPr>
        <p:spPr>
          <a:xfrm rot="16200000">
            <a:off x="6061445" y="1454691"/>
            <a:ext cx="214604" cy="14549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8FD896A2-F5A4-6436-25D9-773A22E1FC96}"/>
              </a:ext>
            </a:extLst>
          </p:cNvPr>
          <p:cNvSpPr/>
          <p:nvPr/>
        </p:nvSpPr>
        <p:spPr>
          <a:xfrm rot="10800000">
            <a:off x="6130502" y="2280199"/>
            <a:ext cx="185127" cy="180668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2EE5D-9E80-08A6-2E09-602DF6F11291}"/>
              </a:ext>
            </a:extLst>
          </p:cNvPr>
          <p:cNvSpPr txBox="1"/>
          <p:nvPr/>
        </p:nvSpPr>
        <p:spPr>
          <a:xfrm>
            <a:off x="5630936" y="3632688"/>
            <a:ext cx="3971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Фото индикатора раунда </a:t>
            </a:r>
          </a:p>
          <a:p>
            <a:pPr algn="ctr">
              <a:buClr>
                <a:srgbClr val="C00000"/>
              </a:buClr>
            </a:pPr>
            <a:r>
              <a:rPr lang="ru-RU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(восточная сторона)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8E2760-09CC-04A8-703E-0E868961693E}"/>
              </a:ext>
            </a:extLst>
          </p:cNvPr>
          <p:cNvSpPr txBox="1"/>
          <p:nvPr/>
        </p:nvSpPr>
        <p:spPr>
          <a:xfrm>
            <a:off x="6315629" y="4920193"/>
            <a:ext cx="56648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Помните, что порядок расположения ветров, используемый при игре, не соответствует привычному нам географическому расположению, так как основывается на «небесном глобусе», а не на «земном» (смотрите следующий слайд). 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9F3E8496-C394-292E-DD73-3CC642535372}"/>
              </a:ext>
            </a:extLst>
          </p:cNvPr>
          <p:cNvSpPr/>
          <p:nvPr/>
        </p:nvSpPr>
        <p:spPr>
          <a:xfrm>
            <a:off x="9423917" y="3056772"/>
            <a:ext cx="2469503" cy="1512746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8EA54A-F35F-6C65-341C-CF0434181108}"/>
              </a:ext>
            </a:extLst>
          </p:cNvPr>
          <p:cNvSpPr txBox="1"/>
          <p:nvPr/>
        </p:nvSpPr>
        <p:spPr>
          <a:xfrm>
            <a:off x="8673094" y="3587094"/>
            <a:ext cx="3971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Фото индикатора раунда </a:t>
            </a:r>
          </a:p>
          <a:p>
            <a:pPr algn="ctr">
              <a:buClr>
                <a:srgbClr val="C00000"/>
              </a:buClr>
            </a:pPr>
            <a:r>
              <a:rPr lang="ru-RU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(южная сторона)</a:t>
            </a:r>
          </a:p>
        </p:txBody>
      </p:sp>
    </p:spTree>
    <p:extLst>
      <p:ext uri="{BB962C8B-B14F-4D97-AF65-F5344CB8AC3E}">
        <p14:creationId xmlns:p14="http://schemas.microsoft.com/office/powerpoint/2010/main" val="356793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01663FE-E0F2-5419-A94A-21D229B6E9BD}"/>
              </a:ext>
            </a:extLst>
          </p:cNvPr>
          <p:cNvSpPr/>
          <p:nvPr/>
        </p:nvSpPr>
        <p:spPr>
          <a:xfrm>
            <a:off x="270486" y="303672"/>
            <a:ext cx="5262465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ВЕТРА (слайд 3 из 3)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D4C85C-43F4-37C1-9491-98E7A442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84" y="1919442"/>
            <a:ext cx="4706867" cy="4189445"/>
          </a:xfrm>
          <a:prstGeom prst="rect">
            <a:avLst/>
          </a:prstGeom>
        </p:spPr>
      </p:pic>
      <p:pic>
        <p:nvPicPr>
          <p:cNvPr id="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F3FE383D-7F9B-5E84-8280-AA245995A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61132" r="71383" b="25498"/>
          <a:stretch/>
        </p:blipFill>
        <p:spPr bwMode="auto">
          <a:xfrm>
            <a:off x="2593911" y="6198154"/>
            <a:ext cx="508465" cy="65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217364F5-9954-7B0A-6DC6-483CD5784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61132" r="52509" b="25498"/>
          <a:stretch/>
        </p:blipFill>
        <p:spPr bwMode="auto">
          <a:xfrm>
            <a:off x="195840" y="3732672"/>
            <a:ext cx="552727" cy="7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765F405-C487-28D7-C95B-05C1073AE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5" t="61132" r="58736" b="25498"/>
          <a:stretch/>
        </p:blipFill>
        <p:spPr bwMode="auto">
          <a:xfrm>
            <a:off x="2628117" y="1208020"/>
            <a:ext cx="547199" cy="71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0C0A9211-0A27-28D6-F95B-459226484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5226" b="25498"/>
          <a:stretch/>
        </p:blipFill>
        <p:spPr bwMode="auto">
          <a:xfrm>
            <a:off x="5073122" y="3712437"/>
            <a:ext cx="534473" cy="71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D7346-8DE4-8262-F0CB-576EF9CD263C}"/>
              </a:ext>
            </a:extLst>
          </p:cNvPr>
          <p:cNvSpPr txBox="1"/>
          <p:nvPr/>
        </p:nvSpPr>
        <p:spPr>
          <a:xfrm>
            <a:off x="5934954" y="1373616"/>
            <a:ext cx="54078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Расположение ветров места (обратите внимание на различия в шрифтах на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тайлах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на схеме).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Игра обычно состоит из двух раундов: Восточного и Южного. </a:t>
            </a:r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092B970-49D4-C343-32DB-A33FF5BB670A}"/>
              </a:ext>
            </a:extLst>
          </p:cNvPr>
          <p:cNvSpPr/>
          <p:nvPr/>
        </p:nvSpPr>
        <p:spPr>
          <a:xfrm rot="16200000">
            <a:off x="5678889" y="1501344"/>
            <a:ext cx="214604" cy="14549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00762-FD92-3D46-2E69-BE81BDBB5AD3}"/>
              </a:ext>
            </a:extLst>
          </p:cNvPr>
          <p:cNvSpPr txBox="1"/>
          <p:nvPr/>
        </p:nvSpPr>
        <p:spPr>
          <a:xfrm>
            <a:off x="3175316" y="6374188"/>
            <a:ext cx="1218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Восточный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6AACC-AEEE-8612-5EEE-23FC30936B32}"/>
              </a:ext>
            </a:extLst>
          </p:cNvPr>
          <p:cNvSpPr txBox="1"/>
          <p:nvPr/>
        </p:nvSpPr>
        <p:spPr>
          <a:xfrm>
            <a:off x="4923693" y="4430895"/>
            <a:ext cx="1218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Южный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85DE1-5CFB-DCB8-1356-858D049F687C}"/>
              </a:ext>
            </a:extLst>
          </p:cNvPr>
          <p:cNvSpPr txBox="1"/>
          <p:nvPr/>
        </p:nvSpPr>
        <p:spPr>
          <a:xfrm>
            <a:off x="1545771" y="1425775"/>
            <a:ext cx="1218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Западный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07E9A-B4AF-75D8-792A-5E2BE01583CD}"/>
              </a:ext>
            </a:extLst>
          </p:cNvPr>
          <p:cNvSpPr txBox="1"/>
          <p:nvPr/>
        </p:nvSpPr>
        <p:spPr>
          <a:xfrm>
            <a:off x="0" y="3313482"/>
            <a:ext cx="1218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Северный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747E0F8-7F67-FADA-FC52-479A72C4E934}"/>
              </a:ext>
            </a:extLst>
          </p:cNvPr>
          <p:cNvCxnSpPr>
            <a:cxnSpLocks/>
          </p:cNvCxnSpPr>
          <p:nvPr/>
        </p:nvCxnSpPr>
        <p:spPr>
          <a:xfrm flipV="1">
            <a:off x="7433234" y="3920813"/>
            <a:ext cx="0" cy="17432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30350C3-DC4E-7CD5-4D8B-2E7A8B76D424}"/>
              </a:ext>
            </a:extLst>
          </p:cNvPr>
          <p:cNvCxnSpPr>
            <a:cxnSpLocks/>
          </p:cNvCxnSpPr>
          <p:nvPr/>
        </p:nvCxnSpPr>
        <p:spPr>
          <a:xfrm flipV="1">
            <a:off x="10115734" y="3966827"/>
            <a:ext cx="0" cy="178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F361F59-7C5F-113B-B8A5-F09BCCB1374F}"/>
              </a:ext>
            </a:extLst>
          </p:cNvPr>
          <p:cNvCxnSpPr>
            <a:cxnSpLocks/>
          </p:cNvCxnSpPr>
          <p:nvPr/>
        </p:nvCxnSpPr>
        <p:spPr>
          <a:xfrm>
            <a:off x="6576373" y="4854430"/>
            <a:ext cx="1713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4764380-BA6D-D242-1515-1A9579E5FFBB}"/>
              </a:ext>
            </a:extLst>
          </p:cNvPr>
          <p:cNvCxnSpPr>
            <a:cxnSpLocks/>
          </p:cNvCxnSpPr>
          <p:nvPr/>
        </p:nvCxnSpPr>
        <p:spPr>
          <a:xfrm>
            <a:off x="9258873" y="4836939"/>
            <a:ext cx="1713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EAF0D0-360B-593C-8C0F-72364EDA6C1D}"/>
              </a:ext>
            </a:extLst>
          </p:cNvPr>
          <p:cNvSpPr txBox="1"/>
          <p:nvPr/>
        </p:nvSpPr>
        <p:spPr>
          <a:xfrm>
            <a:off x="7196684" y="3530553"/>
            <a:ext cx="47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CDA9F1-3CFC-7CF6-00BF-65A6C57648AA}"/>
              </a:ext>
            </a:extLst>
          </p:cNvPr>
          <p:cNvSpPr txBox="1"/>
          <p:nvPr/>
        </p:nvSpPr>
        <p:spPr>
          <a:xfrm>
            <a:off x="9886366" y="5809557"/>
            <a:ext cx="47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375582-A56C-AB52-048D-2B19E773C160}"/>
              </a:ext>
            </a:extLst>
          </p:cNvPr>
          <p:cNvSpPr txBox="1"/>
          <p:nvPr/>
        </p:nvSpPr>
        <p:spPr>
          <a:xfrm>
            <a:off x="6192374" y="4700541"/>
            <a:ext cx="47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E0EB8E-25CF-DF8E-0BC5-063B236A08F3}"/>
              </a:ext>
            </a:extLst>
          </p:cNvPr>
          <p:cNvSpPr txBox="1"/>
          <p:nvPr/>
        </p:nvSpPr>
        <p:spPr>
          <a:xfrm>
            <a:off x="8245425" y="4707191"/>
            <a:ext cx="47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25A23D-C89B-841F-97D9-31393A3C4749}"/>
              </a:ext>
            </a:extLst>
          </p:cNvPr>
          <p:cNvSpPr txBox="1"/>
          <p:nvPr/>
        </p:nvSpPr>
        <p:spPr>
          <a:xfrm>
            <a:off x="6512672" y="6248407"/>
            <a:ext cx="1930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«ГЛОБУС ЗЕМНОЙ»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FEA98A-E9EE-0C8C-BDEA-380856D2864B}"/>
              </a:ext>
            </a:extLst>
          </p:cNvPr>
          <p:cNvSpPr txBox="1"/>
          <p:nvPr/>
        </p:nvSpPr>
        <p:spPr>
          <a:xfrm>
            <a:off x="9087518" y="6238415"/>
            <a:ext cx="22552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«ГЛОБУС НЕБЕСНЫЙ»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FE114-7EB2-8168-9289-082EDDAC6CAD}"/>
              </a:ext>
            </a:extLst>
          </p:cNvPr>
          <p:cNvSpPr txBox="1"/>
          <p:nvPr/>
        </p:nvSpPr>
        <p:spPr>
          <a:xfrm>
            <a:off x="9879184" y="3591988"/>
            <a:ext cx="47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58774D-0AF1-0351-541A-EBA9239499B7}"/>
              </a:ext>
            </a:extLst>
          </p:cNvPr>
          <p:cNvSpPr txBox="1"/>
          <p:nvPr/>
        </p:nvSpPr>
        <p:spPr>
          <a:xfrm>
            <a:off x="8857909" y="4708185"/>
            <a:ext cx="47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C3721E-EDE3-7C3F-8BA0-5BC4A491D1ED}"/>
              </a:ext>
            </a:extLst>
          </p:cNvPr>
          <p:cNvSpPr txBox="1"/>
          <p:nvPr/>
        </p:nvSpPr>
        <p:spPr>
          <a:xfrm>
            <a:off x="10972594" y="4683050"/>
            <a:ext cx="47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D5B44-CE62-B42C-C425-2E6D6EA181B5}"/>
              </a:ext>
            </a:extLst>
          </p:cNvPr>
          <p:cNvSpPr txBox="1"/>
          <p:nvPr/>
        </p:nvSpPr>
        <p:spPr>
          <a:xfrm>
            <a:off x="7250367" y="5746549"/>
            <a:ext cx="47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B5D7D1B-417D-0411-F9C1-379DA04D1A63}"/>
              </a:ext>
            </a:extLst>
          </p:cNvPr>
          <p:cNvSpPr/>
          <p:nvPr/>
        </p:nvSpPr>
        <p:spPr>
          <a:xfrm>
            <a:off x="1516329" y="2637902"/>
            <a:ext cx="2669736" cy="2689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84E34C1-6409-0580-3EB9-966CAAFE1354}"/>
              </a:ext>
            </a:extLst>
          </p:cNvPr>
          <p:cNvSpPr/>
          <p:nvPr/>
        </p:nvSpPr>
        <p:spPr>
          <a:xfrm>
            <a:off x="270486" y="303672"/>
            <a:ext cx="5262465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ВСЕ ТАЙЛЫ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DCE24-58BA-1C38-C329-93BC5B6D029B}"/>
              </a:ext>
            </a:extLst>
          </p:cNvPr>
          <p:cNvSpPr txBox="1"/>
          <p:nvPr/>
        </p:nvSpPr>
        <p:spPr>
          <a:xfrm>
            <a:off x="270486" y="1224326"/>
            <a:ext cx="11775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Чисто на всякий случай: еще раз – как выглядят все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Каждый из них встречается в наборе 4 раза, всего их 136. </a:t>
            </a:r>
          </a:p>
        </p:txBody>
      </p:sp>
      <p:pic>
        <p:nvPicPr>
          <p:cNvPr id="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D81E946-12C5-2D3D-9D9B-8E9DA12E8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3093" r="21688" b="38419"/>
          <a:stretch/>
        </p:blipFill>
        <p:spPr bwMode="auto">
          <a:xfrm>
            <a:off x="429117" y="1875984"/>
            <a:ext cx="6855458" cy="31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1B05E34A-B36C-AC15-A59E-F4730EE1F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61132" r="52509" b="25498"/>
          <a:stretch/>
        </p:blipFill>
        <p:spPr bwMode="auto">
          <a:xfrm>
            <a:off x="429117" y="4982016"/>
            <a:ext cx="3045971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DD1A55BA-93DC-6BB0-8FB8-52BC7DEB0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5" t="61132" r="33859" b="25498"/>
          <a:stretch/>
        </p:blipFill>
        <p:spPr bwMode="auto">
          <a:xfrm>
            <a:off x="3475088" y="4982016"/>
            <a:ext cx="2315606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3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2842B6-7CE3-9E26-EB69-50DE7F4B2D67}"/>
              </a:ext>
            </a:extLst>
          </p:cNvPr>
          <p:cNvSpPr txBox="1"/>
          <p:nvPr/>
        </p:nvSpPr>
        <p:spPr>
          <a:xfrm>
            <a:off x="3047223" y="2572530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https://lifehacker.ru/10-memory-improvement-books/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https://www.ozon.ru/product/razvitie-pamyati-po-metodikam-spetssluzhb-bukin-denis-225229604/?sh=K_pWpR115g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327C457-DAD4-6F03-52E5-62E7CD343EF2}"/>
              </a:ext>
            </a:extLst>
          </p:cNvPr>
          <p:cNvSpPr/>
          <p:nvPr/>
        </p:nvSpPr>
        <p:spPr>
          <a:xfrm>
            <a:off x="270486" y="303672"/>
            <a:ext cx="5262465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ВМЕСТО ЗАКЛЮЧЕНИЯ…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F86C1-AFD1-1365-EB72-797D8F12E399}"/>
              </a:ext>
            </a:extLst>
          </p:cNvPr>
          <p:cNvSpPr txBox="1"/>
          <p:nvPr/>
        </p:nvSpPr>
        <p:spPr>
          <a:xfrm>
            <a:off x="669471" y="1424129"/>
            <a:ext cx="11199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Навыки запоминания пригодятся в любой сфере жизни. Если вас заинтересовала тема мнемотехник и развития памяти – об этом написано много книг: </a:t>
            </a:r>
          </a:p>
        </p:txBody>
      </p:sp>
    </p:spTree>
    <p:extLst>
      <p:ext uri="{BB962C8B-B14F-4D97-AF65-F5344CB8AC3E}">
        <p14:creationId xmlns:p14="http://schemas.microsoft.com/office/powerpoint/2010/main" val="97419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843876-3E33-E933-443B-0968FCEA7157}"/>
              </a:ext>
            </a:extLst>
          </p:cNvPr>
          <p:cNvSpPr txBox="1"/>
          <p:nvPr/>
        </p:nvSpPr>
        <p:spPr>
          <a:xfrm>
            <a:off x="669471" y="1424129"/>
            <a:ext cx="111990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Первое, что вам важно сделать, обучаясь игре в маджонг, – это хорошо запомнить символы на </a:t>
            </a:r>
            <a:r>
              <a:rPr lang="ru-RU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тайлах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и перестать в них путаться. </a:t>
            </a:r>
          </a:p>
          <a:p>
            <a:endParaRPr 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Причем </a:t>
            </a:r>
            <a:r>
              <a:rPr lang="ru-RU" sz="1400" b="1" i="0" u="none" strike="noStrike" baseline="0" dirty="0" err="1">
                <a:solidFill>
                  <a:srgbClr val="C00000"/>
                </a:solidFill>
                <a:latin typeface="Arial" panose="020B0604020202020204" pitchFamily="34" charset="0"/>
              </a:rPr>
              <a:t>тайл</a:t>
            </a:r>
            <a:r>
              <a:rPr lang="ru-RU" sz="14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 может быть повернут к вам любой стороной 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в ваших интересах распознавать символы одинаково быстро в любом положении. 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D59F9F6-B6BC-31AE-2595-0FB1FD8E2E8A}"/>
              </a:ext>
            </a:extLst>
          </p:cNvPr>
          <p:cNvSpPr/>
          <p:nvPr/>
        </p:nvSpPr>
        <p:spPr>
          <a:xfrm>
            <a:off x="251927" y="298579"/>
            <a:ext cx="5262465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ВВЕДЕНИЕ</a:t>
            </a:r>
          </a:p>
        </p:txBody>
      </p:sp>
      <p:pic>
        <p:nvPicPr>
          <p:cNvPr id="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C1A37097-3A9E-2291-F233-A3F5D27BD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7" t="23093" r="46288" b="63689"/>
          <a:stretch/>
        </p:blipFill>
        <p:spPr bwMode="auto">
          <a:xfrm>
            <a:off x="749764" y="4567899"/>
            <a:ext cx="820132" cy="106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F37A3538-07A7-AEFB-537D-FA90270AD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7" t="23093" r="46288" b="63689"/>
          <a:stretch/>
        </p:blipFill>
        <p:spPr bwMode="auto">
          <a:xfrm rot="10800000">
            <a:off x="2011513" y="4567898"/>
            <a:ext cx="820132" cy="106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A939A88-76E2-2047-96E1-54B377CA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7" t="23093" r="46288" b="63689"/>
          <a:stretch/>
        </p:blipFill>
        <p:spPr bwMode="auto">
          <a:xfrm rot="16200000">
            <a:off x="4904910" y="4585149"/>
            <a:ext cx="820132" cy="106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EE332D68-4934-533F-B3DC-D36C28A8E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7" t="23093" r="46288" b="63689"/>
          <a:stretch/>
        </p:blipFill>
        <p:spPr bwMode="auto">
          <a:xfrm rot="5400000">
            <a:off x="3396561" y="4585148"/>
            <a:ext cx="820132" cy="106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07067B5B-166C-E469-FD71-E9D19E140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4918" b="25498"/>
          <a:stretch/>
        </p:blipFill>
        <p:spPr bwMode="auto">
          <a:xfrm>
            <a:off x="6289958" y="4567898"/>
            <a:ext cx="8201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27FCCDE-2829-98D1-74E4-936EEA4B1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4918" b="25498"/>
          <a:stretch/>
        </p:blipFill>
        <p:spPr bwMode="auto">
          <a:xfrm rot="10800000">
            <a:off x="7594052" y="4567898"/>
            <a:ext cx="8201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C7DB2FB5-85EE-E9C0-BFEA-A8981E58D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4918" b="25498"/>
          <a:stretch/>
        </p:blipFill>
        <p:spPr bwMode="auto">
          <a:xfrm rot="16200000">
            <a:off x="9014867" y="4513975"/>
            <a:ext cx="8201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E138B7C6-822C-2293-C502-285170E63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4918" b="25498"/>
          <a:stretch/>
        </p:blipFill>
        <p:spPr bwMode="auto">
          <a:xfrm rot="5400000">
            <a:off x="10505887" y="4513975"/>
            <a:ext cx="8201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6E5F36E8-FFA1-E145-A1E3-64FBC1530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0" t="48526" r="33605" b="38419"/>
          <a:stretch/>
        </p:blipFill>
        <p:spPr bwMode="auto">
          <a:xfrm>
            <a:off x="6360029" y="2580932"/>
            <a:ext cx="820132" cy="10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FD3806F-038C-ECCC-4FC2-34D09BDC3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0" t="48526" r="33605" b="38419"/>
          <a:stretch/>
        </p:blipFill>
        <p:spPr bwMode="auto">
          <a:xfrm rot="10800000">
            <a:off x="7731834" y="2580932"/>
            <a:ext cx="820132" cy="10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FF8E5DCD-1517-F005-910E-68F967194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0" t="48526" r="33605" b="38419"/>
          <a:stretch/>
        </p:blipFill>
        <p:spPr bwMode="auto">
          <a:xfrm rot="5400000">
            <a:off x="10643668" y="2659205"/>
            <a:ext cx="820132" cy="10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3EBA72B8-AE9B-B57E-2B40-382155C0C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0" t="48526" r="33605" b="38419"/>
          <a:stretch/>
        </p:blipFill>
        <p:spPr bwMode="auto">
          <a:xfrm rot="16200000">
            <a:off x="9152650" y="2659206"/>
            <a:ext cx="820132" cy="10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5A0DE3-909F-5203-DBF5-09EE93E3725E}"/>
              </a:ext>
            </a:extLst>
          </p:cNvPr>
          <p:cNvSpPr txBox="1"/>
          <p:nvPr/>
        </p:nvSpPr>
        <p:spPr>
          <a:xfrm>
            <a:off x="662432" y="3839593"/>
            <a:ext cx="11056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«Точки» и «бамбуки» (масти </a:t>
            </a:r>
            <a:r>
              <a:rPr lang="ru-RU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пин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и со) проблем обычн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о не вызывают: даже если вы еще не запомнили расположение элементов «на уровне рефлекса», их можно просто сосчитать.  </a:t>
            </a:r>
            <a:endParaRPr lang="ru-RU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A31E67-D4C6-3740-71BC-4EBF0AD9C70C}"/>
              </a:ext>
            </a:extLst>
          </p:cNvPr>
          <p:cNvSpPr txBox="1"/>
          <p:nvPr/>
        </p:nvSpPr>
        <p:spPr>
          <a:xfrm>
            <a:off x="662432" y="5748624"/>
            <a:ext cx="11056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Разобраться с мастью ман и благородными </a:t>
            </a:r>
            <a:r>
              <a:rPr lang="ru-RU" sz="1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тайлами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иногда сложнее (если, конечно, вы не знакомы с японскими иероглифами). На слайдах далее – несколько советов, как быстрее усвоить символы.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Попробуйте также наш </a:t>
            </a:r>
            <a:r>
              <a:rPr lang="ru-RU" sz="1400" b="1" u="sng" dirty="0">
                <a:solidFill>
                  <a:srgbClr val="C00000"/>
                </a:solidFill>
                <a:latin typeface="Arial" panose="020B0604020202020204" pitchFamily="34" charset="0"/>
              </a:rPr>
              <a:t>онлайн-тренажер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u-RU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D387BC96-90D0-536C-D748-8519AF9CF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0" t="35867" r="40293" b="51078"/>
          <a:stretch/>
        </p:blipFill>
        <p:spPr bwMode="auto">
          <a:xfrm>
            <a:off x="758133" y="2580931"/>
            <a:ext cx="811763" cy="10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20BE2F4-B1CE-6973-33E7-3659F6A08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0" t="35867" r="40293" b="51078"/>
          <a:stretch/>
        </p:blipFill>
        <p:spPr bwMode="auto">
          <a:xfrm rot="10800000">
            <a:off x="2007338" y="2598278"/>
            <a:ext cx="811763" cy="10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176BD98-C697-B4CE-6440-B30C8279A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0" t="35867" r="40293" b="51078"/>
          <a:stretch/>
        </p:blipFill>
        <p:spPr bwMode="auto">
          <a:xfrm rot="16200000">
            <a:off x="4899303" y="2606408"/>
            <a:ext cx="811763" cy="10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28C468C-2065-A29E-C31A-EF1750E48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0" t="35867" r="40293" b="51078"/>
          <a:stretch/>
        </p:blipFill>
        <p:spPr bwMode="auto">
          <a:xfrm rot="5400000">
            <a:off x="3386476" y="2606409"/>
            <a:ext cx="811763" cy="10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0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DBDA4B9-59A1-D5C4-B7BA-ACC1B2741A8A}"/>
              </a:ext>
            </a:extLst>
          </p:cNvPr>
          <p:cNvSpPr/>
          <p:nvPr/>
        </p:nvSpPr>
        <p:spPr>
          <a:xfrm>
            <a:off x="251927" y="298579"/>
            <a:ext cx="5262465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МАСТЬ ПИН</a:t>
            </a:r>
          </a:p>
        </p:txBody>
      </p:sp>
      <p:pic>
        <p:nvPicPr>
          <p:cNvPr id="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1FF51CA8-B7E0-B626-BDD4-34163CE96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35347" r="21688" b="51010"/>
          <a:stretch/>
        </p:blipFill>
        <p:spPr bwMode="auto">
          <a:xfrm>
            <a:off x="345141" y="1371600"/>
            <a:ext cx="6855458" cy="11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E24009C-D297-F23C-4069-10DB3294A506}"/>
              </a:ext>
            </a:extLst>
          </p:cNvPr>
          <p:cNvSpPr txBox="1"/>
          <p:nvPr/>
        </p:nvSpPr>
        <p:spPr>
          <a:xfrm>
            <a:off x="277639" y="2954816"/>
            <a:ext cx="74608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 принципе, здесь всё просто. Если какой-либо из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вызывает трудности – включите воображение (или, наоборот, аналитическое мышление), постарайтесь придумать себе правило, с помощью которого запомните то, что нужно. </a:t>
            </a:r>
          </a:p>
          <a:p>
            <a:pPr>
              <a:buClr>
                <a:srgbClr val="C00000"/>
              </a:buClr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Например, нужно запомнить семерку (7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пин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). Как вам удобнее это сделать?  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1667C93-EF4F-7D15-8F50-B2E90C0F5F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" t="22032" r="50000" b="58088"/>
          <a:stretch/>
        </p:blipFill>
        <p:spPr>
          <a:xfrm>
            <a:off x="8527675" y="1463240"/>
            <a:ext cx="2964116" cy="86494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0D7EDF3-77B3-0B30-99E1-F7C6AEB18E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77" t="22460" r="2664" b="57932"/>
          <a:stretch/>
        </p:blipFill>
        <p:spPr>
          <a:xfrm>
            <a:off x="8527674" y="2396191"/>
            <a:ext cx="3002329" cy="864946"/>
          </a:xfrm>
          <a:prstGeom prst="rect">
            <a:avLst/>
          </a:prstGeom>
        </p:spPr>
      </p:pic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4F6EAB7-3D18-6263-4279-54BC6B2A5B5D}"/>
              </a:ext>
            </a:extLst>
          </p:cNvPr>
          <p:cNvSpPr/>
          <p:nvPr/>
        </p:nvSpPr>
        <p:spPr>
          <a:xfrm>
            <a:off x="8031024" y="1338933"/>
            <a:ext cx="3973031" cy="3397936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D3B2BF-FD37-7C73-3FBF-D00C1FB1B159}"/>
              </a:ext>
            </a:extLst>
          </p:cNvPr>
          <p:cNvSpPr txBox="1"/>
          <p:nvPr/>
        </p:nvSpPr>
        <p:spPr>
          <a:xfrm>
            <a:off x="8266002" y="3528683"/>
            <a:ext cx="3825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пин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выглядят в «шпаргалках»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A936D574-AB7B-C184-E292-6AB59CAD6A64}"/>
              </a:ext>
            </a:extLst>
          </p:cNvPr>
          <p:cNvSpPr/>
          <p:nvPr/>
        </p:nvSpPr>
        <p:spPr>
          <a:xfrm>
            <a:off x="8023217" y="4946770"/>
            <a:ext cx="3973031" cy="1617239"/>
          </a:xfrm>
          <a:prstGeom prst="roundRect">
            <a:avLst>
              <a:gd name="adj" fmla="val 102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Предлагайте свои приемы для запоминания, </a:t>
            </a:r>
          </a:p>
          <a:p>
            <a:pPr algn="ctr"/>
            <a:r>
              <a:rPr lang="ru-RU" sz="1400" b="1" dirty="0"/>
              <a:t>делитесь с сокурсниками в чате!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009D22-0397-27F0-28B1-117A60235314}"/>
              </a:ext>
            </a:extLst>
          </p:cNvPr>
          <p:cNvSpPr txBox="1"/>
          <p:nvPr/>
        </p:nvSpPr>
        <p:spPr>
          <a:xfrm>
            <a:off x="306366" y="2515931"/>
            <a:ext cx="6894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sz="14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  1               2              3              4             5             6             7             8              9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C07A60-C11F-1B54-FEB0-8241E4B98CA5}"/>
              </a:ext>
            </a:extLst>
          </p:cNvPr>
          <p:cNvSpPr/>
          <p:nvPr/>
        </p:nvSpPr>
        <p:spPr>
          <a:xfrm>
            <a:off x="10901777" y="2345916"/>
            <a:ext cx="671804" cy="9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7342EC5A-E03A-E18D-634A-9C065992F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8" t="35463" r="34067" b="51482"/>
          <a:stretch/>
        </p:blipFill>
        <p:spPr bwMode="auto">
          <a:xfrm>
            <a:off x="345141" y="4322602"/>
            <a:ext cx="8201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DE553001-5259-6689-FBD5-1E009D545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8" t="35463" r="34067" b="51482"/>
          <a:stretch/>
        </p:blipFill>
        <p:spPr bwMode="auto">
          <a:xfrm rot="5400000">
            <a:off x="4641843" y="4348032"/>
            <a:ext cx="8201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AB02A42-5E9F-BEE6-D64E-1BC6398C5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8" t="35463" r="34067" b="51482"/>
          <a:stretch/>
        </p:blipFill>
        <p:spPr bwMode="auto">
          <a:xfrm rot="16200000">
            <a:off x="3133494" y="4378105"/>
            <a:ext cx="8201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2E3E91F3-C287-7923-A4A7-3CBD7B4E7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8" t="35463" r="34067" b="51482"/>
          <a:stretch/>
        </p:blipFill>
        <p:spPr bwMode="auto">
          <a:xfrm rot="10800000">
            <a:off x="1661719" y="4325431"/>
            <a:ext cx="8201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E039210-F66A-59BF-F2AF-12A2AFF5585A}"/>
              </a:ext>
            </a:extLst>
          </p:cNvPr>
          <p:cNvSpPr txBox="1"/>
          <p:nvPr/>
        </p:nvSpPr>
        <p:spPr>
          <a:xfrm>
            <a:off x="308320" y="5660197"/>
            <a:ext cx="6726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</a:rPr>
              <a:t>Можно дать этой фигуре смешное название (например, «кочерга» или «</a:t>
            </a:r>
            <a:r>
              <a:rPr lang="ru-RU" sz="1200" i="1" dirty="0" err="1">
                <a:solidFill>
                  <a:srgbClr val="C00000"/>
                </a:solidFill>
              </a:rPr>
              <a:t>кракозябра</a:t>
            </a:r>
            <a:r>
              <a:rPr lang="ru-RU" sz="1200" i="1" dirty="0">
                <a:solidFill>
                  <a:srgbClr val="C00000"/>
                </a:solidFill>
              </a:rPr>
              <a:t>»). Можно  придумать, на что она похожа (на хлопушку-нумератор, используемую на киносъемках </a:t>
            </a:r>
            <a:r>
              <a:rPr lang="ru-RU" sz="1200" i="1" dirty="0">
                <a:solidFill>
                  <a:srgbClr val="C00000"/>
                </a:solidFill>
                <a:sym typeface="Wingdings" panose="05000000000000000000" pitchFamily="2" charset="2"/>
              </a:rPr>
              <a:t> </a:t>
            </a:r>
            <a:r>
              <a:rPr lang="ru-RU" sz="1200" i="1" dirty="0">
                <a:solidFill>
                  <a:srgbClr val="C00000"/>
                </a:solidFill>
              </a:rPr>
              <a:t>?). Можно подметить, что это единственный асимметричный символ в масти </a:t>
            </a:r>
            <a:r>
              <a:rPr lang="ru-RU" sz="1200" i="1" dirty="0" err="1">
                <a:solidFill>
                  <a:srgbClr val="C00000"/>
                </a:solidFill>
              </a:rPr>
              <a:t>пин</a:t>
            </a:r>
            <a:r>
              <a:rPr lang="ru-RU" sz="1200" i="1" dirty="0">
                <a:solidFill>
                  <a:srgbClr val="C00000"/>
                </a:solidFill>
              </a:rPr>
              <a:t>. В общем, всё, что работает на вас и облегчает запоминание…</a:t>
            </a:r>
          </a:p>
        </p:txBody>
      </p:sp>
      <p:pic>
        <p:nvPicPr>
          <p:cNvPr id="1026" name="Picture 2" descr="Зачем нужна кинохлопушка? - KinoSklad.ru">
            <a:extLst>
              <a:ext uri="{FF2B5EF4-FFF2-40B4-BE49-F238E27FC236}">
                <a16:creationId xmlns:a16="http://schemas.microsoft.com/office/drawing/2014/main" id="{48E7AB01-AD14-7F6F-8955-21EE109A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5949" y="5551714"/>
            <a:ext cx="716737" cy="7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D29A2F9-A209-7325-5253-B71F7571CAE1}"/>
              </a:ext>
            </a:extLst>
          </p:cNvPr>
          <p:cNvCxnSpPr>
            <a:cxnSpLocks/>
          </p:cNvCxnSpPr>
          <p:nvPr/>
        </p:nvCxnSpPr>
        <p:spPr>
          <a:xfrm>
            <a:off x="6696027" y="5971592"/>
            <a:ext cx="33925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4944702-2BA1-A0BA-C90D-BC4864C9D504}"/>
              </a:ext>
            </a:extLst>
          </p:cNvPr>
          <p:cNvCxnSpPr>
            <a:cxnSpLocks/>
          </p:cNvCxnSpPr>
          <p:nvPr/>
        </p:nvCxnSpPr>
        <p:spPr>
          <a:xfrm flipV="1">
            <a:off x="2789853" y="6075695"/>
            <a:ext cx="3797464" cy="786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C8A3F5F-D413-D42B-3B19-7DFEB98C3AC5}"/>
              </a:ext>
            </a:extLst>
          </p:cNvPr>
          <p:cNvCxnSpPr>
            <a:cxnSpLocks/>
          </p:cNvCxnSpPr>
          <p:nvPr/>
        </p:nvCxnSpPr>
        <p:spPr>
          <a:xfrm flipH="1">
            <a:off x="6587317" y="5971592"/>
            <a:ext cx="108710" cy="11196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5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ACA7E8F-5558-F9D8-3539-374A9AF41914}"/>
              </a:ext>
            </a:extLst>
          </p:cNvPr>
          <p:cNvSpPr/>
          <p:nvPr/>
        </p:nvSpPr>
        <p:spPr>
          <a:xfrm>
            <a:off x="251927" y="298579"/>
            <a:ext cx="5262465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МАСТЬ СО</a:t>
            </a:r>
          </a:p>
        </p:txBody>
      </p:sp>
      <p:pic>
        <p:nvPicPr>
          <p:cNvPr id="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33E29EA0-CD04-6F40-6ABB-9A63E741C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48528" r="21688" b="38419"/>
          <a:stretch/>
        </p:blipFill>
        <p:spPr bwMode="auto">
          <a:xfrm>
            <a:off x="251927" y="1338933"/>
            <a:ext cx="6855458" cy="10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63D706-6876-8578-DC51-F5BBAE52EE1B}"/>
              </a:ext>
            </a:extLst>
          </p:cNvPr>
          <p:cNvSpPr/>
          <p:nvPr/>
        </p:nvSpPr>
        <p:spPr>
          <a:xfrm>
            <a:off x="8031024" y="1338933"/>
            <a:ext cx="3973031" cy="3242397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AF721-1D6D-3025-ED71-5A55AAB9ED90}"/>
              </a:ext>
            </a:extLst>
          </p:cNvPr>
          <p:cNvSpPr txBox="1"/>
          <p:nvPr/>
        </p:nvSpPr>
        <p:spPr>
          <a:xfrm>
            <a:off x="8308789" y="3440860"/>
            <a:ext cx="3825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со выглядят в «шпаргалках»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722C5B-BA7A-7651-9919-8C593525AD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2" t="42529" r="50000" b="37602"/>
          <a:stretch/>
        </p:blipFill>
        <p:spPr>
          <a:xfrm>
            <a:off x="8542430" y="1477676"/>
            <a:ext cx="2950217" cy="8514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6A9DA1-F1F1-C537-59C2-FE7A01A6B8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42375" r="3092" b="37602"/>
          <a:stretch/>
        </p:blipFill>
        <p:spPr>
          <a:xfrm>
            <a:off x="8581530" y="2353384"/>
            <a:ext cx="2911117" cy="864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25F151-2F7D-4569-E898-E09F4533E986}"/>
              </a:ext>
            </a:extLst>
          </p:cNvPr>
          <p:cNvSpPr txBox="1"/>
          <p:nvPr/>
        </p:nvSpPr>
        <p:spPr>
          <a:xfrm>
            <a:off x="261857" y="2848739"/>
            <a:ext cx="73227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Сориентироваться в масти со тоже легко. Нужно только запомнить, что </a:t>
            </a: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павлин – это «единица» (1 со),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 еще привыкнуть считать, а не читать </a:t>
            </a: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«восьмерку» (8 со): это восемь коленец бамбука, а не две буквы «М»,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как вначале может показаться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1930 Mah Jong настольные и традиционные игры - огромный выбор по лучшим  ценам | eBay">
            <a:extLst>
              <a:ext uri="{FF2B5EF4-FFF2-40B4-BE49-F238E27FC236}">
                <a16:creationId xmlns:a16="http://schemas.microsoft.com/office/drawing/2014/main" id="{0120D272-D71A-390A-A36A-140676F5C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0" t="16531" r="25030" b="17837"/>
          <a:stretch/>
        </p:blipFill>
        <p:spPr bwMode="auto">
          <a:xfrm>
            <a:off x="11051482" y="4903498"/>
            <a:ext cx="771329" cy="10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2AC3DC2-D7C8-1533-0A9C-FD5A95EA1713}"/>
              </a:ext>
            </a:extLst>
          </p:cNvPr>
          <p:cNvSpPr/>
          <p:nvPr/>
        </p:nvSpPr>
        <p:spPr>
          <a:xfrm>
            <a:off x="8031024" y="4748056"/>
            <a:ext cx="3973031" cy="1882627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C13AAF7-E4B7-8BB6-CE07-D5E3206D4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48528" r="71878" b="38419"/>
          <a:stretch/>
        </p:blipFill>
        <p:spPr bwMode="auto">
          <a:xfrm>
            <a:off x="8116948" y="4903498"/>
            <a:ext cx="771330" cy="10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Маджонг (часть 4). Японский - Риичи маджонг | Японский язык и Япония Amino">
            <a:extLst>
              <a:ext uri="{FF2B5EF4-FFF2-40B4-BE49-F238E27FC236}">
                <a16:creationId xmlns:a16="http://schemas.microsoft.com/office/drawing/2014/main" id="{E4EB367B-07E7-7AD1-DCA0-D86F720E0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04" r="88358" b="25351"/>
          <a:stretch/>
        </p:blipFill>
        <p:spPr bwMode="auto">
          <a:xfrm>
            <a:off x="9040367" y="4894293"/>
            <a:ext cx="771329" cy="10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hjong FRVR">
            <a:extLst>
              <a:ext uri="{FF2B5EF4-FFF2-40B4-BE49-F238E27FC236}">
                <a16:creationId xmlns:a16="http://schemas.microsoft.com/office/drawing/2014/main" id="{13725E17-8827-A7F2-9D7B-E929A413B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9" t="13333" r="18895" b="71306"/>
          <a:stretch/>
        </p:blipFill>
        <p:spPr bwMode="auto">
          <a:xfrm>
            <a:off x="9992940" y="4903497"/>
            <a:ext cx="877298" cy="10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60527E-5FBB-7FED-9FC9-0663B65D4A30}"/>
              </a:ext>
            </a:extLst>
          </p:cNvPr>
          <p:cNvSpPr txBox="1"/>
          <p:nvPr/>
        </p:nvSpPr>
        <p:spPr>
          <a:xfrm>
            <a:off x="8104937" y="6011660"/>
            <a:ext cx="3825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Павлин в разных наборах может выглядеть по-разному, но всегда ясно, что это птица</a:t>
            </a:r>
          </a:p>
        </p:txBody>
      </p:sp>
      <p:pic>
        <p:nvPicPr>
          <p:cNvPr id="20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F37737F-C0B2-F5A9-1EB5-1AC5B15E6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48528" r="71878" b="38419"/>
          <a:stretch/>
        </p:blipFill>
        <p:spPr bwMode="auto">
          <a:xfrm>
            <a:off x="271187" y="3781723"/>
            <a:ext cx="849086" cy="11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8A8B98F5-9717-74B4-5DE0-2F4B33FC7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48528" r="71878" b="38419"/>
          <a:stretch/>
        </p:blipFill>
        <p:spPr bwMode="auto">
          <a:xfrm rot="10800000">
            <a:off x="1532958" y="3789960"/>
            <a:ext cx="849086" cy="11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D8FCE53F-EF5E-B288-EF60-EFE57CF32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48528" r="71878" b="38419"/>
          <a:stretch/>
        </p:blipFill>
        <p:spPr bwMode="auto">
          <a:xfrm rot="16200000">
            <a:off x="3048362" y="3824485"/>
            <a:ext cx="821260" cy="112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158F90E0-5D5B-81D8-1279-23EB34B05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48528" r="71878" b="38419"/>
          <a:stretch/>
        </p:blipFill>
        <p:spPr bwMode="auto">
          <a:xfrm rot="5400000">
            <a:off x="4686119" y="3824485"/>
            <a:ext cx="821261" cy="11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E1DFC1-0743-9EA2-4FC4-6453B93A7943}"/>
              </a:ext>
            </a:extLst>
          </p:cNvPr>
          <p:cNvSpPr txBox="1"/>
          <p:nvPr/>
        </p:nvSpPr>
        <p:spPr>
          <a:xfrm>
            <a:off x="218674" y="5227313"/>
            <a:ext cx="74977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Введите в свой актив как можно больше техник запоминания. Задействуйте слова, образы, всё, что угодно. Например, придумайте рифмовку («павлин – бамбук – один»), постройте визуальную ассоциацию (как насчет павлина из бамбука?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) или мысленно дорисуйте восьмерку на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тайле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8 со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вы наверняка с детства помните множество подобных приемов…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BD1962-67EE-4EA6-6BD2-6FF9C17FBE6D}"/>
              </a:ext>
            </a:extLst>
          </p:cNvPr>
          <p:cNvSpPr txBox="1"/>
          <p:nvPr/>
        </p:nvSpPr>
        <p:spPr>
          <a:xfrm>
            <a:off x="271187" y="6380991"/>
            <a:ext cx="7100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…и можете во всеоружии перейти к масти ман и благородным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D98FA-C378-B7E2-236D-03A5C7DB87C9}"/>
              </a:ext>
            </a:extLst>
          </p:cNvPr>
          <p:cNvSpPr txBox="1"/>
          <p:nvPr/>
        </p:nvSpPr>
        <p:spPr>
          <a:xfrm>
            <a:off x="251927" y="2476483"/>
            <a:ext cx="6894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sz="14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  1               2              3              4             5             6             7             8              9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B822081-918E-1248-5167-34868B035E5F}"/>
              </a:ext>
            </a:extLst>
          </p:cNvPr>
          <p:cNvSpPr/>
          <p:nvPr/>
        </p:nvSpPr>
        <p:spPr>
          <a:xfrm>
            <a:off x="10885814" y="2353125"/>
            <a:ext cx="671804" cy="864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DCD4B42-8169-6109-9B0A-4A5CD9DE6DB8}"/>
              </a:ext>
            </a:extLst>
          </p:cNvPr>
          <p:cNvSpPr/>
          <p:nvPr/>
        </p:nvSpPr>
        <p:spPr>
          <a:xfrm>
            <a:off x="251927" y="298579"/>
            <a:ext cx="5635689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МАСТЬ МАН (слайд 1 из 3)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E9EFC8B-860A-6329-7D48-2DD0C4790131}"/>
              </a:ext>
            </a:extLst>
          </p:cNvPr>
          <p:cNvSpPr/>
          <p:nvPr/>
        </p:nvSpPr>
        <p:spPr>
          <a:xfrm>
            <a:off x="7973494" y="1338934"/>
            <a:ext cx="3973031" cy="3493556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25D1C-0938-CF83-0B8F-F4022F2A87C8}"/>
              </a:ext>
            </a:extLst>
          </p:cNvPr>
          <p:cNvSpPr txBox="1"/>
          <p:nvPr/>
        </p:nvSpPr>
        <p:spPr>
          <a:xfrm>
            <a:off x="8229475" y="3501425"/>
            <a:ext cx="3825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ман выглядят в «шпаргалках»</a:t>
            </a:r>
          </a:p>
        </p:txBody>
      </p:sp>
      <p:pic>
        <p:nvPicPr>
          <p:cNvPr id="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070C5A2F-380F-5217-1976-059267CDD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3093" r="21688" b="63612"/>
          <a:stretch/>
        </p:blipFill>
        <p:spPr bwMode="auto">
          <a:xfrm>
            <a:off x="251927" y="1354010"/>
            <a:ext cx="68461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FC95BD-8610-7FAF-A59D-C35E8BADD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6" t="1772" r="49754" b="78170"/>
          <a:stretch/>
        </p:blipFill>
        <p:spPr>
          <a:xfrm>
            <a:off x="8492650" y="1534948"/>
            <a:ext cx="3049778" cy="8904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A647AC-14A6-C87B-79ED-AD144770C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713" r="2985" b="78880"/>
          <a:stretch/>
        </p:blipFill>
        <p:spPr>
          <a:xfrm>
            <a:off x="8508583" y="2414920"/>
            <a:ext cx="3049778" cy="87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2727A0-D841-597D-DE28-16C2419902E4}"/>
              </a:ext>
            </a:extLst>
          </p:cNvPr>
          <p:cNvSpPr txBox="1"/>
          <p:nvPr/>
        </p:nvSpPr>
        <p:spPr>
          <a:xfrm>
            <a:off x="277493" y="2852920"/>
            <a:ext cx="7100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Символы на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тайлах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ман – это японские обозначения цифр от 1 до 9. Нижний красный иероглиф, одинаковый для всех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тайлов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означает 10 000, этот символ традиционно, издавна используется в маджонге. </a:t>
            </a:r>
          </a:p>
        </p:txBody>
      </p:sp>
      <p:pic>
        <p:nvPicPr>
          <p:cNvPr id="1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63F7CE45-FDE7-96CA-F8BB-74B3AE426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3093" r="59054" b="63612"/>
          <a:stretch/>
        </p:blipFill>
        <p:spPr bwMode="auto">
          <a:xfrm>
            <a:off x="763986" y="4062400"/>
            <a:ext cx="2322723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517109-8972-66EA-CC3A-A1E592DCDFD2}"/>
              </a:ext>
            </a:extLst>
          </p:cNvPr>
          <p:cNvSpPr txBox="1"/>
          <p:nvPr/>
        </p:nvSpPr>
        <p:spPr>
          <a:xfrm>
            <a:off x="3346939" y="4251510"/>
            <a:ext cx="4210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2, 3 – легко посчитать и легко запомнить: одна, две или три черты, вполне «по-нашему»  </a:t>
            </a:r>
            <a:endParaRPr lang="ru-RU" sz="1200" i="1" dirty="0">
              <a:solidFill>
                <a:srgbClr val="C00000"/>
              </a:solidFill>
            </a:endParaRPr>
          </a:p>
        </p:txBody>
      </p:sp>
      <p:pic>
        <p:nvPicPr>
          <p:cNvPr id="1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16D262AD-6780-0339-E0E3-957FB67B3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9" t="23093" r="52953" b="63612"/>
          <a:stretch/>
        </p:blipFill>
        <p:spPr bwMode="auto">
          <a:xfrm>
            <a:off x="2284277" y="5472198"/>
            <a:ext cx="80243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5A3927-19CE-5B45-8C97-353C326F61B3}"/>
              </a:ext>
            </a:extLst>
          </p:cNvPr>
          <p:cNvSpPr txBox="1"/>
          <p:nvPr/>
        </p:nvSpPr>
        <p:spPr>
          <a:xfrm>
            <a:off x="227874" y="2529847"/>
            <a:ext cx="6894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sz="14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  1               2              3              4             5             6             7             8              9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BE91858-B11F-1948-64B3-3B9687334E23}"/>
              </a:ext>
            </a:extLst>
          </p:cNvPr>
          <p:cNvSpPr/>
          <p:nvPr/>
        </p:nvSpPr>
        <p:spPr>
          <a:xfrm>
            <a:off x="7973494" y="4946770"/>
            <a:ext cx="3973031" cy="1617239"/>
          </a:xfrm>
          <a:prstGeom prst="roundRect">
            <a:avLst>
              <a:gd name="adj" fmla="val 102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Предлагайте свои приемы для запоминания, </a:t>
            </a:r>
          </a:p>
          <a:p>
            <a:pPr algn="ctr"/>
            <a:r>
              <a:rPr lang="ru-RU" sz="1400" b="1" dirty="0"/>
              <a:t>делитесь с сокурсниками в чате!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D424C-9A85-B72B-AAC1-8648B99C67E0}"/>
              </a:ext>
            </a:extLst>
          </p:cNvPr>
          <p:cNvSpPr txBox="1"/>
          <p:nvPr/>
        </p:nvSpPr>
        <p:spPr>
          <a:xfrm>
            <a:off x="3298710" y="5178352"/>
            <a:ext cx="46109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здесь и далее интереснее. Ваша задача – найти такую ассоциацию, которая сработает именно для вас и, может быть, как-то свяжет этот символ с числом «четыре». Самое простое: у символа «четверки» 4 стороны. Что можно сделать еще? Вписать символ в стилизованную букву «Ч»? Создать в своем воображении более сложный образ (скажем, знамя)? У вас есть свой вариант, лучше? Вот и прекрасно! </a:t>
            </a:r>
            <a:endParaRPr lang="ru-RU" sz="1200" i="1" dirty="0">
              <a:solidFill>
                <a:srgbClr val="C00000"/>
              </a:solidFill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9ED99A1-4E78-7764-D1CE-77DB9ACE185E}"/>
              </a:ext>
            </a:extLst>
          </p:cNvPr>
          <p:cNvSpPr/>
          <p:nvPr/>
        </p:nvSpPr>
        <p:spPr>
          <a:xfrm>
            <a:off x="1366898" y="5472941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 descr="Всадник рыцаря с длинным силуэтом вектора черноты знамени Иллюстрация  вектора - иллюстрации насчитывающей черный, силуэт: 147727809">
            <a:extLst>
              <a:ext uri="{FF2B5EF4-FFF2-40B4-BE49-F238E27FC236}">
                <a16:creationId xmlns:a16="http://schemas.microsoft.com/office/drawing/2014/main" id="{A80933D7-DF19-1E3C-1A45-0561B7F47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3" t="33989" r="3796" b="16191"/>
          <a:stretch/>
        </p:blipFill>
        <p:spPr bwMode="auto">
          <a:xfrm>
            <a:off x="1488479" y="5669191"/>
            <a:ext cx="617039" cy="6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BD0490D-FB86-9274-DB90-4B7D6158F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9" t="24706" r="52953" b="71857"/>
          <a:stretch/>
        </p:blipFill>
        <p:spPr bwMode="auto">
          <a:xfrm>
            <a:off x="1366898" y="5585840"/>
            <a:ext cx="802432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8CE7CC33-8B4C-952C-2B21-26BC17932A86}"/>
              </a:ext>
            </a:extLst>
          </p:cNvPr>
          <p:cNvSpPr/>
          <p:nvPr/>
        </p:nvSpPr>
        <p:spPr>
          <a:xfrm>
            <a:off x="429930" y="5472198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3CB4AF0-D5B0-7D90-0839-EF5A1F07A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9" t="24706" r="52953" b="71857"/>
          <a:stretch/>
        </p:blipFill>
        <p:spPr bwMode="auto">
          <a:xfrm>
            <a:off x="439725" y="5623161"/>
            <a:ext cx="802432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29CC464-0DB4-45AE-D10E-B5777B632BDF}"/>
              </a:ext>
            </a:extLst>
          </p:cNvPr>
          <p:cNvCxnSpPr>
            <a:cxnSpLocks/>
          </p:cNvCxnSpPr>
          <p:nvPr/>
        </p:nvCxnSpPr>
        <p:spPr>
          <a:xfrm>
            <a:off x="403350" y="5239070"/>
            <a:ext cx="360636" cy="6548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5BE019E-2CC8-DC8A-927D-453FDF6063F6}"/>
              </a:ext>
            </a:extLst>
          </p:cNvPr>
          <p:cNvCxnSpPr>
            <a:cxnSpLocks/>
          </p:cNvCxnSpPr>
          <p:nvPr/>
        </p:nvCxnSpPr>
        <p:spPr>
          <a:xfrm flipH="1">
            <a:off x="790566" y="5239070"/>
            <a:ext cx="490347" cy="11627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Дуга 2053">
            <a:extLst>
              <a:ext uri="{FF2B5EF4-FFF2-40B4-BE49-F238E27FC236}">
                <a16:creationId xmlns:a16="http://schemas.microsoft.com/office/drawing/2014/main" id="{BDFA1EA5-401A-339F-F097-F5EF02626A2A}"/>
              </a:ext>
            </a:extLst>
          </p:cNvPr>
          <p:cNvSpPr/>
          <p:nvPr/>
        </p:nvSpPr>
        <p:spPr>
          <a:xfrm>
            <a:off x="517554" y="5848169"/>
            <a:ext cx="519446" cy="45719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757310-AC9C-ADCD-B0FB-784902984A29}"/>
              </a:ext>
            </a:extLst>
          </p:cNvPr>
          <p:cNvSpPr txBox="1"/>
          <p:nvPr/>
        </p:nvSpPr>
        <p:spPr>
          <a:xfrm rot="21104598">
            <a:off x="1626754" y="5570450"/>
            <a:ext cx="253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2056" name="Прямая со стрелкой 2055">
            <a:extLst>
              <a:ext uri="{FF2B5EF4-FFF2-40B4-BE49-F238E27FC236}">
                <a16:creationId xmlns:a16="http://schemas.microsoft.com/office/drawing/2014/main" id="{382D74F4-A27C-B4BC-B542-0C084FFBF51D}"/>
              </a:ext>
            </a:extLst>
          </p:cNvPr>
          <p:cNvCxnSpPr>
            <a:cxnSpLocks/>
          </p:cNvCxnSpPr>
          <p:nvPr/>
        </p:nvCxnSpPr>
        <p:spPr>
          <a:xfrm flipV="1">
            <a:off x="1827483" y="5558275"/>
            <a:ext cx="170885" cy="455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9AA316C-2263-DDF2-82CE-C0CD070E8816}"/>
              </a:ext>
            </a:extLst>
          </p:cNvPr>
          <p:cNvSpPr/>
          <p:nvPr/>
        </p:nvSpPr>
        <p:spPr>
          <a:xfrm>
            <a:off x="10946786" y="2414920"/>
            <a:ext cx="671804" cy="953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1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D659E0-B31C-A22C-0A68-E49633955DA1}"/>
              </a:ext>
            </a:extLst>
          </p:cNvPr>
          <p:cNvSpPr/>
          <p:nvPr/>
        </p:nvSpPr>
        <p:spPr>
          <a:xfrm>
            <a:off x="251927" y="298579"/>
            <a:ext cx="5663681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МАСТЬ МАН (слайд 2 из 3)</a:t>
            </a:r>
          </a:p>
        </p:txBody>
      </p:sp>
      <p:pic>
        <p:nvPicPr>
          <p:cNvPr id="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454503C-176E-F630-C7C2-DFC97AF57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9" t="23093" r="46717" b="63612"/>
          <a:stretch/>
        </p:blipFill>
        <p:spPr bwMode="auto">
          <a:xfrm>
            <a:off x="2514022" y="1354010"/>
            <a:ext cx="78377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CE965-8517-FD64-05A3-4016CB9749D7}"/>
              </a:ext>
            </a:extLst>
          </p:cNvPr>
          <p:cNvSpPr txBox="1"/>
          <p:nvPr/>
        </p:nvSpPr>
        <p:spPr>
          <a:xfrm>
            <a:off x="3356270" y="1482582"/>
            <a:ext cx="28205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– наш вариант: цифра «пять»</a:t>
            </a:r>
            <a:endParaRPr lang="ru-RU" sz="1200" i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D6C03EF-A327-978F-215E-71DF89067060}"/>
              </a:ext>
            </a:extLst>
          </p:cNvPr>
          <p:cNvSpPr/>
          <p:nvPr/>
        </p:nvSpPr>
        <p:spPr>
          <a:xfrm>
            <a:off x="373947" y="1354010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17387A0-DDC6-CB85-E4D5-C1F3F45E447D}"/>
              </a:ext>
            </a:extLst>
          </p:cNvPr>
          <p:cNvSpPr/>
          <p:nvPr/>
        </p:nvSpPr>
        <p:spPr>
          <a:xfrm>
            <a:off x="1423280" y="1354010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122" name="Picture 2" descr="Уголок безмятежности (японская живопись сумие) – заказать на Ярмарке  Мастеров – I2JWTRU | Картины, Челябинск">
            <a:extLst>
              <a:ext uri="{FF2B5EF4-FFF2-40B4-BE49-F238E27FC236}">
                <a16:creationId xmlns:a16="http://schemas.microsoft.com/office/drawing/2014/main" id="{1ECE29AD-D198-24FE-5458-5AFEE561E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t="13632" r="28889" b="22239"/>
          <a:stretch/>
        </p:blipFill>
        <p:spPr bwMode="auto">
          <a:xfrm flipH="1">
            <a:off x="6314315" y="1267478"/>
            <a:ext cx="763911" cy="104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E03E833-919C-72B4-0489-2B4C2428B6CD}"/>
              </a:ext>
            </a:extLst>
          </p:cNvPr>
          <p:cNvSpPr/>
          <p:nvPr/>
        </p:nvSpPr>
        <p:spPr>
          <a:xfrm>
            <a:off x="373947" y="3010577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E6DEA16-3FDA-9F75-FA12-60BFFF1006D0}"/>
              </a:ext>
            </a:extLst>
          </p:cNvPr>
          <p:cNvSpPr/>
          <p:nvPr/>
        </p:nvSpPr>
        <p:spPr>
          <a:xfrm>
            <a:off x="1423280" y="3010577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CDA046-FEDC-25C6-359E-A0A214105DCB}"/>
              </a:ext>
            </a:extLst>
          </p:cNvPr>
          <p:cNvSpPr/>
          <p:nvPr/>
        </p:nvSpPr>
        <p:spPr>
          <a:xfrm>
            <a:off x="373947" y="4760450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79B8746-5C6D-67CF-B818-519B9456009D}"/>
              </a:ext>
            </a:extLst>
          </p:cNvPr>
          <p:cNvSpPr/>
          <p:nvPr/>
        </p:nvSpPr>
        <p:spPr>
          <a:xfrm>
            <a:off x="1423280" y="4760450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777BF8D3-3F08-B2DB-684C-0E928CDF44DF}"/>
              </a:ext>
            </a:extLst>
          </p:cNvPr>
          <p:cNvSpPr/>
          <p:nvPr/>
        </p:nvSpPr>
        <p:spPr>
          <a:xfrm>
            <a:off x="6295055" y="1267480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770CC0C-263C-5777-F54D-44073A91A38D}"/>
              </a:ext>
            </a:extLst>
          </p:cNvPr>
          <p:cNvSpPr/>
          <p:nvPr/>
        </p:nvSpPr>
        <p:spPr>
          <a:xfrm>
            <a:off x="7344388" y="1267480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03538B8-66B4-D067-B0C6-E7E3B3A3B278}"/>
              </a:ext>
            </a:extLst>
          </p:cNvPr>
          <p:cNvSpPr/>
          <p:nvPr/>
        </p:nvSpPr>
        <p:spPr>
          <a:xfrm>
            <a:off x="6295055" y="3010577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CE93918-0955-3943-D17C-A0277A433F41}"/>
              </a:ext>
            </a:extLst>
          </p:cNvPr>
          <p:cNvSpPr/>
          <p:nvPr/>
        </p:nvSpPr>
        <p:spPr>
          <a:xfrm>
            <a:off x="7344388" y="3010577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4838BD79-9EC3-6569-FC2D-9BBE92824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5" t="23093" r="40464" b="63612"/>
          <a:stretch/>
        </p:blipFill>
        <p:spPr bwMode="auto">
          <a:xfrm>
            <a:off x="2462157" y="2985247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7AF6935A-E085-19CA-3223-A035B96F6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5" t="23093" r="34231" b="63612"/>
          <a:stretch/>
        </p:blipFill>
        <p:spPr bwMode="auto">
          <a:xfrm>
            <a:off x="2491272" y="4760450"/>
            <a:ext cx="783773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FFBFAA4-01C0-5196-07A1-1B8C9BBA8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0" t="23093" r="28209" b="63612"/>
          <a:stretch/>
        </p:blipFill>
        <p:spPr bwMode="auto">
          <a:xfrm>
            <a:off x="8462452" y="1254814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55C6CD0-9B2B-B82C-E13B-3308588CF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4" t="23093" r="21688" b="63612"/>
          <a:stretch/>
        </p:blipFill>
        <p:spPr bwMode="auto">
          <a:xfrm>
            <a:off x="8471442" y="2979876"/>
            <a:ext cx="802434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28C294-1958-B023-6040-A545CE024984}"/>
              </a:ext>
            </a:extLst>
          </p:cNvPr>
          <p:cNvSpPr txBox="1"/>
          <p:nvPr/>
        </p:nvSpPr>
        <p:spPr>
          <a:xfrm>
            <a:off x="3382727" y="3302792"/>
            <a:ext cx="2820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– наш вариант: бегущий человек с сумкой (он не связан с числом 6, но можно запомнить, что «человек с сумкой – это шестерка»)</a:t>
            </a:r>
            <a:endParaRPr lang="ru-RU" sz="1200" i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0F220D-0AD3-D470-F86B-F7182D283325}"/>
              </a:ext>
            </a:extLst>
          </p:cNvPr>
          <p:cNvSpPr txBox="1"/>
          <p:nvPr/>
        </p:nvSpPr>
        <p:spPr>
          <a:xfrm>
            <a:off x="3437315" y="4972998"/>
            <a:ext cx="2820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– наши варианты: перевернутая семерка и взлетающий лебедь</a:t>
            </a:r>
            <a:endParaRPr lang="ru-RU" sz="1200" i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293BE7-6C83-7B39-5D3F-872E700F9F24}"/>
              </a:ext>
            </a:extLst>
          </p:cNvPr>
          <p:cNvSpPr txBox="1"/>
          <p:nvPr/>
        </p:nvSpPr>
        <p:spPr>
          <a:xfrm>
            <a:off x="9371406" y="1467361"/>
            <a:ext cx="2446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– наши варианты: пагода или гора</a:t>
            </a:r>
            <a:endParaRPr lang="ru-RU" sz="1200" i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9F2BA0-CC21-113C-8265-C9AB3E5A926F}"/>
              </a:ext>
            </a:extLst>
          </p:cNvPr>
          <p:cNvSpPr txBox="1"/>
          <p:nvPr/>
        </p:nvSpPr>
        <p:spPr>
          <a:xfrm>
            <a:off x="9430087" y="3197795"/>
            <a:ext cx="2298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– наши варианты: перевернутая девятка и бант </a:t>
            </a:r>
            <a:r>
              <a:rPr lang="ru-RU" sz="1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(надо отрисовать)</a:t>
            </a:r>
            <a:endParaRPr lang="ru-RU" sz="1200" i="1" dirty="0">
              <a:solidFill>
                <a:srgbClr val="00B050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35F218FA-94BE-ED6D-E480-BE4203809374}"/>
              </a:ext>
            </a:extLst>
          </p:cNvPr>
          <p:cNvSpPr/>
          <p:nvPr/>
        </p:nvSpPr>
        <p:spPr>
          <a:xfrm>
            <a:off x="6257910" y="4582019"/>
            <a:ext cx="5470670" cy="1617239"/>
          </a:xfrm>
          <a:prstGeom prst="roundRect">
            <a:avLst>
              <a:gd name="adj" fmla="val 102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Предлагайте свои приемы </a:t>
            </a:r>
          </a:p>
          <a:p>
            <a:pPr algn="ctr"/>
            <a:r>
              <a:rPr lang="ru-RU" sz="2400" dirty="0"/>
              <a:t>для запоминания, </a:t>
            </a:r>
          </a:p>
          <a:p>
            <a:pPr algn="ctr"/>
            <a:r>
              <a:rPr lang="ru-RU" sz="2400" dirty="0"/>
              <a:t>делитесь с сокурсниками в чате!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52F863E-EBE5-DC98-3387-2B051B5035C6}"/>
              </a:ext>
            </a:extLst>
          </p:cNvPr>
          <p:cNvCxnSpPr>
            <a:cxnSpLocks/>
          </p:cNvCxnSpPr>
          <p:nvPr/>
        </p:nvCxnSpPr>
        <p:spPr>
          <a:xfrm>
            <a:off x="1741057" y="4859317"/>
            <a:ext cx="83439" cy="3323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19A6F76-D933-4BB4-7E44-B7576C0D6CF6}"/>
              </a:ext>
            </a:extLst>
          </p:cNvPr>
          <p:cNvCxnSpPr>
            <a:cxnSpLocks/>
          </p:cNvCxnSpPr>
          <p:nvPr/>
        </p:nvCxnSpPr>
        <p:spPr>
          <a:xfrm flipH="1" flipV="1">
            <a:off x="1821475" y="5169342"/>
            <a:ext cx="154407" cy="222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55E5C6F-2E2F-2534-84C2-CC3297E9272D}"/>
              </a:ext>
            </a:extLst>
          </p:cNvPr>
          <p:cNvCxnSpPr>
            <a:cxnSpLocks/>
          </p:cNvCxnSpPr>
          <p:nvPr/>
        </p:nvCxnSpPr>
        <p:spPr>
          <a:xfrm flipH="1">
            <a:off x="1720584" y="4972998"/>
            <a:ext cx="178094" cy="996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В Долгопрудном в сквере на Дирижабельной улице «поселится» лебедь">
            <a:extLst>
              <a:ext uri="{FF2B5EF4-FFF2-40B4-BE49-F238E27FC236}">
                <a16:creationId xmlns:a16="http://schemas.microsoft.com/office/drawing/2014/main" id="{D2F98D29-86F0-1316-B758-41D37A810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15595" b="20879"/>
          <a:stretch/>
        </p:blipFill>
        <p:spPr bwMode="auto">
          <a:xfrm>
            <a:off x="425531" y="4760814"/>
            <a:ext cx="683413" cy="53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Овал 53">
            <a:extLst>
              <a:ext uri="{FF2B5EF4-FFF2-40B4-BE49-F238E27FC236}">
                <a16:creationId xmlns:a16="http://schemas.microsoft.com/office/drawing/2014/main" id="{59BD34D9-9904-FEF1-6AF4-F08DC6543C6B}"/>
              </a:ext>
            </a:extLst>
          </p:cNvPr>
          <p:cNvSpPr/>
          <p:nvPr/>
        </p:nvSpPr>
        <p:spPr>
          <a:xfrm rot="21092020">
            <a:off x="721676" y="3098304"/>
            <a:ext cx="62826" cy="175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C161E5A8-FD64-61A6-72ED-3E87623ABD79}"/>
              </a:ext>
            </a:extLst>
          </p:cNvPr>
          <p:cNvSpPr/>
          <p:nvPr/>
        </p:nvSpPr>
        <p:spPr>
          <a:xfrm>
            <a:off x="599595" y="3277096"/>
            <a:ext cx="401216" cy="65315"/>
          </a:xfrm>
          <a:custGeom>
            <a:avLst/>
            <a:gdLst>
              <a:gd name="connsiteX0" fmla="*/ 0 w 401216"/>
              <a:gd name="connsiteY0" fmla="*/ 65315 h 65315"/>
              <a:gd name="connsiteX1" fmla="*/ 167951 w 401216"/>
              <a:gd name="connsiteY1" fmla="*/ 55984 h 65315"/>
              <a:gd name="connsiteX2" fmla="*/ 195943 w 401216"/>
              <a:gd name="connsiteY2" fmla="*/ 37323 h 65315"/>
              <a:gd name="connsiteX3" fmla="*/ 279918 w 401216"/>
              <a:gd name="connsiteY3" fmla="*/ 0 h 65315"/>
              <a:gd name="connsiteX4" fmla="*/ 335902 w 401216"/>
              <a:gd name="connsiteY4" fmla="*/ 37323 h 65315"/>
              <a:gd name="connsiteX5" fmla="*/ 401216 w 401216"/>
              <a:gd name="connsiteY5" fmla="*/ 65315 h 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216" h="65315">
                <a:moveTo>
                  <a:pt x="0" y="65315"/>
                </a:moveTo>
                <a:cubicBezTo>
                  <a:pt x="55984" y="62205"/>
                  <a:pt x="112445" y="63914"/>
                  <a:pt x="167951" y="55984"/>
                </a:cubicBezTo>
                <a:cubicBezTo>
                  <a:pt x="179052" y="54398"/>
                  <a:pt x="186140" y="42769"/>
                  <a:pt x="195943" y="37323"/>
                </a:cubicBezTo>
                <a:cubicBezTo>
                  <a:pt x="244529" y="10331"/>
                  <a:pt x="239767" y="13384"/>
                  <a:pt x="279918" y="0"/>
                </a:cubicBezTo>
                <a:cubicBezTo>
                  <a:pt x="320903" y="40985"/>
                  <a:pt x="290891" y="19318"/>
                  <a:pt x="335902" y="37323"/>
                </a:cubicBezTo>
                <a:cubicBezTo>
                  <a:pt x="357894" y="46120"/>
                  <a:pt x="401216" y="65315"/>
                  <a:pt x="401216" y="6531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покупок, сумка значок в Shopping and ecommerce Icons">
            <a:extLst>
              <a:ext uri="{FF2B5EF4-FFF2-40B4-BE49-F238E27FC236}">
                <a16:creationId xmlns:a16="http://schemas.microsoft.com/office/drawing/2014/main" id="{E290D871-6CAF-B974-3D64-DBAA62E7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97333" l="9778" r="89778">
                        <a14:foregroundMark x1="18222" y1="27556" x2="18222" y2="90222"/>
                        <a14:foregroundMark x1="35556" y1="8000" x2="60444" y2="4444"/>
                        <a14:foregroundMark x1="60444" y1="4444" x2="65333" y2="9333"/>
                        <a14:foregroundMark x1="18222" y1="93333" x2="23111" y2="9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33773">
            <a:off x="940505" y="3306694"/>
            <a:ext cx="174974" cy="17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Овал 58">
            <a:extLst>
              <a:ext uri="{FF2B5EF4-FFF2-40B4-BE49-F238E27FC236}">
                <a16:creationId xmlns:a16="http://schemas.microsoft.com/office/drawing/2014/main" id="{8460CEFA-625D-24CC-BE58-D937A56FFB05}"/>
              </a:ext>
            </a:extLst>
          </p:cNvPr>
          <p:cNvSpPr/>
          <p:nvPr/>
        </p:nvSpPr>
        <p:spPr>
          <a:xfrm rot="21092020">
            <a:off x="730005" y="3367805"/>
            <a:ext cx="128494" cy="1581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9C1E6794-F077-BAA6-7B27-C33AB7496FD0}"/>
              </a:ext>
            </a:extLst>
          </p:cNvPr>
          <p:cNvSpPr/>
          <p:nvPr/>
        </p:nvSpPr>
        <p:spPr>
          <a:xfrm>
            <a:off x="795062" y="3446747"/>
            <a:ext cx="202193" cy="201782"/>
          </a:xfrm>
          <a:custGeom>
            <a:avLst/>
            <a:gdLst>
              <a:gd name="connsiteX0" fmla="*/ 0 w 326571"/>
              <a:gd name="connsiteY0" fmla="*/ 0 h 345233"/>
              <a:gd name="connsiteX1" fmla="*/ 223934 w 326571"/>
              <a:gd name="connsiteY1" fmla="*/ 74645 h 345233"/>
              <a:gd name="connsiteX2" fmla="*/ 326571 w 326571"/>
              <a:gd name="connsiteY2" fmla="*/ 195943 h 345233"/>
              <a:gd name="connsiteX3" fmla="*/ 326571 w 326571"/>
              <a:gd name="connsiteY3" fmla="*/ 345233 h 345233"/>
              <a:gd name="connsiteX4" fmla="*/ 177281 w 326571"/>
              <a:gd name="connsiteY4" fmla="*/ 242596 h 345233"/>
              <a:gd name="connsiteX5" fmla="*/ 0 w 326571"/>
              <a:gd name="connsiteY5" fmla="*/ 0 h 34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1" h="345233">
                <a:moveTo>
                  <a:pt x="0" y="0"/>
                </a:moveTo>
                <a:lnTo>
                  <a:pt x="223934" y="74645"/>
                </a:lnTo>
                <a:lnTo>
                  <a:pt x="326571" y="195943"/>
                </a:lnTo>
                <a:lnTo>
                  <a:pt x="326571" y="345233"/>
                </a:lnTo>
                <a:lnTo>
                  <a:pt x="177281" y="2425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: фигура 57">
            <a:extLst>
              <a:ext uri="{FF2B5EF4-FFF2-40B4-BE49-F238E27FC236}">
                <a16:creationId xmlns:a16="http://schemas.microsoft.com/office/drawing/2014/main" id="{8B280EB0-929F-6CDA-CB6E-5BBD000840FF}"/>
              </a:ext>
            </a:extLst>
          </p:cNvPr>
          <p:cNvSpPr/>
          <p:nvPr/>
        </p:nvSpPr>
        <p:spPr>
          <a:xfrm>
            <a:off x="566919" y="3423983"/>
            <a:ext cx="263225" cy="201782"/>
          </a:xfrm>
          <a:custGeom>
            <a:avLst/>
            <a:gdLst>
              <a:gd name="connsiteX0" fmla="*/ 0 w 270815"/>
              <a:gd name="connsiteY0" fmla="*/ 167951 h 167951"/>
              <a:gd name="connsiteX1" fmla="*/ 0 w 270815"/>
              <a:gd name="connsiteY1" fmla="*/ 167951 h 167951"/>
              <a:gd name="connsiteX2" fmla="*/ 102637 w 270815"/>
              <a:gd name="connsiteY2" fmla="*/ 158620 h 167951"/>
              <a:gd name="connsiteX3" fmla="*/ 121298 w 270815"/>
              <a:gd name="connsiteY3" fmla="*/ 130628 h 167951"/>
              <a:gd name="connsiteX4" fmla="*/ 195943 w 270815"/>
              <a:gd name="connsiteY4" fmla="*/ 102636 h 167951"/>
              <a:gd name="connsiteX5" fmla="*/ 195943 w 270815"/>
              <a:gd name="connsiteY5" fmla="*/ 102636 h 167951"/>
              <a:gd name="connsiteX6" fmla="*/ 270588 w 270815"/>
              <a:gd name="connsiteY6" fmla="*/ 9330 h 167951"/>
              <a:gd name="connsiteX7" fmla="*/ 270588 w 270815"/>
              <a:gd name="connsiteY7" fmla="*/ 0 h 167951"/>
              <a:gd name="connsiteX8" fmla="*/ 261258 w 270815"/>
              <a:gd name="connsiteY8" fmla="*/ 0 h 167951"/>
              <a:gd name="connsiteX9" fmla="*/ 158621 w 270815"/>
              <a:gd name="connsiteY9" fmla="*/ 9330 h 167951"/>
              <a:gd name="connsiteX10" fmla="*/ 158621 w 270815"/>
              <a:gd name="connsiteY10" fmla="*/ 9330 h 167951"/>
              <a:gd name="connsiteX11" fmla="*/ 167951 w 270815"/>
              <a:gd name="connsiteY11" fmla="*/ 111967 h 167951"/>
              <a:gd name="connsiteX12" fmla="*/ 167951 w 270815"/>
              <a:gd name="connsiteY12" fmla="*/ 111967 h 167951"/>
              <a:gd name="connsiteX13" fmla="*/ 0 w 270815"/>
              <a:gd name="connsiteY13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0815" h="167951">
                <a:moveTo>
                  <a:pt x="0" y="167951"/>
                </a:moveTo>
                <a:lnTo>
                  <a:pt x="0" y="167951"/>
                </a:lnTo>
                <a:cubicBezTo>
                  <a:pt x="34212" y="164841"/>
                  <a:pt x="69803" y="168723"/>
                  <a:pt x="102637" y="158620"/>
                </a:cubicBezTo>
                <a:cubicBezTo>
                  <a:pt x="113355" y="155322"/>
                  <a:pt x="110886" y="134793"/>
                  <a:pt x="121298" y="130628"/>
                </a:cubicBezTo>
                <a:cubicBezTo>
                  <a:pt x="202116" y="98301"/>
                  <a:pt x="195943" y="151887"/>
                  <a:pt x="195943" y="102636"/>
                </a:cubicBezTo>
                <a:lnTo>
                  <a:pt x="195943" y="102636"/>
                </a:lnTo>
                <a:cubicBezTo>
                  <a:pt x="269511" y="50088"/>
                  <a:pt x="258769" y="80249"/>
                  <a:pt x="270588" y="9330"/>
                </a:cubicBezTo>
                <a:cubicBezTo>
                  <a:pt x="271099" y="6262"/>
                  <a:pt x="270588" y="3110"/>
                  <a:pt x="270588" y="0"/>
                </a:cubicBezTo>
                <a:lnTo>
                  <a:pt x="261258" y="0"/>
                </a:lnTo>
                <a:lnTo>
                  <a:pt x="158621" y="9330"/>
                </a:lnTo>
                <a:lnTo>
                  <a:pt x="158621" y="9330"/>
                </a:lnTo>
                <a:lnTo>
                  <a:pt x="167951" y="111967"/>
                </a:lnTo>
                <a:lnTo>
                  <a:pt x="167951" y="111967"/>
                </a:lnTo>
                <a:cubicBezTo>
                  <a:pt x="71052" y="160416"/>
                  <a:pt x="27992" y="158620"/>
                  <a:pt x="0" y="167951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2" name="Picture 8" descr="Журнал «Шрифт» • Интервью с Герардом Унгером">
            <a:extLst>
              <a:ext uri="{FF2B5EF4-FFF2-40B4-BE49-F238E27FC236}">
                <a16:creationId xmlns:a16="http://schemas.microsoft.com/office/drawing/2014/main" id="{1B400DB1-BA28-49AF-54BF-63CAF5C24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830" b="92366" l="35883" r="46270">
                        <a14:foregroundMark x1="36827" y1="79830" x2="45137" y2="79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65" t="78382" r="52365" b="5995"/>
          <a:stretch/>
        </p:blipFill>
        <p:spPr bwMode="auto">
          <a:xfrm rot="21018013">
            <a:off x="1705321" y="1429757"/>
            <a:ext cx="317062" cy="3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8CD1AF-A9EE-470C-A51A-E3B78FCF1B8D}"/>
              </a:ext>
            </a:extLst>
          </p:cNvPr>
          <p:cNvSpPr txBox="1"/>
          <p:nvPr/>
        </p:nvSpPr>
        <p:spPr>
          <a:xfrm>
            <a:off x="6203322" y="281666"/>
            <a:ext cx="5842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(тут нам было бы здорово предложить варианты, но надо рисовать; может быть, можно найти художника совсем недорого где-нибудь на </a:t>
            </a:r>
            <a:r>
              <a:rPr lang="en-US" sz="12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kwork</a:t>
            </a:r>
            <a:r>
              <a:rPr lang="ru-RU" sz="1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если согласны, я попробую)</a:t>
            </a:r>
            <a:endParaRPr lang="ru-RU" sz="1200" dirty="0"/>
          </a:p>
        </p:txBody>
      </p:sp>
      <p:pic>
        <p:nvPicPr>
          <p:cNvPr id="2050" name="Picture 2" descr="10 любопытных фактов о горе Фудзи – символе Японии | Trip-Point">
            <a:extLst>
              <a:ext uri="{FF2B5EF4-FFF2-40B4-BE49-F238E27FC236}">
                <a16:creationId xmlns:a16="http://schemas.microsoft.com/office/drawing/2014/main" id="{EE1B2519-DEAA-76BF-06D6-4BF3BA0D5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4" t="1289" r="8455"/>
          <a:stretch/>
        </p:blipFill>
        <p:spPr bwMode="auto">
          <a:xfrm>
            <a:off x="7367136" y="1267478"/>
            <a:ext cx="788489" cy="10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64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CA678E1-4261-DB11-28C6-A9732E827D77}"/>
              </a:ext>
            </a:extLst>
          </p:cNvPr>
          <p:cNvSpPr/>
          <p:nvPr/>
        </p:nvSpPr>
        <p:spPr>
          <a:xfrm>
            <a:off x="251927" y="298579"/>
            <a:ext cx="5607697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МАСТЬ МАН (слайд 3 из 3) </a:t>
            </a:r>
          </a:p>
        </p:txBody>
      </p:sp>
      <p:pic>
        <p:nvPicPr>
          <p:cNvPr id="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EA89C56F-62A2-A0A2-0319-B99A8B459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3093" r="71680" b="63612"/>
          <a:stretch/>
        </p:blipFill>
        <p:spPr bwMode="auto">
          <a:xfrm>
            <a:off x="335640" y="1547903"/>
            <a:ext cx="794227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461AC336-35AF-26E5-26A5-E4D8C0B81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2" t="23093" r="59054" b="63612"/>
          <a:stretch/>
        </p:blipFill>
        <p:spPr bwMode="auto">
          <a:xfrm>
            <a:off x="328033" y="4301064"/>
            <a:ext cx="800709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6AE22BB-5DAB-B017-B2E1-369535B3F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0" t="23093" r="65308" b="63612"/>
          <a:stretch/>
        </p:blipFill>
        <p:spPr bwMode="auto">
          <a:xfrm>
            <a:off x="335640" y="2852943"/>
            <a:ext cx="79310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466D8252-1AE6-6BB1-F36E-63177EC48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3093" r="71680" b="63612"/>
          <a:stretch/>
        </p:blipFill>
        <p:spPr bwMode="auto">
          <a:xfrm rot="10800000">
            <a:off x="1284383" y="1547902"/>
            <a:ext cx="794227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C84538EB-844D-BE9B-007E-84BB2E205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3093" r="71680" b="63612"/>
          <a:stretch/>
        </p:blipFill>
        <p:spPr bwMode="auto">
          <a:xfrm rot="5400000">
            <a:off x="2383176" y="1548580"/>
            <a:ext cx="794227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24D883A-1FFE-2B1A-A479-657D17D5E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23093" r="71680" b="63612"/>
          <a:stretch/>
        </p:blipFill>
        <p:spPr bwMode="auto">
          <a:xfrm rot="16200000">
            <a:off x="3620570" y="1547903"/>
            <a:ext cx="794227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EAD9FFDF-D3F5-1D91-BB9B-9C4E4E19C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0" t="23093" r="65308" b="63612"/>
          <a:stretch/>
        </p:blipFill>
        <p:spPr bwMode="auto">
          <a:xfrm rot="10800000">
            <a:off x="1284382" y="2852943"/>
            <a:ext cx="79310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6234EF36-A53B-B7B6-79FB-8C5DE91E9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0" t="23093" r="65308" b="63612"/>
          <a:stretch/>
        </p:blipFill>
        <p:spPr bwMode="auto">
          <a:xfrm rot="5400000">
            <a:off x="2383740" y="2852943"/>
            <a:ext cx="79310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6F3790F3-8824-9505-C51E-1BA5F577C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0" t="23093" r="65308" b="63612"/>
          <a:stretch/>
        </p:blipFill>
        <p:spPr bwMode="auto">
          <a:xfrm rot="16200000">
            <a:off x="3621134" y="2852943"/>
            <a:ext cx="79310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1D113B0B-77CA-21EB-218C-F01BA906D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2" t="23093" r="59054" b="63612"/>
          <a:stretch/>
        </p:blipFill>
        <p:spPr bwMode="auto">
          <a:xfrm rot="10800000">
            <a:off x="1284382" y="4301063"/>
            <a:ext cx="800709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DBCE0A8C-4B7D-AF19-12DD-5FC7110E5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2" t="23093" r="59054" b="63612"/>
          <a:stretch/>
        </p:blipFill>
        <p:spPr bwMode="auto">
          <a:xfrm rot="16200000">
            <a:off x="2379935" y="4301062"/>
            <a:ext cx="800709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4A30C6A-CFAE-076D-D624-D7BF6C0A7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2" t="23093" r="59054" b="63612"/>
          <a:stretch/>
        </p:blipFill>
        <p:spPr bwMode="auto">
          <a:xfrm rot="5400000">
            <a:off x="3617329" y="4301062"/>
            <a:ext cx="800709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10C2C5A6-356F-5066-638F-472F6C3A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9" t="23093" r="52953" b="63612"/>
          <a:stretch/>
        </p:blipFill>
        <p:spPr bwMode="auto">
          <a:xfrm>
            <a:off x="251928" y="5631346"/>
            <a:ext cx="80243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3AE0149-E5F9-D019-819A-22E931CA1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9" t="23093" r="52953" b="63612"/>
          <a:stretch/>
        </p:blipFill>
        <p:spPr bwMode="auto">
          <a:xfrm rot="10800000">
            <a:off x="1270220" y="5644776"/>
            <a:ext cx="80243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CE63B2B-951C-9AC8-8730-6075211BB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9" t="23093" r="52953" b="63612"/>
          <a:stretch/>
        </p:blipFill>
        <p:spPr bwMode="auto">
          <a:xfrm rot="5400000">
            <a:off x="2420893" y="5644776"/>
            <a:ext cx="80243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81121E43-D3ED-D8C0-8BDD-1E3A13FA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9" t="23093" r="52953" b="63612"/>
          <a:stretch/>
        </p:blipFill>
        <p:spPr bwMode="auto">
          <a:xfrm rot="16200000">
            <a:off x="3616468" y="5644776"/>
            <a:ext cx="80243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74335D5-0396-EF2E-98AF-8E608D35D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9" t="23093" r="46717" b="63612"/>
          <a:stretch/>
        </p:blipFill>
        <p:spPr bwMode="auto">
          <a:xfrm>
            <a:off x="6714434" y="174844"/>
            <a:ext cx="78377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25889FC-6427-B1C5-61CA-ACEC1CFEA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9" t="23093" r="46717" b="63612"/>
          <a:stretch/>
        </p:blipFill>
        <p:spPr bwMode="auto">
          <a:xfrm rot="10800000">
            <a:off x="7741434" y="193505"/>
            <a:ext cx="78377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4459675A-B8D2-B0AD-93A2-F1719D428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9" t="23093" r="46717" b="63612"/>
          <a:stretch/>
        </p:blipFill>
        <p:spPr bwMode="auto">
          <a:xfrm rot="16200000">
            <a:off x="10226919" y="193504"/>
            <a:ext cx="78377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03A9D181-3430-0B81-28C5-23F18F149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9" t="23093" r="46717" b="63612"/>
          <a:stretch/>
        </p:blipFill>
        <p:spPr bwMode="auto">
          <a:xfrm rot="5400000">
            <a:off x="8912262" y="193505"/>
            <a:ext cx="783772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6CFFF37D-10FB-B3EC-0552-7E0135643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5" t="23093" r="40464" b="63612"/>
          <a:stretch/>
        </p:blipFill>
        <p:spPr bwMode="auto">
          <a:xfrm>
            <a:off x="6709421" y="1547902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43339581-D95A-21DB-FD25-2DB2CD0A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5" t="23093" r="40464" b="63612"/>
          <a:stretch/>
        </p:blipFill>
        <p:spPr bwMode="auto">
          <a:xfrm rot="10800000">
            <a:off x="7730978" y="1547902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F9E7C1EF-325D-D5F7-ECC8-B936D448F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5" t="23093" r="40464" b="63612"/>
          <a:stretch/>
        </p:blipFill>
        <p:spPr bwMode="auto">
          <a:xfrm rot="5400000">
            <a:off x="8907034" y="1547902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75E53F14-0EF1-6B6D-5F14-A272799EF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5" t="23093" r="40464" b="63612"/>
          <a:stretch/>
        </p:blipFill>
        <p:spPr bwMode="auto">
          <a:xfrm rot="16200000">
            <a:off x="10221692" y="1547902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250E46F6-1CE8-DFAF-615D-E9AFD3B1E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5" t="23093" r="34231" b="63612"/>
          <a:stretch/>
        </p:blipFill>
        <p:spPr bwMode="auto">
          <a:xfrm>
            <a:off x="6709421" y="2884096"/>
            <a:ext cx="783773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8170F137-86C7-FD3C-69C2-7069C27C4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5" t="23093" r="34231" b="63612"/>
          <a:stretch/>
        </p:blipFill>
        <p:spPr bwMode="auto">
          <a:xfrm rot="10800000">
            <a:off x="7736205" y="2870488"/>
            <a:ext cx="783773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EF793E86-5741-18CD-FF46-BD462BD2A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5" t="23093" r="34231" b="63612"/>
          <a:stretch/>
        </p:blipFill>
        <p:spPr bwMode="auto">
          <a:xfrm rot="5400000">
            <a:off x="10205283" y="2852942"/>
            <a:ext cx="783773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1E61EBF-785C-7048-2546-C0C993440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5" t="23093" r="34231" b="63612"/>
          <a:stretch/>
        </p:blipFill>
        <p:spPr bwMode="auto">
          <a:xfrm rot="16200000">
            <a:off x="8912261" y="2857608"/>
            <a:ext cx="783773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43E18D0F-840E-4793-4ED2-C32FA034B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0" t="23093" r="28209" b="63612"/>
          <a:stretch/>
        </p:blipFill>
        <p:spPr bwMode="auto">
          <a:xfrm>
            <a:off x="6698966" y="4301063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421DD9A-4840-8187-AB99-D77C5D963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0" t="23093" r="28209" b="63612"/>
          <a:stretch/>
        </p:blipFill>
        <p:spPr bwMode="auto">
          <a:xfrm rot="16200000">
            <a:off x="10200055" y="4238670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3CB2B510-07E1-09BA-7BD4-6702AD8D1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0" t="23093" r="28209" b="63612"/>
          <a:stretch/>
        </p:blipFill>
        <p:spPr bwMode="auto">
          <a:xfrm rot="5400000">
            <a:off x="8907033" y="4238670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E59F86A-383B-A8B9-A4D0-62F6FE525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0" t="23093" r="28209" b="63612"/>
          <a:stretch/>
        </p:blipFill>
        <p:spPr bwMode="auto">
          <a:xfrm rot="10800000">
            <a:off x="7725750" y="4301063"/>
            <a:ext cx="794228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DE3E661-31B1-D325-D7ED-AB0556A9F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4" t="23093" r="21688" b="63612"/>
          <a:stretch/>
        </p:blipFill>
        <p:spPr bwMode="auto">
          <a:xfrm>
            <a:off x="6690760" y="5631345"/>
            <a:ext cx="802434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734BBAAF-13D5-4AA2-16E2-7FF66ADB2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4" t="23093" r="21688" b="63612"/>
          <a:stretch/>
        </p:blipFill>
        <p:spPr bwMode="auto">
          <a:xfrm rot="10800000">
            <a:off x="7709053" y="5623649"/>
            <a:ext cx="802434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25736EE-9665-0EE0-2397-FF4E367D9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4" t="23093" r="21688" b="63612"/>
          <a:stretch/>
        </p:blipFill>
        <p:spPr bwMode="auto">
          <a:xfrm rot="5400000">
            <a:off x="10190616" y="5644776"/>
            <a:ext cx="802434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26133747-0E35-61EB-6E06-483763E41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4" t="23093" r="21688" b="63612"/>
          <a:stretch/>
        </p:blipFill>
        <p:spPr bwMode="auto">
          <a:xfrm rot="16200000">
            <a:off x="8902930" y="5629063"/>
            <a:ext cx="802434" cy="10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53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BBD9E1F-0AF0-1FBB-1C0C-DC398045139A}"/>
              </a:ext>
            </a:extLst>
          </p:cNvPr>
          <p:cNvSpPr/>
          <p:nvPr/>
        </p:nvSpPr>
        <p:spPr>
          <a:xfrm>
            <a:off x="251927" y="298579"/>
            <a:ext cx="5262465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ДРАКОНЫ</a:t>
            </a:r>
          </a:p>
        </p:txBody>
      </p:sp>
      <p:pic>
        <p:nvPicPr>
          <p:cNvPr id="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7EC2EB4D-0E6B-C1E4-CE72-BE2E4B449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5" t="61132" r="46242" b="25498"/>
          <a:stretch/>
        </p:blipFill>
        <p:spPr bwMode="auto">
          <a:xfrm>
            <a:off x="288221" y="2325197"/>
            <a:ext cx="690582" cy="9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2EBC50-545C-29F2-A3C7-434DEA96E748}"/>
              </a:ext>
            </a:extLst>
          </p:cNvPr>
          <p:cNvSpPr txBox="1"/>
          <p:nvPr/>
        </p:nvSpPr>
        <p:spPr>
          <a:xfrm>
            <a:off x="172436" y="3318514"/>
            <a:ext cx="8210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 Белый</a:t>
            </a:r>
            <a:endParaRPr lang="ru-RU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4E5F3-0F84-7068-95F8-E627DEAAB6A0}"/>
              </a:ext>
            </a:extLst>
          </p:cNvPr>
          <p:cNvSpPr txBox="1"/>
          <p:nvPr/>
        </p:nvSpPr>
        <p:spPr>
          <a:xfrm>
            <a:off x="1594552" y="2358291"/>
            <a:ext cx="4210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белым драконом всё просто: он такой «бледный», что его даже «не видно» на белой поверхности </a:t>
            </a:r>
            <a:r>
              <a:rPr lang="ru-RU" sz="12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тайла</a:t>
            </a:r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Его точно ни с чем не спутаешь </a:t>
            </a:r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ru-RU" sz="1200" i="1" dirty="0">
              <a:solidFill>
                <a:srgbClr val="C00000"/>
              </a:solidFill>
            </a:endParaRPr>
          </a:p>
        </p:txBody>
      </p:sp>
      <p:pic>
        <p:nvPicPr>
          <p:cNvPr id="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7B05BDA-14B8-3808-5E15-8122B1A3B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0" t="61132" r="33859" b="25498"/>
          <a:stretch/>
        </p:blipFill>
        <p:spPr bwMode="auto">
          <a:xfrm>
            <a:off x="296414" y="3738455"/>
            <a:ext cx="680877" cy="93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5E930B25-DF3E-54E9-5C14-EE2EE74BA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61132" r="39960" b="25498"/>
          <a:stretch/>
        </p:blipFill>
        <p:spPr bwMode="auto">
          <a:xfrm>
            <a:off x="332018" y="5181669"/>
            <a:ext cx="727787" cy="96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8FFD8A-7F65-CD25-D0B8-D333617C684F}"/>
              </a:ext>
            </a:extLst>
          </p:cNvPr>
          <p:cNvSpPr txBox="1"/>
          <p:nvPr/>
        </p:nvSpPr>
        <p:spPr>
          <a:xfrm>
            <a:off x="238712" y="6224812"/>
            <a:ext cx="9794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Зеленый </a:t>
            </a:r>
            <a:endParaRPr lang="ru-RU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7E603-2AA0-B71C-D5DE-C9290CB782A1}"/>
              </a:ext>
            </a:extLst>
          </p:cNvPr>
          <p:cNvSpPr txBox="1"/>
          <p:nvPr/>
        </p:nvSpPr>
        <p:spPr>
          <a:xfrm>
            <a:off x="296414" y="4797713"/>
            <a:ext cx="8210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Красный</a:t>
            </a:r>
            <a:endParaRPr lang="ru-RU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CB002-8A78-2D4A-5310-6EAF25294C0B}"/>
              </a:ext>
            </a:extLst>
          </p:cNvPr>
          <p:cNvSpPr txBox="1"/>
          <p:nvPr/>
        </p:nvSpPr>
        <p:spPr>
          <a:xfrm>
            <a:off x="1566278" y="3625707"/>
            <a:ext cx="42108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Красный дракон тоже запоминается легко. Он действительно красный, и в его символе действительно можно разглядеть подобие дракона: вверху голова, внизу хвост, посередине – расправленные крылья…</a:t>
            </a:r>
            <a:endParaRPr lang="ru-RU" sz="1200" i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982CC-886E-80C1-B10D-71CE6C7D7127}"/>
              </a:ext>
            </a:extLst>
          </p:cNvPr>
          <p:cNvSpPr txBox="1"/>
          <p:nvPr/>
        </p:nvSpPr>
        <p:spPr>
          <a:xfrm>
            <a:off x="1511686" y="5070539"/>
            <a:ext cx="42108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Оставшуюся странную фигуру придется признать зеленым драконом </a:t>
            </a:r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(и во многих наборах она действительно имеет зеленый цвет). Придумайте сами, на что похож зеленый дракон и с чем вы будете его ассоциировать. </a:t>
            </a:r>
            <a:endParaRPr lang="ru-RU" sz="1200" i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4B9C2-6CC1-5C6D-0A6D-C52D01DF3B31}"/>
              </a:ext>
            </a:extLst>
          </p:cNvPr>
          <p:cNvSpPr txBox="1"/>
          <p:nvPr/>
        </p:nvSpPr>
        <p:spPr>
          <a:xfrm>
            <a:off x="8154350" y="475427"/>
            <a:ext cx="33095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Было бы здорово, если бы нам кто-нибудь смог нарисовать драконов, но необязательно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E4BE15-446A-120B-B83A-3CAEB094A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11" t="62245" r="30959" b="17424"/>
          <a:stretch/>
        </p:blipFill>
        <p:spPr>
          <a:xfrm>
            <a:off x="8546975" y="1538991"/>
            <a:ext cx="2509936" cy="1231640"/>
          </a:xfrm>
          <a:prstGeom prst="rect">
            <a:avLst/>
          </a:prstGeom>
        </p:spPr>
      </p:pic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DEDD5BD-ECB3-E980-F85E-A81A90EED46E}"/>
              </a:ext>
            </a:extLst>
          </p:cNvPr>
          <p:cNvSpPr/>
          <p:nvPr/>
        </p:nvSpPr>
        <p:spPr>
          <a:xfrm>
            <a:off x="7815428" y="1334123"/>
            <a:ext cx="3973031" cy="2090067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AF52D-7AB6-F5F3-C767-44FC642B3CF4}"/>
              </a:ext>
            </a:extLst>
          </p:cNvPr>
          <p:cNvSpPr txBox="1"/>
          <p:nvPr/>
        </p:nvSpPr>
        <p:spPr>
          <a:xfrm>
            <a:off x="8078397" y="2821610"/>
            <a:ext cx="3825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Так драконы выглядят в «шпаргалках»</a:t>
            </a:r>
          </a:p>
        </p:txBody>
      </p:sp>
      <p:pic>
        <p:nvPicPr>
          <p:cNvPr id="18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BF4D49B-B4DA-E74A-8D82-6BB715D53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0" t="61132" r="33859" b="25498"/>
          <a:stretch/>
        </p:blipFill>
        <p:spPr bwMode="auto">
          <a:xfrm>
            <a:off x="7374283" y="3759667"/>
            <a:ext cx="784625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D71C0D55-3FCC-7E12-7A0D-B5ED25EE7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0" t="61132" r="33859" b="25498"/>
          <a:stretch/>
        </p:blipFill>
        <p:spPr bwMode="auto">
          <a:xfrm rot="16200000">
            <a:off x="10905608" y="3759665"/>
            <a:ext cx="784625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32236B74-C00A-5A00-1B8C-122D4F625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0" t="61132" r="33859" b="25498"/>
          <a:stretch/>
        </p:blipFill>
        <p:spPr bwMode="auto">
          <a:xfrm rot="5400000">
            <a:off x="9607267" y="3759666"/>
            <a:ext cx="784625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6D704EE-F33D-61BD-88BC-207C4F43C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0" t="61132" r="33859" b="25498"/>
          <a:stretch/>
        </p:blipFill>
        <p:spPr bwMode="auto">
          <a:xfrm rot="10800000">
            <a:off x="8379017" y="3759666"/>
            <a:ext cx="784625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1C9C7CFC-D3E6-94E6-8C63-E3BAA4D16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61132" r="39960" b="25498"/>
          <a:stretch/>
        </p:blipFill>
        <p:spPr bwMode="auto">
          <a:xfrm>
            <a:off x="7360713" y="5339588"/>
            <a:ext cx="811763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5F3CFAD-D90B-A5DF-8940-1C02AAE5C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61132" r="39960" b="25498"/>
          <a:stretch/>
        </p:blipFill>
        <p:spPr bwMode="auto">
          <a:xfrm rot="5400000">
            <a:off x="10960593" y="5345005"/>
            <a:ext cx="811763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8F2FF41F-F0D0-E8A2-84E7-BF68B8BEF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61132" r="39960" b="25498"/>
          <a:stretch/>
        </p:blipFill>
        <p:spPr bwMode="auto">
          <a:xfrm rot="16200000">
            <a:off x="9597595" y="5339587"/>
            <a:ext cx="811763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21601FA6-3DD3-DBB2-8D6E-9F10A9DCB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61132" r="39960" b="25498"/>
          <a:stretch/>
        </p:blipFill>
        <p:spPr bwMode="auto">
          <a:xfrm rot="10800000">
            <a:off x="8450858" y="5339588"/>
            <a:ext cx="811763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9459C1-B6AD-AEEA-07CF-3FB20670EF0E}"/>
              </a:ext>
            </a:extLst>
          </p:cNvPr>
          <p:cNvSpPr txBox="1"/>
          <p:nvPr/>
        </p:nvSpPr>
        <p:spPr>
          <a:xfrm>
            <a:off x="238712" y="1116397"/>
            <a:ext cx="72817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 принципе, эти символы означают не драконов, а три конфуцианские добродетели… Но при адаптации игры для западных культур это показалось слишком сложным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И стали они драконами…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392E7BD-D104-53F8-14E7-ECA7699DB38A}"/>
              </a:ext>
            </a:extLst>
          </p:cNvPr>
          <p:cNvSpPr/>
          <p:nvPr/>
        </p:nvSpPr>
        <p:spPr>
          <a:xfrm>
            <a:off x="251927" y="298579"/>
            <a:ext cx="5262465" cy="7184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ВЕТРА (слайд 1 из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64BDC-B54D-1045-A445-17D78E0E97CA}"/>
              </a:ext>
            </a:extLst>
          </p:cNvPr>
          <p:cNvSpPr txBox="1"/>
          <p:nvPr/>
        </p:nvSpPr>
        <p:spPr>
          <a:xfrm>
            <a:off x="201383" y="2403287"/>
            <a:ext cx="9968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Восточный</a:t>
            </a:r>
            <a:endParaRPr lang="ru-RU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4163386F-B093-E485-71CD-59DC51863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61132" r="71383" b="25498"/>
          <a:stretch/>
        </p:blipFill>
        <p:spPr bwMode="auto">
          <a:xfrm>
            <a:off x="270486" y="1326963"/>
            <a:ext cx="811865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2E50E12-A100-D0CA-F6A3-581BDBE96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61132" r="52509" b="25498"/>
          <a:stretch/>
        </p:blipFill>
        <p:spPr bwMode="auto">
          <a:xfrm>
            <a:off x="317239" y="5463063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7C319921-1415-53C0-EC71-09B59781A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5" t="61132" r="58736" b="25498"/>
          <a:stretch/>
        </p:blipFill>
        <p:spPr bwMode="auto">
          <a:xfrm>
            <a:off x="298579" y="4099563"/>
            <a:ext cx="8024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AA961091-76AE-969E-58AA-82ADD0B68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5226" b="25498"/>
          <a:stretch/>
        </p:blipFill>
        <p:spPr bwMode="auto">
          <a:xfrm>
            <a:off x="298579" y="2690463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1EE1CB-713E-F4E7-1ECF-B8596BDA6F4A}"/>
              </a:ext>
            </a:extLst>
          </p:cNvPr>
          <p:cNvSpPr txBox="1"/>
          <p:nvPr/>
        </p:nvSpPr>
        <p:spPr>
          <a:xfrm>
            <a:off x="237151" y="5141322"/>
            <a:ext cx="943947" cy="27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Западный</a:t>
            </a:r>
            <a:endParaRPr lang="ru-RU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B5692-0DD4-2DEE-0230-F5F1D47C02F2}"/>
              </a:ext>
            </a:extLst>
          </p:cNvPr>
          <p:cNvSpPr txBox="1"/>
          <p:nvPr/>
        </p:nvSpPr>
        <p:spPr>
          <a:xfrm>
            <a:off x="298578" y="3744037"/>
            <a:ext cx="8024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Южный</a:t>
            </a:r>
            <a:endParaRPr lang="ru-RU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CF17C-BF79-FB22-BE55-11D90AF1E148}"/>
              </a:ext>
            </a:extLst>
          </p:cNvPr>
          <p:cNvSpPr txBox="1"/>
          <p:nvPr/>
        </p:nvSpPr>
        <p:spPr>
          <a:xfrm>
            <a:off x="272040" y="6559421"/>
            <a:ext cx="9688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Северный</a:t>
            </a:r>
            <a:endParaRPr lang="ru-RU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2751F6-FF08-8EA7-B2EF-31C9219F09D3}"/>
              </a:ext>
            </a:extLst>
          </p:cNvPr>
          <p:cNvSpPr/>
          <p:nvPr/>
        </p:nvSpPr>
        <p:spPr>
          <a:xfrm>
            <a:off x="7815428" y="1334123"/>
            <a:ext cx="3973031" cy="2090067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39CC0-2D40-ECAE-1C9C-BE16EF420AAF}"/>
              </a:ext>
            </a:extLst>
          </p:cNvPr>
          <p:cNvSpPr txBox="1"/>
          <p:nvPr/>
        </p:nvSpPr>
        <p:spPr>
          <a:xfrm>
            <a:off x="8246348" y="2909473"/>
            <a:ext cx="3472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Так ветра выглядят в «шпаргалках»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B1753B-AE56-0B8F-6A24-37ECA9412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8" t="62398" r="59574" b="17425"/>
          <a:stretch/>
        </p:blipFill>
        <p:spPr>
          <a:xfrm>
            <a:off x="8145759" y="1510643"/>
            <a:ext cx="3312368" cy="1222310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2758363-F507-B3B8-E69F-8FA4709718A6}"/>
              </a:ext>
            </a:extLst>
          </p:cNvPr>
          <p:cNvSpPr/>
          <p:nvPr/>
        </p:nvSpPr>
        <p:spPr>
          <a:xfrm>
            <a:off x="7815428" y="4899398"/>
            <a:ext cx="3973031" cy="1617239"/>
          </a:xfrm>
          <a:prstGeom prst="roundRect">
            <a:avLst>
              <a:gd name="adj" fmla="val 102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Предлагайте свои приемы для запоминания, </a:t>
            </a:r>
          </a:p>
          <a:p>
            <a:pPr algn="ctr"/>
            <a:r>
              <a:rPr lang="ru-RU" sz="1400" b="1" dirty="0"/>
              <a:t>делитесь с сокурсниками в чате!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33F670E-146B-68B7-0906-E11AA6DC6093}"/>
              </a:ext>
            </a:extLst>
          </p:cNvPr>
          <p:cNvSpPr/>
          <p:nvPr/>
        </p:nvSpPr>
        <p:spPr>
          <a:xfrm>
            <a:off x="1412682" y="1334123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0BDAA31-DAA3-9828-6CC6-296B869BC444}"/>
              </a:ext>
            </a:extLst>
          </p:cNvPr>
          <p:cNvSpPr/>
          <p:nvPr/>
        </p:nvSpPr>
        <p:spPr>
          <a:xfrm>
            <a:off x="2462015" y="1334123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06AD1A8-6ED4-FE6F-2CCF-9B43241723BF}"/>
              </a:ext>
            </a:extLst>
          </p:cNvPr>
          <p:cNvSpPr/>
          <p:nvPr/>
        </p:nvSpPr>
        <p:spPr>
          <a:xfrm>
            <a:off x="1412682" y="2697623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7547855-8F93-F2F6-EC59-E4FCE64DB11D}"/>
              </a:ext>
            </a:extLst>
          </p:cNvPr>
          <p:cNvSpPr/>
          <p:nvPr/>
        </p:nvSpPr>
        <p:spPr>
          <a:xfrm>
            <a:off x="2462015" y="2697623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746BCF60-888F-7E06-D843-998D3F9FAD84}"/>
              </a:ext>
            </a:extLst>
          </p:cNvPr>
          <p:cNvSpPr/>
          <p:nvPr/>
        </p:nvSpPr>
        <p:spPr>
          <a:xfrm>
            <a:off x="1412682" y="4104692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12CDE24-F08A-C11A-5F9B-FE702ACFDAF8}"/>
              </a:ext>
            </a:extLst>
          </p:cNvPr>
          <p:cNvSpPr/>
          <p:nvPr/>
        </p:nvSpPr>
        <p:spPr>
          <a:xfrm>
            <a:off x="2462015" y="4104692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C9705175-6A5D-0E1B-5110-41F138DD224E}"/>
              </a:ext>
            </a:extLst>
          </p:cNvPr>
          <p:cNvSpPr/>
          <p:nvPr/>
        </p:nvSpPr>
        <p:spPr>
          <a:xfrm>
            <a:off x="1412682" y="5460869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0C2F269D-FC28-D92D-EE0E-78CA4A45038E}"/>
              </a:ext>
            </a:extLst>
          </p:cNvPr>
          <p:cNvSpPr/>
          <p:nvPr/>
        </p:nvSpPr>
        <p:spPr>
          <a:xfrm>
            <a:off x="2462015" y="5460869"/>
            <a:ext cx="802432" cy="1046099"/>
          </a:xfrm>
          <a:prstGeom prst="roundRect">
            <a:avLst>
              <a:gd name="adj" fmla="val 41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7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19B8D9B-32A0-D05C-F524-E9CB0652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61132" r="71383" b="25498"/>
          <a:stretch/>
        </p:blipFill>
        <p:spPr bwMode="auto">
          <a:xfrm>
            <a:off x="1403249" y="1325582"/>
            <a:ext cx="811865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E34D5D62-1E71-A9D1-7933-3F83B0B0D61D}"/>
              </a:ext>
            </a:extLst>
          </p:cNvPr>
          <p:cNvSpPr/>
          <p:nvPr/>
        </p:nvSpPr>
        <p:spPr>
          <a:xfrm rot="5400000">
            <a:off x="1721943" y="1417337"/>
            <a:ext cx="174476" cy="186612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35BC1EAA-D54E-A8B2-D7E2-25A303EA7464}"/>
              </a:ext>
            </a:extLst>
          </p:cNvPr>
          <p:cNvSpPr/>
          <p:nvPr/>
        </p:nvSpPr>
        <p:spPr>
          <a:xfrm rot="10800000">
            <a:off x="1728011" y="3217250"/>
            <a:ext cx="174476" cy="186612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F20D7A33-1888-9772-B3AF-BA341D958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61132" r="65226" b="25498"/>
          <a:stretch/>
        </p:blipFill>
        <p:spPr bwMode="auto">
          <a:xfrm>
            <a:off x="1417295" y="2696557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58997B9A-78E0-6A4C-B1A3-E80FC20E12BD}"/>
              </a:ext>
            </a:extLst>
          </p:cNvPr>
          <p:cNvSpPr/>
          <p:nvPr/>
        </p:nvSpPr>
        <p:spPr>
          <a:xfrm rot="10464862">
            <a:off x="1705819" y="3209202"/>
            <a:ext cx="174476" cy="186612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B619CA5B-93E2-6931-C942-4FF6327E5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5" t="61132" r="58736" b="25498"/>
          <a:stretch/>
        </p:blipFill>
        <p:spPr bwMode="auto">
          <a:xfrm>
            <a:off x="1420340" y="4099563"/>
            <a:ext cx="80243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B44FA689-22D2-FAF5-B8F1-7E076950AD5D}"/>
              </a:ext>
            </a:extLst>
          </p:cNvPr>
          <p:cNvSpPr/>
          <p:nvPr/>
        </p:nvSpPr>
        <p:spPr>
          <a:xfrm rot="15445701">
            <a:off x="1564477" y="4281908"/>
            <a:ext cx="174476" cy="186612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Picture 2" descr="Full of mahjong tiles the chinese korea japanese game on green background - 78132288">
            <a:extLst>
              <a:ext uri="{FF2B5EF4-FFF2-40B4-BE49-F238E27FC236}">
                <a16:creationId xmlns:a16="http://schemas.microsoft.com/office/drawing/2014/main" id="{948FAB0C-C132-D48F-E6F2-8036FB217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61132" r="52509" b="25498"/>
          <a:stretch/>
        </p:blipFill>
        <p:spPr bwMode="auto">
          <a:xfrm>
            <a:off x="1412682" y="5476615"/>
            <a:ext cx="783772" cy="10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Равнобедренный треугольник 34">
            <a:extLst>
              <a:ext uri="{FF2B5EF4-FFF2-40B4-BE49-F238E27FC236}">
                <a16:creationId xmlns:a16="http://schemas.microsoft.com/office/drawing/2014/main" id="{6E028846-49C3-5A24-F395-EF321F12A2D3}"/>
              </a:ext>
            </a:extLst>
          </p:cNvPr>
          <p:cNvSpPr/>
          <p:nvPr/>
        </p:nvSpPr>
        <p:spPr>
          <a:xfrm>
            <a:off x="1744131" y="5719665"/>
            <a:ext cx="224627" cy="17496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CCD1C5-9C7C-5142-EE8B-C1675D0E034B}"/>
              </a:ext>
            </a:extLst>
          </p:cNvPr>
          <p:cNvSpPr txBox="1"/>
          <p:nvPr/>
        </p:nvSpPr>
        <p:spPr>
          <a:xfrm>
            <a:off x="3359021" y="1475467"/>
            <a:ext cx="4379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Первое, что можно сделать для запоминания ветров, –  мысленно найти на иероглифе каждого ветра место, где можно вписать стрелку, указывающую в «привычном» нам для этого ветра направлении (то есть для восточного – направо, для южного – вниз и так далее).</a:t>
            </a:r>
            <a:endParaRPr lang="ru-RU" sz="1200" i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5F402-7222-68F5-EB89-7C710963D9EE}"/>
              </a:ext>
            </a:extLst>
          </p:cNvPr>
          <p:cNvSpPr txBox="1"/>
          <p:nvPr/>
        </p:nvSpPr>
        <p:spPr>
          <a:xfrm>
            <a:off x="3322969" y="2803698"/>
            <a:ext cx="4379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И, конечно же, можно </a:t>
            </a:r>
            <a:r>
              <a:rPr lang="ru-RU" sz="12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сассоциировать</a:t>
            </a:r>
            <a:r>
              <a:rPr lang="ru-RU" sz="1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каждый иероглиф с каким-то образом. </a:t>
            </a:r>
            <a:r>
              <a:rPr lang="ru-RU" sz="1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(тут нам было бы здорово предложить свои варианты, но это точно надо рисовать; может быть, можно найти художника совсем недорого где-нибудь на </a:t>
            </a:r>
            <a:r>
              <a:rPr lang="en-US" sz="12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kwork</a:t>
            </a:r>
            <a:r>
              <a:rPr lang="ru-RU" sz="1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если согласны, я попробую)</a:t>
            </a:r>
            <a:endParaRPr lang="ru-RU" sz="1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11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1250</Words>
  <Application>Microsoft Office PowerPoint</Application>
  <PresentationFormat>Широкоэкранный</PresentationFormat>
  <Paragraphs>110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Liudmila Mizina</dc:creator>
  <cp:lastModifiedBy>Liudmila Mizina</cp:lastModifiedBy>
  <cp:revision>18</cp:revision>
  <dcterms:created xsi:type="dcterms:W3CDTF">2022-08-06T08:23:49Z</dcterms:created>
  <dcterms:modified xsi:type="dcterms:W3CDTF">2022-10-27T18:04:59Z</dcterms:modified>
</cp:coreProperties>
</file>