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1C001-AE13-E9C7-27F6-03721BAB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56CFD2-FE2F-1E35-48DA-0FE4FA305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122A4-0065-7263-8DD3-49416129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C47EA-B468-DCF9-FCBD-23F885BB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8240A-D2B3-D1F5-0420-E02A5C39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8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CF6F1-38C5-2925-708A-6351F66E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45A88A-41F9-5F78-1F3A-5D44ECA4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99BB8-3F96-D2D4-F672-3A41DCBC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07D89-876A-5CF6-13E5-1C11C7F6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BE5AA-D490-175F-B6BB-E31D0853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7FD474-10D0-BD02-68D8-1A150DBB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F85732-0111-1651-E017-FFC27D5F1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7FDFB-A7F8-57EF-792E-D522B7D4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BA651-7F43-7D99-14A1-276D2254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436E28-4CEA-1789-B6CD-239E3AF8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2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F71A6-010F-C19E-C02F-FFB69C1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8760C-C01B-4FB3-777A-233CE0C9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CA2CC-4815-FDDC-214C-D1A5E88D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E9816-C24A-2DE8-16E7-AB06FB28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624C7-D9B7-3719-281A-B584A934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4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49B13-2B15-3ADA-F767-BD110CEF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9429C-D3A3-C202-A0AA-CA1E68BE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F6A9F7-5D09-0477-8721-DF31D12D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F3754-F90D-EDBB-0811-1DE32265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C491C-0953-6C84-90F0-BD25C39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5E9E0-2207-6964-A48C-B68302B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83A39-B3D1-C52B-B90C-75AEC7BE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F6E660-FC75-9A50-8521-6A4E5897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F8141B-9A0F-A1CE-BE9D-7C3E55CE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4A76C9-72F2-2AC5-D855-BDE3CEDA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C742FB-F239-665E-C31C-0A2F8DA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4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7EA95-25D6-AC2D-1F08-AB74E5C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04C52-74D2-6D87-9737-F10F9A36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80067-4CEA-D3B7-7283-6208DF2F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4F4347-B0AA-BFF6-718B-62DBB223F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0B3793-FC52-304F-9C32-A767C0FF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E2E45B-8953-41B8-5B7A-7AB5FA88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5FD3B0-09B3-4ED7-B215-BF8EB721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3AF4DC-9B6F-0C8B-E3BE-AC866025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C5345-FAB2-9AFF-7A5D-66ED45B0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4AE82A-E95C-44EF-CF2B-86C41E1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62FAF3-F0B6-9673-5FE2-2312B42C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D06EEB-9138-7746-F0EE-35126EBD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0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2B90AF-F463-C40E-495E-830DAF82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41D63A-C4C5-1D88-7C54-8DF85FC7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90682E-C5B2-32CF-F880-D0AD55F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7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16C71-EA37-4CF9-528D-ADB51544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F12D7D-6135-F0B7-EF0D-1E0852B5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662713-382B-0C95-1448-DD7FB567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CD725-519E-4BAE-3EDB-7363E9C6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0AC547-013D-90C9-7F86-E5A61180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D9B5A-7587-0728-562D-5CEB644B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A725E-0D57-E695-CDC3-99A9F9F3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4918C8-6FF9-92B0-7DFE-844FBB04D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4AEA44-A77C-2B1F-2C20-84550084C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F3ECE8-E5EE-0798-546C-FC1DDB41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A91D6-673D-2C6B-5616-27EF484C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F46927-7F23-F346-53DA-4417EAF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3DA9F-321D-82D2-705D-1907B56D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482886-7810-BCE2-83ED-395D86B8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6CCB2-69D3-7959-5282-C63369B4C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23A3C-A697-4B72-8FA5-0074F81FA507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47099-340A-C1D1-84D0-4AFAE60C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6ECD6-B462-33C6-0155-D16F0E44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D5CF-9B54-4982-ADDE-75800C07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4E2C25-1B61-82C6-2E8F-BE996F22573A}"/>
              </a:ext>
            </a:extLst>
          </p:cNvPr>
          <p:cNvSpPr txBox="1"/>
          <p:nvPr/>
        </p:nvSpPr>
        <p:spPr>
          <a:xfrm>
            <a:off x="3741576" y="2136710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Занятие 3</a:t>
            </a:r>
          </a:p>
        </p:txBody>
      </p:sp>
    </p:spTree>
    <p:extLst>
      <p:ext uri="{BB962C8B-B14F-4D97-AF65-F5344CB8AC3E}">
        <p14:creationId xmlns:p14="http://schemas.microsoft.com/office/powerpoint/2010/main" val="341078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ECF81-B76A-21A7-2A15-51BFEFAFEA45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Сочетаемость яку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1389-147B-4F42-3B22-68EA624F2EF8}"/>
              </a:ext>
            </a:extLst>
          </p:cNvPr>
          <p:cNvSpPr txBox="1"/>
          <p:nvPr/>
        </p:nvSpPr>
        <p:spPr>
          <a:xfrm>
            <a:off x="447870" y="938319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яку сочетаются между собой, и, если в руке одновременно выполняются несколько яку, то их стоимости складываются. Однако некоторые яку не сочетаются.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1CB67-1B21-FBB6-B24D-AB58202A645D}"/>
              </a:ext>
            </a:extLst>
          </p:cNvPr>
          <p:cNvSpPr txBox="1"/>
          <p:nvPr/>
        </p:nvSpPr>
        <p:spPr>
          <a:xfrm>
            <a:off x="464975" y="1883049"/>
            <a:ext cx="112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Яку могут не сочетаться из-за противоречащих друг другу условий.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2D932-7A04-004E-22BF-97C0BEE21F7D}"/>
              </a:ext>
            </a:extLst>
          </p:cNvPr>
          <p:cNvSpPr txBox="1"/>
          <p:nvPr/>
        </p:nvSpPr>
        <p:spPr>
          <a:xfrm>
            <a:off x="464975" y="2660599"/>
            <a:ext cx="11262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(добавить картинки)</a:t>
            </a:r>
          </a:p>
          <a:p>
            <a:r>
              <a:rPr lang="ru-RU" dirty="0"/>
              <a:t>Тан</a:t>
            </a:r>
            <a:r>
              <a:rPr lang="en-US" dirty="0"/>
              <a:t>’</a:t>
            </a:r>
            <a:r>
              <a:rPr lang="ru-RU" dirty="0" err="1"/>
              <a:t>яо</a:t>
            </a:r>
            <a:r>
              <a:rPr lang="ru-RU" dirty="0"/>
              <a:t> и </a:t>
            </a:r>
            <a:r>
              <a:rPr lang="ru-RU" dirty="0" err="1"/>
              <a:t>якухай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Тойтой</a:t>
            </a:r>
            <a:r>
              <a:rPr lang="ru-RU" dirty="0"/>
              <a:t> и </a:t>
            </a:r>
            <a:r>
              <a:rPr lang="ru-RU" dirty="0" err="1"/>
              <a:t>ипейко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Иццу</a:t>
            </a:r>
            <a:r>
              <a:rPr lang="ru-RU" dirty="0"/>
              <a:t> и </a:t>
            </a:r>
            <a:r>
              <a:rPr lang="ru-RU" dirty="0" err="1"/>
              <a:t>санщоку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2260D-9CB5-8123-7B4F-98BF46E50C63}"/>
              </a:ext>
            </a:extLst>
          </p:cNvPr>
          <p:cNvSpPr txBox="1"/>
          <p:nvPr/>
        </p:nvSpPr>
        <p:spPr>
          <a:xfrm>
            <a:off x="447869" y="4927939"/>
            <a:ext cx="112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Другие яку не сочетаются, так как структуры в руке не могут быть посчитаны дважды.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2060D-D995-A8A0-0362-52D548F7AF36}"/>
              </a:ext>
            </a:extLst>
          </p:cNvPr>
          <p:cNvSpPr txBox="1"/>
          <p:nvPr/>
        </p:nvSpPr>
        <p:spPr>
          <a:xfrm>
            <a:off x="464975" y="5595670"/>
            <a:ext cx="11262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 (добавить картинки)</a:t>
            </a:r>
          </a:p>
          <a:p>
            <a:r>
              <a:rPr lang="ru-RU" dirty="0" err="1"/>
              <a:t>Читойцу</a:t>
            </a:r>
            <a:r>
              <a:rPr lang="ru-RU" dirty="0"/>
              <a:t> и </a:t>
            </a:r>
            <a:r>
              <a:rPr lang="ru-RU" dirty="0" err="1"/>
              <a:t>иппейко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Читойцу</a:t>
            </a:r>
            <a:r>
              <a:rPr lang="ru-RU" dirty="0"/>
              <a:t> и </a:t>
            </a:r>
            <a:r>
              <a:rPr lang="ru-RU" dirty="0" err="1"/>
              <a:t>пинфу</a:t>
            </a:r>
            <a:r>
              <a:rPr lang="ru-RU" dirty="0"/>
              <a:t> (пары не могут одновременно считаться за </a:t>
            </a:r>
            <a:r>
              <a:rPr lang="ru-RU" dirty="0" err="1"/>
              <a:t>чи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2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C7CC6-5E49-2218-4DFD-48611DF8097A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яку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F08F5-62DB-FF2D-55FE-8435CF3F7D1B}"/>
              </a:ext>
            </a:extLst>
          </p:cNvPr>
          <p:cNvSpPr txBox="1"/>
          <p:nvPr/>
        </p:nvSpPr>
        <p:spPr>
          <a:xfrm>
            <a:off x="447869" y="1038808"/>
            <a:ext cx="11457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сих пор мы считали руку выигрышной, если в ней была выигрышная структура. Но на самом деле, чтобы объявить победу, помимо выигрышной структуры, необходимо выполнение по крайней мере одного яку – условия победы, приносящего руке стоимость. </a:t>
            </a:r>
          </a:p>
          <a:p>
            <a:endParaRPr lang="ru-RU" dirty="0"/>
          </a:p>
          <a:p>
            <a:r>
              <a:rPr lang="ru-RU" dirty="0"/>
              <a:t>Яку бывают двух типов: комбинации и ситуации.  </a:t>
            </a:r>
          </a:p>
          <a:p>
            <a:endParaRPr lang="ru-RU" dirty="0"/>
          </a:p>
          <a:p>
            <a:r>
              <a:rPr lang="ru-RU" dirty="0"/>
              <a:t>Комбинации – это набор </a:t>
            </a:r>
            <a:r>
              <a:rPr lang="ru-RU" dirty="0" err="1"/>
              <a:t>тайлов</a:t>
            </a:r>
            <a:r>
              <a:rPr lang="ru-RU" dirty="0"/>
              <a:t> в руке, подчиняющийся данному требованию. </a:t>
            </a:r>
          </a:p>
          <a:p>
            <a:endParaRPr lang="ru-RU" dirty="0"/>
          </a:p>
          <a:p>
            <a:r>
              <a:rPr lang="ru-RU" dirty="0"/>
              <a:t>Стоимость яку измеряется в ханах. Это специальные промежуточные единицы, которые при подсчете переводятся в игровые очки. </a:t>
            </a:r>
          </a:p>
          <a:p>
            <a:endParaRPr lang="ru-RU" dirty="0"/>
          </a:p>
          <a:p>
            <a:r>
              <a:rPr lang="ru-RU" dirty="0"/>
              <a:t>Если в руке несколько яку, их стоимости складываются. </a:t>
            </a:r>
          </a:p>
          <a:p>
            <a:endParaRPr lang="ru-RU" dirty="0"/>
          </a:p>
          <a:p>
            <a:r>
              <a:rPr lang="ru-RU" dirty="0"/>
              <a:t>У некоторых яку стоимость зависит от наличия в руке открытых сетов. Руки с открытыми сетами называются открытыми. Так как открытые руки собирать проще, чем закрытые, у некоторых яку стоимость в открытых руках ниже, или они вовсе не засчитываются.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2BC08-9E18-7560-4508-137120959D1B}"/>
              </a:ext>
            </a:extLst>
          </p:cNvPr>
          <p:cNvSpPr txBox="1"/>
          <p:nvPr/>
        </p:nvSpPr>
        <p:spPr>
          <a:xfrm>
            <a:off x="447869" y="5628187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Пример: </a:t>
            </a:r>
          </a:p>
          <a:p>
            <a:r>
              <a:rPr lang="ru-RU" dirty="0"/>
              <a:t>Тан </a:t>
            </a:r>
            <a:r>
              <a:rPr lang="ru-RU" dirty="0" err="1"/>
              <a:t>яо</a:t>
            </a:r>
            <a:r>
              <a:rPr lang="ru-RU" dirty="0"/>
              <a:t>: рука полностью из средних </a:t>
            </a:r>
            <a:r>
              <a:rPr lang="ru-RU" dirty="0" err="1"/>
              <a:t>тайлов</a:t>
            </a:r>
            <a:r>
              <a:rPr lang="ru-RU" dirty="0"/>
              <a:t> (там нет благородных, единиц и девяток). Вставить картинку. </a:t>
            </a:r>
          </a:p>
        </p:txBody>
      </p:sp>
    </p:spTree>
    <p:extLst>
      <p:ext uri="{BB962C8B-B14F-4D97-AF65-F5344CB8AC3E}">
        <p14:creationId xmlns:p14="http://schemas.microsoft.com/office/powerpoint/2010/main" val="204485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16592-C3DC-5407-2066-D341B4412119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яку-комбинации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FE3BB-0539-BF19-382B-C36D464969EA}"/>
              </a:ext>
            </a:extLst>
          </p:cNvPr>
          <p:cNvSpPr txBox="1"/>
          <p:nvPr/>
        </p:nvSpPr>
        <p:spPr>
          <a:xfrm>
            <a:off x="447870" y="1280122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Примеры: </a:t>
            </a:r>
          </a:p>
          <a:p>
            <a:r>
              <a:rPr lang="ru-RU" dirty="0"/>
              <a:t>Тан </a:t>
            </a:r>
            <a:r>
              <a:rPr lang="ru-RU" dirty="0" err="1"/>
              <a:t>яо</a:t>
            </a:r>
            <a:r>
              <a:rPr lang="ru-RU" dirty="0"/>
              <a:t>: рука полностью из средних </a:t>
            </a:r>
            <a:r>
              <a:rPr lang="ru-RU" dirty="0" err="1"/>
              <a:t>тайлов</a:t>
            </a:r>
            <a:r>
              <a:rPr lang="ru-RU" dirty="0"/>
              <a:t> (там нет благородных, единиц и девяток). Вставить картинку. Сбоку указать стоимость (1 хан в любой руке)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0D566-9397-976E-FDE7-3F6AA50C7944}"/>
              </a:ext>
            </a:extLst>
          </p:cNvPr>
          <p:cNvSpPr txBox="1"/>
          <p:nvPr/>
        </p:nvSpPr>
        <p:spPr>
          <a:xfrm>
            <a:off x="447870" y="2825907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Якухай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3613-B67C-A40A-5924-665AC227CD5B}"/>
              </a:ext>
            </a:extLst>
          </p:cNvPr>
          <p:cNvSpPr txBox="1"/>
          <p:nvPr/>
        </p:nvSpPr>
        <p:spPr>
          <a:xfrm>
            <a:off x="464975" y="3195239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условие – это наличие в руке сета любых драконов или ветров раунда</a:t>
            </a:r>
            <a:r>
              <a:rPr lang="en-US" dirty="0"/>
              <a:t>/</a:t>
            </a:r>
            <a:r>
              <a:rPr lang="ru-RU" dirty="0"/>
              <a:t>места. Если в руке несколько таких ценных сетов, то </a:t>
            </a:r>
            <a:r>
              <a:rPr lang="ru-RU" dirty="0" err="1"/>
              <a:t>якухай</a:t>
            </a:r>
            <a:r>
              <a:rPr lang="ru-RU" dirty="0"/>
              <a:t> дается за каждый из них. А если ветер раунда и места совпадают, то за такой сет дается два хана, и такой </a:t>
            </a:r>
            <a:r>
              <a:rPr lang="ru-RU" dirty="0" err="1"/>
              <a:t>якухай</a:t>
            </a:r>
            <a:r>
              <a:rPr lang="ru-RU" dirty="0"/>
              <a:t> называется двойным. </a:t>
            </a:r>
          </a:p>
        </p:txBody>
      </p:sp>
    </p:spTree>
    <p:extLst>
      <p:ext uri="{BB962C8B-B14F-4D97-AF65-F5344CB8AC3E}">
        <p14:creationId xmlns:p14="http://schemas.microsoft.com/office/powerpoint/2010/main" val="236554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5E8A4-5C61-DF0D-F636-C82B38637279}"/>
              </a:ext>
            </a:extLst>
          </p:cNvPr>
          <p:cNvSpPr txBox="1"/>
          <p:nvPr/>
        </p:nvSpPr>
        <p:spPr>
          <a:xfrm>
            <a:off x="447870" y="270588"/>
            <a:ext cx="455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яку-комбинации </a:t>
            </a:r>
          </a:p>
          <a:p>
            <a:r>
              <a:rPr lang="ru-RU" dirty="0"/>
              <a:t>(основные яку, собираемые в закрытую)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AEFA-323F-2CD6-B87F-FF9F98960044}"/>
              </a:ext>
            </a:extLst>
          </p:cNvPr>
          <p:cNvSpPr txBox="1"/>
          <p:nvPr/>
        </p:nvSpPr>
        <p:spPr>
          <a:xfrm>
            <a:off x="447870" y="1280122"/>
            <a:ext cx="11262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Пинфу</a:t>
            </a:r>
            <a:endParaRPr lang="ru-RU" dirty="0"/>
          </a:p>
          <a:p>
            <a:r>
              <a:rPr lang="ru-RU" dirty="0"/>
              <a:t>-    Закрытая рука из одних </a:t>
            </a:r>
            <a:r>
              <a:rPr lang="ru-RU" dirty="0" err="1"/>
              <a:t>чи</a:t>
            </a:r>
            <a:r>
              <a:rPr lang="ru-RU" dirty="0"/>
              <a:t>.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Пары не из драконов и не из ветров раунда</a:t>
            </a:r>
            <a:r>
              <a:rPr lang="en-US" dirty="0"/>
              <a:t>/</a:t>
            </a:r>
            <a:r>
              <a:rPr lang="ru-RU" dirty="0"/>
              <a:t>места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Ожидание в </a:t>
            </a:r>
            <a:r>
              <a:rPr lang="ru-RU" dirty="0" err="1"/>
              <a:t>темпае</a:t>
            </a:r>
            <a:r>
              <a:rPr lang="ru-RU" dirty="0"/>
              <a:t> – </a:t>
            </a:r>
            <a:r>
              <a:rPr lang="ru-RU" dirty="0" err="1"/>
              <a:t>рянмен</a:t>
            </a:r>
            <a:r>
              <a:rPr lang="ru-RU" dirty="0"/>
              <a:t> (форма из двух соседних средних </a:t>
            </a:r>
            <a:r>
              <a:rPr lang="ru-RU" dirty="0" err="1"/>
              <a:t>тайлов</a:t>
            </a:r>
            <a:r>
              <a:rPr lang="ru-RU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Стоимость 1 хан (только в закрытой руке)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8F690-2914-40E4-C1C4-FFFE46D76575}"/>
              </a:ext>
            </a:extLst>
          </p:cNvPr>
          <p:cNvSpPr txBox="1"/>
          <p:nvPr/>
        </p:nvSpPr>
        <p:spPr>
          <a:xfrm>
            <a:off x="447869" y="3251991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Ипейко</a:t>
            </a:r>
            <a:endParaRPr lang="ru-RU" dirty="0"/>
          </a:p>
          <a:p>
            <a:r>
              <a:rPr lang="ru-RU" dirty="0"/>
              <a:t>Это два одинаковых </a:t>
            </a:r>
            <a:r>
              <a:rPr lang="ru-RU" dirty="0" err="1"/>
              <a:t>чи</a:t>
            </a:r>
            <a:r>
              <a:rPr lang="ru-RU" dirty="0"/>
              <a:t>. (1 хан, только в закрытой руке)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42576-B146-9F43-63B8-9CB89EC921A1}"/>
              </a:ext>
            </a:extLst>
          </p:cNvPr>
          <p:cNvSpPr txBox="1"/>
          <p:nvPr/>
        </p:nvSpPr>
        <p:spPr>
          <a:xfrm>
            <a:off x="447868" y="4392863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Читойцу</a:t>
            </a:r>
            <a:endParaRPr lang="ru-RU" dirty="0"/>
          </a:p>
          <a:p>
            <a:r>
              <a:rPr lang="ru-RU" dirty="0"/>
              <a:t>Семь различных пар (в данном случае сама выигрышная структура является яку). Не сочетается с </a:t>
            </a:r>
            <a:r>
              <a:rPr lang="ru-RU" dirty="0" err="1"/>
              <a:t>ипейко</a:t>
            </a:r>
            <a:r>
              <a:rPr lang="ru-RU" dirty="0"/>
              <a:t>, так как пары не могут одновременно считаться за </a:t>
            </a:r>
            <a:r>
              <a:rPr lang="ru-RU" dirty="0" err="1"/>
              <a:t>чи</a:t>
            </a:r>
            <a:r>
              <a:rPr lang="ru-RU" dirty="0"/>
              <a:t>. Стоимость 2 хана. </a:t>
            </a:r>
          </a:p>
        </p:txBody>
      </p:sp>
    </p:spTree>
    <p:extLst>
      <p:ext uri="{BB962C8B-B14F-4D97-AF65-F5344CB8AC3E}">
        <p14:creationId xmlns:p14="http://schemas.microsoft.com/office/powerpoint/2010/main" val="104382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1F08-166A-1503-E538-A71B1574B2FC}"/>
              </a:ext>
            </a:extLst>
          </p:cNvPr>
          <p:cNvSpPr txBox="1"/>
          <p:nvPr/>
        </p:nvSpPr>
        <p:spPr>
          <a:xfrm>
            <a:off x="447870" y="270588"/>
            <a:ext cx="455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яку-комбинации </a:t>
            </a:r>
          </a:p>
          <a:p>
            <a:r>
              <a:rPr lang="ru-RU" dirty="0"/>
              <a:t>(яку из трех сетов)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05721-D598-5670-2EDC-B0AC54D5B7FA}"/>
              </a:ext>
            </a:extLst>
          </p:cNvPr>
          <p:cNvSpPr txBox="1"/>
          <p:nvPr/>
        </p:nvSpPr>
        <p:spPr>
          <a:xfrm>
            <a:off x="464975" y="1413860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Ицу</a:t>
            </a:r>
            <a:endParaRPr lang="ru-RU" dirty="0"/>
          </a:p>
          <a:p>
            <a:r>
              <a:rPr lang="ru-RU" dirty="0"/>
              <a:t>Это три </a:t>
            </a:r>
            <a:r>
              <a:rPr lang="ru-RU" dirty="0" err="1"/>
              <a:t>чи</a:t>
            </a:r>
            <a:r>
              <a:rPr lang="ru-RU" dirty="0"/>
              <a:t> в одной масти. 123, 456 и 789. Стоимость 1 хан в открытой руке и 2 хана – в закрытой.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0B036-1F61-DB51-6786-34D2BA67F1DC}"/>
              </a:ext>
            </a:extLst>
          </p:cNvPr>
          <p:cNvSpPr txBox="1"/>
          <p:nvPr/>
        </p:nvSpPr>
        <p:spPr>
          <a:xfrm>
            <a:off x="447870" y="2782669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Санщоку</a:t>
            </a:r>
            <a:endParaRPr lang="ru-RU" dirty="0"/>
          </a:p>
          <a:p>
            <a:r>
              <a:rPr lang="ru-RU" dirty="0"/>
              <a:t>Это три </a:t>
            </a:r>
            <a:r>
              <a:rPr lang="ru-RU" dirty="0" err="1"/>
              <a:t>чи</a:t>
            </a:r>
            <a:r>
              <a:rPr lang="ru-RU" dirty="0"/>
              <a:t> из </a:t>
            </a:r>
            <a:r>
              <a:rPr lang="ru-RU" dirty="0" err="1"/>
              <a:t>тайлов</a:t>
            </a:r>
            <a:r>
              <a:rPr lang="ru-RU" dirty="0"/>
              <a:t> трех разных мастей с совпадающими номерами. Стоимость 1 хан в открытой руке и 2 хана – в закрытой. </a:t>
            </a:r>
          </a:p>
        </p:txBody>
      </p:sp>
    </p:spTree>
    <p:extLst>
      <p:ext uri="{BB962C8B-B14F-4D97-AF65-F5344CB8AC3E}">
        <p14:creationId xmlns:p14="http://schemas.microsoft.com/office/powerpoint/2010/main" val="143148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168C6-F203-57AE-AD99-B3E9B8579D24}"/>
              </a:ext>
            </a:extLst>
          </p:cNvPr>
          <p:cNvSpPr txBox="1"/>
          <p:nvPr/>
        </p:nvSpPr>
        <p:spPr>
          <a:xfrm>
            <a:off x="447870" y="270588"/>
            <a:ext cx="455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яку-комбинации </a:t>
            </a:r>
          </a:p>
          <a:p>
            <a:r>
              <a:rPr lang="ru-RU" dirty="0"/>
              <a:t>(структурные яку)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DAFEF-7F36-425C-558E-3357E6087CAF}"/>
              </a:ext>
            </a:extLst>
          </p:cNvPr>
          <p:cNvSpPr txBox="1"/>
          <p:nvPr/>
        </p:nvSpPr>
        <p:spPr>
          <a:xfrm>
            <a:off x="447870" y="1317763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Тойтой</a:t>
            </a:r>
            <a:endParaRPr lang="ru-RU" dirty="0"/>
          </a:p>
          <a:p>
            <a:r>
              <a:rPr lang="ru-RU" dirty="0"/>
              <a:t>Это рука, состоящая полностью из </a:t>
            </a:r>
            <a:r>
              <a:rPr lang="ru-RU" dirty="0" err="1"/>
              <a:t>понов</a:t>
            </a:r>
            <a:r>
              <a:rPr lang="ru-RU" dirty="0"/>
              <a:t> и</a:t>
            </a:r>
            <a:r>
              <a:rPr lang="en-US" dirty="0"/>
              <a:t>/</a:t>
            </a:r>
            <a:r>
              <a:rPr lang="ru-RU" dirty="0"/>
              <a:t>или </a:t>
            </a:r>
            <a:r>
              <a:rPr lang="ru-RU" dirty="0" err="1"/>
              <a:t>канов</a:t>
            </a:r>
            <a:r>
              <a:rPr lang="ru-RU" dirty="0"/>
              <a:t>. Стоимость 2 хана в любом случае.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26813-5B49-5EC5-1BF4-D0970D6D366D}"/>
              </a:ext>
            </a:extLst>
          </p:cNvPr>
          <p:cNvSpPr txBox="1"/>
          <p:nvPr/>
        </p:nvSpPr>
        <p:spPr>
          <a:xfrm>
            <a:off x="464975" y="2169959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Хон</a:t>
            </a:r>
            <a:r>
              <a:rPr lang="en-US" dirty="0"/>
              <a:t>’</a:t>
            </a:r>
            <a:r>
              <a:rPr lang="ru-RU" dirty="0" err="1"/>
              <a:t>ицу</a:t>
            </a:r>
            <a:endParaRPr lang="ru-RU" dirty="0"/>
          </a:p>
          <a:p>
            <a:r>
              <a:rPr lang="ru-RU" dirty="0"/>
              <a:t>Это рука только из </a:t>
            </a:r>
            <a:r>
              <a:rPr lang="ru-RU" dirty="0" err="1"/>
              <a:t>тайлов</a:t>
            </a:r>
            <a:r>
              <a:rPr lang="ru-RU" dirty="0"/>
              <a:t> одной масти и благородных </a:t>
            </a:r>
            <a:r>
              <a:rPr lang="ru-RU" dirty="0" err="1"/>
              <a:t>тайлов</a:t>
            </a:r>
            <a:r>
              <a:rPr lang="ru-RU" dirty="0"/>
              <a:t>. Стоимость 2 хана в открытой руке и 3 хана в закрытой.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3D974-5E0E-5D41-FC32-A8BF22C51E93}"/>
              </a:ext>
            </a:extLst>
          </p:cNvPr>
          <p:cNvSpPr txBox="1"/>
          <p:nvPr/>
        </p:nvSpPr>
        <p:spPr>
          <a:xfrm>
            <a:off x="447869" y="3303047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Чин</a:t>
            </a:r>
            <a:r>
              <a:rPr lang="en-US" dirty="0"/>
              <a:t>’</a:t>
            </a:r>
            <a:r>
              <a:rPr lang="ru-RU" dirty="0" err="1"/>
              <a:t>ицу</a:t>
            </a:r>
            <a:endParaRPr lang="ru-RU" dirty="0"/>
          </a:p>
          <a:p>
            <a:r>
              <a:rPr lang="ru-RU" dirty="0"/>
              <a:t>Это рука полностью из </a:t>
            </a:r>
            <a:r>
              <a:rPr lang="ru-RU" dirty="0" err="1"/>
              <a:t>тайлов</a:t>
            </a:r>
            <a:r>
              <a:rPr lang="ru-RU" dirty="0"/>
              <a:t> одной масти. Стоимость 5 ханов в открытой руке и 6 ханов в закрытой.  </a:t>
            </a:r>
          </a:p>
        </p:txBody>
      </p:sp>
    </p:spTree>
    <p:extLst>
      <p:ext uri="{BB962C8B-B14F-4D97-AF65-F5344CB8AC3E}">
        <p14:creationId xmlns:p14="http://schemas.microsoft.com/office/powerpoint/2010/main" val="42943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F1565-9A33-245B-6F57-D3308EF6E4C7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Яку-ситуации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A345C-3FF0-5F9B-30F2-686DB853E4A5}"/>
              </a:ext>
            </a:extLst>
          </p:cNvPr>
          <p:cNvSpPr txBox="1"/>
          <p:nvPr/>
        </p:nvSpPr>
        <p:spPr>
          <a:xfrm>
            <a:off x="447870" y="935208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Иногда сама ситуация, при которой происходит победа, может являться яку. Это настолько же полноценные яку, как и комбинации. Поэтому в подобных ситуациях можно объявлять победу, даже если в руке нет яку-комбинации. Если же они есть, то стоимость всех яку-комбинаций и яку-ситуаций складывается.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FE792-BA1B-E605-40E2-EA0F2F530E96}"/>
              </a:ext>
            </a:extLst>
          </p:cNvPr>
          <p:cNvSpPr txBox="1"/>
          <p:nvPr/>
        </p:nvSpPr>
        <p:spPr>
          <a:xfrm>
            <a:off x="464975" y="2153826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Большинство яку-ситуаций сами по себе возникают относительно редко. Поэтому на них обычно не ориентируются при сборе, рассматривая их только как дополнение к яку-комбинациям.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ACCC2-08A7-DD6B-CDCA-0CFA55E87123}"/>
              </a:ext>
            </a:extLst>
          </p:cNvPr>
          <p:cNvSpPr txBox="1"/>
          <p:nvPr/>
        </p:nvSpPr>
        <p:spPr>
          <a:xfrm>
            <a:off x="447869" y="3289633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Однако есть одна яку-ситуация, которая всегда может помочь победить, когда в руке нет яку-комбинации. Это </a:t>
            </a:r>
            <a:r>
              <a:rPr lang="ru-RU" dirty="0" err="1"/>
              <a:t>риичи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333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3935A-EFAC-12B3-4F7E-9655E3E56C09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Риичи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A7A70-BBD4-EC7C-41B8-1A1944D87087}"/>
              </a:ext>
            </a:extLst>
          </p:cNvPr>
          <p:cNvSpPr txBox="1"/>
          <p:nvPr/>
        </p:nvSpPr>
        <p:spPr>
          <a:xfrm>
            <a:off x="447870" y="938319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Риичи</a:t>
            </a:r>
            <a:r>
              <a:rPr lang="ru-RU" dirty="0"/>
              <a:t> – это яку-объявление, которое игрок может сделать, чтобы получить в свою руку дополнительное яку (без обязательного наличия каких-либо комбинаций или других ситуаций).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3978D-6220-4713-D051-EC6C5DEC54C4}"/>
              </a:ext>
            </a:extLst>
          </p:cNvPr>
          <p:cNvSpPr txBox="1"/>
          <p:nvPr/>
        </p:nvSpPr>
        <p:spPr>
          <a:xfrm>
            <a:off x="464975" y="1883049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Риичи</a:t>
            </a:r>
            <a:r>
              <a:rPr lang="ru-RU" dirty="0"/>
              <a:t> можно объявить только в </a:t>
            </a:r>
            <a:r>
              <a:rPr lang="ru-RU" dirty="0" err="1"/>
              <a:t>темпае</a:t>
            </a:r>
            <a:r>
              <a:rPr lang="ru-RU" dirty="0"/>
              <a:t> с закрытой рукой. При объявлении делается ставка в 1000 очков, которая возвращается игроку, если он побеждает в раздаче, или же отходит другому победителю.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7FAD9-2841-B08C-FC0D-4AF7E090C064}"/>
              </a:ext>
            </a:extLst>
          </p:cNvPr>
          <p:cNvSpPr txBox="1"/>
          <p:nvPr/>
        </p:nvSpPr>
        <p:spPr>
          <a:xfrm>
            <a:off x="464975" y="2893865"/>
            <a:ext cx="11262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Порядок объявления </a:t>
            </a:r>
            <a:r>
              <a:rPr lang="ru-RU" dirty="0" err="1"/>
              <a:t>риичи</a:t>
            </a:r>
            <a:r>
              <a:rPr lang="ru-RU" dirty="0"/>
              <a:t>: </a:t>
            </a:r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Игрок на своем ходу говорит: «</a:t>
            </a:r>
            <a:r>
              <a:rPr lang="ru-RU" dirty="0" err="1"/>
              <a:t>Риичи</a:t>
            </a:r>
            <a:r>
              <a:rPr lang="ru-RU" dirty="0"/>
              <a:t>». </a:t>
            </a:r>
          </a:p>
          <a:p>
            <a:pPr marL="342900" indent="-342900">
              <a:buAutoNum type="arabicPeriod"/>
            </a:pPr>
            <a:r>
              <a:rPr lang="ru-RU" dirty="0"/>
              <a:t>Сбрасывает </a:t>
            </a:r>
            <a:r>
              <a:rPr lang="ru-RU" dirty="0" err="1"/>
              <a:t>тайл</a:t>
            </a:r>
            <a:r>
              <a:rPr lang="ru-RU" dirty="0"/>
              <a:t> в </a:t>
            </a:r>
            <a:r>
              <a:rPr lang="ru-RU" dirty="0" err="1"/>
              <a:t>дискард</a:t>
            </a:r>
            <a:r>
              <a:rPr lang="ru-RU" dirty="0"/>
              <a:t> и кладет его боком. </a:t>
            </a:r>
          </a:p>
          <a:p>
            <a:pPr marL="342900" indent="-342900">
              <a:buAutoNum type="arabicPeriod"/>
            </a:pPr>
            <a:r>
              <a:rPr lang="ru-RU" dirty="0"/>
              <a:t>Кладет перед своим </a:t>
            </a:r>
            <a:r>
              <a:rPr lang="ru-RU" dirty="0" err="1"/>
              <a:t>дискардом</a:t>
            </a:r>
            <a:r>
              <a:rPr lang="ru-RU" dirty="0"/>
              <a:t> палочку в 1000 очков.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C0D4A-40FA-9798-704B-FDA911BBF0E9}"/>
              </a:ext>
            </a:extLst>
          </p:cNvPr>
          <p:cNvSpPr txBox="1"/>
          <p:nvPr/>
        </p:nvSpPr>
        <p:spPr>
          <a:xfrm>
            <a:off x="447868" y="5664082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Однако после объявления </a:t>
            </a:r>
            <a:r>
              <a:rPr lang="ru-RU" dirty="0" err="1"/>
              <a:t>риичи</a:t>
            </a:r>
            <a:r>
              <a:rPr lang="ru-RU" dirty="0"/>
              <a:t> игрок не может изменять состав руки и должен сбрасывать все приходящие со стены </a:t>
            </a:r>
            <a:r>
              <a:rPr lang="ru-RU" dirty="0" err="1"/>
              <a:t>тайлы</a:t>
            </a:r>
            <a:r>
              <a:rPr lang="ru-RU" dirty="0"/>
              <a:t>, кроме выигрышного.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F6F65-45C2-34FC-939C-24CE1DADB075}"/>
              </a:ext>
            </a:extLst>
          </p:cNvPr>
          <p:cNvSpPr txBox="1"/>
          <p:nvPr/>
        </p:nvSpPr>
        <p:spPr>
          <a:xfrm>
            <a:off x="447869" y="4494266"/>
            <a:ext cx="1126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победе после </a:t>
            </a:r>
            <a:r>
              <a:rPr lang="ru-RU" dirty="0" err="1"/>
              <a:t>риичи</a:t>
            </a:r>
            <a:r>
              <a:rPr lang="ru-RU" dirty="0"/>
              <a:t> игрок получает 1 хан за </a:t>
            </a:r>
            <a:r>
              <a:rPr lang="ru-RU" dirty="0" err="1"/>
              <a:t>риичи</a:t>
            </a:r>
            <a:r>
              <a:rPr lang="ru-RU" dirty="0"/>
              <a:t>. Кроме того, при победе после </a:t>
            </a:r>
            <a:r>
              <a:rPr lang="ru-RU" dirty="0" err="1"/>
              <a:t>риичи</a:t>
            </a:r>
            <a:r>
              <a:rPr lang="ru-RU" dirty="0"/>
              <a:t> открываются дополнительные индикаторы дор, лежащие под открытыми индикаторами. И если такие доры оказываются в руке у победившего, они тоже учитываются в ее стоимости.  </a:t>
            </a:r>
          </a:p>
        </p:txBody>
      </p:sp>
    </p:spTree>
    <p:extLst>
      <p:ext uri="{BB962C8B-B14F-4D97-AF65-F5344CB8AC3E}">
        <p14:creationId xmlns:p14="http://schemas.microsoft.com/office/powerpoint/2010/main" val="95995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BC5A7-767C-0633-3F24-2C67A084A619}"/>
              </a:ext>
            </a:extLst>
          </p:cNvPr>
          <p:cNvSpPr txBox="1"/>
          <p:nvPr/>
        </p:nvSpPr>
        <p:spPr>
          <a:xfrm>
            <a:off x="447870" y="270588"/>
            <a:ext cx="45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Другие частые яку-ситуации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2D5CB-99FE-CBD9-5FC1-F97D8BFB1190}"/>
              </a:ext>
            </a:extLst>
          </p:cNvPr>
          <p:cNvSpPr txBox="1"/>
          <p:nvPr/>
        </p:nvSpPr>
        <p:spPr>
          <a:xfrm>
            <a:off x="447870" y="938319"/>
            <a:ext cx="1126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Иппацо</a:t>
            </a:r>
            <a:r>
              <a:rPr lang="ru-RU" dirty="0"/>
              <a:t> – это победа на первом круге после объявления </a:t>
            </a:r>
            <a:r>
              <a:rPr lang="ru-RU" dirty="0" err="1"/>
              <a:t>риичи</a:t>
            </a:r>
            <a:r>
              <a:rPr lang="ru-RU" dirty="0"/>
              <a:t>. Не засчитывается, если между </a:t>
            </a:r>
            <a:r>
              <a:rPr lang="ru-RU" dirty="0" err="1"/>
              <a:t>риичи</a:t>
            </a:r>
            <a:r>
              <a:rPr lang="ru-RU" dirty="0"/>
              <a:t> и победой кто-либо объявил любой сет. Стоимость 1 хан (только в закрытой руке).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2275E-7981-DB9F-65E1-3C293F78AF3C}"/>
              </a:ext>
            </a:extLst>
          </p:cNvPr>
          <p:cNvSpPr txBox="1"/>
          <p:nvPr/>
        </p:nvSpPr>
        <p:spPr>
          <a:xfrm>
            <a:off x="464975" y="2023780"/>
            <a:ext cx="112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Мензен</a:t>
            </a:r>
            <a:r>
              <a:rPr lang="ru-RU" dirty="0"/>
              <a:t> </a:t>
            </a:r>
            <a:r>
              <a:rPr lang="ru-RU" dirty="0" err="1"/>
              <a:t>цумо</a:t>
            </a:r>
            <a:r>
              <a:rPr lang="ru-RU" dirty="0"/>
              <a:t> – победа по </a:t>
            </a:r>
            <a:r>
              <a:rPr lang="ru-RU" dirty="0" err="1"/>
              <a:t>цумо</a:t>
            </a:r>
            <a:r>
              <a:rPr lang="ru-RU" dirty="0"/>
              <a:t> с закрытой рукой. Стоимость 1 хан (только в закрытой руке). </a:t>
            </a:r>
          </a:p>
        </p:txBody>
      </p:sp>
    </p:spTree>
    <p:extLst>
      <p:ext uri="{BB962C8B-B14F-4D97-AF65-F5344CB8AC3E}">
        <p14:creationId xmlns:p14="http://schemas.microsoft.com/office/powerpoint/2010/main" val="3660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896</Words>
  <Application>Microsoft Office PowerPoint</Application>
  <PresentationFormat>Широкоэкранный</PresentationFormat>
  <Paragraphs>76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Liudmila Mizina</dc:creator>
  <cp:lastModifiedBy>Liudmila Mizina</cp:lastModifiedBy>
  <cp:revision>4</cp:revision>
  <dcterms:created xsi:type="dcterms:W3CDTF">2022-10-12T16:49:57Z</dcterms:created>
  <dcterms:modified xsi:type="dcterms:W3CDTF">2022-10-12T17:43:22Z</dcterms:modified>
</cp:coreProperties>
</file>