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13"/>
  </p:handoutMasterIdLst>
  <p:sldIdLst>
    <p:sldId id="258" r:id="rId3"/>
    <p:sldId id="264" r:id="rId4"/>
    <p:sldId id="275" r:id="rId6"/>
    <p:sldId id="294" r:id="rId7"/>
    <p:sldId id="272" r:id="rId8"/>
    <p:sldId id="283" r:id="rId9"/>
    <p:sldId id="317" r:id="rId10"/>
    <p:sldId id="284" r:id="rId11"/>
    <p:sldId id="338" r:id="rId12"/>
  </p:sldIdLst>
  <p:sldSz cx="12192000" cy="6858000"/>
  <p:notesSz cx="7103745" cy="10234295"/>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C4A57"/>
    <a:srgbClr val="404040"/>
    <a:srgbClr val="F7F6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3" d="100"/>
          <a:sy n="63" d="100"/>
        </p:scale>
        <p:origin x="7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A2199F36-C2AD-4179-B2FD-0088E987E3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DF90234-2EAB-4F0F-926F-BC8A03F9FA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DF90234-2EAB-4F0F-926F-BC8A03F9FA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DF90234-2EAB-4F0F-926F-BC8A03F9FA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6F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grpSp>
        <p:nvGrpSpPr>
          <p:cNvPr id="15" name="组合 14"/>
          <p:cNvGrpSpPr/>
          <p:nvPr/>
        </p:nvGrpSpPr>
        <p:grpSpPr>
          <a:xfrm>
            <a:off x="1718310" y="1562100"/>
            <a:ext cx="2939415" cy="2603500"/>
            <a:chOff x="2706" y="2460"/>
            <a:chExt cx="4629" cy="4100"/>
          </a:xfrm>
        </p:grpSpPr>
        <p:sp>
          <p:nvSpPr>
            <p:cNvPr id="5" name="椭圆 4"/>
            <p:cNvSpPr/>
            <p:nvPr/>
          </p:nvSpPr>
          <p:spPr>
            <a:xfrm>
              <a:off x="3424" y="3290"/>
              <a:ext cx="3270" cy="3270"/>
            </a:xfrm>
            <a:prstGeom prst="ellipse">
              <a:avLst/>
            </a:prstGeom>
            <a:solidFill>
              <a:srgbClr val="DC4A5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4000" b="1">
                <a:latin typeface="微软雅黑" panose="020B0503020204020204" charset="-122"/>
                <a:ea typeface="微软雅黑" panose="020B0503020204020204" charset="-122"/>
              </a:endParaRPr>
            </a:p>
          </p:txBody>
        </p:sp>
        <p:pic>
          <p:nvPicPr>
            <p:cNvPr id="7" name="图片 6" descr="花"/>
            <p:cNvPicPr>
              <a:picLocks noChangeAspect="1"/>
            </p:cNvPicPr>
            <p:nvPr/>
          </p:nvPicPr>
          <p:blipFill>
            <a:blip r:embed="rId2"/>
            <a:stretch>
              <a:fillRect/>
            </a:stretch>
          </p:blipFill>
          <p:spPr>
            <a:xfrm>
              <a:off x="4397" y="2460"/>
              <a:ext cx="2938" cy="2770"/>
            </a:xfrm>
            <a:prstGeom prst="rect">
              <a:avLst/>
            </a:prstGeom>
          </p:spPr>
        </p:pic>
        <p:pic>
          <p:nvPicPr>
            <p:cNvPr id="8" name="图片 7" descr="花2"/>
            <p:cNvPicPr>
              <a:picLocks noChangeAspect="1"/>
            </p:cNvPicPr>
            <p:nvPr/>
          </p:nvPicPr>
          <p:blipFill>
            <a:blip r:embed="rId3"/>
            <a:stretch>
              <a:fillRect/>
            </a:stretch>
          </p:blipFill>
          <p:spPr>
            <a:xfrm>
              <a:off x="2706" y="4383"/>
              <a:ext cx="1820" cy="1858"/>
            </a:xfrm>
            <a:prstGeom prst="rect">
              <a:avLst/>
            </a:prstGeom>
          </p:spPr>
        </p:pic>
      </p:grpSp>
      <p:sp>
        <p:nvSpPr>
          <p:cNvPr id="11" name="文本框 10"/>
          <p:cNvSpPr txBox="1"/>
          <p:nvPr/>
        </p:nvSpPr>
        <p:spPr>
          <a:xfrm>
            <a:off x="4706620" y="2783205"/>
            <a:ext cx="5420995" cy="1109980"/>
          </a:xfrm>
          <a:prstGeom prst="rect">
            <a:avLst/>
          </a:prstGeom>
          <a:noFill/>
        </p:spPr>
        <p:txBody>
          <a:bodyPr wrap="square" rtlCol="0">
            <a:noAutofit/>
          </a:bodyPr>
          <a:lstStyle/>
          <a:p>
            <a:pPr algn="ctr"/>
            <a:r>
              <a:rPr lang="en-US" altLang="zh-CN" sz="6000">
                <a:solidFill>
                  <a:srgbClr val="DC4A57"/>
                </a:solidFill>
                <a:latin typeface="微软雅黑" panose="020B0503020204020204" charset="-122"/>
                <a:ea typeface="微软雅黑" panose="020B0503020204020204" charset="-122"/>
              </a:rPr>
              <a:t>Environment</a:t>
            </a:r>
            <a:endParaRPr lang="en-US" altLang="zh-CN" sz="6000">
              <a:solidFill>
                <a:srgbClr val="DC4A57"/>
              </a:solidFill>
              <a:latin typeface="微软雅黑" panose="020B0503020204020204" charset="-122"/>
              <a:ea typeface="微软雅黑" panose="020B0503020204020204" charset="-122"/>
            </a:endParaRPr>
          </a:p>
        </p:txBody>
      </p:sp>
      <p:pic>
        <p:nvPicPr>
          <p:cNvPr id="13" name="图片 12" descr="铃铛2"/>
          <p:cNvPicPr>
            <a:picLocks noChangeAspect="1"/>
          </p:cNvPicPr>
          <p:nvPr/>
        </p:nvPicPr>
        <p:blipFill>
          <a:blip r:embed="rId4"/>
          <a:stretch>
            <a:fillRect/>
          </a:stretch>
        </p:blipFill>
        <p:spPr>
          <a:xfrm>
            <a:off x="10799445" y="196850"/>
            <a:ext cx="820420" cy="3255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 calcmode="lin" valueType="num">
                                      <p:cBhvr>
                                        <p:cTn id="16" dur="1000" fill="hold"/>
                                        <p:tgtEl>
                                          <p:spTgt spid="15"/>
                                        </p:tgtEl>
                                        <p:attrNameLst>
                                          <p:attrName>style.rotation</p:attrName>
                                        </p:attrNameLst>
                                      </p:cBhvr>
                                      <p:tavLst>
                                        <p:tav tm="0">
                                          <p:val>
                                            <p:fltVal val="90"/>
                                          </p:val>
                                        </p:tav>
                                        <p:tav tm="100000">
                                          <p:val>
                                            <p:fltVal val="0"/>
                                          </p:val>
                                        </p:tav>
                                      </p:tavLst>
                                    </p:anim>
                                    <p:animEffect transition="in" filter="fade">
                                      <p:cBhvr>
                                        <p:cTn id="17" dur="1000"/>
                                        <p:tgtEl>
                                          <p:spTgt spid="15"/>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fltVal val="0"/>
                                          </p:val>
                                        </p:tav>
                                        <p:tav tm="100000">
                                          <p:val>
                                            <p:strVal val="#ppt_w"/>
                                          </p:val>
                                        </p:tav>
                                      </p:tavLst>
                                    </p:anim>
                                    <p:anim calcmode="lin" valueType="num">
                                      <p:cBhvr>
                                        <p:cTn id="22" dur="1000" fill="hold"/>
                                        <p:tgtEl>
                                          <p:spTgt spid="11"/>
                                        </p:tgtEl>
                                        <p:attrNameLst>
                                          <p:attrName>ppt_h</p:attrName>
                                        </p:attrNameLst>
                                      </p:cBhvr>
                                      <p:tavLst>
                                        <p:tav tm="0">
                                          <p:val>
                                            <p:fltVal val="0"/>
                                          </p:val>
                                        </p:tav>
                                        <p:tav tm="100000">
                                          <p:val>
                                            <p:strVal val="#ppt_h"/>
                                          </p:val>
                                        </p:tav>
                                      </p:tavLst>
                                    </p:anim>
                                    <p:anim calcmode="lin" valueType="num">
                                      <p:cBhvr>
                                        <p:cTn id="23" dur="1000" fill="hold"/>
                                        <p:tgtEl>
                                          <p:spTgt spid="11"/>
                                        </p:tgtEl>
                                        <p:attrNameLst>
                                          <p:attrName>style.rotation</p:attrName>
                                        </p:attrNameLst>
                                      </p:cBhvr>
                                      <p:tavLst>
                                        <p:tav tm="0">
                                          <p:val>
                                            <p:fltVal val="90"/>
                                          </p:val>
                                        </p:tav>
                                        <p:tav tm="100000">
                                          <p:val>
                                            <p:fltVal val="0"/>
                                          </p:val>
                                        </p:tav>
                                      </p:tavLst>
                                    </p:anim>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40640" y="5651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2" name="文本框 1"/>
          <p:cNvSpPr txBox="1"/>
          <p:nvPr/>
        </p:nvSpPr>
        <p:spPr>
          <a:xfrm>
            <a:off x="2675890" y="544830"/>
            <a:ext cx="7125970" cy="774700"/>
          </a:xfrm>
          <a:prstGeom prst="rect">
            <a:avLst/>
          </a:prstGeom>
          <a:noFill/>
        </p:spPr>
        <p:txBody>
          <a:bodyPr wrap="square" rtlCol="0">
            <a:noAutofit/>
          </a:bodyPr>
          <a:lstStyle/>
          <a:p>
            <a:pPr algn="ctr" fontAlgn="auto">
              <a:lnSpc>
                <a:spcPct val="120000"/>
              </a:lnSpc>
            </a:pPr>
            <a:r>
              <a:rPr lang="en-US" altLang="zh-CN" sz="2800" b="1">
                <a:solidFill>
                  <a:srgbClr val="DC4A57"/>
                </a:solidFill>
                <a:latin typeface="微软雅黑" panose="020B0503020204020204" charset="-122"/>
                <a:ea typeface="微软雅黑" panose="020B0503020204020204" charset="-122"/>
              </a:rPr>
              <a:t>Earth doesn’t care about pollution</a:t>
            </a:r>
            <a:endParaRPr lang="zh-CN" altLang="en-US" sz="2800">
              <a:solidFill>
                <a:srgbClr val="404040"/>
              </a:solidFill>
              <a:latin typeface="微软雅黑" panose="020B0503020204020204" charset="-122"/>
              <a:ea typeface="微软雅黑" panose="020B0503020204020204" charset="-122"/>
            </a:endParaRPr>
          </a:p>
        </p:txBody>
      </p:sp>
      <p:sp>
        <p:nvSpPr>
          <p:cNvPr id="8" name="文本框 7"/>
          <p:cNvSpPr txBox="1"/>
          <p:nvPr/>
        </p:nvSpPr>
        <p:spPr>
          <a:xfrm>
            <a:off x="3246120" y="2077085"/>
            <a:ext cx="5880735" cy="878205"/>
          </a:xfrm>
          <a:prstGeom prst="rect">
            <a:avLst/>
          </a:prstGeom>
          <a:noFill/>
        </p:spPr>
        <p:txBody>
          <a:bodyPr wrap="square" rtlCol="0">
            <a:noAutofit/>
          </a:bodyPr>
          <a:lstStyle/>
          <a:p>
            <a:pPr algn="l" fontAlgn="auto">
              <a:lnSpc>
                <a:spcPct val="140000"/>
              </a:lnSpc>
            </a:pPr>
            <a:r>
              <a:rPr lang="en-US">
                <a:solidFill>
                  <a:srgbClr val="404040"/>
                </a:solidFill>
                <a:latin typeface="微软雅黑" panose="020B0503020204020204" charset="-122"/>
                <a:ea typeface="微软雅黑" panose="020B0503020204020204" charset="-122"/>
                <a:sym typeface="+mn-ea"/>
              </a:rPr>
              <a:t>It’s a human perspective to think Mother Earth gets hurt because of pollution.</a:t>
            </a:r>
            <a:endParaRPr lang="en-US">
              <a:solidFill>
                <a:srgbClr val="404040"/>
              </a:solidFill>
              <a:latin typeface="微软雅黑" panose="020B0503020204020204" charset="-122"/>
              <a:ea typeface="微软雅黑" panose="020B0503020204020204" charset="-122"/>
              <a:sym typeface="+mn-ea"/>
            </a:endParaRPr>
          </a:p>
        </p:txBody>
      </p:sp>
      <p:sp>
        <p:nvSpPr>
          <p:cNvPr id="6" name="文本框 5"/>
          <p:cNvSpPr txBox="1"/>
          <p:nvPr/>
        </p:nvSpPr>
        <p:spPr>
          <a:xfrm>
            <a:off x="3246120" y="2955290"/>
            <a:ext cx="6411595" cy="839470"/>
          </a:xfrm>
          <a:prstGeom prst="rect">
            <a:avLst/>
          </a:prstGeom>
          <a:noFill/>
        </p:spPr>
        <p:txBody>
          <a:bodyPr wrap="square" rtlCol="0">
            <a:noAutofit/>
          </a:bodyPr>
          <a:p>
            <a:pPr algn="l" fontAlgn="auto">
              <a:lnSpc>
                <a:spcPct val="140000"/>
              </a:lnSpc>
            </a:pPr>
            <a:r>
              <a:rPr lang="en-US">
                <a:solidFill>
                  <a:srgbClr val="404040"/>
                </a:solidFill>
                <a:latin typeface="微软雅黑" panose="020B0503020204020204" charset="-122"/>
                <a:ea typeface="微软雅黑" panose="020B0503020204020204" charset="-122"/>
                <a:sym typeface="+mn-ea"/>
              </a:rPr>
              <a:t>There are many eras in which the environment is far worse than now. </a:t>
            </a:r>
            <a:endParaRPr lang="en-US">
              <a:solidFill>
                <a:srgbClr val="404040"/>
              </a:solidFill>
              <a:latin typeface="微软雅黑" panose="020B0503020204020204" charset="-122"/>
              <a:ea typeface="微软雅黑" panose="020B0503020204020204" charset="-122"/>
              <a:sym typeface="+mn-ea"/>
            </a:endParaRPr>
          </a:p>
        </p:txBody>
      </p:sp>
      <p:sp>
        <p:nvSpPr>
          <p:cNvPr id="9" name="文本框 8"/>
          <p:cNvSpPr txBox="1"/>
          <p:nvPr/>
        </p:nvSpPr>
        <p:spPr>
          <a:xfrm>
            <a:off x="3246120" y="3873500"/>
            <a:ext cx="6411595" cy="839470"/>
          </a:xfrm>
          <a:prstGeom prst="rect">
            <a:avLst/>
          </a:prstGeom>
          <a:noFill/>
        </p:spPr>
        <p:txBody>
          <a:bodyPr wrap="square" rtlCol="0">
            <a:noAutofit/>
          </a:bodyPr>
          <a:p>
            <a:pPr algn="l" fontAlgn="auto">
              <a:lnSpc>
                <a:spcPct val="140000"/>
              </a:lnSpc>
            </a:pPr>
            <a:r>
              <a:rPr lang="en-US">
                <a:solidFill>
                  <a:srgbClr val="404040"/>
                </a:solidFill>
                <a:latin typeface="微软雅黑" panose="020B0503020204020204" charset="-122"/>
                <a:ea typeface="微软雅黑" panose="020B0503020204020204" charset="-122"/>
                <a:sym typeface="+mn-ea"/>
              </a:rPr>
              <a:t>Protecting environment is to protect human. </a:t>
            </a:r>
            <a:endParaRPr lang="en-US">
              <a:solidFill>
                <a:srgbClr val="404040"/>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10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000"/>
                                        <p:tgtEl>
                                          <p:spTgt spid="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15" name="文本框 14"/>
          <p:cNvSpPr txBox="1"/>
          <p:nvPr/>
        </p:nvSpPr>
        <p:spPr>
          <a:xfrm>
            <a:off x="1050925" y="2306955"/>
            <a:ext cx="2510790" cy="2966085"/>
          </a:xfrm>
          <a:prstGeom prst="rect">
            <a:avLst/>
          </a:prstGeom>
          <a:noFill/>
        </p:spPr>
        <p:txBody>
          <a:bodyPr wrap="square" rtlCol="0">
            <a:noAutofit/>
          </a:bodyPr>
          <a:lstStyle/>
          <a:p>
            <a:pPr algn="l" fontAlgn="auto">
              <a:lnSpc>
                <a:spcPct val="150000"/>
              </a:lnSpc>
            </a:pPr>
            <a:r>
              <a:rPr lang="en-US" altLang="zh-CN" sz="1400">
                <a:solidFill>
                  <a:srgbClr val="404040"/>
                </a:solidFill>
                <a:latin typeface="微软雅黑" panose="020B0503020204020204" charset="-122"/>
                <a:ea typeface="微软雅黑" panose="020B0503020204020204" charset="-122"/>
                <a:sym typeface="+mn-ea"/>
              </a:rPr>
              <a:t>1.Pollutions, especially in third world countries are not mere ecological issues, they are political issues that are contradictions shifted by developed countries. China imported trash is a great example of it. </a:t>
            </a:r>
            <a:endParaRPr lang="en-US" altLang="zh-CN" sz="1400">
              <a:solidFill>
                <a:srgbClr val="404040"/>
              </a:solidFill>
              <a:latin typeface="微软雅黑" panose="020B0503020204020204" charset="-122"/>
              <a:ea typeface="微软雅黑" panose="020B0503020204020204" charset="-122"/>
              <a:sym typeface="+mn-ea"/>
            </a:endParaRPr>
          </a:p>
        </p:txBody>
      </p:sp>
      <p:cxnSp>
        <p:nvCxnSpPr>
          <p:cNvPr id="5" name="直接连接符 4"/>
          <p:cNvCxnSpPr/>
          <p:nvPr/>
        </p:nvCxnSpPr>
        <p:spPr>
          <a:xfrm>
            <a:off x="3930015" y="1985010"/>
            <a:ext cx="0" cy="342900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271645" y="2306955"/>
            <a:ext cx="2613660" cy="2966085"/>
          </a:xfrm>
          <a:prstGeom prst="rect">
            <a:avLst/>
          </a:prstGeom>
          <a:noFill/>
        </p:spPr>
        <p:txBody>
          <a:bodyPr wrap="square" rtlCol="0">
            <a:noAutofit/>
          </a:bodyPr>
          <a:lstStyle/>
          <a:p>
            <a:pPr algn="l" fontAlgn="auto">
              <a:lnSpc>
                <a:spcPct val="150000"/>
              </a:lnSpc>
            </a:pPr>
            <a:r>
              <a:rPr lang="en-US" altLang="zh-CN" sz="1400">
                <a:solidFill>
                  <a:srgbClr val="404040"/>
                </a:solidFill>
                <a:latin typeface="微软雅黑" panose="020B0503020204020204" charset="-122"/>
                <a:ea typeface="微软雅黑" panose="020B0503020204020204" charset="-122"/>
                <a:sym typeface="+mn-ea"/>
              </a:rPr>
              <a:t>2. capitalism deliberately maintains pollution in third-world countries even the advanced technologies are developed in order to make profits from cheap labour.</a:t>
            </a:r>
            <a:r>
              <a:rPr lang="en-US" altLang="zh-CN" sz="1400">
                <a:solidFill>
                  <a:srgbClr val="404040"/>
                </a:solidFill>
                <a:latin typeface="微软雅黑" panose="020B0503020204020204" charset="-122"/>
                <a:ea typeface="微软雅黑" panose="020B0503020204020204" charset="-122"/>
                <a:sym typeface="+mn-ea"/>
              </a:rPr>
              <a:t>  </a:t>
            </a:r>
            <a:endParaRPr lang="en-US" altLang="zh-CN" sz="1400">
              <a:solidFill>
                <a:srgbClr val="404040"/>
              </a:solidFill>
              <a:latin typeface="微软雅黑" panose="020B0503020204020204" charset="-122"/>
              <a:ea typeface="微软雅黑" panose="020B0503020204020204" charset="-122"/>
              <a:sym typeface="+mn-ea"/>
            </a:endParaRPr>
          </a:p>
        </p:txBody>
      </p:sp>
      <p:cxnSp>
        <p:nvCxnSpPr>
          <p:cNvPr id="7" name="直接连接符 6"/>
          <p:cNvCxnSpPr/>
          <p:nvPr/>
        </p:nvCxnSpPr>
        <p:spPr>
          <a:xfrm>
            <a:off x="7136765" y="1985010"/>
            <a:ext cx="0" cy="342900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675890" y="544830"/>
            <a:ext cx="7321550" cy="676275"/>
          </a:xfrm>
          <a:prstGeom prst="rect">
            <a:avLst/>
          </a:prstGeom>
          <a:noFill/>
        </p:spPr>
        <p:txBody>
          <a:bodyPr wrap="square" rtlCol="0">
            <a:noAutofit/>
          </a:bodyPr>
          <a:p>
            <a:pPr algn="ctr" fontAlgn="auto">
              <a:lnSpc>
                <a:spcPct val="120000"/>
              </a:lnSpc>
            </a:pPr>
            <a:r>
              <a:rPr lang="en-US" altLang="zh-CN" sz="2400" b="1">
                <a:solidFill>
                  <a:srgbClr val="DC4A57"/>
                </a:solidFill>
                <a:latin typeface="微软雅黑" panose="020B0503020204020204" charset="-122"/>
                <a:ea typeface="微软雅黑" panose="020B0503020204020204" charset="-122"/>
              </a:rPr>
              <a:t>Advocating an ecological life is not enough.</a:t>
            </a:r>
            <a:endParaRPr lang="en-US" altLang="zh-CN" sz="2400" b="1">
              <a:solidFill>
                <a:srgbClr val="DC4A57"/>
              </a:solidFill>
              <a:latin typeface="微软雅黑" panose="020B0503020204020204" charset="-122"/>
              <a:ea typeface="微软雅黑" panose="020B0503020204020204" charset="-122"/>
            </a:endParaRPr>
          </a:p>
        </p:txBody>
      </p:sp>
      <p:sp>
        <p:nvSpPr>
          <p:cNvPr id="9" name="文本框 8"/>
          <p:cNvSpPr txBox="1"/>
          <p:nvPr/>
        </p:nvSpPr>
        <p:spPr>
          <a:xfrm>
            <a:off x="7388860" y="2306955"/>
            <a:ext cx="2613025" cy="2966085"/>
          </a:xfrm>
          <a:prstGeom prst="rect">
            <a:avLst/>
          </a:prstGeom>
          <a:noFill/>
        </p:spPr>
        <p:txBody>
          <a:bodyPr wrap="square" rtlCol="0">
            <a:noAutofit/>
          </a:bodyPr>
          <a:p>
            <a:pPr algn="l" fontAlgn="auto">
              <a:lnSpc>
                <a:spcPct val="150000"/>
              </a:lnSpc>
            </a:pPr>
            <a:r>
              <a:rPr lang="en-US" altLang="zh-CN" sz="1400">
                <a:solidFill>
                  <a:srgbClr val="404040"/>
                </a:solidFill>
                <a:latin typeface="微软雅黑" panose="020B0503020204020204" charset="-122"/>
                <a:ea typeface="微软雅黑" panose="020B0503020204020204" charset="-122"/>
                <a:sym typeface="+mn-ea"/>
              </a:rPr>
              <a:t>3. Environment protection is not just to live an ecological life. it is more crucial to sublate the capitalist system.</a:t>
            </a:r>
            <a:endParaRPr lang="en-US" altLang="zh-CN" sz="1400">
              <a:solidFill>
                <a:srgbClr val="404040"/>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 calcmode="lin" valueType="num">
                                      <p:cBhvr>
                                        <p:cTn id="13" dur="500" fill="hold"/>
                                        <p:tgtEl>
                                          <p:spTgt spid="8"/>
                                        </p:tgtEl>
                                        <p:attrNameLst>
                                          <p:attrName>style.rotation</p:attrName>
                                        </p:attrNameLst>
                                      </p:cBhvr>
                                      <p:tavLst>
                                        <p:tav tm="0">
                                          <p:val>
                                            <p:fltVal val="90"/>
                                          </p:val>
                                        </p:tav>
                                        <p:tav tm="100000">
                                          <p:val>
                                            <p:fltVal val="0"/>
                                          </p:val>
                                        </p:tav>
                                      </p:tavLst>
                                    </p:anim>
                                    <p:animEffect transition="in" filter="fade">
                                      <p:cBhvr>
                                        <p:cTn id="14" dur="500"/>
                                        <p:tgtEl>
                                          <p:spTgt spid="8"/>
                                        </p:tgtEl>
                                      </p:cBhvr>
                                    </p:animEffect>
                                  </p:childTnLst>
                                </p:cTn>
                              </p:par>
                              <p:par>
                                <p:cTn id="15" presetID="22" presetClass="entr" presetSubtype="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1000"/>
                                        <p:tgtEl>
                                          <p:spTgt spid="13"/>
                                        </p:tgtEl>
                                      </p:cBhvr>
                                    </p:animEffect>
                                  </p:childTnLst>
                                </p:cTn>
                              </p:par>
                            </p:childTnLst>
                          </p:cTn>
                        </p:par>
                        <p:par>
                          <p:cTn id="18" fill="hold">
                            <p:stCondLst>
                              <p:cond delay="1500"/>
                            </p:stCondLst>
                            <p:childTnLst>
                              <p:par>
                                <p:cTn id="19" presetID="22" presetClass="entr" presetSubtype="1" fill="hold" grpId="1"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1000"/>
                                        <p:tgtEl>
                                          <p:spTgt spid="15"/>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1000"/>
                                        <p:tgtEl>
                                          <p:spTgt spid="5"/>
                                        </p:tgtEl>
                                      </p:cBhvr>
                                    </p:animEffect>
                                  </p:childTnLst>
                                </p:cTn>
                              </p:par>
                            </p:childTnLst>
                          </p:cTn>
                        </p:par>
                        <p:par>
                          <p:cTn id="26" fill="hold">
                            <p:stCondLst>
                              <p:cond delay="3500"/>
                            </p:stCondLst>
                            <p:childTnLst>
                              <p:par>
                                <p:cTn id="27" presetID="22" presetClass="entr" presetSubtype="1" fill="hold" grpId="1"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1000"/>
                                        <p:tgtEl>
                                          <p:spTgt spid="6"/>
                                        </p:tgtEl>
                                      </p:cBhvr>
                                    </p:animEffect>
                                  </p:childTnLst>
                                </p:cTn>
                              </p:par>
                            </p:childTnLst>
                          </p:cTn>
                        </p:par>
                        <p:par>
                          <p:cTn id="30" fill="hold">
                            <p:stCondLst>
                              <p:cond delay="4500"/>
                            </p:stCondLst>
                            <p:childTnLst>
                              <p:par>
                                <p:cTn id="31" presetID="22" presetClass="entr" presetSubtype="1"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1000"/>
                                        <p:tgtEl>
                                          <p:spTgt spid="7"/>
                                        </p:tgtEl>
                                      </p:cBhvr>
                                    </p:animEffect>
                                  </p:childTnLst>
                                </p:cTn>
                              </p:par>
                            </p:childTnLst>
                          </p:cTn>
                        </p:par>
                        <p:par>
                          <p:cTn id="34" fill="hold">
                            <p:stCondLst>
                              <p:cond delay="5500"/>
                            </p:stCondLst>
                            <p:childTnLst>
                              <p:par>
                                <p:cTn id="35" presetID="22" presetClass="entr" presetSubtype="1" fill="hold" grpId="1"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6" grpId="1"/>
      <p:bldP spid="8"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15" name="文本框 14"/>
          <p:cNvSpPr txBox="1"/>
          <p:nvPr/>
        </p:nvSpPr>
        <p:spPr>
          <a:xfrm>
            <a:off x="1050925" y="2306955"/>
            <a:ext cx="2510790" cy="2966085"/>
          </a:xfrm>
          <a:prstGeom prst="rect">
            <a:avLst/>
          </a:prstGeom>
          <a:noFill/>
        </p:spPr>
        <p:txBody>
          <a:bodyPr wrap="square" rtlCol="0">
            <a:noAutofit/>
          </a:bodyPr>
          <a:lstStyle/>
          <a:p>
            <a:pPr algn="l" fontAlgn="auto">
              <a:lnSpc>
                <a:spcPct val="150000"/>
              </a:lnSpc>
            </a:pPr>
            <a:r>
              <a:rPr lang="en-US" altLang="zh-CN" sz="1400">
                <a:solidFill>
                  <a:srgbClr val="404040"/>
                </a:solidFill>
                <a:latin typeface="微软雅黑" panose="020B0503020204020204" charset="-122"/>
                <a:ea typeface="微软雅黑" panose="020B0503020204020204" charset="-122"/>
                <a:sym typeface="+mn-ea"/>
              </a:rPr>
              <a:t>4. Ecological life is more like an indulgence - On the one hand, enjoying a luxurious city life, on the other hand, taking bus, biking, using less disposable chopsticks, </a:t>
            </a:r>
            <a:r>
              <a:rPr lang="en-US" altLang="zh-CN" sz="1400">
                <a:solidFill>
                  <a:srgbClr val="404040"/>
                </a:solidFill>
                <a:latin typeface="微软雅黑" panose="020B0503020204020204" charset="-122"/>
                <a:ea typeface="微软雅黑" panose="020B0503020204020204" charset="-122"/>
                <a:sym typeface="+mn-ea"/>
              </a:rPr>
              <a:t>recycling paper, and so on.</a:t>
            </a:r>
            <a:endParaRPr lang="en-US" altLang="zh-CN" sz="1400">
              <a:solidFill>
                <a:srgbClr val="404040"/>
              </a:solidFill>
              <a:latin typeface="微软雅黑" panose="020B0503020204020204" charset="-122"/>
              <a:ea typeface="微软雅黑" panose="020B0503020204020204" charset="-122"/>
              <a:sym typeface="+mn-ea"/>
            </a:endParaRPr>
          </a:p>
        </p:txBody>
      </p:sp>
      <p:cxnSp>
        <p:nvCxnSpPr>
          <p:cNvPr id="5" name="直接连接符 4"/>
          <p:cNvCxnSpPr/>
          <p:nvPr/>
        </p:nvCxnSpPr>
        <p:spPr>
          <a:xfrm>
            <a:off x="3930015" y="1985010"/>
            <a:ext cx="0" cy="342900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271645" y="2306955"/>
            <a:ext cx="2613660" cy="2966085"/>
          </a:xfrm>
          <a:prstGeom prst="rect">
            <a:avLst/>
          </a:prstGeom>
          <a:noFill/>
        </p:spPr>
        <p:txBody>
          <a:bodyPr wrap="square" rtlCol="0">
            <a:noAutofit/>
          </a:bodyPr>
          <a:lstStyle/>
          <a:p>
            <a:pPr algn="l" fontAlgn="auto">
              <a:lnSpc>
                <a:spcPct val="150000"/>
              </a:lnSpc>
            </a:pPr>
            <a:r>
              <a:rPr lang="en-US" altLang="zh-CN" sz="1400">
                <a:solidFill>
                  <a:srgbClr val="404040"/>
                </a:solidFill>
                <a:latin typeface="微软雅黑" panose="020B0503020204020204" charset="-122"/>
                <a:ea typeface="微软雅黑" panose="020B0503020204020204" charset="-122"/>
                <a:sym typeface="+mn-ea"/>
              </a:rPr>
              <a:t>5. Another version of Ecological life combines with consumerism - We as producers, take 5% of profits to plant trees, improve environmental conditions. </a:t>
            </a:r>
            <a:endParaRPr lang="en-US" altLang="zh-CN" sz="1400">
              <a:solidFill>
                <a:srgbClr val="404040"/>
              </a:solidFill>
              <a:latin typeface="微软雅黑" panose="020B0503020204020204" charset="-122"/>
              <a:ea typeface="微软雅黑" panose="020B0503020204020204" charset="-122"/>
              <a:sym typeface="+mn-ea"/>
            </a:endParaRPr>
          </a:p>
        </p:txBody>
      </p:sp>
      <p:cxnSp>
        <p:nvCxnSpPr>
          <p:cNvPr id="7" name="直接连接符 6"/>
          <p:cNvCxnSpPr/>
          <p:nvPr/>
        </p:nvCxnSpPr>
        <p:spPr>
          <a:xfrm>
            <a:off x="7136765" y="1985010"/>
            <a:ext cx="0" cy="342900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675890" y="544830"/>
            <a:ext cx="7321550" cy="676275"/>
          </a:xfrm>
          <a:prstGeom prst="rect">
            <a:avLst/>
          </a:prstGeom>
          <a:noFill/>
        </p:spPr>
        <p:txBody>
          <a:bodyPr wrap="square" rtlCol="0">
            <a:noAutofit/>
          </a:bodyPr>
          <a:p>
            <a:pPr algn="ctr" fontAlgn="auto">
              <a:lnSpc>
                <a:spcPct val="120000"/>
              </a:lnSpc>
            </a:pPr>
            <a:r>
              <a:rPr lang="en-US" altLang="zh-CN" sz="2400" b="1">
                <a:solidFill>
                  <a:srgbClr val="DC4A57"/>
                </a:solidFill>
                <a:latin typeface="微软雅黑" panose="020B0503020204020204" charset="-122"/>
                <a:ea typeface="微软雅黑" panose="020B0503020204020204" charset="-122"/>
              </a:rPr>
              <a:t>Advocating an ecological life is not enough.</a:t>
            </a:r>
            <a:endParaRPr lang="en-US" altLang="zh-CN" sz="2400" b="1">
              <a:solidFill>
                <a:srgbClr val="DC4A57"/>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 calcmode="lin" valueType="num">
                                      <p:cBhvr>
                                        <p:cTn id="13" dur="500" fill="hold"/>
                                        <p:tgtEl>
                                          <p:spTgt spid="8"/>
                                        </p:tgtEl>
                                        <p:attrNameLst>
                                          <p:attrName>style.rotation</p:attrName>
                                        </p:attrNameLst>
                                      </p:cBhvr>
                                      <p:tavLst>
                                        <p:tav tm="0">
                                          <p:val>
                                            <p:fltVal val="90"/>
                                          </p:val>
                                        </p:tav>
                                        <p:tav tm="100000">
                                          <p:val>
                                            <p:fltVal val="0"/>
                                          </p:val>
                                        </p:tav>
                                      </p:tavLst>
                                    </p:anim>
                                    <p:animEffect transition="in" filter="fade">
                                      <p:cBhvr>
                                        <p:cTn id="14" dur="500"/>
                                        <p:tgtEl>
                                          <p:spTgt spid="8"/>
                                        </p:tgtEl>
                                      </p:cBhvr>
                                    </p:animEffect>
                                  </p:childTnLst>
                                </p:cTn>
                              </p:par>
                              <p:par>
                                <p:cTn id="15" presetID="22" presetClass="entr" presetSubtype="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1000"/>
                                        <p:tgtEl>
                                          <p:spTgt spid="13"/>
                                        </p:tgtEl>
                                      </p:cBhvr>
                                    </p:animEffect>
                                  </p:childTnLst>
                                </p:cTn>
                              </p:par>
                            </p:childTnLst>
                          </p:cTn>
                        </p:par>
                        <p:par>
                          <p:cTn id="18" fill="hold">
                            <p:stCondLst>
                              <p:cond delay="1500"/>
                            </p:stCondLst>
                            <p:childTnLst>
                              <p:par>
                                <p:cTn id="19" presetID="22" presetClass="entr" presetSubtype="1" fill="hold" grpId="1"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1000"/>
                                        <p:tgtEl>
                                          <p:spTgt spid="15"/>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1000"/>
                                        <p:tgtEl>
                                          <p:spTgt spid="5"/>
                                        </p:tgtEl>
                                      </p:cBhvr>
                                    </p:animEffect>
                                  </p:childTnLst>
                                </p:cTn>
                              </p:par>
                            </p:childTnLst>
                          </p:cTn>
                        </p:par>
                        <p:par>
                          <p:cTn id="26" fill="hold">
                            <p:stCondLst>
                              <p:cond delay="3500"/>
                            </p:stCondLst>
                            <p:childTnLst>
                              <p:par>
                                <p:cTn id="27" presetID="22" presetClass="entr" presetSubtype="1" fill="hold" grpId="1"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1000"/>
                                        <p:tgtEl>
                                          <p:spTgt spid="6"/>
                                        </p:tgtEl>
                                      </p:cBhvr>
                                    </p:animEffect>
                                  </p:childTnLst>
                                </p:cTn>
                              </p:par>
                            </p:childTnLst>
                          </p:cTn>
                        </p:par>
                        <p:par>
                          <p:cTn id="30" fill="hold">
                            <p:stCondLst>
                              <p:cond delay="4500"/>
                            </p:stCondLst>
                            <p:childTnLst>
                              <p:par>
                                <p:cTn id="31" presetID="22" presetClass="entr" presetSubtype="1"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6" grpId="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11295" name="Freeform 31"/>
          <p:cNvSpPr/>
          <p:nvPr/>
        </p:nvSpPr>
        <p:spPr bwMode="auto">
          <a:xfrm>
            <a:off x="5476875" y="1826260"/>
            <a:ext cx="1233805" cy="4474845"/>
          </a:xfrm>
          <a:custGeom>
            <a:avLst/>
            <a:gdLst>
              <a:gd name="T0" fmla="*/ 416 w 833"/>
              <a:gd name="T1" fmla="*/ 2194 h 3027"/>
              <a:gd name="T2" fmla="*/ 416 w 833"/>
              <a:gd name="T3" fmla="*/ 2194 h 3027"/>
              <a:gd name="T4" fmla="*/ 102 w 833"/>
              <a:gd name="T5" fmla="*/ 1879 h 3027"/>
              <a:gd name="T6" fmla="*/ 416 w 833"/>
              <a:gd name="T7" fmla="*/ 1564 h 3027"/>
              <a:gd name="T8" fmla="*/ 416 w 833"/>
              <a:gd name="T9" fmla="*/ 1564 h 3027"/>
              <a:gd name="T10" fmla="*/ 833 w 833"/>
              <a:gd name="T11" fmla="*/ 1148 h 3027"/>
              <a:gd name="T12" fmla="*/ 416 w 833"/>
              <a:gd name="T13" fmla="*/ 731 h 3027"/>
              <a:gd name="T14" fmla="*/ 416 w 833"/>
              <a:gd name="T15" fmla="*/ 731 h 3027"/>
              <a:gd name="T16" fmla="*/ 102 w 833"/>
              <a:gd name="T17" fmla="*/ 416 h 3027"/>
              <a:gd name="T18" fmla="*/ 416 w 833"/>
              <a:gd name="T19" fmla="*/ 102 h 3027"/>
              <a:gd name="T20" fmla="*/ 416 w 833"/>
              <a:gd name="T21" fmla="*/ 0 h 3027"/>
              <a:gd name="T22" fmla="*/ 0 w 833"/>
              <a:gd name="T23" fmla="*/ 416 h 3027"/>
              <a:gd name="T24" fmla="*/ 416 w 833"/>
              <a:gd name="T25" fmla="*/ 833 h 3027"/>
              <a:gd name="T26" fmla="*/ 416 w 833"/>
              <a:gd name="T27" fmla="*/ 833 h 3027"/>
              <a:gd name="T28" fmla="*/ 731 w 833"/>
              <a:gd name="T29" fmla="*/ 1148 h 3027"/>
              <a:gd name="T30" fmla="*/ 416 w 833"/>
              <a:gd name="T31" fmla="*/ 1462 h 3027"/>
              <a:gd name="T32" fmla="*/ 416 w 833"/>
              <a:gd name="T33" fmla="*/ 1462 h 3027"/>
              <a:gd name="T34" fmla="*/ 0 w 833"/>
              <a:gd name="T35" fmla="*/ 1879 h 3027"/>
              <a:gd name="T36" fmla="*/ 416 w 833"/>
              <a:gd name="T37" fmla="*/ 2296 h 3027"/>
              <a:gd name="T38" fmla="*/ 416 w 833"/>
              <a:gd name="T39" fmla="*/ 2296 h 3027"/>
              <a:gd name="T40" fmla="*/ 731 w 833"/>
              <a:gd name="T41" fmla="*/ 2610 h 3027"/>
              <a:gd name="T42" fmla="*/ 416 w 833"/>
              <a:gd name="T43" fmla="*/ 2925 h 3027"/>
              <a:gd name="T44" fmla="*/ 416 w 833"/>
              <a:gd name="T45" fmla="*/ 3027 h 3027"/>
              <a:gd name="T46" fmla="*/ 833 w 833"/>
              <a:gd name="T47" fmla="*/ 2610 h 3027"/>
              <a:gd name="T48" fmla="*/ 416 w 833"/>
              <a:gd name="T49" fmla="*/ 2194 h 3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3027">
                <a:moveTo>
                  <a:pt x="416" y="2194"/>
                </a:moveTo>
                <a:cubicBezTo>
                  <a:pt x="416" y="2194"/>
                  <a:pt x="416" y="2194"/>
                  <a:pt x="416" y="2194"/>
                </a:cubicBezTo>
                <a:cubicBezTo>
                  <a:pt x="243" y="2194"/>
                  <a:pt x="102" y="2053"/>
                  <a:pt x="102" y="1879"/>
                </a:cubicBezTo>
                <a:cubicBezTo>
                  <a:pt x="102" y="1705"/>
                  <a:pt x="243" y="1564"/>
                  <a:pt x="416" y="1564"/>
                </a:cubicBezTo>
                <a:cubicBezTo>
                  <a:pt x="416" y="1564"/>
                  <a:pt x="416" y="1564"/>
                  <a:pt x="416" y="1564"/>
                </a:cubicBezTo>
                <a:cubicBezTo>
                  <a:pt x="647" y="1564"/>
                  <a:pt x="833" y="1378"/>
                  <a:pt x="833" y="1148"/>
                </a:cubicBezTo>
                <a:cubicBezTo>
                  <a:pt x="833" y="918"/>
                  <a:pt x="647" y="731"/>
                  <a:pt x="416" y="731"/>
                </a:cubicBezTo>
                <a:cubicBezTo>
                  <a:pt x="416" y="731"/>
                  <a:pt x="416" y="731"/>
                  <a:pt x="416" y="731"/>
                </a:cubicBezTo>
                <a:cubicBezTo>
                  <a:pt x="243" y="731"/>
                  <a:pt x="102" y="590"/>
                  <a:pt x="102" y="416"/>
                </a:cubicBezTo>
                <a:cubicBezTo>
                  <a:pt x="102" y="243"/>
                  <a:pt x="243" y="102"/>
                  <a:pt x="416" y="102"/>
                </a:cubicBezTo>
                <a:cubicBezTo>
                  <a:pt x="416" y="0"/>
                  <a:pt x="416" y="0"/>
                  <a:pt x="416" y="0"/>
                </a:cubicBezTo>
                <a:cubicBezTo>
                  <a:pt x="186" y="0"/>
                  <a:pt x="0" y="186"/>
                  <a:pt x="0" y="416"/>
                </a:cubicBezTo>
                <a:cubicBezTo>
                  <a:pt x="0" y="646"/>
                  <a:pt x="186" y="833"/>
                  <a:pt x="416" y="833"/>
                </a:cubicBezTo>
                <a:cubicBezTo>
                  <a:pt x="416" y="833"/>
                  <a:pt x="416" y="833"/>
                  <a:pt x="416" y="833"/>
                </a:cubicBezTo>
                <a:cubicBezTo>
                  <a:pt x="590" y="833"/>
                  <a:pt x="731" y="974"/>
                  <a:pt x="731" y="1148"/>
                </a:cubicBezTo>
                <a:cubicBezTo>
                  <a:pt x="731" y="1321"/>
                  <a:pt x="590" y="1462"/>
                  <a:pt x="416" y="1462"/>
                </a:cubicBezTo>
                <a:cubicBezTo>
                  <a:pt x="416" y="1462"/>
                  <a:pt x="416" y="1462"/>
                  <a:pt x="416" y="1462"/>
                </a:cubicBezTo>
                <a:cubicBezTo>
                  <a:pt x="186" y="1462"/>
                  <a:pt x="0" y="1649"/>
                  <a:pt x="0" y="1879"/>
                </a:cubicBezTo>
                <a:cubicBezTo>
                  <a:pt x="0" y="2109"/>
                  <a:pt x="186" y="2296"/>
                  <a:pt x="416" y="2296"/>
                </a:cubicBezTo>
                <a:cubicBezTo>
                  <a:pt x="416" y="2296"/>
                  <a:pt x="416" y="2296"/>
                  <a:pt x="416" y="2296"/>
                </a:cubicBezTo>
                <a:cubicBezTo>
                  <a:pt x="590" y="2296"/>
                  <a:pt x="731" y="2437"/>
                  <a:pt x="731" y="2610"/>
                </a:cubicBezTo>
                <a:cubicBezTo>
                  <a:pt x="731" y="2784"/>
                  <a:pt x="590" y="2925"/>
                  <a:pt x="416" y="2925"/>
                </a:cubicBezTo>
                <a:cubicBezTo>
                  <a:pt x="416" y="3027"/>
                  <a:pt x="416" y="3027"/>
                  <a:pt x="416" y="3027"/>
                </a:cubicBezTo>
                <a:cubicBezTo>
                  <a:pt x="647" y="3027"/>
                  <a:pt x="833" y="2841"/>
                  <a:pt x="833" y="2610"/>
                </a:cubicBezTo>
                <a:cubicBezTo>
                  <a:pt x="833" y="2380"/>
                  <a:pt x="647" y="2194"/>
                  <a:pt x="416" y="2194"/>
                </a:cubicBezTo>
                <a:close/>
              </a:path>
            </a:pathLst>
          </a:custGeom>
          <a:solidFill>
            <a:schemeClr val="bg1">
              <a:lumMod val="85000"/>
            </a:schemeClr>
          </a:solidFill>
          <a:ln>
            <a:noFill/>
          </a:ln>
        </p:spPr>
        <p:txBody>
          <a:bodyPr/>
          <a:lstStyle/>
          <a:p>
            <a:endParaRPr lang="zh-CN" altLang="en-US">
              <a:solidFill>
                <a:prstClr val="black"/>
              </a:solidFill>
            </a:endParaRPr>
          </a:p>
        </p:txBody>
      </p:sp>
      <p:grpSp>
        <p:nvGrpSpPr>
          <p:cNvPr id="17" name="组合 16"/>
          <p:cNvGrpSpPr/>
          <p:nvPr/>
        </p:nvGrpSpPr>
        <p:grpSpPr>
          <a:xfrm>
            <a:off x="5372100" y="3182620"/>
            <a:ext cx="1065530" cy="717550"/>
            <a:chOff x="8460" y="5012"/>
            <a:chExt cx="1678" cy="1130"/>
          </a:xfrm>
        </p:grpSpPr>
        <p:sp>
          <p:nvSpPr>
            <p:cNvPr id="11292" name="Oval 28"/>
            <p:cNvSpPr>
              <a:spLocks noChangeArrowheads="1"/>
            </p:cNvSpPr>
            <p:nvPr/>
          </p:nvSpPr>
          <p:spPr bwMode="auto">
            <a:xfrm>
              <a:off x="9006" y="5012"/>
              <a:ext cx="1132" cy="1130"/>
            </a:xfrm>
            <a:prstGeom prst="ellipse">
              <a:avLst/>
            </a:prstGeom>
            <a:solidFill>
              <a:srgbClr val="DC4A57">
                <a:alpha val="55000"/>
              </a:srgbClr>
            </a:solidFill>
            <a:ln>
              <a:noFill/>
            </a:ln>
          </p:spPr>
          <p:txBody>
            <a:bodyPr/>
            <a:lstStyle/>
            <a:p>
              <a:endParaRPr lang="zh-CN" altLang="en-US">
                <a:solidFill>
                  <a:prstClr val="black"/>
                </a:solidFill>
              </a:endParaRPr>
            </a:p>
          </p:txBody>
        </p:sp>
        <p:sp>
          <p:nvSpPr>
            <p:cNvPr id="11297" name="Freeform 33"/>
            <p:cNvSpPr/>
            <p:nvPr/>
          </p:nvSpPr>
          <p:spPr bwMode="auto">
            <a:xfrm>
              <a:off x="8460" y="5138"/>
              <a:ext cx="514" cy="765"/>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rgbClr val="DC4A57">
                <a:alpha val="55000"/>
              </a:srgbClr>
            </a:solidFill>
            <a:ln>
              <a:noFill/>
            </a:ln>
          </p:spPr>
          <p:txBody>
            <a:bodyPr/>
            <a:lstStyle/>
            <a:p>
              <a:endParaRPr lang="zh-CN" altLang="en-US">
                <a:solidFill>
                  <a:prstClr val="black"/>
                </a:solidFill>
              </a:endParaRPr>
            </a:p>
          </p:txBody>
        </p:sp>
        <p:grpSp>
          <p:nvGrpSpPr>
            <p:cNvPr id="11314" name="Group 50"/>
            <p:cNvGrpSpPr/>
            <p:nvPr/>
          </p:nvGrpSpPr>
          <p:grpSpPr bwMode="auto">
            <a:xfrm>
              <a:off x="9378" y="5283"/>
              <a:ext cx="434" cy="414"/>
              <a:chOff x="2809" y="1408"/>
              <a:chExt cx="143" cy="136"/>
            </a:xfrm>
          </p:grpSpPr>
          <p:sp>
            <p:nvSpPr>
              <p:cNvPr id="11300" name="Freeform 36"/>
              <p:cNvSpPr/>
              <p:nvPr/>
            </p:nvSpPr>
            <p:spPr bwMode="auto">
              <a:xfrm>
                <a:off x="2884" y="1457"/>
                <a:ext cx="68" cy="66"/>
              </a:xfrm>
              <a:custGeom>
                <a:avLst/>
                <a:gdLst>
                  <a:gd name="T0" fmla="*/ 75 w 88"/>
                  <a:gd name="T1" fmla="*/ 30 h 86"/>
                  <a:gd name="T2" fmla="*/ 58 w 88"/>
                  <a:gd name="T3" fmla="*/ 30 h 86"/>
                  <a:gd name="T4" fmla="*/ 58 w 88"/>
                  <a:gd name="T5" fmla="*/ 13 h 86"/>
                  <a:gd name="T6" fmla="*/ 44 w 88"/>
                  <a:gd name="T7" fmla="*/ 0 h 86"/>
                  <a:gd name="T8" fmla="*/ 31 w 88"/>
                  <a:gd name="T9" fmla="*/ 13 h 86"/>
                  <a:gd name="T10" fmla="*/ 31 w 88"/>
                  <a:gd name="T11" fmla="*/ 30 h 86"/>
                  <a:gd name="T12" fmla="*/ 14 w 88"/>
                  <a:gd name="T13" fmla="*/ 30 h 86"/>
                  <a:gd name="T14" fmla="*/ 0 w 88"/>
                  <a:gd name="T15" fmla="*/ 43 h 86"/>
                  <a:gd name="T16" fmla="*/ 14 w 88"/>
                  <a:gd name="T17" fmla="*/ 56 h 86"/>
                  <a:gd name="T18" fmla="*/ 31 w 88"/>
                  <a:gd name="T19" fmla="*/ 56 h 86"/>
                  <a:gd name="T20" fmla="*/ 31 w 88"/>
                  <a:gd name="T21" fmla="*/ 73 h 86"/>
                  <a:gd name="T22" fmla="*/ 44 w 88"/>
                  <a:gd name="T23" fmla="*/ 86 h 86"/>
                  <a:gd name="T24" fmla="*/ 58 w 88"/>
                  <a:gd name="T25" fmla="*/ 73 h 86"/>
                  <a:gd name="T26" fmla="*/ 58 w 88"/>
                  <a:gd name="T27" fmla="*/ 56 h 86"/>
                  <a:gd name="T28" fmla="*/ 75 w 88"/>
                  <a:gd name="T29" fmla="*/ 56 h 86"/>
                  <a:gd name="T30" fmla="*/ 88 w 88"/>
                  <a:gd name="T31" fmla="*/ 43 h 86"/>
                  <a:gd name="T32" fmla="*/ 75 w 88"/>
                  <a:gd name="T33"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75" y="30"/>
                    </a:moveTo>
                    <a:cubicBezTo>
                      <a:pt x="58" y="30"/>
                      <a:pt x="58" y="30"/>
                      <a:pt x="58" y="30"/>
                    </a:cubicBezTo>
                    <a:cubicBezTo>
                      <a:pt x="58" y="13"/>
                      <a:pt x="58" y="13"/>
                      <a:pt x="58" y="13"/>
                    </a:cubicBezTo>
                    <a:cubicBezTo>
                      <a:pt x="58" y="6"/>
                      <a:pt x="52" y="0"/>
                      <a:pt x="44" y="0"/>
                    </a:cubicBezTo>
                    <a:cubicBezTo>
                      <a:pt x="37" y="0"/>
                      <a:pt x="31" y="6"/>
                      <a:pt x="31" y="13"/>
                    </a:cubicBezTo>
                    <a:cubicBezTo>
                      <a:pt x="31" y="30"/>
                      <a:pt x="31" y="30"/>
                      <a:pt x="31" y="30"/>
                    </a:cubicBezTo>
                    <a:cubicBezTo>
                      <a:pt x="14" y="30"/>
                      <a:pt x="14" y="30"/>
                      <a:pt x="14" y="30"/>
                    </a:cubicBezTo>
                    <a:cubicBezTo>
                      <a:pt x="6" y="30"/>
                      <a:pt x="0" y="36"/>
                      <a:pt x="0" y="43"/>
                    </a:cubicBezTo>
                    <a:cubicBezTo>
                      <a:pt x="0" y="50"/>
                      <a:pt x="6" y="56"/>
                      <a:pt x="14" y="56"/>
                    </a:cubicBezTo>
                    <a:cubicBezTo>
                      <a:pt x="31" y="56"/>
                      <a:pt x="31" y="56"/>
                      <a:pt x="31" y="56"/>
                    </a:cubicBezTo>
                    <a:cubicBezTo>
                      <a:pt x="31" y="73"/>
                      <a:pt x="31" y="73"/>
                      <a:pt x="31" y="73"/>
                    </a:cubicBezTo>
                    <a:cubicBezTo>
                      <a:pt x="31" y="80"/>
                      <a:pt x="37" y="86"/>
                      <a:pt x="44" y="86"/>
                    </a:cubicBezTo>
                    <a:cubicBezTo>
                      <a:pt x="52" y="86"/>
                      <a:pt x="58" y="80"/>
                      <a:pt x="58" y="73"/>
                    </a:cubicBezTo>
                    <a:cubicBezTo>
                      <a:pt x="58" y="56"/>
                      <a:pt x="58" y="56"/>
                      <a:pt x="58" y="56"/>
                    </a:cubicBezTo>
                    <a:cubicBezTo>
                      <a:pt x="75" y="56"/>
                      <a:pt x="75" y="56"/>
                      <a:pt x="75" y="56"/>
                    </a:cubicBezTo>
                    <a:cubicBezTo>
                      <a:pt x="82" y="56"/>
                      <a:pt x="88" y="50"/>
                      <a:pt x="88" y="43"/>
                    </a:cubicBezTo>
                    <a:cubicBezTo>
                      <a:pt x="88" y="36"/>
                      <a:pt x="82" y="30"/>
                      <a:pt x="7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301" name="Freeform 37"/>
              <p:cNvSpPr>
                <a:spLocks noEditPoints="1"/>
              </p:cNvSpPr>
              <p:nvPr/>
            </p:nvSpPr>
            <p:spPr bwMode="auto">
              <a:xfrm>
                <a:off x="2809" y="1408"/>
                <a:ext cx="105" cy="136"/>
              </a:xfrm>
              <a:custGeom>
                <a:avLst/>
                <a:gdLst>
                  <a:gd name="T0" fmla="*/ 70 w 138"/>
                  <a:gd name="T1" fmla="*/ 68 h 178"/>
                  <a:gd name="T2" fmla="*/ 105 w 138"/>
                  <a:gd name="T3" fmla="*/ 34 h 178"/>
                  <a:gd name="T4" fmla="*/ 70 w 138"/>
                  <a:gd name="T5" fmla="*/ 0 h 178"/>
                  <a:gd name="T6" fmla="*/ 35 w 138"/>
                  <a:gd name="T7" fmla="*/ 34 h 178"/>
                  <a:gd name="T8" fmla="*/ 70 w 138"/>
                  <a:gd name="T9" fmla="*/ 68 h 178"/>
                  <a:gd name="T10" fmla="*/ 138 w 138"/>
                  <a:gd name="T11" fmla="*/ 165 h 178"/>
                  <a:gd name="T12" fmla="*/ 110 w 138"/>
                  <a:gd name="T13" fmla="*/ 135 h 178"/>
                  <a:gd name="T14" fmla="*/ 80 w 138"/>
                  <a:gd name="T15" fmla="*/ 108 h 178"/>
                  <a:gd name="T16" fmla="*/ 98 w 138"/>
                  <a:gd name="T17" fmla="*/ 87 h 178"/>
                  <a:gd name="T18" fmla="*/ 69 w 138"/>
                  <a:gd name="T19" fmla="*/ 78 h 178"/>
                  <a:gd name="T20" fmla="*/ 0 w 138"/>
                  <a:gd name="T21" fmla="*/ 173 h 178"/>
                  <a:gd name="T22" fmla="*/ 0 w 138"/>
                  <a:gd name="T23" fmla="*/ 178 h 178"/>
                  <a:gd name="T24" fmla="*/ 138 w 138"/>
                  <a:gd name="T25" fmla="*/ 178 h 178"/>
                  <a:gd name="T26" fmla="*/ 138 w 138"/>
                  <a:gd name="T27" fmla="*/ 173 h 178"/>
                  <a:gd name="T28" fmla="*/ 138 w 138"/>
                  <a:gd name="T29" fmla="*/ 16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78">
                    <a:moveTo>
                      <a:pt x="70" y="68"/>
                    </a:moveTo>
                    <a:cubicBezTo>
                      <a:pt x="89" y="68"/>
                      <a:pt x="105" y="53"/>
                      <a:pt x="105" y="34"/>
                    </a:cubicBezTo>
                    <a:cubicBezTo>
                      <a:pt x="105" y="15"/>
                      <a:pt x="89" y="0"/>
                      <a:pt x="70" y="0"/>
                    </a:cubicBezTo>
                    <a:cubicBezTo>
                      <a:pt x="50" y="0"/>
                      <a:pt x="35" y="15"/>
                      <a:pt x="35" y="34"/>
                    </a:cubicBezTo>
                    <a:cubicBezTo>
                      <a:pt x="35" y="53"/>
                      <a:pt x="50" y="68"/>
                      <a:pt x="70" y="68"/>
                    </a:cubicBezTo>
                    <a:close/>
                    <a:moveTo>
                      <a:pt x="138" y="165"/>
                    </a:moveTo>
                    <a:cubicBezTo>
                      <a:pt x="128" y="165"/>
                      <a:pt x="110" y="161"/>
                      <a:pt x="110" y="135"/>
                    </a:cubicBezTo>
                    <a:cubicBezTo>
                      <a:pt x="110" y="135"/>
                      <a:pt x="77" y="138"/>
                      <a:pt x="80" y="108"/>
                    </a:cubicBezTo>
                    <a:cubicBezTo>
                      <a:pt x="81" y="95"/>
                      <a:pt x="90" y="89"/>
                      <a:pt x="98" y="87"/>
                    </a:cubicBezTo>
                    <a:cubicBezTo>
                      <a:pt x="89" y="81"/>
                      <a:pt x="80" y="78"/>
                      <a:pt x="69" y="78"/>
                    </a:cubicBezTo>
                    <a:cubicBezTo>
                      <a:pt x="31" y="78"/>
                      <a:pt x="0" y="120"/>
                      <a:pt x="0" y="173"/>
                    </a:cubicBezTo>
                    <a:cubicBezTo>
                      <a:pt x="0" y="174"/>
                      <a:pt x="0" y="176"/>
                      <a:pt x="0" y="178"/>
                    </a:cubicBezTo>
                    <a:cubicBezTo>
                      <a:pt x="138" y="178"/>
                      <a:pt x="138" y="178"/>
                      <a:pt x="138" y="178"/>
                    </a:cubicBezTo>
                    <a:cubicBezTo>
                      <a:pt x="138" y="176"/>
                      <a:pt x="138" y="174"/>
                      <a:pt x="138" y="173"/>
                    </a:cubicBezTo>
                    <a:cubicBezTo>
                      <a:pt x="138" y="170"/>
                      <a:pt x="138" y="168"/>
                      <a:pt x="138"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grpSp>
      </p:grpSp>
      <p:grpSp>
        <p:nvGrpSpPr>
          <p:cNvPr id="16" name="组合 15"/>
          <p:cNvGrpSpPr/>
          <p:nvPr/>
        </p:nvGrpSpPr>
        <p:grpSpPr>
          <a:xfrm>
            <a:off x="5718810" y="2083435"/>
            <a:ext cx="1042670" cy="715010"/>
            <a:chOff x="9006" y="3281"/>
            <a:chExt cx="1642" cy="1126"/>
          </a:xfrm>
        </p:grpSpPr>
        <p:sp>
          <p:nvSpPr>
            <p:cNvPr id="11291" name="Oval 27"/>
            <p:cNvSpPr>
              <a:spLocks noChangeArrowheads="1"/>
            </p:cNvSpPr>
            <p:nvPr/>
          </p:nvSpPr>
          <p:spPr bwMode="auto">
            <a:xfrm>
              <a:off x="9006" y="3281"/>
              <a:ext cx="1133" cy="1127"/>
            </a:xfrm>
            <a:prstGeom prst="ellipse">
              <a:avLst/>
            </a:prstGeom>
            <a:solidFill>
              <a:srgbClr val="DC4A57">
                <a:alpha val="40000"/>
              </a:srgbClr>
            </a:solidFill>
            <a:ln>
              <a:noFill/>
            </a:ln>
          </p:spPr>
          <p:txBody>
            <a:bodyPr/>
            <a:lstStyle/>
            <a:p>
              <a:endParaRPr lang="zh-CN" altLang="en-US">
                <a:solidFill>
                  <a:prstClr val="black"/>
                </a:solidFill>
              </a:endParaRPr>
            </a:p>
          </p:txBody>
        </p:sp>
        <p:sp>
          <p:nvSpPr>
            <p:cNvPr id="11296" name="Freeform 32"/>
            <p:cNvSpPr/>
            <p:nvPr/>
          </p:nvSpPr>
          <p:spPr bwMode="auto">
            <a:xfrm>
              <a:off x="10132" y="3457"/>
              <a:ext cx="517" cy="76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DC4A57">
                <a:alpha val="40000"/>
              </a:srgbClr>
            </a:solidFill>
            <a:ln>
              <a:noFill/>
            </a:ln>
          </p:spPr>
          <p:txBody>
            <a:bodyPr/>
            <a:lstStyle/>
            <a:p>
              <a:endParaRPr lang="zh-CN" altLang="en-US">
                <a:solidFill>
                  <a:prstClr val="black"/>
                </a:solidFill>
              </a:endParaRPr>
            </a:p>
          </p:txBody>
        </p:sp>
        <p:grpSp>
          <p:nvGrpSpPr>
            <p:cNvPr id="11313" name="Group 49"/>
            <p:cNvGrpSpPr/>
            <p:nvPr/>
          </p:nvGrpSpPr>
          <p:grpSpPr bwMode="auto">
            <a:xfrm>
              <a:off x="9405" y="3642"/>
              <a:ext cx="374" cy="515"/>
              <a:chOff x="2820" y="838"/>
              <a:chExt cx="123" cy="169"/>
            </a:xfrm>
          </p:grpSpPr>
          <p:sp>
            <p:nvSpPr>
              <p:cNvPr id="11302" name="Freeform 38"/>
              <p:cNvSpPr>
                <a:spLocks noEditPoints="1"/>
              </p:cNvSpPr>
              <p:nvPr/>
            </p:nvSpPr>
            <p:spPr bwMode="auto">
              <a:xfrm>
                <a:off x="2841" y="856"/>
                <a:ext cx="55" cy="70"/>
              </a:xfrm>
              <a:custGeom>
                <a:avLst/>
                <a:gdLst>
                  <a:gd name="T0" fmla="*/ 69 w 72"/>
                  <a:gd name="T1" fmla="*/ 17 h 91"/>
                  <a:gd name="T2" fmla="*/ 3 w 72"/>
                  <a:gd name="T3" fmla="*/ 17 h 91"/>
                  <a:gd name="T4" fmla="*/ 0 w 72"/>
                  <a:gd name="T5" fmla="*/ 20 h 91"/>
                  <a:gd name="T6" fmla="*/ 3 w 72"/>
                  <a:gd name="T7" fmla="*/ 23 h 91"/>
                  <a:gd name="T8" fmla="*/ 69 w 72"/>
                  <a:gd name="T9" fmla="*/ 23 h 91"/>
                  <a:gd name="T10" fmla="*/ 72 w 72"/>
                  <a:gd name="T11" fmla="*/ 20 h 91"/>
                  <a:gd name="T12" fmla="*/ 69 w 72"/>
                  <a:gd name="T13" fmla="*/ 17 h 91"/>
                  <a:gd name="T14" fmla="*/ 3 w 72"/>
                  <a:gd name="T15" fmla="*/ 6 h 91"/>
                  <a:gd name="T16" fmla="*/ 69 w 72"/>
                  <a:gd name="T17" fmla="*/ 6 h 91"/>
                  <a:gd name="T18" fmla="*/ 72 w 72"/>
                  <a:gd name="T19" fmla="*/ 3 h 91"/>
                  <a:gd name="T20" fmla="*/ 69 w 72"/>
                  <a:gd name="T21" fmla="*/ 0 h 91"/>
                  <a:gd name="T22" fmla="*/ 3 w 72"/>
                  <a:gd name="T23" fmla="*/ 0 h 91"/>
                  <a:gd name="T24" fmla="*/ 0 w 72"/>
                  <a:gd name="T25" fmla="*/ 3 h 91"/>
                  <a:gd name="T26" fmla="*/ 3 w 72"/>
                  <a:gd name="T27" fmla="*/ 6 h 91"/>
                  <a:gd name="T28" fmla="*/ 0 w 72"/>
                  <a:gd name="T29" fmla="*/ 37 h 91"/>
                  <a:gd name="T30" fmla="*/ 3 w 72"/>
                  <a:gd name="T31" fmla="*/ 40 h 91"/>
                  <a:gd name="T32" fmla="*/ 50 w 72"/>
                  <a:gd name="T33" fmla="*/ 40 h 91"/>
                  <a:gd name="T34" fmla="*/ 67 w 72"/>
                  <a:gd name="T35" fmla="*/ 34 h 91"/>
                  <a:gd name="T36" fmla="*/ 3 w 72"/>
                  <a:gd name="T37" fmla="*/ 34 h 91"/>
                  <a:gd name="T38" fmla="*/ 0 w 72"/>
                  <a:gd name="T39" fmla="*/ 37 h 91"/>
                  <a:gd name="T40" fmla="*/ 0 w 72"/>
                  <a:gd name="T41" fmla="*/ 54 h 91"/>
                  <a:gd name="T42" fmla="*/ 3 w 72"/>
                  <a:gd name="T43" fmla="*/ 57 h 91"/>
                  <a:gd name="T44" fmla="*/ 31 w 72"/>
                  <a:gd name="T45" fmla="*/ 57 h 91"/>
                  <a:gd name="T46" fmla="*/ 36 w 72"/>
                  <a:gd name="T47" fmla="*/ 51 h 91"/>
                  <a:gd name="T48" fmla="*/ 3 w 72"/>
                  <a:gd name="T49" fmla="*/ 51 h 91"/>
                  <a:gd name="T50" fmla="*/ 0 w 72"/>
                  <a:gd name="T51" fmla="*/ 54 h 91"/>
                  <a:gd name="T52" fmla="*/ 0 w 72"/>
                  <a:gd name="T53" fmla="*/ 71 h 91"/>
                  <a:gd name="T54" fmla="*/ 3 w 72"/>
                  <a:gd name="T55" fmla="*/ 74 h 91"/>
                  <a:gd name="T56" fmla="*/ 22 w 72"/>
                  <a:gd name="T57" fmla="*/ 74 h 91"/>
                  <a:gd name="T58" fmla="*/ 24 w 72"/>
                  <a:gd name="T59" fmla="*/ 68 h 91"/>
                  <a:gd name="T60" fmla="*/ 3 w 72"/>
                  <a:gd name="T61" fmla="*/ 68 h 91"/>
                  <a:gd name="T62" fmla="*/ 0 w 72"/>
                  <a:gd name="T63" fmla="*/ 71 h 91"/>
                  <a:gd name="T64" fmla="*/ 0 w 72"/>
                  <a:gd name="T65" fmla="*/ 88 h 91"/>
                  <a:gd name="T66" fmla="*/ 3 w 72"/>
                  <a:gd name="T67" fmla="*/ 91 h 91"/>
                  <a:gd name="T68" fmla="*/ 18 w 72"/>
                  <a:gd name="T69" fmla="*/ 91 h 91"/>
                  <a:gd name="T70" fmla="*/ 19 w 72"/>
                  <a:gd name="T71" fmla="*/ 85 h 91"/>
                  <a:gd name="T72" fmla="*/ 3 w 72"/>
                  <a:gd name="T73" fmla="*/ 85 h 91"/>
                  <a:gd name="T74" fmla="*/ 0 w 72"/>
                  <a:gd name="T75"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91">
                    <a:moveTo>
                      <a:pt x="69" y="17"/>
                    </a:moveTo>
                    <a:cubicBezTo>
                      <a:pt x="3" y="17"/>
                      <a:pt x="3" y="17"/>
                      <a:pt x="3" y="17"/>
                    </a:cubicBezTo>
                    <a:cubicBezTo>
                      <a:pt x="1" y="17"/>
                      <a:pt x="0" y="19"/>
                      <a:pt x="0" y="20"/>
                    </a:cubicBezTo>
                    <a:cubicBezTo>
                      <a:pt x="0" y="22"/>
                      <a:pt x="1" y="23"/>
                      <a:pt x="3" y="23"/>
                    </a:cubicBezTo>
                    <a:cubicBezTo>
                      <a:pt x="69" y="23"/>
                      <a:pt x="69" y="23"/>
                      <a:pt x="69" y="23"/>
                    </a:cubicBezTo>
                    <a:cubicBezTo>
                      <a:pt x="71" y="23"/>
                      <a:pt x="72" y="22"/>
                      <a:pt x="72" y="20"/>
                    </a:cubicBezTo>
                    <a:cubicBezTo>
                      <a:pt x="72" y="19"/>
                      <a:pt x="71" y="17"/>
                      <a:pt x="69" y="17"/>
                    </a:cubicBezTo>
                    <a:close/>
                    <a:moveTo>
                      <a:pt x="3" y="6"/>
                    </a:moveTo>
                    <a:cubicBezTo>
                      <a:pt x="69" y="6"/>
                      <a:pt x="69" y="6"/>
                      <a:pt x="69" y="6"/>
                    </a:cubicBezTo>
                    <a:cubicBezTo>
                      <a:pt x="71" y="6"/>
                      <a:pt x="72" y="5"/>
                      <a:pt x="72" y="3"/>
                    </a:cubicBezTo>
                    <a:cubicBezTo>
                      <a:pt x="72" y="2"/>
                      <a:pt x="71" y="0"/>
                      <a:pt x="69" y="0"/>
                    </a:cubicBezTo>
                    <a:cubicBezTo>
                      <a:pt x="3" y="0"/>
                      <a:pt x="3" y="0"/>
                      <a:pt x="3" y="0"/>
                    </a:cubicBezTo>
                    <a:cubicBezTo>
                      <a:pt x="1" y="0"/>
                      <a:pt x="0" y="2"/>
                      <a:pt x="0" y="3"/>
                    </a:cubicBezTo>
                    <a:cubicBezTo>
                      <a:pt x="0" y="5"/>
                      <a:pt x="1" y="6"/>
                      <a:pt x="3" y="6"/>
                    </a:cubicBezTo>
                    <a:close/>
                    <a:moveTo>
                      <a:pt x="0" y="37"/>
                    </a:moveTo>
                    <a:cubicBezTo>
                      <a:pt x="0" y="39"/>
                      <a:pt x="1" y="40"/>
                      <a:pt x="3" y="40"/>
                    </a:cubicBezTo>
                    <a:cubicBezTo>
                      <a:pt x="50" y="40"/>
                      <a:pt x="50" y="40"/>
                      <a:pt x="50" y="40"/>
                    </a:cubicBezTo>
                    <a:cubicBezTo>
                      <a:pt x="56" y="37"/>
                      <a:pt x="61" y="35"/>
                      <a:pt x="67" y="34"/>
                    </a:cubicBezTo>
                    <a:cubicBezTo>
                      <a:pt x="3" y="34"/>
                      <a:pt x="3" y="34"/>
                      <a:pt x="3" y="34"/>
                    </a:cubicBezTo>
                    <a:cubicBezTo>
                      <a:pt x="1" y="34"/>
                      <a:pt x="0" y="35"/>
                      <a:pt x="0" y="37"/>
                    </a:cubicBezTo>
                    <a:close/>
                    <a:moveTo>
                      <a:pt x="0" y="54"/>
                    </a:moveTo>
                    <a:cubicBezTo>
                      <a:pt x="0" y="56"/>
                      <a:pt x="1" y="57"/>
                      <a:pt x="3" y="57"/>
                    </a:cubicBezTo>
                    <a:cubicBezTo>
                      <a:pt x="31" y="57"/>
                      <a:pt x="31" y="57"/>
                      <a:pt x="31" y="57"/>
                    </a:cubicBezTo>
                    <a:cubicBezTo>
                      <a:pt x="32" y="55"/>
                      <a:pt x="34" y="53"/>
                      <a:pt x="36" y="51"/>
                    </a:cubicBezTo>
                    <a:cubicBezTo>
                      <a:pt x="3" y="51"/>
                      <a:pt x="3" y="51"/>
                      <a:pt x="3" y="51"/>
                    </a:cubicBezTo>
                    <a:cubicBezTo>
                      <a:pt x="1" y="51"/>
                      <a:pt x="0" y="52"/>
                      <a:pt x="0" y="54"/>
                    </a:cubicBezTo>
                    <a:close/>
                    <a:moveTo>
                      <a:pt x="0" y="71"/>
                    </a:moveTo>
                    <a:cubicBezTo>
                      <a:pt x="0" y="72"/>
                      <a:pt x="1" y="74"/>
                      <a:pt x="3" y="74"/>
                    </a:cubicBezTo>
                    <a:cubicBezTo>
                      <a:pt x="22" y="74"/>
                      <a:pt x="22" y="74"/>
                      <a:pt x="22" y="74"/>
                    </a:cubicBezTo>
                    <a:cubicBezTo>
                      <a:pt x="22" y="72"/>
                      <a:pt x="23" y="70"/>
                      <a:pt x="24" y="68"/>
                    </a:cubicBezTo>
                    <a:cubicBezTo>
                      <a:pt x="3" y="68"/>
                      <a:pt x="3" y="68"/>
                      <a:pt x="3" y="68"/>
                    </a:cubicBezTo>
                    <a:cubicBezTo>
                      <a:pt x="1" y="68"/>
                      <a:pt x="0" y="69"/>
                      <a:pt x="0" y="71"/>
                    </a:cubicBezTo>
                    <a:close/>
                    <a:moveTo>
                      <a:pt x="0" y="88"/>
                    </a:moveTo>
                    <a:cubicBezTo>
                      <a:pt x="0" y="89"/>
                      <a:pt x="1" y="91"/>
                      <a:pt x="3" y="91"/>
                    </a:cubicBezTo>
                    <a:cubicBezTo>
                      <a:pt x="18" y="91"/>
                      <a:pt x="18" y="91"/>
                      <a:pt x="18" y="91"/>
                    </a:cubicBezTo>
                    <a:cubicBezTo>
                      <a:pt x="19" y="89"/>
                      <a:pt x="19" y="87"/>
                      <a:pt x="19" y="85"/>
                    </a:cubicBezTo>
                    <a:cubicBezTo>
                      <a:pt x="3" y="85"/>
                      <a:pt x="3" y="85"/>
                      <a:pt x="3" y="85"/>
                    </a:cubicBezTo>
                    <a:cubicBezTo>
                      <a:pt x="1" y="85"/>
                      <a:pt x="0" y="86"/>
                      <a:pt x="0" y="8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303" name="Freeform 39"/>
              <p:cNvSpPr>
                <a:spLocks noEditPoints="1"/>
              </p:cNvSpPr>
              <p:nvPr/>
            </p:nvSpPr>
            <p:spPr bwMode="auto">
              <a:xfrm>
                <a:off x="2860" y="887"/>
                <a:ext cx="83" cy="81"/>
              </a:xfrm>
              <a:custGeom>
                <a:avLst/>
                <a:gdLst>
                  <a:gd name="T0" fmla="*/ 90 w 109"/>
                  <a:gd name="T1" fmla="*/ 19 h 106"/>
                  <a:gd name="T2" fmla="*/ 20 w 109"/>
                  <a:gd name="T3" fmla="*/ 19 h 106"/>
                  <a:gd name="T4" fmla="*/ 20 w 109"/>
                  <a:gd name="T5" fmla="*/ 87 h 106"/>
                  <a:gd name="T6" fmla="*/ 90 w 109"/>
                  <a:gd name="T7" fmla="*/ 87 h 106"/>
                  <a:gd name="T8" fmla="*/ 90 w 109"/>
                  <a:gd name="T9" fmla="*/ 19 h 106"/>
                  <a:gd name="T10" fmla="*/ 30 w 109"/>
                  <a:gd name="T11" fmla="*/ 77 h 106"/>
                  <a:gd name="T12" fmla="*/ 30 w 109"/>
                  <a:gd name="T13" fmla="*/ 29 h 106"/>
                  <a:gd name="T14" fmla="*/ 79 w 109"/>
                  <a:gd name="T15" fmla="*/ 29 h 106"/>
                  <a:gd name="T16" fmla="*/ 79 w 109"/>
                  <a:gd name="T17" fmla="*/ 77 h 106"/>
                  <a:gd name="T18" fmla="*/ 30 w 109"/>
                  <a:gd name="T1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6">
                    <a:moveTo>
                      <a:pt x="90" y="19"/>
                    </a:moveTo>
                    <a:cubicBezTo>
                      <a:pt x="70" y="0"/>
                      <a:pt x="39" y="0"/>
                      <a:pt x="20" y="19"/>
                    </a:cubicBezTo>
                    <a:cubicBezTo>
                      <a:pt x="0" y="38"/>
                      <a:pt x="0" y="68"/>
                      <a:pt x="20" y="87"/>
                    </a:cubicBezTo>
                    <a:cubicBezTo>
                      <a:pt x="39" y="106"/>
                      <a:pt x="70" y="106"/>
                      <a:pt x="90" y="87"/>
                    </a:cubicBezTo>
                    <a:cubicBezTo>
                      <a:pt x="109" y="68"/>
                      <a:pt x="109" y="38"/>
                      <a:pt x="90" y="19"/>
                    </a:cubicBezTo>
                    <a:close/>
                    <a:moveTo>
                      <a:pt x="30" y="77"/>
                    </a:moveTo>
                    <a:cubicBezTo>
                      <a:pt x="17" y="64"/>
                      <a:pt x="17" y="42"/>
                      <a:pt x="30" y="29"/>
                    </a:cubicBezTo>
                    <a:cubicBezTo>
                      <a:pt x="44" y="16"/>
                      <a:pt x="66" y="16"/>
                      <a:pt x="79" y="29"/>
                    </a:cubicBezTo>
                    <a:cubicBezTo>
                      <a:pt x="92" y="42"/>
                      <a:pt x="92" y="64"/>
                      <a:pt x="79" y="77"/>
                    </a:cubicBezTo>
                    <a:cubicBezTo>
                      <a:pt x="66" y="90"/>
                      <a:pt x="44" y="90"/>
                      <a:pt x="30"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304" name="Freeform 40"/>
              <p:cNvSpPr>
                <a:spLocks noEditPoints="1"/>
              </p:cNvSpPr>
              <p:nvPr/>
            </p:nvSpPr>
            <p:spPr bwMode="auto">
              <a:xfrm>
                <a:off x="2820" y="955"/>
                <a:ext cx="53" cy="52"/>
              </a:xfrm>
              <a:custGeom>
                <a:avLst/>
                <a:gdLst>
                  <a:gd name="T0" fmla="*/ 65 w 69"/>
                  <a:gd name="T1" fmla="*/ 4 h 68"/>
                  <a:gd name="T2" fmla="*/ 51 w 69"/>
                  <a:gd name="T3" fmla="*/ 4 h 68"/>
                  <a:gd name="T4" fmla="*/ 51 w 69"/>
                  <a:gd name="T5" fmla="*/ 4 h 68"/>
                  <a:gd name="T6" fmla="*/ 65 w 69"/>
                  <a:gd name="T7" fmla="*/ 18 h 68"/>
                  <a:gd name="T8" fmla="*/ 65 w 69"/>
                  <a:gd name="T9" fmla="*/ 18 h 68"/>
                  <a:gd name="T10" fmla="*/ 65 w 69"/>
                  <a:gd name="T11" fmla="*/ 4 h 68"/>
                  <a:gd name="T12" fmla="*/ 4 w 69"/>
                  <a:gd name="T13" fmla="*/ 50 h 68"/>
                  <a:gd name="T14" fmla="*/ 4 w 69"/>
                  <a:gd name="T15" fmla="*/ 64 h 68"/>
                  <a:gd name="T16" fmla="*/ 18 w 69"/>
                  <a:gd name="T17" fmla="*/ 64 h 68"/>
                  <a:gd name="T18" fmla="*/ 60 w 69"/>
                  <a:gd name="T19" fmla="*/ 23 h 68"/>
                  <a:gd name="T20" fmla="*/ 46 w 69"/>
                  <a:gd name="T21" fmla="*/ 9 h 68"/>
                  <a:gd name="T22" fmla="*/ 4 w 69"/>
                  <a:gd name="T23"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5" y="4"/>
                    </a:moveTo>
                    <a:cubicBezTo>
                      <a:pt x="61" y="0"/>
                      <a:pt x="55" y="0"/>
                      <a:pt x="51" y="4"/>
                    </a:cubicBezTo>
                    <a:cubicBezTo>
                      <a:pt x="51" y="4"/>
                      <a:pt x="51" y="4"/>
                      <a:pt x="51" y="4"/>
                    </a:cubicBezTo>
                    <a:cubicBezTo>
                      <a:pt x="65" y="18"/>
                      <a:pt x="65" y="18"/>
                      <a:pt x="65" y="18"/>
                    </a:cubicBezTo>
                    <a:cubicBezTo>
                      <a:pt x="65" y="18"/>
                      <a:pt x="65" y="18"/>
                      <a:pt x="65" y="18"/>
                    </a:cubicBezTo>
                    <a:cubicBezTo>
                      <a:pt x="69" y="14"/>
                      <a:pt x="69" y="8"/>
                      <a:pt x="65" y="4"/>
                    </a:cubicBezTo>
                    <a:close/>
                    <a:moveTo>
                      <a:pt x="4" y="50"/>
                    </a:moveTo>
                    <a:cubicBezTo>
                      <a:pt x="0" y="54"/>
                      <a:pt x="0" y="60"/>
                      <a:pt x="4" y="64"/>
                    </a:cubicBezTo>
                    <a:cubicBezTo>
                      <a:pt x="8" y="68"/>
                      <a:pt x="14" y="68"/>
                      <a:pt x="18" y="64"/>
                    </a:cubicBezTo>
                    <a:cubicBezTo>
                      <a:pt x="60" y="23"/>
                      <a:pt x="60" y="23"/>
                      <a:pt x="60" y="23"/>
                    </a:cubicBezTo>
                    <a:cubicBezTo>
                      <a:pt x="46" y="9"/>
                      <a:pt x="46" y="9"/>
                      <a:pt x="46" y="9"/>
                    </a:cubicBez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305" name="Freeform 41"/>
              <p:cNvSpPr/>
              <p:nvPr/>
            </p:nvSpPr>
            <p:spPr bwMode="auto">
              <a:xfrm>
                <a:off x="2823" y="838"/>
                <a:ext cx="91" cy="104"/>
              </a:xfrm>
              <a:custGeom>
                <a:avLst/>
                <a:gdLst>
                  <a:gd name="T0" fmla="*/ 57 w 119"/>
                  <a:gd name="T1" fmla="*/ 125 h 136"/>
                  <a:gd name="T2" fmla="*/ 18 w 119"/>
                  <a:gd name="T3" fmla="*/ 125 h 136"/>
                  <a:gd name="T4" fmla="*/ 11 w 119"/>
                  <a:gd name="T5" fmla="*/ 119 h 136"/>
                  <a:gd name="T6" fmla="*/ 11 w 119"/>
                  <a:gd name="T7" fmla="*/ 18 h 136"/>
                  <a:gd name="T8" fmla="*/ 18 w 119"/>
                  <a:gd name="T9" fmla="*/ 12 h 136"/>
                  <a:gd name="T10" fmla="*/ 100 w 119"/>
                  <a:gd name="T11" fmla="*/ 12 h 136"/>
                  <a:gd name="T12" fmla="*/ 107 w 119"/>
                  <a:gd name="T13" fmla="*/ 18 h 136"/>
                  <a:gd name="T14" fmla="*/ 107 w 119"/>
                  <a:gd name="T15" fmla="*/ 71 h 136"/>
                  <a:gd name="T16" fmla="*/ 119 w 119"/>
                  <a:gd name="T17" fmla="*/ 73 h 136"/>
                  <a:gd name="T18" fmla="*/ 119 w 119"/>
                  <a:gd name="T19" fmla="*/ 18 h 136"/>
                  <a:gd name="T20" fmla="*/ 100 w 119"/>
                  <a:gd name="T21" fmla="*/ 0 h 136"/>
                  <a:gd name="T22" fmla="*/ 18 w 119"/>
                  <a:gd name="T23" fmla="*/ 0 h 136"/>
                  <a:gd name="T24" fmla="*/ 0 w 119"/>
                  <a:gd name="T25" fmla="*/ 18 h 136"/>
                  <a:gd name="T26" fmla="*/ 0 w 119"/>
                  <a:gd name="T27" fmla="*/ 119 h 136"/>
                  <a:gd name="T28" fmla="*/ 18 w 119"/>
                  <a:gd name="T29" fmla="*/ 136 h 136"/>
                  <a:gd name="T30" fmla="*/ 61 w 119"/>
                  <a:gd name="T31" fmla="*/ 136 h 136"/>
                  <a:gd name="T32" fmla="*/ 57 w 119"/>
                  <a:gd name="T33"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36">
                    <a:moveTo>
                      <a:pt x="57" y="125"/>
                    </a:moveTo>
                    <a:cubicBezTo>
                      <a:pt x="18" y="125"/>
                      <a:pt x="18" y="125"/>
                      <a:pt x="18" y="125"/>
                    </a:cubicBezTo>
                    <a:cubicBezTo>
                      <a:pt x="14" y="125"/>
                      <a:pt x="11" y="122"/>
                      <a:pt x="11" y="119"/>
                    </a:cubicBezTo>
                    <a:cubicBezTo>
                      <a:pt x="11" y="18"/>
                      <a:pt x="11" y="18"/>
                      <a:pt x="11" y="18"/>
                    </a:cubicBezTo>
                    <a:cubicBezTo>
                      <a:pt x="11" y="15"/>
                      <a:pt x="14" y="12"/>
                      <a:pt x="18" y="12"/>
                    </a:cubicBezTo>
                    <a:cubicBezTo>
                      <a:pt x="100" y="12"/>
                      <a:pt x="100" y="12"/>
                      <a:pt x="100" y="12"/>
                    </a:cubicBezTo>
                    <a:cubicBezTo>
                      <a:pt x="104" y="12"/>
                      <a:pt x="107" y="15"/>
                      <a:pt x="107" y="18"/>
                    </a:cubicBezTo>
                    <a:cubicBezTo>
                      <a:pt x="107" y="71"/>
                      <a:pt x="107" y="71"/>
                      <a:pt x="107" y="71"/>
                    </a:cubicBezTo>
                    <a:cubicBezTo>
                      <a:pt x="111" y="71"/>
                      <a:pt x="115" y="72"/>
                      <a:pt x="119" y="73"/>
                    </a:cubicBezTo>
                    <a:cubicBezTo>
                      <a:pt x="119" y="18"/>
                      <a:pt x="119" y="18"/>
                      <a:pt x="119" y="18"/>
                    </a:cubicBezTo>
                    <a:cubicBezTo>
                      <a:pt x="119" y="8"/>
                      <a:pt x="111" y="0"/>
                      <a:pt x="100" y="0"/>
                    </a:cubicBezTo>
                    <a:cubicBezTo>
                      <a:pt x="18" y="0"/>
                      <a:pt x="18" y="0"/>
                      <a:pt x="18" y="0"/>
                    </a:cubicBezTo>
                    <a:cubicBezTo>
                      <a:pt x="8" y="0"/>
                      <a:pt x="0" y="8"/>
                      <a:pt x="0" y="18"/>
                    </a:cubicBezTo>
                    <a:cubicBezTo>
                      <a:pt x="0" y="119"/>
                      <a:pt x="0" y="119"/>
                      <a:pt x="0" y="119"/>
                    </a:cubicBezTo>
                    <a:cubicBezTo>
                      <a:pt x="0" y="128"/>
                      <a:pt x="8" y="136"/>
                      <a:pt x="18" y="136"/>
                    </a:cubicBezTo>
                    <a:cubicBezTo>
                      <a:pt x="61" y="136"/>
                      <a:pt x="61" y="136"/>
                      <a:pt x="61" y="136"/>
                    </a:cubicBezTo>
                    <a:cubicBezTo>
                      <a:pt x="59" y="133"/>
                      <a:pt x="58" y="129"/>
                      <a:pt x="57" y="1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grpSp>
      </p:grpSp>
      <p:grpSp>
        <p:nvGrpSpPr>
          <p:cNvPr id="18" name="组合 17"/>
          <p:cNvGrpSpPr/>
          <p:nvPr/>
        </p:nvGrpSpPr>
        <p:grpSpPr>
          <a:xfrm>
            <a:off x="5718810" y="4253230"/>
            <a:ext cx="1042670" cy="717550"/>
            <a:chOff x="9006" y="6698"/>
            <a:chExt cx="1642" cy="1130"/>
          </a:xfrm>
        </p:grpSpPr>
        <p:sp>
          <p:nvSpPr>
            <p:cNvPr id="11293" name="Oval 29"/>
            <p:cNvSpPr>
              <a:spLocks noChangeArrowheads="1"/>
            </p:cNvSpPr>
            <p:nvPr/>
          </p:nvSpPr>
          <p:spPr bwMode="auto">
            <a:xfrm>
              <a:off x="9006" y="6698"/>
              <a:ext cx="1132" cy="1130"/>
            </a:xfrm>
            <a:prstGeom prst="ellipse">
              <a:avLst/>
            </a:prstGeom>
            <a:solidFill>
              <a:srgbClr val="DC4A57">
                <a:alpha val="70000"/>
              </a:srgbClr>
            </a:solidFill>
            <a:ln>
              <a:noFill/>
            </a:ln>
          </p:spPr>
          <p:txBody>
            <a:bodyPr/>
            <a:lstStyle/>
            <a:p>
              <a:endParaRPr lang="zh-CN" altLang="en-US">
                <a:solidFill>
                  <a:prstClr val="black"/>
                </a:solidFill>
              </a:endParaRPr>
            </a:p>
          </p:txBody>
        </p:sp>
        <p:sp>
          <p:nvSpPr>
            <p:cNvPr id="11299" name="Freeform 35"/>
            <p:cNvSpPr/>
            <p:nvPr/>
          </p:nvSpPr>
          <p:spPr bwMode="auto">
            <a:xfrm>
              <a:off x="10132" y="6896"/>
              <a:ext cx="517" cy="76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DC4A57">
                <a:alpha val="70000"/>
              </a:srgbClr>
            </a:solidFill>
            <a:ln>
              <a:noFill/>
            </a:ln>
          </p:spPr>
          <p:txBody>
            <a:bodyPr/>
            <a:lstStyle/>
            <a:p>
              <a:endParaRPr lang="zh-CN" altLang="en-US">
                <a:solidFill>
                  <a:prstClr val="black"/>
                </a:solidFill>
              </a:endParaRPr>
            </a:p>
          </p:txBody>
        </p:sp>
        <p:grpSp>
          <p:nvGrpSpPr>
            <p:cNvPr id="11315" name="Group 51"/>
            <p:cNvGrpSpPr/>
            <p:nvPr/>
          </p:nvGrpSpPr>
          <p:grpSpPr bwMode="auto">
            <a:xfrm>
              <a:off x="9358" y="7074"/>
              <a:ext cx="414" cy="335"/>
              <a:chOff x="2801" y="1980"/>
              <a:chExt cx="136" cy="110"/>
            </a:xfrm>
          </p:grpSpPr>
          <p:sp>
            <p:nvSpPr>
              <p:cNvPr id="11306" name="Freeform 42"/>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307" name="Freeform 43"/>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grpSp>
      </p:grpSp>
      <p:grpSp>
        <p:nvGrpSpPr>
          <p:cNvPr id="19" name="组合 18"/>
          <p:cNvGrpSpPr/>
          <p:nvPr/>
        </p:nvGrpSpPr>
        <p:grpSpPr>
          <a:xfrm>
            <a:off x="5372100" y="5339080"/>
            <a:ext cx="1080770" cy="717550"/>
            <a:chOff x="8460" y="8408"/>
            <a:chExt cx="1702" cy="1130"/>
          </a:xfrm>
        </p:grpSpPr>
        <p:sp>
          <p:nvSpPr>
            <p:cNvPr id="11294" name="Oval 30"/>
            <p:cNvSpPr>
              <a:spLocks noChangeArrowheads="1"/>
            </p:cNvSpPr>
            <p:nvPr/>
          </p:nvSpPr>
          <p:spPr bwMode="auto">
            <a:xfrm>
              <a:off x="9030" y="8408"/>
              <a:ext cx="1132" cy="1130"/>
            </a:xfrm>
            <a:prstGeom prst="ellipse">
              <a:avLst/>
            </a:prstGeom>
            <a:solidFill>
              <a:srgbClr val="DC4A57">
                <a:alpha val="85000"/>
              </a:srgbClr>
            </a:solidFill>
            <a:ln>
              <a:noFill/>
            </a:ln>
          </p:spPr>
          <p:txBody>
            <a:bodyPr/>
            <a:lstStyle/>
            <a:p>
              <a:endParaRPr lang="zh-CN" altLang="en-US">
                <a:solidFill>
                  <a:prstClr val="black"/>
                </a:solidFill>
              </a:endParaRPr>
            </a:p>
          </p:txBody>
        </p:sp>
        <p:sp>
          <p:nvSpPr>
            <p:cNvPr id="11298" name="Freeform 34"/>
            <p:cNvSpPr/>
            <p:nvPr/>
          </p:nvSpPr>
          <p:spPr bwMode="auto">
            <a:xfrm>
              <a:off x="8460" y="8558"/>
              <a:ext cx="514" cy="765"/>
            </a:xfrm>
            <a:custGeom>
              <a:avLst/>
              <a:gdLst>
                <a:gd name="T0" fmla="*/ 169 w 169"/>
                <a:gd name="T1" fmla="*/ 251 h 251"/>
                <a:gd name="T2" fmla="*/ 78 w 169"/>
                <a:gd name="T3" fmla="*/ 125 h 251"/>
                <a:gd name="T4" fmla="*/ 169 w 169"/>
                <a:gd name="T5" fmla="*/ 0 h 251"/>
                <a:gd name="T6" fmla="*/ 91 w 169"/>
                <a:gd name="T7" fmla="*/ 0 h 251"/>
                <a:gd name="T8" fmla="*/ 0 w 169"/>
                <a:gd name="T9" fmla="*/ 125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5"/>
                  </a:lnTo>
                  <a:lnTo>
                    <a:pt x="169" y="0"/>
                  </a:lnTo>
                  <a:lnTo>
                    <a:pt x="91" y="0"/>
                  </a:lnTo>
                  <a:lnTo>
                    <a:pt x="0" y="125"/>
                  </a:lnTo>
                  <a:lnTo>
                    <a:pt x="91" y="251"/>
                  </a:lnTo>
                  <a:lnTo>
                    <a:pt x="169" y="251"/>
                  </a:lnTo>
                  <a:close/>
                </a:path>
              </a:pathLst>
            </a:custGeom>
            <a:solidFill>
              <a:srgbClr val="DC4A57">
                <a:alpha val="85000"/>
              </a:srgbClr>
            </a:solidFill>
            <a:ln>
              <a:noFill/>
            </a:ln>
          </p:spPr>
          <p:txBody>
            <a:bodyPr/>
            <a:lstStyle/>
            <a:p>
              <a:endParaRPr lang="zh-CN" altLang="en-US">
                <a:solidFill>
                  <a:prstClr val="black"/>
                </a:solidFill>
              </a:endParaRPr>
            </a:p>
          </p:txBody>
        </p:sp>
        <p:grpSp>
          <p:nvGrpSpPr>
            <p:cNvPr id="11316" name="Group 52"/>
            <p:cNvGrpSpPr/>
            <p:nvPr/>
          </p:nvGrpSpPr>
          <p:grpSpPr bwMode="auto">
            <a:xfrm>
              <a:off x="9428" y="8729"/>
              <a:ext cx="340" cy="466"/>
              <a:chOff x="2829" y="2517"/>
              <a:chExt cx="112" cy="153"/>
            </a:xfrm>
          </p:grpSpPr>
          <p:sp>
            <p:nvSpPr>
              <p:cNvPr id="11308" name="Freeform 44"/>
              <p:cNvSpPr>
                <a:spLocks noEditPoints="1"/>
              </p:cNvSpPr>
              <p:nvPr/>
            </p:nvSpPr>
            <p:spPr bwMode="auto">
              <a:xfrm>
                <a:off x="2829" y="2517"/>
                <a:ext cx="112" cy="153"/>
              </a:xfrm>
              <a:custGeom>
                <a:avLst/>
                <a:gdLst>
                  <a:gd name="T0" fmla="*/ 112 w 112"/>
                  <a:gd name="T1" fmla="*/ 30 h 153"/>
                  <a:gd name="T2" fmla="*/ 82 w 112"/>
                  <a:gd name="T3" fmla="*/ 0 h 153"/>
                  <a:gd name="T4" fmla="*/ 0 w 112"/>
                  <a:gd name="T5" fmla="*/ 0 h 153"/>
                  <a:gd name="T6" fmla="*/ 0 w 112"/>
                  <a:gd name="T7" fmla="*/ 153 h 153"/>
                  <a:gd name="T8" fmla="*/ 112 w 112"/>
                  <a:gd name="T9" fmla="*/ 153 h 153"/>
                  <a:gd name="T10" fmla="*/ 112 w 112"/>
                  <a:gd name="T11" fmla="*/ 30 h 153"/>
                  <a:gd name="T12" fmla="*/ 99 w 112"/>
                  <a:gd name="T13" fmla="*/ 34 h 153"/>
                  <a:gd name="T14" fmla="*/ 79 w 112"/>
                  <a:gd name="T15" fmla="*/ 34 h 153"/>
                  <a:gd name="T16" fmla="*/ 79 w 112"/>
                  <a:gd name="T17" fmla="*/ 14 h 153"/>
                  <a:gd name="T18" fmla="*/ 99 w 112"/>
                  <a:gd name="T19" fmla="*/ 34 h 153"/>
                  <a:gd name="T20" fmla="*/ 99 w 112"/>
                  <a:gd name="T21" fmla="*/ 141 h 153"/>
                  <a:gd name="T22" fmla="*/ 12 w 112"/>
                  <a:gd name="T23" fmla="*/ 141 h 153"/>
                  <a:gd name="T24" fmla="*/ 12 w 112"/>
                  <a:gd name="T25" fmla="*/ 12 h 153"/>
                  <a:gd name="T26" fmla="*/ 67 w 112"/>
                  <a:gd name="T27" fmla="*/ 12 h 153"/>
                  <a:gd name="T28" fmla="*/ 67 w 112"/>
                  <a:gd name="T29" fmla="*/ 46 h 153"/>
                  <a:gd name="T30" fmla="*/ 99 w 112"/>
                  <a:gd name="T31" fmla="*/ 46 h 153"/>
                  <a:gd name="T32" fmla="*/ 99 w 112"/>
                  <a:gd name="T33"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3">
                    <a:moveTo>
                      <a:pt x="112" y="30"/>
                    </a:moveTo>
                    <a:lnTo>
                      <a:pt x="82" y="0"/>
                    </a:lnTo>
                    <a:lnTo>
                      <a:pt x="0" y="0"/>
                    </a:lnTo>
                    <a:lnTo>
                      <a:pt x="0" y="153"/>
                    </a:lnTo>
                    <a:lnTo>
                      <a:pt x="112" y="153"/>
                    </a:lnTo>
                    <a:lnTo>
                      <a:pt x="112" y="30"/>
                    </a:lnTo>
                    <a:close/>
                    <a:moveTo>
                      <a:pt x="99" y="34"/>
                    </a:moveTo>
                    <a:lnTo>
                      <a:pt x="79" y="34"/>
                    </a:lnTo>
                    <a:lnTo>
                      <a:pt x="79" y="14"/>
                    </a:lnTo>
                    <a:lnTo>
                      <a:pt x="99" y="34"/>
                    </a:lnTo>
                    <a:close/>
                    <a:moveTo>
                      <a:pt x="99" y="141"/>
                    </a:moveTo>
                    <a:lnTo>
                      <a:pt x="12" y="141"/>
                    </a:lnTo>
                    <a:lnTo>
                      <a:pt x="12" y="12"/>
                    </a:lnTo>
                    <a:lnTo>
                      <a:pt x="67" y="12"/>
                    </a:lnTo>
                    <a:lnTo>
                      <a:pt x="67" y="46"/>
                    </a:lnTo>
                    <a:lnTo>
                      <a:pt x="99" y="46"/>
                    </a:lnTo>
                    <a:lnTo>
                      <a:pt x="9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309" name="Rectangle 45"/>
              <p:cNvSpPr>
                <a:spLocks noChangeArrowheads="1"/>
              </p:cNvSpPr>
              <p:nvPr/>
            </p:nvSpPr>
            <p:spPr bwMode="auto">
              <a:xfrm>
                <a:off x="2850" y="2557"/>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310" name="Rectangle 46"/>
              <p:cNvSpPr>
                <a:spLocks noChangeArrowheads="1"/>
              </p:cNvSpPr>
              <p:nvPr/>
            </p:nvSpPr>
            <p:spPr bwMode="auto">
              <a:xfrm>
                <a:off x="2850" y="2579"/>
                <a:ext cx="7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311" name="Rectangle 47"/>
              <p:cNvSpPr>
                <a:spLocks noChangeArrowheads="1"/>
              </p:cNvSpPr>
              <p:nvPr/>
            </p:nvSpPr>
            <p:spPr bwMode="auto">
              <a:xfrm>
                <a:off x="2850" y="2602"/>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312" name="Rectangle 48"/>
              <p:cNvSpPr>
                <a:spLocks noChangeArrowheads="1"/>
              </p:cNvSpPr>
              <p:nvPr/>
            </p:nvSpPr>
            <p:spPr bwMode="auto">
              <a:xfrm>
                <a:off x="2850" y="2625"/>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sp>
        <p:nvSpPr>
          <p:cNvPr id="6" name="文本框 5"/>
          <p:cNvSpPr txBox="1"/>
          <p:nvPr/>
        </p:nvSpPr>
        <p:spPr>
          <a:xfrm>
            <a:off x="6918325" y="2176780"/>
            <a:ext cx="3724275" cy="463550"/>
          </a:xfrm>
          <a:prstGeom prst="rect">
            <a:avLst/>
          </a:prstGeom>
          <a:noFill/>
        </p:spPr>
        <p:txBody>
          <a:bodyPr wrap="square" rtlCol="0">
            <a:noAutofit/>
          </a:bodyPr>
          <a:lstStyle/>
          <a:p>
            <a:pPr fontAlgn="auto">
              <a:lnSpc>
                <a:spcPct val="130000"/>
              </a:lnSpc>
            </a:pPr>
            <a:r>
              <a:rPr lang="en-US" altLang="zh-CN" sz="1400">
                <a:solidFill>
                  <a:srgbClr val="404040"/>
                </a:solidFill>
                <a:latin typeface="微软雅黑" panose="020B0503020204020204" charset="-122"/>
                <a:ea typeface="微软雅黑" panose="020B0503020204020204" charset="-122"/>
              </a:rPr>
              <a:t>For animal, nature is eat and be eaten.</a:t>
            </a:r>
            <a:endParaRPr lang="en-US" altLang="zh-CN" sz="1400">
              <a:solidFill>
                <a:srgbClr val="404040"/>
              </a:solidFill>
              <a:latin typeface="微软雅黑" panose="020B0503020204020204" charset="-122"/>
              <a:ea typeface="微软雅黑" panose="020B0503020204020204" charset="-122"/>
            </a:endParaRPr>
          </a:p>
        </p:txBody>
      </p:sp>
      <p:sp>
        <p:nvSpPr>
          <p:cNvPr id="9" name="文本框 8"/>
          <p:cNvSpPr txBox="1"/>
          <p:nvPr/>
        </p:nvSpPr>
        <p:spPr>
          <a:xfrm>
            <a:off x="1452880" y="3182620"/>
            <a:ext cx="3724275" cy="650240"/>
          </a:xfrm>
          <a:prstGeom prst="rect">
            <a:avLst/>
          </a:prstGeom>
          <a:noFill/>
        </p:spPr>
        <p:txBody>
          <a:bodyPr wrap="square" rtlCol="0">
            <a:spAutoFit/>
          </a:bodyPr>
          <a:lstStyle/>
          <a:p>
            <a:pPr algn="l" fontAlgn="auto">
              <a:lnSpc>
                <a:spcPct val="130000"/>
              </a:lnSpc>
            </a:pPr>
            <a:r>
              <a:rPr lang="en-US" altLang="zh-CN" sz="1400">
                <a:solidFill>
                  <a:srgbClr val="404040"/>
                </a:solidFill>
                <a:latin typeface="微软雅黑" panose="020B0503020204020204" charset="-122"/>
                <a:ea typeface="微软雅黑" panose="020B0503020204020204" charset="-122"/>
              </a:rPr>
              <a:t>Oil and coal are the catastrophic of ancient creatures.</a:t>
            </a:r>
            <a:endParaRPr lang="en-US" altLang="zh-CN" sz="1400">
              <a:solidFill>
                <a:srgbClr val="404040"/>
              </a:solidFill>
              <a:latin typeface="微软雅黑" panose="020B0503020204020204" charset="-122"/>
              <a:ea typeface="微软雅黑" panose="020B0503020204020204" charset="-122"/>
            </a:endParaRPr>
          </a:p>
        </p:txBody>
      </p:sp>
      <p:sp>
        <p:nvSpPr>
          <p:cNvPr id="10" name="文本框 9"/>
          <p:cNvSpPr txBox="1"/>
          <p:nvPr/>
        </p:nvSpPr>
        <p:spPr>
          <a:xfrm>
            <a:off x="6918960" y="3972560"/>
            <a:ext cx="3724275" cy="929640"/>
          </a:xfrm>
          <a:prstGeom prst="rect">
            <a:avLst/>
          </a:prstGeom>
          <a:noFill/>
        </p:spPr>
        <p:txBody>
          <a:bodyPr wrap="square" rtlCol="0">
            <a:spAutoFit/>
          </a:bodyPr>
          <a:lstStyle/>
          <a:p>
            <a:pPr fontAlgn="auto">
              <a:lnSpc>
                <a:spcPct val="130000"/>
              </a:lnSpc>
            </a:pPr>
            <a:r>
              <a:rPr lang="en-US" altLang="zh-CN" sz="1400">
                <a:solidFill>
                  <a:srgbClr val="404040"/>
                </a:solidFill>
                <a:latin typeface="微软雅黑" panose="020B0503020204020204" charset="-122"/>
                <a:ea typeface="微软雅黑" panose="020B0503020204020204" charset="-122"/>
              </a:rPr>
              <a:t>Nature is more like a successive series of catastrophes in the perspective of geologic time.</a:t>
            </a:r>
            <a:endParaRPr lang="en-US" altLang="zh-CN" sz="1400">
              <a:solidFill>
                <a:srgbClr val="404040"/>
              </a:solidFill>
              <a:latin typeface="微软雅黑" panose="020B0503020204020204" charset="-122"/>
              <a:ea typeface="微软雅黑" panose="020B0503020204020204" charset="-122"/>
            </a:endParaRPr>
          </a:p>
        </p:txBody>
      </p:sp>
      <p:sp>
        <p:nvSpPr>
          <p:cNvPr id="14" name="文本框 13"/>
          <p:cNvSpPr txBox="1"/>
          <p:nvPr/>
        </p:nvSpPr>
        <p:spPr>
          <a:xfrm>
            <a:off x="1452880" y="4987290"/>
            <a:ext cx="3724275" cy="1010285"/>
          </a:xfrm>
          <a:prstGeom prst="rect">
            <a:avLst/>
          </a:prstGeom>
          <a:noFill/>
        </p:spPr>
        <p:txBody>
          <a:bodyPr wrap="square" rtlCol="0">
            <a:spAutoFit/>
          </a:bodyPr>
          <a:lstStyle/>
          <a:p>
            <a:pPr algn="r" fontAlgn="auto">
              <a:lnSpc>
                <a:spcPct val="130000"/>
              </a:lnSpc>
            </a:pPr>
            <a:endParaRPr lang="zh-CN" altLang="en-US" b="1">
              <a:solidFill>
                <a:srgbClr val="DC4A57"/>
              </a:solidFill>
              <a:latin typeface="微软雅黑" panose="020B0503020204020204" charset="-122"/>
              <a:ea typeface="微软雅黑" panose="020B0503020204020204" charset="-122"/>
            </a:endParaRPr>
          </a:p>
          <a:p>
            <a:pPr algn="l" fontAlgn="auto">
              <a:lnSpc>
                <a:spcPct val="130000"/>
              </a:lnSpc>
            </a:pPr>
            <a:r>
              <a:rPr lang="en-US" altLang="zh-CN" sz="1400">
                <a:solidFill>
                  <a:srgbClr val="404040"/>
                </a:solidFill>
                <a:latin typeface="微软雅黑" panose="020B0503020204020204" charset="-122"/>
                <a:ea typeface="微软雅黑" panose="020B0503020204020204" charset="-122"/>
              </a:rPr>
              <a:t>It is an illusion to return to nature where we can live in harmony.</a:t>
            </a:r>
            <a:endParaRPr lang="en-US" altLang="zh-CN" sz="1400">
              <a:solidFill>
                <a:srgbClr val="404040"/>
              </a:solidFill>
              <a:latin typeface="微软雅黑" panose="020B0503020204020204" charset="-122"/>
              <a:ea typeface="微软雅黑" panose="020B0503020204020204" charset="-122"/>
            </a:endParaRPr>
          </a:p>
        </p:txBody>
      </p:sp>
      <p:sp>
        <p:nvSpPr>
          <p:cNvPr id="3" name="文本框 2"/>
          <p:cNvSpPr txBox="1"/>
          <p:nvPr/>
        </p:nvSpPr>
        <p:spPr>
          <a:xfrm>
            <a:off x="2675890" y="544830"/>
            <a:ext cx="7321550" cy="676275"/>
          </a:xfrm>
          <a:prstGeom prst="rect">
            <a:avLst/>
          </a:prstGeom>
          <a:noFill/>
        </p:spPr>
        <p:txBody>
          <a:bodyPr wrap="square" rtlCol="0">
            <a:noAutofit/>
          </a:bodyPr>
          <a:p>
            <a:pPr algn="ctr" fontAlgn="auto">
              <a:lnSpc>
                <a:spcPct val="120000"/>
              </a:lnSpc>
            </a:pPr>
            <a:r>
              <a:rPr lang="en-US" altLang="zh-CN" sz="2400" b="1">
                <a:solidFill>
                  <a:srgbClr val="DC4A57"/>
                </a:solidFill>
                <a:latin typeface="微软雅黑" panose="020B0503020204020204" charset="-122"/>
                <a:ea typeface="微软雅黑" panose="020B0503020204020204" charset="-122"/>
              </a:rPr>
              <a:t>Nature is not a balanced totality.</a:t>
            </a:r>
            <a:endParaRPr lang="en-US" altLang="zh-CN" sz="2400" b="1">
              <a:solidFill>
                <a:srgbClr val="DC4A57"/>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1295"/>
                                        </p:tgtEl>
                                        <p:attrNameLst>
                                          <p:attrName>style.visibility</p:attrName>
                                        </p:attrNameLst>
                                      </p:cBhvr>
                                      <p:to>
                                        <p:strVal val="visible"/>
                                      </p:to>
                                    </p:set>
                                    <p:anim calcmode="lin" valueType="num">
                                      <p:cBhvr>
                                        <p:cTn id="14" dur="1000" fill="hold"/>
                                        <p:tgtEl>
                                          <p:spTgt spid="11295"/>
                                        </p:tgtEl>
                                        <p:attrNameLst>
                                          <p:attrName>ppt_w</p:attrName>
                                        </p:attrNameLst>
                                      </p:cBhvr>
                                      <p:tavLst>
                                        <p:tav tm="0">
                                          <p:val>
                                            <p:fltVal val="0"/>
                                          </p:val>
                                        </p:tav>
                                        <p:tav tm="100000">
                                          <p:val>
                                            <p:strVal val="#ppt_w"/>
                                          </p:val>
                                        </p:tav>
                                      </p:tavLst>
                                    </p:anim>
                                    <p:anim calcmode="lin" valueType="num">
                                      <p:cBhvr>
                                        <p:cTn id="15" dur="1000" fill="hold"/>
                                        <p:tgtEl>
                                          <p:spTgt spid="11295"/>
                                        </p:tgtEl>
                                        <p:attrNameLst>
                                          <p:attrName>ppt_h</p:attrName>
                                        </p:attrNameLst>
                                      </p:cBhvr>
                                      <p:tavLst>
                                        <p:tav tm="0">
                                          <p:val>
                                            <p:fltVal val="0"/>
                                          </p:val>
                                        </p:tav>
                                        <p:tav tm="100000">
                                          <p:val>
                                            <p:strVal val="#ppt_h"/>
                                          </p:val>
                                        </p:tav>
                                      </p:tavLst>
                                    </p:anim>
                                    <p:anim calcmode="lin" valueType="num">
                                      <p:cBhvr>
                                        <p:cTn id="16" dur="1000" fill="hold"/>
                                        <p:tgtEl>
                                          <p:spTgt spid="11295"/>
                                        </p:tgtEl>
                                        <p:attrNameLst>
                                          <p:attrName>style.rotation</p:attrName>
                                        </p:attrNameLst>
                                      </p:cBhvr>
                                      <p:tavLst>
                                        <p:tav tm="0">
                                          <p:val>
                                            <p:fltVal val="90"/>
                                          </p:val>
                                        </p:tav>
                                        <p:tav tm="100000">
                                          <p:val>
                                            <p:fltVal val="0"/>
                                          </p:val>
                                        </p:tav>
                                      </p:tavLst>
                                    </p:anim>
                                    <p:animEffect transition="in" filter="fade">
                                      <p:cBhvr>
                                        <p:cTn id="17" dur="1000"/>
                                        <p:tgtEl>
                                          <p:spTgt spid="11295"/>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fltVal val="0"/>
                                          </p:val>
                                        </p:tav>
                                        <p:tav tm="100000">
                                          <p:val>
                                            <p:strVal val="#ppt_w"/>
                                          </p:val>
                                        </p:tav>
                                      </p:tavLst>
                                    </p:anim>
                                    <p:anim calcmode="lin" valueType="num">
                                      <p:cBhvr>
                                        <p:cTn id="22" dur="1000" fill="hold"/>
                                        <p:tgtEl>
                                          <p:spTgt spid="16"/>
                                        </p:tgtEl>
                                        <p:attrNameLst>
                                          <p:attrName>ppt_h</p:attrName>
                                        </p:attrNameLst>
                                      </p:cBhvr>
                                      <p:tavLst>
                                        <p:tav tm="0">
                                          <p:val>
                                            <p:fltVal val="0"/>
                                          </p:val>
                                        </p:tav>
                                        <p:tav tm="100000">
                                          <p:val>
                                            <p:strVal val="#ppt_h"/>
                                          </p:val>
                                        </p:tav>
                                      </p:tavLst>
                                    </p:anim>
                                    <p:animEffect transition="in" filter="fade">
                                      <p:cBhvr>
                                        <p:cTn id="23" dur="1000"/>
                                        <p:tgtEl>
                                          <p:spTgt spid="1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Effect transition="in" filter="fade">
                                      <p:cBhvr>
                                        <p:cTn id="28" dur="1000"/>
                                        <p:tgtEl>
                                          <p:spTgt spid="6"/>
                                        </p:tgtEl>
                                      </p:cBhvr>
                                    </p:animEffect>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fltVal val="0"/>
                                          </p:val>
                                        </p:tav>
                                        <p:tav tm="100000">
                                          <p:val>
                                            <p:strVal val="#ppt_w"/>
                                          </p:val>
                                        </p:tav>
                                      </p:tavLst>
                                    </p:anim>
                                    <p:anim calcmode="lin" valueType="num">
                                      <p:cBhvr>
                                        <p:cTn id="33" dur="1000" fill="hold"/>
                                        <p:tgtEl>
                                          <p:spTgt spid="17"/>
                                        </p:tgtEl>
                                        <p:attrNameLst>
                                          <p:attrName>ppt_h</p:attrName>
                                        </p:attrNameLst>
                                      </p:cBhvr>
                                      <p:tavLst>
                                        <p:tav tm="0">
                                          <p:val>
                                            <p:fltVal val="0"/>
                                          </p:val>
                                        </p:tav>
                                        <p:tav tm="100000">
                                          <p:val>
                                            <p:strVal val="#ppt_h"/>
                                          </p:val>
                                        </p:tav>
                                      </p:tavLst>
                                    </p:anim>
                                    <p:animEffect transition="in" filter="fade">
                                      <p:cBhvr>
                                        <p:cTn id="34" dur="1000"/>
                                        <p:tgtEl>
                                          <p:spTgt spid="1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Effect transition="in" filter="fade">
                                      <p:cBhvr>
                                        <p:cTn id="39" dur="1000"/>
                                        <p:tgtEl>
                                          <p:spTgt spid="9"/>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1000" fill="hold"/>
                                        <p:tgtEl>
                                          <p:spTgt spid="18"/>
                                        </p:tgtEl>
                                        <p:attrNameLst>
                                          <p:attrName>ppt_w</p:attrName>
                                        </p:attrNameLst>
                                      </p:cBhvr>
                                      <p:tavLst>
                                        <p:tav tm="0">
                                          <p:val>
                                            <p:fltVal val="0"/>
                                          </p:val>
                                        </p:tav>
                                        <p:tav tm="100000">
                                          <p:val>
                                            <p:strVal val="#ppt_w"/>
                                          </p:val>
                                        </p:tav>
                                      </p:tavLst>
                                    </p:anim>
                                    <p:anim calcmode="lin" valueType="num">
                                      <p:cBhvr>
                                        <p:cTn id="44" dur="1000" fill="hold"/>
                                        <p:tgtEl>
                                          <p:spTgt spid="18"/>
                                        </p:tgtEl>
                                        <p:attrNameLst>
                                          <p:attrName>ppt_h</p:attrName>
                                        </p:attrNameLst>
                                      </p:cBhvr>
                                      <p:tavLst>
                                        <p:tav tm="0">
                                          <p:val>
                                            <p:fltVal val="0"/>
                                          </p:val>
                                        </p:tav>
                                        <p:tav tm="100000">
                                          <p:val>
                                            <p:strVal val="#ppt_h"/>
                                          </p:val>
                                        </p:tav>
                                      </p:tavLst>
                                    </p:anim>
                                    <p:animEffect transition="in" filter="fade">
                                      <p:cBhvr>
                                        <p:cTn id="45" dur="1000"/>
                                        <p:tgtEl>
                                          <p:spTgt spid="1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fltVal val="0"/>
                                          </p:val>
                                        </p:tav>
                                        <p:tav tm="100000">
                                          <p:val>
                                            <p:strVal val="#ppt_w"/>
                                          </p:val>
                                        </p:tav>
                                      </p:tavLst>
                                    </p:anim>
                                    <p:anim calcmode="lin" valueType="num">
                                      <p:cBhvr>
                                        <p:cTn id="49" dur="1000" fill="hold"/>
                                        <p:tgtEl>
                                          <p:spTgt spid="10"/>
                                        </p:tgtEl>
                                        <p:attrNameLst>
                                          <p:attrName>ppt_h</p:attrName>
                                        </p:attrNameLst>
                                      </p:cBhvr>
                                      <p:tavLst>
                                        <p:tav tm="0">
                                          <p:val>
                                            <p:fltVal val="0"/>
                                          </p:val>
                                        </p:tav>
                                        <p:tav tm="100000">
                                          <p:val>
                                            <p:strVal val="#ppt_h"/>
                                          </p:val>
                                        </p:tav>
                                      </p:tavLst>
                                    </p:anim>
                                    <p:animEffect transition="in" filter="fade">
                                      <p:cBhvr>
                                        <p:cTn id="50" dur="1000"/>
                                        <p:tgtEl>
                                          <p:spTgt spid="10"/>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1000" fill="hold"/>
                                        <p:tgtEl>
                                          <p:spTgt spid="19"/>
                                        </p:tgtEl>
                                        <p:attrNameLst>
                                          <p:attrName>ppt_w</p:attrName>
                                        </p:attrNameLst>
                                      </p:cBhvr>
                                      <p:tavLst>
                                        <p:tav tm="0">
                                          <p:val>
                                            <p:fltVal val="0"/>
                                          </p:val>
                                        </p:tav>
                                        <p:tav tm="100000">
                                          <p:val>
                                            <p:strVal val="#ppt_w"/>
                                          </p:val>
                                        </p:tav>
                                      </p:tavLst>
                                    </p:anim>
                                    <p:anim calcmode="lin" valueType="num">
                                      <p:cBhvr>
                                        <p:cTn id="55" dur="1000" fill="hold"/>
                                        <p:tgtEl>
                                          <p:spTgt spid="19"/>
                                        </p:tgtEl>
                                        <p:attrNameLst>
                                          <p:attrName>ppt_h</p:attrName>
                                        </p:attrNameLst>
                                      </p:cBhvr>
                                      <p:tavLst>
                                        <p:tav tm="0">
                                          <p:val>
                                            <p:fltVal val="0"/>
                                          </p:val>
                                        </p:tav>
                                        <p:tav tm="100000">
                                          <p:val>
                                            <p:strVal val="#ppt_h"/>
                                          </p:val>
                                        </p:tav>
                                      </p:tavLst>
                                    </p:anim>
                                    <p:animEffect transition="in" filter="fade">
                                      <p:cBhvr>
                                        <p:cTn id="56" dur="1000"/>
                                        <p:tgtEl>
                                          <p:spTgt spid="1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1000" fill="hold"/>
                                        <p:tgtEl>
                                          <p:spTgt spid="14"/>
                                        </p:tgtEl>
                                        <p:attrNameLst>
                                          <p:attrName>ppt_w</p:attrName>
                                        </p:attrNameLst>
                                      </p:cBhvr>
                                      <p:tavLst>
                                        <p:tav tm="0">
                                          <p:val>
                                            <p:fltVal val="0"/>
                                          </p:val>
                                        </p:tav>
                                        <p:tav tm="100000">
                                          <p:val>
                                            <p:strVal val="#ppt_w"/>
                                          </p:val>
                                        </p:tav>
                                      </p:tavLst>
                                    </p:anim>
                                    <p:anim calcmode="lin" valueType="num">
                                      <p:cBhvr>
                                        <p:cTn id="60" dur="1000" fill="hold"/>
                                        <p:tgtEl>
                                          <p:spTgt spid="14"/>
                                        </p:tgtEl>
                                        <p:attrNameLst>
                                          <p:attrName>ppt_h</p:attrName>
                                        </p:attrNameLst>
                                      </p:cBhvr>
                                      <p:tavLst>
                                        <p:tav tm="0">
                                          <p:val>
                                            <p:fltVal val="0"/>
                                          </p:val>
                                        </p:tav>
                                        <p:tav tm="100000">
                                          <p:val>
                                            <p:strVal val="#ppt_h"/>
                                          </p:val>
                                        </p:tav>
                                      </p:tavLst>
                                    </p:anim>
                                    <p:animEffect transition="in" filter="fade">
                                      <p:cBhvr>
                                        <p:cTn id="61" dur="1000"/>
                                        <p:tgtEl>
                                          <p:spTgt spid="14"/>
                                        </p:tgtEl>
                                      </p:cBhvr>
                                    </p:animEffect>
                                  </p:childTnLst>
                                </p:cTn>
                              </p:par>
                            </p:childTnLst>
                          </p:cTn>
                        </p:par>
                        <p:par>
                          <p:cTn id="62" fill="hold">
                            <p:stCondLst>
                              <p:cond delay="6000"/>
                            </p:stCondLst>
                            <p:childTnLst>
                              <p:par>
                                <p:cTn id="63" presetID="31" presetClass="entr" presetSubtype="0"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p:cTn id="65" dur="500" fill="hold"/>
                                        <p:tgtEl>
                                          <p:spTgt spid="3"/>
                                        </p:tgtEl>
                                        <p:attrNameLst>
                                          <p:attrName>ppt_w</p:attrName>
                                        </p:attrNameLst>
                                      </p:cBhvr>
                                      <p:tavLst>
                                        <p:tav tm="0">
                                          <p:val>
                                            <p:fltVal val="0"/>
                                          </p:val>
                                        </p:tav>
                                        <p:tav tm="100000">
                                          <p:val>
                                            <p:strVal val="#ppt_w"/>
                                          </p:val>
                                        </p:tav>
                                      </p:tavLst>
                                    </p:anim>
                                    <p:anim calcmode="lin" valueType="num">
                                      <p:cBhvr>
                                        <p:cTn id="66" dur="500" fill="hold"/>
                                        <p:tgtEl>
                                          <p:spTgt spid="3"/>
                                        </p:tgtEl>
                                        <p:attrNameLst>
                                          <p:attrName>ppt_h</p:attrName>
                                        </p:attrNameLst>
                                      </p:cBhvr>
                                      <p:tavLst>
                                        <p:tav tm="0">
                                          <p:val>
                                            <p:fltVal val="0"/>
                                          </p:val>
                                        </p:tav>
                                        <p:tav tm="100000">
                                          <p:val>
                                            <p:strVal val="#ppt_h"/>
                                          </p:val>
                                        </p:tav>
                                      </p:tavLst>
                                    </p:anim>
                                    <p:anim calcmode="lin" valueType="num">
                                      <p:cBhvr>
                                        <p:cTn id="67" dur="500" fill="hold"/>
                                        <p:tgtEl>
                                          <p:spTgt spid="3"/>
                                        </p:tgtEl>
                                        <p:attrNameLst>
                                          <p:attrName>style.rotation</p:attrName>
                                        </p:attrNameLst>
                                      </p:cBhvr>
                                      <p:tavLst>
                                        <p:tav tm="0">
                                          <p:val>
                                            <p:fltVal val="90"/>
                                          </p:val>
                                        </p:tav>
                                        <p:tav tm="100000">
                                          <p:val>
                                            <p:fltVal val="0"/>
                                          </p:val>
                                        </p:tav>
                                      </p:tavLst>
                                    </p:anim>
                                    <p:animEffect transition="in" filter="fade">
                                      <p:cBhvr>
                                        <p:cTn id="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5" grpId="0" bldLvl="0" animBg="1"/>
      <p:bldP spid="6" grpId="0"/>
      <p:bldP spid="9" grpId="0"/>
      <p:bldP spid="10" grpId="0"/>
      <p:bldP spid="1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15" name="文本框 14"/>
          <p:cNvSpPr txBox="1"/>
          <p:nvPr/>
        </p:nvSpPr>
        <p:spPr>
          <a:xfrm>
            <a:off x="5400040" y="2028190"/>
            <a:ext cx="5020310" cy="1077595"/>
          </a:xfrm>
          <a:prstGeom prst="rect">
            <a:avLst/>
          </a:prstGeom>
          <a:noFill/>
        </p:spPr>
        <p:txBody>
          <a:bodyPr wrap="square" rtlCol="0">
            <a:noAutofit/>
          </a:bodyPr>
          <a:lstStyle/>
          <a:p>
            <a:pPr fontAlgn="auto">
              <a:lnSpc>
                <a:spcPct val="130000"/>
              </a:lnSpc>
            </a:pPr>
            <a:r>
              <a:rPr lang="en-US" altLang="zh-CN" sz="1400">
                <a:solidFill>
                  <a:srgbClr val="404040"/>
                </a:solidFill>
                <a:latin typeface="微软雅黑" panose="020B0503020204020204" charset="-122"/>
                <a:ea typeface="微软雅黑" panose="020B0503020204020204" charset="-122"/>
                <a:sym typeface="+mn-ea"/>
              </a:rPr>
              <a:t>1. Environmental activists cause riots all over the world. It seems they want to change something, raise awareness of the earth's erosion.  </a:t>
            </a:r>
            <a:endParaRPr lang="en-US" altLang="zh-CN" sz="1400">
              <a:solidFill>
                <a:srgbClr val="404040"/>
              </a:solidFill>
              <a:latin typeface="微软雅黑" panose="020B0503020204020204" charset="-122"/>
              <a:ea typeface="微软雅黑" panose="020B0503020204020204" charset="-122"/>
              <a:sym typeface="+mn-ea"/>
            </a:endParaRPr>
          </a:p>
        </p:txBody>
      </p:sp>
      <p:cxnSp>
        <p:nvCxnSpPr>
          <p:cNvPr id="16" name="直接连接符 15"/>
          <p:cNvCxnSpPr/>
          <p:nvPr/>
        </p:nvCxnSpPr>
        <p:spPr>
          <a:xfrm>
            <a:off x="5380990" y="3494405"/>
            <a:ext cx="5067935" cy="0"/>
          </a:xfrm>
          <a:prstGeom prst="line">
            <a:avLst/>
          </a:prstGeom>
          <a:ln w="12700" cmpd="sng">
            <a:solidFill>
              <a:srgbClr val="DC4A57"/>
            </a:solidFill>
            <a:prstDash val="soli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405120" y="3650615"/>
            <a:ext cx="5020310" cy="1862455"/>
          </a:xfrm>
          <a:prstGeom prst="rect">
            <a:avLst/>
          </a:prstGeom>
          <a:noFill/>
        </p:spPr>
        <p:txBody>
          <a:bodyPr wrap="square" rtlCol="0">
            <a:noAutofit/>
          </a:bodyPr>
          <a:lstStyle/>
          <a:p>
            <a:pPr fontAlgn="auto">
              <a:lnSpc>
                <a:spcPct val="130000"/>
              </a:lnSpc>
            </a:pPr>
            <a:r>
              <a:rPr lang="en-US" altLang="zh-CN" sz="1400">
                <a:solidFill>
                  <a:srgbClr val="404040"/>
                </a:solidFill>
                <a:latin typeface="微软雅黑" panose="020B0503020204020204" charset="-122"/>
                <a:ea typeface="微软雅黑" panose="020B0503020204020204" charset="-122"/>
                <a:sym typeface="+mn-ea"/>
              </a:rPr>
              <a:t>2. Behind the radicalism is the logic which is doing nothing. The purpose of environmental protections is to disgust people, so when it comes to environmental concerns, people try to avoid them.</a:t>
            </a:r>
            <a:endParaRPr lang="en-US" altLang="zh-CN" sz="1400">
              <a:solidFill>
                <a:srgbClr val="404040"/>
              </a:solidFill>
              <a:latin typeface="微软雅黑" panose="020B0503020204020204" charset="-122"/>
              <a:ea typeface="微软雅黑" panose="020B0503020204020204" charset="-122"/>
              <a:sym typeface="+mn-ea"/>
            </a:endParaRPr>
          </a:p>
        </p:txBody>
      </p:sp>
      <p:sp>
        <p:nvSpPr>
          <p:cNvPr id="18" name="文本框 17"/>
          <p:cNvSpPr txBox="1"/>
          <p:nvPr/>
        </p:nvSpPr>
        <p:spPr>
          <a:xfrm>
            <a:off x="2675890" y="544830"/>
            <a:ext cx="7321550" cy="676275"/>
          </a:xfrm>
          <a:prstGeom prst="rect">
            <a:avLst/>
          </a:prstGeom>
          <a:noFill/>
        </p:spPr>
        <p:txBody>
          <a:bodyPr wrap="square" rtlCol="0">
            <a:noAutofit/>
          </a:bodyPr>
          <a:p>
            <a:pPr algn="ctr" fontAlgn="auto">
              <a:lnSpc>
                <a:spcPct val="120000"/>
              </a:lnSpc>
            </a:pPr>
            <a:r>
              <a:rPr lang="en-US" altLang="zh-CN" sz="2400" b="1">
                <a:solidFill>
                  <a:srgbClr val="DC4A57"/>
                </a:solidFill>
                <a:latin typeface="微软雅黑" panose="020B0503020204020204" charset="-122"/>
                <a:ea typeface="微软雅黑" panose="020B0503020204020204" charset="-122"/>
              </a:rPr>
              <a:t>Environmental protests.</a:t>
            </a:r>
            <a:endParaRPr lang="en-US" altLang="zh-CN" sz="2400" b="1">
              <a:solidFill>
                <a:srgbClr val="DC4A57"/>
              </a:solidFill>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3"/>
          <a:stretch>
            <a:fillRect/>
          </a:stretch>
        </p:blipFill>
        <p:spPr>
          <a:xfrm>
            <a:off x="782955" y="2115185"/>
            <a:ext cx="4482465" cy="2757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90"/>
                                          </p:val>
                                        </p:tav>
                                        <p:tav tm="100000">
                                          <p:val>
                                            <p:fltVal val="0"/>
                                          </p:val>
                                        </p:tav>
                                      </p:tavLst>
                                    </p:anim>
                                    <p:animEffect transition="in" filter="fade">
                                      <p:cBhvr>
                                        <p:cTn id="14" dur="500"/>
                                        <p:tgtEl>
                                          <p:spTgt spid="18"/>
                                        </p:tgtEl>
                                      </p:cBhvr>
                                    </p:animEffect>
                                  </p:childTnLst>
                                </p:cTn>
                              </p:par>
                              <p:par>
                                <p:cTn id="15" presetID="22" presetClass="entr" presetSubtype="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10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1000"/>
                                        <p:tgtEl>
                                          <p:spTgt spid="15"/>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1000"/>
                                        <p:tgtEl>
                                          <p:spTgt spid="16"/>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15" name="文本框 14"/>
          <p:cNvSpPr txBox="1"/>
          <p:nvPr/>
        </p:nvSpPr>
        <p:spPr>
          <a:xfrm>
            <a:off x="1096010" y="2028825"/>
            <a:ext cx="5020310" cy="1309370"/>
          </a:xfrm>
          <a:prstGeom prst="rect">
            <a:avLst/>
          </a:prstGeom>
          <a:noFill/>
        </p:spPr>
        <p:txBody>
          <a:bodyPr wrap="square" rtlCol="0">
            <a:noAutofit/>
          </a:bodyPr>
          <a:lstStyle/>
          <a:p>
            <a:pPr fontAlgn="auto">
              <a:lnSpc>
                <a:spcPct val="130000"/>
              </a:lnSpc>
            </a:pPr>
            <a:r>
              <a:rPr lang="en-US" altLang="zh-CN" sz="1400">
                <a:solidFill>
                  <a:srgbClr val="404040"/>
                </a:solidFill>
                <a:latin typeface="微软雅黑" panose="020B0503020204020204" charset="-122"/>
                <a:ea typeface="微软雅黑" panose="020B0503020204020204" charset="-122"/>
                <a:sym typeface="+mn-ea"/>
              </a:rPr>
              <a:t>3. Environmental pollution maintains itself in the disguise of radical environmental protection form. By stigmatizing environmental movements to maintain order.</a:t>
            </a:r>
            <a:endParaRPr lang="en-US" altLang="zh-CN" sz="1400">
              <a:solidFill>
                <a:srgbClr val="404040"/>
              </a:solidFill>
              <a:latin typeface="微软雅黑" panose="020B0503020204020204" charset="-122"/>
              <a:ea typeface="微软雅黑" panose="020B0503020204020204" charset="-122"/>
              <a:sym typeface="+mn-ea"/>
            </a:endParaRPr>
          </a:p>
        </p:txBody>
      </p:sp>
      <p:cxnSp>
        <p:nvCxnSpPr>
          <p:cNvPr id="16" name="直接连接符 15"/>
          <p:cNvCxnSpPr/>
          <p:nvPr/>
        </p:nvCxnSpPr>
        <p:spPr>
          <a:xfrm>
            <a:off x="1096010" y="3494405"/>
            <a:ext cx="5067935" cy="0"/>
          </a:xfrm>
          <a:prstGeom prst="line">
            <a:avLst/>
          </a:prstGeom>
          <a:ln w="12700" cmpd="sng">
            <a:solidFill>
              <a:srgbClr val="DC4A57"/>
            </a:solidFill>
            <a:prstDash val="soli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96010" y="3594735"/>
            <a:ext cx="5020310" cy="1862455"/>
          </a:xfrm>
          <a:prstGeom prst="rect">
            <a:avLst/>
          </a:prstGeom>
          <a:noFill/>
        </p:spPr>
        <p:txBody>
          <a:bodyPr wrap="square" rtlCol="0">
            <a:noAutofit/>
          </a:bodyPr>
          <a:lstStyle/>
          <a:p>
            <a:pPr fontAlgn="auto">
              <a:lnSpc>
                <a:spcPct val="130000"/>
              </a:lnSpc>
            </a:pPr>
            <a:r>
              <a:rPr lang="en-US" altLang="zh-CN" sz="1400">
                <a:solidFill>
                  <a:srgbClr val="404040"/>
                </a:solidFill>
                <a:latin typeface="微软雅黑" panose="020B0503020204020204" charset="-122"/>
                <a:ea typeface="微软雅黑" panose="020B0503020204020204" charset="-122"/>
                <a:sym typeface="+mn-ea"/>
              </a:rPr>
              <a:t>4. Another similar example is secular feminism - in video games, many women are deliberately ugly, fat, black and so on. All their concerns are modeling ugly women, and women who in real life do not get the same equal rights as men are not their concerns.</a:t>
            </a:r>
            <a:endParaRPr lang="en-US" altLang="zh-CN" sz="1400">
              <a:solidFill>
                <a:srgbClr val="404040"/>
              </a:solidFill>
              <a:latin typeface="微软雅黑" panose="020B0503020204020204" charset="-122"/>
              <a:ea typeface="微软雅黑" panose="020B0503020204020204" charset="-122"/>
              <a:sym typeface="+mn-ea"/>
            </a:endParaRPr>
          </a:p>
        </p:txBody>
      </p:sp>
      <p:sp>
        <p:nvSpPr>
          <p:cNvPr id="18" name="文本框 17"/>
          <p:cNvSpPr txBox="1"/>
          <p:nvPr/>
        </p:nvSpPr>
        <p:spPr>
          <a:xfrm>
            <a:off x="2675890" y="544830"/>
            <a:ext cx="7321550" cy="676275"/>
          </a:xfrm>
          <a:prstGeom prst="rect">
            <a:avLst/>
          </a:prstGeom>
          <a:noFill/>
        </p:spPr>
        <p:txBody>
          <a:bodyPr wrap="square" rtlCol="0">
            <a:noAutofit/>
          </a:bodyPr>
          <a:p>
            <a:pPr algn="ctr" fontAlgn="auto">
              <a:lnSpc>
                <a:spcPct val="120000"/>
              </a:lnSpc>
            </a:pPr>
            <a:r>
              <a:rPr lang="en-US" altLang="zh-CN" sz="2400" b="1">
                <a:solidFill>
                  <a:srgbClr val="DC4A57"/>
                </a:solidFill>
                <a:latin typeface="微软雅黑" panose="020B0503020204020204" charset="-122"/>
                <a:ea typeface="微软雅黑" panose="020B0503020204020204" charset="-122"/>
              </a:rPr>
              <a:t>Environmental protests.</a:t>
            </a:r>
            <a:endParaRPr lang="en-US" altLang="zh-CN" sz="2400" b="1">
              <a:solidFill>
                <a:srgbClr val="DC4A57"/>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6332855" y="2229485"/>
            <a:ext cx="4705350" cy="2687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90"/>
                                          </p:val>
                                        </p:tav>
                                        <p:tav tm="100000">
                                          <p:val>
                                            <p:fltVal val="0"/>
                                          </p:val>
                                        </p:tav>
                                      </p:tavLst>
                                    </p:anim>
                                    <p:animEffect transition="in" filter="fade">
                                      <p:cBhvr>
                                        <p:cTn id="14" dur="500"/>
                                        <p:tgtEl>
                                          <p:spTgt spid="18"/>
                                        </p:tgtEl>
                                      </p:cBhvr>
                                    </p:animEffect>
                                  </p:childTnLst>
                                </p:cTn>
                              </p:par>
                              <p:par>
                                <p:cTn id="15" presetID="22" presetClass="entr" presetSubtype="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10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1000"/>
                                        <p:tgtEl>
                                          <p:spTgt spid="15"/>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1000"/>
                                        <p:tgtEl>
                                          <p:spTgt spid="16"/>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randombar(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2" name="文本框 1"/>
          <p:cNvSpPr txBox="1"/>
          <p:nvPr/>
        </p:nvSpPr>
        <p:spPr>
          <a:xfrm>
            <a:off x="3190240" y="548005"/>
            <a:ext cx="5376545" cy="460375"/>
          </a:xfrm>
          <a:prstGeom prst="rect">
            <a:avLst/>
          </a:prstGeom>
          <a:noFill/>
        </p:spPr>
        <p:txBody>
          <a:bodyPr wrap="square" rtlCol="0">
            <a:spAutoFit/>
          </a:bodyPr>
          <a:lstStyle/>
          <a:p>
            <a:pPr algn="ctr" fontAlgn="auto">
              <a:lnSpc>
                <a:spcPct val="120000"/>
              </a:lnSpc>
            </a:pPr>
            <a:r>
              <a:rPr lang="en-US" altLang="zh-CN" sz="2000" b="1">
                <a:solidFill>
                  <a:srgbClr val="DC4A57"/>
                </a:solidFill>
                <a:latin typeface="微软雅黑" panose="020B0503020204020204" charset="-122"/>
                <a:ea typeface="微软雅黑" panose="020B0503020204020204" charset="-122"/>
                <a:sym typeface="+mn-ea"/>
              </a:rPr>
              <a:t>Environmental issues are political issues</a:t>
            </a:r>
            <a:endParaRPr lang="zh-CN" altLang="en-US" sz="1600">
              <a:solidFill>
                <a:srgbClr val="404040"/>
              </a:solidFill>
              <a:latin typeface="微软雅黑" panose="020B0503020204020204" charset="-122"/>
              <a:ea typeface="微软雅黑" panose="020B0503020204020204" charset="-122"/>
            </a:endParaRPr>
          </a:p>
        </p:txBody>
      </p:sp>
      <p:grpSp>
        <p:nvGrpSpPr>
          <p:cNvPr id="10" name="组合 9"/>
          <p:cNvGrpSpPr/>
          <p:nvPr/>
        </p:nvGrpSpPr>
        <p:grpSpPr>
          <a:xfrm>
            <a:off x="1651635" y="1720215"/>
            <a:ext cx="2148205" cy="2156460"/>
            <a:chOff x="2601" y="2709"/>
            <a:chExt cx="2716" cy="2727"/>
          </a:xfrm>
          <a:blipFill rotWithShape="1">
            <a:blip r:embed="rId3"/>
            <a:stretch>
              <a:fillRect/>
            </a:stretch>
          </a:blipFill>
        </p:grpSpPr>
        <p:sp>
          <p:nvSpPr>
            <p:cNvPr id="3" name="矩形 2"/>
            <p:cNvSpPr/>
            <p:nvPr/>
          </p:nvSpPr>
          <p:spPr>
            <a:xfrm>
              <a:off x="2601" y="2709"/>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95" y="2709"/>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95" y="4103"/>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1" y="4114"/>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651635" y="3922395"/>
            <a:ext cx="2148205" cy="2156460"/>
            <a:chOff x="2601" y="2709"/>
            <a:chExt cx="2716" cy="2727"/>
          </a:xfrm>
          <a:blipFill rotWithShape="1">
            <a:blip r:embed="rId4"/>
            <a:stretch>
              <a:fillRect/>
            </a:stretch>
          </a:blipFill>
        </p:grpSpPr>
        <p:sp>
          <p:nvSpPr>
            <p:cNvPr id="18" name="矩形 17"/>
            <p:cNvSpPr/>
            <p:nvPr/>
          </p:nvSpPr>
          <p:spPr>
            <a:xfrm>
              <a:off x="2601" y="2709"/>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95" y="2709"/>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995" y="4103"/>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01" y="4114"/>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4155440" y="1813560"/>
            <a:ext cx="6365875" cy="650240"/>
          </a:xfrm>
          <a:prstGeom prst="rect">
            <a:avLst/>
          </a:prstGeom>
          <a:noFill/>
        </p:spPr>
        <p:txBody>
          <a:bodyPr wrap="square" rtlCol="0">
            <a:spAutoFit/>
          </a:bodyPr>
          <a:lstStyle/>
          <a:p>
            <a:pPr algn="l" fontAlgn="auto">
              <a:lnSpc>
                <a:spcPct val="130000"/>
              </a:lnSpc>
            </a:pPr>
            <a:r>
              <a:rPr lang="en-US" altLang="zh-CN" sz="1400" b="1">
                <a:solidFill>
                  <a:srgbClr val="DC4A57"/>
                </a:solidFill>
                <a:latin typeface="微软雅黑" panose="020B0503020204020204" charset="-122"/>
                <a:ea typeface="微软雅黑" panose="020B0503020204020204" charset="-122"/>
                <a:sym typeface="+mn-ea"/>
              </a:rPr>
              <a:t>1. Environmental friendly technology development is important, it is more important to implement the technologies. </a:t>
            </a:r>
            <a:endParaRPr lang="zh-CN" altLang="en-US" sz="1400">
              <a:solidFill>
                <a:srgbClr val="404040"/>
              </a:solidFill>
              <a:latin typeface="微软雅黑" panose="020B0503020204020204" charset="-122"/>
              <a:ea typeface="微软雅黑" panose="020B0503020204020204" charset="-122"/>
              <a:sym typeface="+mn-ea"/>
            </a:endParaRPr>
          </a:p>
        </p:txBody>
      </p:sp>
      <p:cxnSp>
        <p:nvCxnSpPr>
          <p:cNvPr id="23" name="直接连接符 22"/>
          <p:cNvCxnSpPr/>
          <p:nvPr/>
        </p:nvCxnSpPr>
        <p:spPr>
          <a:xfrm>
            <a:off x="4178935" y="3082290"/>
            <a:ext cx="6324600" cy="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214495" y="3268980"/>
            <a:ext cx="6289040" cy="1060450"/>
          </a:xfrm>
          <a:prstGeom prst="rect">
            <a:avLst/>
          </a:prstGeom>
          <a:noFill/>
        </p:spPr>
        <p:txBody>
          <a:bodyPr wrap="square" rtlCol="0">
            <a:spAutoFit/>
          </a:bodyPr>
          <a:lstStyle/>
          <a:p>
            <a:pPr algn="l" fontAlgn="auto">
              <a:lnSpc>
                <a:spcPct val="150000"/>
              </a:lnSpc>
            </a:pPr>
            <a:r>
              <a:rPr lang="en-US" altLang="zh-CN" sz="1400" b="1">
                <a:solidFill>
                  <a:srgbClr val="7030A0"/>
                </a:solidFill>
                <a:latin typeface="微软雅黑" panose="020B0503020204020204" charset="-122"/>
                <a:ea typeface="微软雅黑" panose="020B0503020204020204" charset="-122"/>
                <a:sym typeface="+mn-ea"/>
              </a:rPr>
              <a:t>2. Environmental issues are the representation of class struggle - the poorer a country is, the worse the environment is. The polluted environment is the key point to maintaining cheap labour.  </a:t>
            </a:r>
            <a:endParaRPr lang="zh-CN" altLang="en-US" sz="1400">
              <a:solidFill>
                <a:srgbClr val="404040"/>
              </a:solidFill>
              <a:latin typeface="微软雅黑" panose="020B0503020204020204" charset="-122"/>
              <a:ea typeface="微软雅黑" panose="020B0503020204020204" charset="-122"/>
              <a:sym typeface="+mn-ea"/>
            </a:endParaRPr>
          </a:p>
        </p:txBody>
      </p:sp>
      <p:cxnSp>
        <p:nvCxnSpPr>
          <p:cNvPr id="25" name="直接连接符 24"/>
          <p:cNvCxnSpPr/>
          <p:nvPr/>
        </p:nvCxnSpPr>
        <p:spPr>
          <a:xfrm>
            <a:off x="4196715" y="4617085"/>
            <a:ext cx="6324600" cy="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14495" y="4839970"/>
            <a:ext cx="6289040" cy="1069975"/>
          </a:xfrm>
          <a:prstGeom prst="rect">
            <a:avLst/>
          </a:prstGeom>
          <a:noFill/>
        </p:spPr>
        <p:txBody>
          <a:bodyPr wrap="square" rtlCol="0">
            <a:noAutofit/>
          </a:bodyPr>
          <a:lstStyle/>
          <a:p>
            <a:pPr algn="l" fontAlgn="auto">
              <a:lnSpc>
                <a:spcPct val="130000"/>
              </a:lnSpc>
            </a:pPr>
            <a:r>
              <a:rPr lang="en-US" altLang="zh-CN" sz="1400">
                <a:solidFill>
                  <a:srgbClr val="404040"/>
                </a:solidFill>
                <a:latin typeface="微软雅黑" panose="020B0503020204020204" charset="-122"/>
                <a:ea typeface="微软雅黑" panose="020B0503020204020204" charset="-122"/>
                <a:sym typeface="+mn-ea"/>
              </a:rPr>
              <a:t>3. The main pollution source is from the industrial emissions, not from the ecological life. New environmental friendly technology means high price labour.</a:t>
            </a:r>
            <a:endParaRPr lang="en-US" altLang="zh-CN" sz="1400">
              <a:solidFill>
                <a:srgbClr val="404040"/>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Effect transition="in" filter="fade">
                                      <p:cBhvr>
                                        <p:cTn id="23" dur="1000"/>
                                        <p:tgtEl>
                                          <p:spTgt spid="10"/>
                                        </p:tgtEl>
                                      </p:cBhvr>
                                    </p:animEffect>
                                  </p:childTnLst>
                                </p:cTn>
                              </p:par>
                              <p:par>
                                <p:cTn id="24" presetID="53"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fltVal val="0"/>
                                          </p:val>
                                        </p:tav>
                                        <p:tav tm="100000">
                                          <p:val>
                                            <p:strVal val="#ppt_w"/>
                                          </p:val>
                                        </p:tav>
                                      </p:tavLst>
                                    </p:anim>
                                    <p:anim calcmode="lin" valueType="num">
                                      <p:cBhvr>
                                        <p:cTn id="27" dur="1000" fill="hold"/>
                                        <p:tgtEl>
                                          <p:spTgt spid="17"/>
                                        </p:tgtEl>
                                        <p:attrNameLst>
                                          <p:attrName>ppt_h</p:attrName>
                                        </p:attrNameLst>
                                      </p:cBhvr>
                                      <p:tavLst>
                                        <p:tav tm="0">
                                          <p:val>
                                            <p:fltVal val="0"/>
                                          </p:val>
                                        </p:tav>
                                        <p:tav tm="100000">
                                          <p:val>
                                            <p:strVal val="#ppt_h"/>
                                          </p:val>
                                        </p:tav>
                                      </p:tavLst>
                                    </p:anim>
                                    <p:animEffect transition="in" filter="fade">
                                      <p:cBhvr>
                                        <p:cTn id="28" dur="1000"/>
                                        <p:tgtEl>
                                          <p:spTgt spid="17"/>
                                        </p:tgtEl>
                                      </p:cBhvr>
                                    </p:animEffect>
                                  </p:childTnLst>
                                </p:cTn>
                              </p:par>
                            </p:childTnLst>
                          </p:cTn>
                        </p:par>
                        <p:par>
                          <p:cTn id="29" fill="hold">
                            <p:stCondLst>
                              <p:cond delay="2500"/>
                            </p:stCondLst>
                            <p:childTnLst>
                              <p:par>
                                <p:cTn id="30" presetID="22" presetClass="entr" presetSubtype="8" fill="hold" grpId="1"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1000"/>
                                        <p:tgtEl>
                                          <p:spTgt spid="26"/>
                                        </p:tgtEl>
                                      </p:cBhvr>
                                    </p:animEffect>
                                  </p:childTnLst>
                                </p:cTn>
                              </p:par>
                              <p:par>
                                <p:cTn id="33" presetID="22" presetClass="entr" presetSubtype="8"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childTnLst>
                          </p:cTn>
                        </p:par>
                        <p:par>
                          <p:cTn id="36" fill="hold">
                            <p:stCondLst>
                              <p:cond delay="3500"/>
                            </p:stCondLst>
                            <p:childTnLst>
                              <p:par>
                                <p:cTn id="37" presetID="22" presetClass="entr" presetSubtype="8" fill="hold" grpId="1"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10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1000"/>
                                        <p:tgtEl>
                                          <p:spTgt spid="25"/>
                                        </p:tgtEl>
                                      </p:cBhvr>
                                    </p:animEffect>
                                  </p:childTnLst>
                                </p:cTn>
                              </p:par>
                            </p:childTnLst>
                          </p:cTn>
                        </p:par>
                        <p:par>
                          <p:cTn id="43" fill="hold">
                            <p:stCondLst>
                              <p:cond delay="4500"/>
                            </p:stCondLst>
                            <p:childTnLst>
                              <p:par>
                                <p:cTn id="44" presetID="22" presetClass="entr" presetSubtype="8" fill="hold" grpId="1"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1"/>
      <p:bldP spid="24" grpId="1"/>
      <p:bldP spid="2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红色边框"/>
          <p:cNvPicPr>
            <a:picLocks noChangeAspect="1"/>
          </p:cNvPicPr>
          <p:nvPr/>
        </p:nvPicPr>
        <p:blipFill>
          <a:blip r:embed="rId1"/>
          <a:stretch>
            <a:fillRect/>
          </a:stretch>
        </p:blipFill>
        <p:spPr>
          <a:xfrm>
            <a:off x="-14605" y="-14605"/>
            <a:ext cx="12232640" cy="6880225"/>
          </a:xfrm>
          <a:prstGeom prst="rect">
            <a:avLst/>
          </a:prstGeom>
        </p:spPr>
      </p:pic>
      <p:pic>
        <p:nvPicPr>
          <p:cNvPr id="13" name="图片 12" descr="铃铛2"/>
          <p:cNvPicPr>
            <a:picLocks noChangeAspect="1"/>
          </p:cNvPicPr>
          <p:nvPr/>
        </p:nvPicPr>
        <p:blipFill>
          <a:blip r:embed="rId2"/>
          <a:stretch>
            <a:fillRect/>
          </a:stretch>
        </p:blipFill>
        <p:spPr>
          <a:xfrm>
            <a:off x="10799445" y="196850"/>
            <a:ext cx="820420" cy="3255010"/>
          </a:xfrm>
          <a:prstGeom prst="rect">
            <a:avLst/>
          </a:prstGeom>
        </p:spPr>
      </p:pic>
      <p:sp>
        <p:nvSpPr>
          <p:cNvPr id="2" name="文本框 1"/>
          <p:cNvSpPr txBox="1"/>
          <p:nvPr/>
        </p:nvSpPr>
        <p:spPr>
          <a:xfrm>
            <a:off x="3190240" y="548005"/>
            <a:ext cx="5376545" cy="460375"/>
          </a:xfrm>
          <a:prstGeom prst="rect">
            <a:avLst/>
          </a:prstGeom>
          <a:noFill/>
        </p:spPr>
        <p:txBody>
          <a:bodyPr wrap="square" rtlCol="0">
            <a:spAutoFit/>
          </a:bodyPr>
          <a:lstStyle/>
          <a:p>
            <a:pPr algn="ctr" fontAlgn="auto">
              <a:lnSpc>
                <a:spcPct val="120000"/>
              </a:lnSpc>
            </a:pPr>
            <a:r>
              <a:rPr lang="en-US" altLang="zh-CN" sz="2000" b="1">
                <a:solidFill>
                  <a:srgbClr val="DC4A57"/>
                </a:solidFill>
                <a:latin typeface="微软雅黑" panose="020B0503020204020204" charset="-122"/>
                <a:ea typeface="微软雅黑" panose="020B0503020204020204" charset="-122"/>
                <a:sym typeface="+mn-ea"/>
              </a:rPr>
              <a:t>Environmental issues are political issues</a:t>
            </a:r>
            <a:endParaRPr lang="zh-CN" altLang="en-US" sz="1600">
              <a:solidFill>
                <a:srgbClr val="404040"/>
              </a:solidFill>
              <a:latin typeface="微软雅黑" panose="020B0503020204020204" charset="-122"/>
              <a:ea typeface="微软雅黑" panose="020B0503020204020204" charset="-122"/>
            </a:endParaRPr>
          </a:p>
        </p:txBody>
      </p:sp>
      <p:grpSp>
        <p:nvGrpSpPr>
          <p:cNvPr id="10" name="组合 9"/>
          <p:cNvGrpSpPr/>
          <p:nvPr/>
        </p:nvGrpSpPr>
        <p:grpSpPr>
          <a:xfrm>
            <a:off x="1651635" y="1720215"/>
            <a:ext cx="2148205" cy="2156460"/>
            <a:chOff x="2601" y="2709"/>
            <a:chExt cx="2716" cy="2727"/>
          </a:xfrm>
          <a:blipFill rotWithShape="1">
            <a:blip r:embed="rId3"/>
            <a:stretch>
              <a:fillRect/>
            </a:stretch>
          </a:blipFill>
        </p:grpSpPr>
        <p:sp>
          <p:nvSpPr>
            <p:cNvPr id="3" name="矩形 2"/>
            <p:cNvSpPr/>
            <p:nvPr/>
          </p:nvSpPr>
          <p:spPr>
            <a:xfrm>
              <a:off x="2601" y="2709"/>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95" y="2709"/>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95" y="4103"/>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1" y="4114"/>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651635" y="3922395"/>
            <a:ext cx="2148205" cy="2156460"/>
            <a:chOff x="2601" y="2709"/>
            <a:chExt cx="2716" cy="2727"/>
          </a:xfrm>
          <a:blipFill rotWithShape="1">
            <a:blip r:embed="rId4"/>
            <a:stretch>
              <a:fillRect/>
            </a:stretch>
          </a:blipFill>
        </p:grpSpPr>
        <p:sp>
          <p:nvSpPr>
            <p:cNvPr id="18" name="矩形 17"/>
            <p:cNvSpPr/>
            <p:nvPr/>
          </p:nvSpPr>
          <p:spPr>
            <a:xfrm>
              <a:off x="2601" y="2709"/>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95" y="2709"/>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995" y="4103"/>
              <a:ext cx="1322" cy="1322"/>
            </a:xfrm>
            <a:prstGeom prst="rect">
              <a:avLst/>
            </a:prstGeom>
            <a:solidFill>
              <a:srgbClr val="DC4A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01" y="4114"/>
              <a:ext cx="1322" cy="13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4155440" y="1813560"/>
            <a:ext cx="6365875" cy="650240"/>
          </a:xfrm>
          <a:prstGeom prst="rect">
            <a:avLst/>
          </a:prstGeom>
          <a:noFill/>
        </p:spPr>
        <p:txBody>
          <a:bodyPr wrap="square" rtlCol="0">
            <a:spAutoFit/>
          </a:bodyPr>
          <a:lstStyle/>
          <a:p>
            <a:pPr algn="l" fontAlgn="auto">
              <a:lnSpc>
                <a:spcPct val="130000"/>
              </a:lnSpc>
            </a:pPr>
            <a:r>
              <a:rPr lang="en-US" altLang="zh-CN" sz="1400" b="1">
                <a:solidFill>
                  <a:srgbClr val="DC4A57"/>
                </a:solidFill>
                <a:latin typeface="微软雅黑" panose="020B0503020204020204" charset="-122"/>
                <a:ea typeface="微软雅黑" panose="020B0503020204020204" charset="-122"/>
                <a:sym typeface="+mn-ea"/>
              </a:rPr>
              <a:t>4. To implement new technologies, the first is to increase the wage in third-world countries.</a:t>
            </a:r>
            <a:endParaRPr lang="en-US" altLang="zh-CN" sz="1400" b="1">
              <a:solidFill>
                <a:srgbClr val="DC4A57"/>
              </a:solidFill>
              <a:latin typeface="微软雅黑" panose="020B0503020204020204" charset="-122"/>
              <a:ea typeface="微软雅黑" panose="020B0503020204020204" charset="-122"/>
              <a:sym typeface="+mn-ea"/>
            </a:endParaRPr>
          </a:p>
        </p:txBody>
      </p:sp>
      <p:cxnSp>
        <p:nvCxnSpPr>
          <p:cNvPr id="23" name="直接连接符 22"/>
          <p:cNvCxnSpPr/>
          <p:nvPr/>
        </p:nvCxnSpPr>
        <p:spPr>
          <a:xfrm>
            <a:off x="4178935" y="3082290"/>
            <a:ext cx="6324600" cy="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214495" y="3268980"/>
            <a:ext cx="6289040" cy="1706880"/>
          </a:xfrm>
          <a:prstGeom prst="rect">
            <a:avLst/>
          </a:prstGeom>
          <a:noFill/>
        </p:spPr>
        <p:txBody>
          <a:bodyPr wrap="square" rtlCol="0">
            <a:spAutoFit/>
          </a:bodyPr>
          <a:lstStyle/>
          <a:p>
            <a:pPr algn="l" fontAlgn="auto">
              <a:lnSpc>
                <a:spcPct val="150000"/>
              </a:lnSpc>
            </a:pPr>
            <a:r>
              <a:rPr lang="en-US" altLang="zh-CN" sz="1400" b="1">
                <a:solidFill>
                  <a:srgbClr val="7030A0"/>
                </a:solidFill>
                <a:latin typeface="微软雅黑" panose="020B0503020204020204" charset="-122"/>
                <a:ea typeface="微软雅黑" panose="020B0503020204020204" charset="-122"/>
                <a:sym typeface="+mn-ea"/>
              </a:rPr>
              <a:t>5. Wage increase is a class struggle issue, in a macro perspective it is a political issue. </a:t>
            </a:r>
            <a:r>
              <a:rPr lang="en-US" altLang="zh-CN" sz="1400" b="1">
                <a:solidFill>
                  <a:srgbClr val="7030A0"/>
                </a:solidFill>
                <a:latin typeface="微软雅黑" panose="020B0503020204020204" charset="-122"/>
                <a:ea typeface="微软雅黑" panose="020B0503020204020204" charset="-122"/>
                <a:sym typeface="+mn-ea"/>
              </a:rPr>
              <a:t>To increase worker wages, China develops new technologies on its own against imperialism, which has led to a technological blockout.</a:t>
            </a:r>
            <a:endParaRPr lang="en-US" altLang="zh-CN" sz="1400" b="1">
              <a:solidFill>
                <a:srgbClr val="404040"/>
              </a:solidFill>
              <a:latin typeface="微软雅黑" panose="020B0503020204020204" charset="-122"/>
              <a:ea typeface="微软雅黑" panose="020B0503020204020204" charset="-122"/>
              <a:sym typeface="+mn-ea"/>
            </a:endParaRPr>
          </a:p>
          <a:p>
            <a:pPr algn="l" fontAlgn="auto">
              <a:lnSpc>
                <a:spcPct val="150000"/>
              </a:lnSpc>
            </a:pPr>
            <a:endParaRPr lang="zh-CN" altLang="en-US" sz="1400">
              <a:solidFill>
                <a:srgbClr val="404040"/>
              </a:solidFill>
              <a:latin typeface="微软雅黑" panose="020B0503020204020204" charset="-122"/>
              <a:ea typeface="微软雅黑" panose="020B0503020204020204" charset="-122"/>
              <a:sym typeface="+mn-ea"/>
            </a:endParaRPr>
          </a:p>
        </p:txBody>
      </p:sp>
      <p:cxnSp>
        <p:nvCxnSpPr>
          <p:cNvPr id="25" name="直接连接符 24"/>
          <p:cNvCxnSpPr/>
          <p:nvPr/>
        </p:nvCxnSpPr>
        <p:spPr>
          <a:xfrm>
            <a:off x="4196715" y="4617085"/>
            <a:ext cx="6324600" cy="0"/>
          </a:xfrm>
          <a:prstGeom prst="line">
            <a:avLst/>
          </a:prstGeom>
          <a:ln w="12700">
            <a:solidFill>
              <a:srgbClr val="DC4A57"/>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14495" y="4839970"/>
            <a:ext cx="6289040" cy="1069975"/>
          </a:xfrm>
          <a:prstGeom prst="rect">
            <a:avLst/>
          </a:prstGeom>
          <a:noFill/>
        </p:spPr>
        <p:txBody>
          <a:bodyPr wrap="square" rtlCol="0">
            <a:noAutofit/>
          </a:bodyPr>
          <a:lstStyle/>
          <a:p>
            <a:pPr algn="l" fontAlgn="auto">
              <a:lnSpc>
                <a:spcPct val="130000"/>
              </a:lnSpc>
            </a:pPr>
            <a:r>
              <a:rPr lang="en-US" altLang="zh-CN" sz="1400">
                <a:solidFill>
                  <a:srgbClr val="404040"/>
                </a:solidFill>
                <a:latin typeface="微软雅黑" panose="020B0503020204020204" charset="-122"/>
                <a:ea typeface="微软雅黑" panose="020B0503020204020204" charset="-122"/>
                <a:sym typeface="+mn-ea"/>
              </a:rPr>
              <a:t>6. Capitalism is a mindless self-increasement system which does not care about pollution, to truly solve environmental issues, the sublation of the system is the first step.</a:t>
            </a:r>
            <a:endParaRPr lang="en-US" altLang="zh-CN" sz="1400">
              <a:solidFill>
                <a:srgbClr val="404040"/>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Effect transition="in" filter="fade">
                                      <p:cBhvr>
                                        <p:cTn id="23" dur="1000"/>
                                        <p:tgtEl>
                                          <p:spTgt spid="10"/>
                                        </p:tgtEl>
                                      </p:cBhvr>
                                    </p:animEffect>
                                  </p:childTnLst>
                                </p:cTn>
                              </p:par>
                              <p:par>
                                <p:cTn id="24" presetID="53"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fltVal val="0"/>
                                          </p:val>
                                        </p:tav>
                                        <p:tav tm="100000">
                                          <p:val>
                                            <p:strVal val="#ppt_w"/>
                                          </p:val>
                                        </p:tav>
                                      </p:tavLst>
                                    </p:anim>
                                    <p:anim calcmode="lin" valueType="num">
                                      <p:cBhvr>
                                        <p:cTn id="27" dur="1000" fill="hold"/>
                                        <p:tgtEl>
                                          <p:spTgt spid="17"/>
                                        </p:tgtEl>
                                        <p:attrNameLst>
                                          <p:attrName>ppt_h</p:attrName>
                                        </p:attrNameLst>
                                      </p:cBhvr>
                                      <p:tavLst>
                                        <p:tav tm="0">
                                          <p:val>
                                            <p:fltVal val="0"/>
                                          </p:val>
                                        </p:tav>
                                        <p:tav tm="100000">
                                          <p:val>
                                            <p:strVal val="#ppt_h"/>
                                          </p:val>
                                        </p:tav>
                                      </p:tavLst>
                                    </p:anim>
                                    <p:animEffect transition="in" filter="fade">
                                      <p:cBhvr>
                                        <p:cTn id="28" dur="1000"/>
                                        <p:tgtEl>
                                          <p:spTgt spid="17"/>
                                        </p:tgtEl>
                                      </p:cBhvr>
                                    </p:animEffect>
                                  </p:childTnLst>
                                </p:cTn>
                              </p:par>
                            </p:childTnLst>
                          </p:cTn>
                        </p:par>
                        <p:par>
                          <p:cTn id="29" fill="hold">
                            <p:stCondLst>
                              <p:cond delay="2500"/>
                            </p:stCondLst>
                            <p:childTnLst>
                              <p:par>
                                <p:cTn id="30" presetID="22" presetClass="entr" presetSubtype="8" fill="hold" grpId="1"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1000"/>
                                        <p:tgtEl>
                                          <p:spTgt spid="26"/>
                                        </p:tgtEl>
                                      </p:cBhvr>
                                    </p:animEffect>
                                  </p:childTnLst>
                                </p:cTn>
                              </p:par>
                              <p:par>
                                <p:cTn id="33" presetID="22" presetClass="entr" presetSubtype="8"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childTnLst>
                          </p:cTn>
                        </p:par>
                        <p:par>
                          <p:cTn id="36" fill="hold">
                            <p:stCondLst>
                              <p:cond delay="3500"/>
                            </p:stCondLst>
                            <p:childTnLst>
                              <p:par>
                                <p:cTn id="37" presetID="22" presetClass="entr" presetSubtype="8" fill="hold" grpId="1"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10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1000"/>
                                        <p:tgtEl>
                                          <p:spTgt spid="25"/>
                                        </p:tgtEl>
                                      </p:cBhvr>
                                    </p:animEffect>
                                  </p:childTnLst>
                                </p:cTn>
                              </p:par>
                            </p:childTnLst>
                          </p:cTn>
                        </p:par>
                        <p:par>
                          <p:cTn id="43" fill="hold">
                            <p:stCondLst>
                              <p:cond delay="4500"/>
                            </p:stCondLst>
                            <p:childTnLst>
                              <p:par>
                                <p:cTn id="44" presetID="22" presetClass="entr" presetSubtype="8" fill="hold" grpId="1"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1"/>
      <p:bldP spid="24" grpId="1"/>
      <p:bldP spid="27" grpId="1"/>
    </p:bldLst>
  </p:timing>
</p:sld>
</file>

<file path=ppt/tags/tag1.xml><?xml version="1.0" encoding="utf-8"?>
<p:tagLst xmlns:p="http://schemas.openxmlformats.org/presentationml/2006/main">
  <p:tag name="commondata" val="eyJoZGlkIjoiNmFhOTQ4OWU2NWVkOWUwZGJhYjJhMmNhYWNiNWUyM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3282</Words>
  <Application>WPS 演示</Application>
  <PresentationFormat>宽屏</PresentationFormat>
  <Paragraphs>63</Paragraphs>
  <Slides>9</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微软雅黑</vt:lpstr>
      <vt:lpstr>Arial Unicode MS</vt:lpstr>
      <vt:lpstr>等线</vt:lpstr>
      <vt:lpstr>微软雅黑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更多素材：子墨素材——https://zimosucai.taobao.com</dc:title>
  <dc:creator/>
  <cp:lastModifiedBy>cuphead</cp:lastModifiedBy>
  <cp:revision>11</cp:revision>
  <dcterms:created xsi:type="dcterms:W3CDTF">2017-10-09T13:54:00Z</dcterms:created>
  <dcterms:modified xsi:type="dcterms:W3CDTF">2024-05-31T15:30:04Z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6005CE1C111849DBA86FB4CCD3E31759_12</vt:lpwstr>
  </property>
</Properties>
</file>