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35" r:id="rId1"/>
  </p:sldMasterIdLst>
  <p:notesMasterIdLst>
    <p:notesMasterId r:id="rId34"/>
  </p:notesMasterIdLst>
  <p:sldIdLst>
    <p:sldId id="256" r:id="rId2"/>
    <p:sldId id="257" r:id="rId3"/>
    <p:sldId id="258" r:id="rId4"/>
    <p:sldId id="259" r:id="rId5"/>
    <p:sldId id="260" r:id="rId6"/>
    <p:sldId id="261" r:id="rId7"/>
    <p:sldId id="262" r:id="rId8"/>
    <p:sldId id="264" r:id="rId9"/>
    <p:sldId id="263" r:id="rId10"/>
    <p:sldId id="265" r:id="rId11"/>
    <p:sldId id="268" r:id="rId12"/>
    <p:sldId id="269" r:id="rId13"/>
    <p:sldId id="270" r:id="rId14"/>
    <p:sldId id="271" r:id="rId15"/>
    <p:sldId id="272" r:id="rId16"/>
    <p:sldId id="274" r:id="rId17"/>
    <p:sldId id="287" r:id="rId18"/>
    <p:sldId id="288" r:id="rId19"/>
    <p:sldId id="276" r:id="rId20"/>
    <p:sldId id="277" r:id="rId21"/>
    <p:sldId id="278" r:id="rId22"/>
    <p:sldId id="279" r:id="rId23"/>
    <p:sldId id="280" r:id="rId24"/>
    <p:sldId id="281" r:id="rId25"/>
    <p:sldId id="284" r:id="rId26"/>
    <p:sldId id="285" r:id="rId27"/>
    <p:sldId id="286" r:id="rId28"/>
    <p:sldId id="266" r:id="rId29"/>
    <p:sldId id="282" r:id="rId30"/>
    <p:sldId id="283" r:id="rId31"/>
    <p:sldId id="289" r:id="rId32"/>
    <p:sldId id="26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desani Gayathri" initials="LG" lastIdx="1" clrIdx="0">
    <p:extLst>
      <p:ext uri="{19B8F6BF-5375-455C-9EA6-DF929625EA0E}">
        <p15:presenceInfo xmlns:p15="http://schemas.microsoft.com/office/powerpoint/2012/main" userId="a6f0119f2e4d77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25CE2-41D8-4177-9301-EB4016EDD282}" type="datetimeFigureOut">
              <a:rPr lang="en-IN" smtClean="0"/>
              <a:t>06-11-2023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134BB-8A6B-4DDE-8D97-BCC723751BE5}" type="slidenum">
              <a:rPr lang="en-IN" smtClean="0"/>
              <a:t>‹#›</a:t>
            </a:fld>
            <a:endParaRPr lang="en-IN"/>
          </a:p>
        </p:txBody>
      </p:sp>
    </p:spTree>
    <p:extLst>
      <p:ext uri="{BB962C8B-B14F-4D97-AF65-F5344CB8AC3E}">
        <p14:creationId xmlns:p14="http://schemas.microsoft.com/office/powerpoint/2010/main" val="135383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0134BB-8A6B-4DDE-8D97-BCC723751BE5}" type="slidenum">
              <a:rPr lang="en-IN" smtClean="0"/>
              <a:t>3</a:t>
            </a:fld>
            <a:endParaRPr lang="en-IN"/>
          </a:p>
        </p:txBody>
      </p:sp>
    </p:spTree>
    <p:extLst>
      <p:ext uri="{BB962C8B-B14F-4D97-AF65-F5344CB8AC3E}">
        <p14:creationId xmlns:p14="http://schemas.microsoft.com/office/powerpoint/2010/main" val="159519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111697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38583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CAC7B1-8F7D-4348-8403-E229FEA81874}"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5158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3598923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CAC7B1-8F7D-4348-8403-E229FEA81874}"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51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918313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286345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718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130510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50A58-2E8D-4842-A133-CC97F1AB5D0D}"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353346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57019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50A58-2E8D-4842-A133-CC97F1AB5D0D}"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239508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50A58-2E8D-4842-A133-CC97F1AB5D0D}"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117978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50A58-2E8D-4842-A133-CC97F1AB5D0D}"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15861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151227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350A58-2E8D-4842-A133-CC97F1AB5D0D}"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CAC7B1-8F7D-4348-8403-E229FEA81874}" type="slidenum">
              <a:rPr lang="en-US" smtClean="0"/>
              <a:pPr/>
              <a:t>‹#›</a:t>
            </a:fld>
            <a:endParaRPr lang="en-US"/>
          </a:p>
        </p:txBody>
      </p:sp>
    </p:spTree>
    <p:extLst>
      <p:ext uri="{BB962C8B-B14F-4D97-AF65-F5344CB8AC3E}">
        <p14:creationId xmlns:p14="http://schemas.microsoft.com/office/powerpoint/2010/main" val="342755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6350A58-2E8D-4842-A133-CC97F1AB5D0D}" type="datetimeFigureOut">
              <a:rPr lang="en-US" smtClean="0"/>
              <a:pPr/>
              <a:t>11/6/2023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4CAC7B1-8F7D-4348-8403-E229FEA81874}" type="slidenum">
              <a:rPr lang="en-US" smtClean="0"/>
              <a:pPr/>
              <a:t>‹#›</a:t>
            </a:fld>
            <a:endParaRPr lang="en-US"/>
          </a:p>
        </p:txBody>
      </p:sp>
    </p:spTree>
    <p:extLst>
      <p:ext uri="{BB962C8B-B14F-4D97-AF65-F5344CB8AC3E}">
        <p14:creationId xmlns:p14="http://schemas.microsoft.com/office/powerpoint/2010/main" val="1160696329"/>
      </p:ext>
    </p:extLst>
  </p:cSld>
  <p:clrMap bg1="lt1" tx1="dk1" bg2="lt2" tx2="dk2" accent1="accent1" accent2="accent2" accent3="accent3" accent4="accent4" accent5="accent5" accent6="accent6" hlink="hlink" folHlink="folHlink"/>
  <p:sldLayoutIdLst>
    <p:sldLayoutId id="2147485236" r:id="rId1"/>
    <p:sldLayoutId id="2147485237" r:id="rId2"/>
    <p:sldLayoutId id="2147485238" r:id="rId3"/>
    <p:sldLayoutId id="2147485239" r:id="rId4"/>
    <p:sldLayoutId id="2147485240" r:id="rId5"/>
    <p:sldLayoutId id="2147485241" r:id="rId6"/>
    <p:sldLayoutId id="2147485242" r:id="rId7"/>
    <p:sldLayoutId id="2147485243" r:id="rId8"/>
    <p:sldLayoutId id="2147485244" r:id="rId9"/>
    <p:sldLayoutId id="2147485245" r:id="rId10"/>
    <p:sldLayoutId id="2147485246" r:id="rId11"/>
    <p:sldLayoutId id="2147485247" r:id="rId12"/>
    <p:sldLayoutId id="2147485248" r:id="rId13"/>
    <p:sldLayoutId id="2147485249" r:id="rId14"/>
    <p:sldLayoutId id="2147485250" r:id="rId15"/>
    <p:sldLayoutId id="21474852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i.org/10.1007/s11036-021-01861-y"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3407049"/>
            <a:ext cx="8784976" cy="3622351"/>
          </a:xfrm>
        </p:spPr>
        <p:txBody>
          <a:bodyP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2400" b="1" dirty="0">
                <a:solidFill>
                  <a:srgbClr val="FF0000"/>
                </a:solidFill>
                <a:latin typeface="Times New Roman" panose="02020603050405020304" charset="0"/>
                <a:ea typeface="SimSun" panose="02010600030101010101" pitchFamily="2" charset="-122"/>
                <a:cs typeface="Times New Roman" panose="02020603050405020304" charset="0"/>
              </a:rPr>
              <a:t>5G-SMART </a:t>
            </a:r>
            <a:r>
              <a:rPr kumimoji="0" lang="en-US" sz="2400" b="1" i="0" u="none" strike="noStrike" kern="1200" cap="none" spc="0" normalizeH="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DIABETES : TOWARDS PERSONALIZED DIABETES DIAGNOSIS WITH HEALTHCARE BIG DATA CLOUDS</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rPr>
              <a:t>BATCH NO-08</a:t>
            </a:r>
          </a:p>
          <a:p>
            <a:pPr marL="0" marR="0" lvl="0" indent="0" defTabSz="457200" rtl="0" eaLnBrk="1" fontAlgn="auto" latinLnBrk="0" hangingPunct="1">
              <a:lnSpc>
                <a:spcPct val="100000"/>
              </a:lnSpc>
              <a:spcBef>
                <a:spcPct val="0"/>
              </a:spcBef>
              <a:spcAft>
                <a:spcPts val="0"/>
              </a:spcAft>
              <a:buClrTx/>
              <a:buSzTx/>
              <a:buFontTx/>
              <a:buNone/>
              <a:tabLst/>
              <a:defRPr/>
            </a:pPr>
            <a:endPar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endParaRPr>
          </a:p>
          <a:p>
            <a:pPr marL="0" marR="0" lvl="0" indent="0" defTabSz="457200" rtl="0" eaLnBrk="1" fontAlgn="auto" latinLnBrk="0" hangingPunct="1">
              <a:lnSpc>
                <a:spcPct val="100000"/>
              </a:lnSpc>
              <a:spcBef>
                <a:spcPct val="0"/>
              </a:spcBef>
              <a:spcAft>
                <a:spcPts val="0"/>
              </a:spcAft>
              <a:buClrTx/>
              <a:buSzTx/>
              <a:buFontTx/>
              <a:buNone/>
              <a:tabLst/>
              <a:defRPr/>
            </a:pPr>
            <a:endParaRPr lang="en-US" b="1" dirty="0">
              <a:solidFill>
                <a:srgbClr val="002060"/>
              </a:solidFill>
              <a:latin typeface="Times New Roman" panose="02020603050405020304" charset="0"/>
              <a:ea typeface="SimSun" panose="02010600030101010101" pitchFamily="2" charset="-122"/>
            </a:endParaRPr>
          </a:p>
          <a:p>
            <a:pPr marL="0" marR="0" lvl="0" indent="0" defTabSz="4572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rPr>
              <a:t>       UNDER THE GUIDANCE O</a:t>
            </a:r>
            <a:r>
              <a:rPr lang="en-US" b="1" dirty="0">
                <a:solidFill>
                  <a:srgbClr val="002060"/>
                </a:solidFill>
                <a:latin typeface="Times New Roman" panose="02020603050405020304" charset="0"/>
                <a:ea typeface="SimSun" panose="02010600030101010101" pitchFamily="2" charset="-122"/>
              </a:rPr>
              <a:t>F:                                           PRESENTED BY:</a:t>
            </a:r>
          </a:p>
          <a:p>
            <a:pPr marL="0" marR="0" lvl="0" indent="0" defTabSz="457200" rtl="0" eaLnBrk="1" fontAlgn="auto" latinLnBrk="0" hangingPunct="1">
              <a:lnSpc>
                <a:spcPct val="100000"/>
              </a:lnSpc>
              <a:spcBef>
                <a:spcPct val="0"/>
              </a:spcBef>
              <a:spcAft>
                <a:spcPts val="0"/>
              </a:spcAft>
              <a:buClrTx/>
              <a:buSzTx/>
              <a:buFontTx/>
              <a:buNone/>
              <a:tabLst/>
              <a:defRPr/>
            </a:pPr>
            <a:r>
              <a:rPr lang="en-IN" altLang="en-US" b="1" dirty="0">
                <a:latin typeface="Times New Roman" panose="02020603050405020304" charset="0"/>
                <a:ea typeface="Garamond"/>
                <a:cs typeface="Times New Roman" panose="02020603050405020304" charset="0"/>
                <a:sym typeface="Garamond"/>
              </a:rPr>
              <a:t>             Dr</a:t>
            </a:r>
            <a:r>
              <a:rPr lang="en-US" altLang="en-US" b="1" dirty="0">
                <a:latin typeface="Times New Roman" panose="02020603050405020304" charset="0"/>
                <a:ea typeface="Garamond"/>
                <a:cs typeface="Times New Roman" panose="02020603050405020304" charset="0"/>
                <a:sym typeface="Garamond"/>
              </a:rPr>
              <a:t>.K.MAHESWARI                                        B.DEEKSHITHA      : 207R1A05K1</a:t>
            </a:r>
          </a:p>
          <a:p>
            <a:pPr marL="0" marR="0" lvl="0" indent="0" defTabSz="457200" rtl="0" eaLnBrk="1" fontAlgn="auto" latinLnBrk="0" hangingPunct="1">
              <a:lnSpc>
                <a:spcPct val="100000"/>
              </a:lnSpc>
              <a:spcBef>
                <a:spcPct val="0"/>
              </a:spcBef>
              <a:spcAft>
                <a:spcPts val="0"/>
              </a:spcAft>
              <a:buClrTx/>
              <a:buSzTx/>
              <a:buFontTx/>
              <a:buNone/>
              <a:tabLst/>
              <a:defRPr/>
            </a:pPr>
            <a:r>
              <a:rPr lang="en-US" altLang="en-US" b="1" dirty="0">
                <a:latin typeface="Times New Roman" panose="02020603050405020304" charset="0"/>
                <a:ea typeface="Garamond"/>
                <a:cs typeface="Times New Roman" panose="02020603050405020304" charset="0"/>
                <a:sym typeface="Garamond"/>
              </a:rPr>
              <a:t>            (Associate Professor)                                         L.GAYATHRI           : 207R1A05L9</a:t>
            </a:r>
          </a:p>
          <a:p>
            <a:pPr marL="0" marR="0" lvl="0" indent="0" defTabSz="457200" rtl="0" eaLnBrk="1" fontAlgn="auto" latinLnBrk="0" hangingPunct="1">
              <a:lnSpc>
                <a:spcPct val="100000"/>
              </a:lnSpc>
              <a:spcBef>
                <a:spcPct val="0"/>
              </a:spcBef>
              <a:spcAft>
                <a:spcPts val="0"/>
              </a:spcAft>
              <a:buClrTx/>
              <a:buSzTx/>
              <a:buFontTx/>
              <a:buNone/>
              <a:tabLst/>
              <a:defRPr/>
            </a:pPr>
            <a:r>
              <a:rPr lang="en-US" altLang="en-US" b="1" dirty="0">
                <a:latin typeface="Times New Roman" panose="02020603050405020304" charset="0"/>
                <a:ea typeface="Garamond"/>
                <a:cs typeface="Times New Roman" panose="02020603050405020304" charset="0"/>
                <a:sym typeface="Garamond"/>
              </a:rPr>
              <a:t>                                                                                         E.JAYANTH GOUD: 207R1A05K9</a:t>
            </a:r>
          </a:p>
          <a:p>
            <a:pPr marL="0" marR="0" lvl="0" indent="0" defTabSz="457200" rtl="0" eaLnBrk="1" fontAlgn="auto" latinLnBrk="0" hangingPunct="1">
              <a:lnSpc>
                <a:spcPct val="100000"/>
              </a:lnSpc>
              <a:spcBef>
                <a:spcPct val="0"/>
              </a:spcBef>
              <a:spcAft>
                <a:spcPts val="0"/>
              </a:spcAft>
              <a:buClrTx/>
              <a:buSzTx/>
              <a:buFontTx/>
              <a:buNone/>
              <a:tabLst/>
              <a:defRPr/>
            </a:pPr>
            <a:endParaRPr lang="en-US" altLang="en-US" b="1" dirty="0">
              <a:latin typeface="Times New Roman" panose="02020603050405020304" charset="0"/>
              <a:ea typeface="Garamond"/>
              <a:cs typeface="Times New Roman" panose="02020603050405020304" charset="0"/>
              <a:sym typeface="Garamond"/>
            </a:endParaRPr>
          </a:p>
          <a:p>
            <a:pPr marL="0" marR="0" lvl="0" indent="0" defTabSz="457200" rtl="0" eaLnBrk="1" fontAlgn="auto" latinLnBrk="0" hangingPunct="1">
              <a:lnSpc>
                <a:spcPct val="100000"/>
              </a:lnSpc>
              <a:spcBef>
                <a:spcPct val="0"/>
              </a:spcBef>
              <a:spcAft>
                <a:spcPts val="0"/>
              </a:spcAft>
              <a:buClrTx/>
              <a:buSzTx/>
              <a:buFontTx/>
              <a:buNone/>
              <a:tabLst/>
              <a:defRPr/>
            </a:pPr>
            <a:endPar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endParaRPr>
          </a:p>
        </p:txBody>
      </p:sp>
      <p:pic>
        <p:nvPicPr>
          <p:cNvPr id="4" name="Picture 3">
            <a:extLst>
              <a:ext uri="{FF2B5EF4-FFF2-40B4-BE49-F238E27FC236}">
                <a16:creationId xmlns:a16="http://schemas.microsoft.com/office/drawing/2014/main" id="{6D3DD7B5-F8D7-18F4-0473-AE6F6E16F4CF}"/>
              </a:ext>
            </a:extLst>
          </p:cNvPr>
          <p:cNvPicPr>
            <a:picLocks noChangeAspect="1"/>
          </p:cNvPicPr>
          <p:nvPr/>
        </p:nvPicPr>
        <p:blipFill>
          <a:blip r:embed="rId2" cstate="print"/>
          <a:stretch>
            <a:fillRect/>
          </a:stretch>
        </p:blipFill>
        <p:spPr>
          <a:xfrm>
            <a:off x="179512" y="115761"/>
            <a:ext cx="1475656" cy="1410633"/>
          </a:xfrm>
          <a:prstGeom prst="rect">
            <a:avLst/>
          </a:prstGeom>
        </p:spPr>
      </p:pic>
      <p:sp>
        <p:nvSpPr>
          <p:cNvPr id="6" name="TextBox 5">
            <a:extLst>
              <a:ext uri="{FF2B5EF4-FFF2-40B4-BE49-F238E27FC236}">
                <a16:creationId xmlns:a16="http://schemas.microsoft.com/office/drawing/2014/main" id="{77B08961-4BA1-0C74-3637-6CA476EFA34F}"/>
              </a:ext>
            </a:extLst>
          </p:cNvPr>
          <p:cNvSpPr txBox="1"/>
          <p:nvPr/>
        </p:nvSpPr>
        <p:spPr>
          <a:xfrm>
            <a:off x="1583160" y="332656"/>
            <a:ext cx="6517232" cy="646331"/>
          </a:xfrm>
          <a:prstGeom prst="rect">
            <a:avLst/>
          </a:prstGeom>
          <a:noFill/>
        </p:spPr>
        <p:txBody>
          <a:bodyPr wrap="square">
            <a:spAutoFit/>
          </a:bodyPr>
          <a:lstStyle/>
          <a:p>
            <a:r>
              <a:rPr lang="en-US" sz="36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CMR TECHNICAL CAMPUS</a:t>
            </a:r>
            <a:endParaRPr lang="en-IN" sz="3600" dirty="0"/>
          </a:p>
        </p:txBody>
      </p:sp>
      <p:pic>
        <p:nvPicPr>
          <p:cNvPr id="7" name="Picture 6">
            <a:extLst>
              <a:ext uri="{FF2B5EF4-FFF2-40B4-BE49-F238E27FC236}">
                <a16:creationId xmlns:a16="http://schemas.microsoft.com/office/drawing/2014/main" id="{52651A59-130A-25F0-1E1F-8BEE5E6D156B}"/>
              </a:ext>
            </a:extLst>
          </p:cNvPr>
          <p:cNvPicPr>
            <a:picLocks noChangeAspect="1"/>
          </p:cNvPicPr>
          <p:nvPr/>
        </p:nvPicPr>
        <p:blipFill>
          <a:blip r:embed="rId3" cstate="print"/>
          <a:stretch>
            <a:fillRect/>
          </a:stretch>
        </p:blipFill>
        <p:spPr>
          <a:xfrm>
            <a:off x="7554684" y="115761"/>
            <a:ext cx="1465044" cy="1080120"/>
          </a:xfrm>
          <a:prstGeom prst="rect">
            <a:avLst/>
          </a:prstGeom>
        </p:spPr>
      </p:pic>
      <p:sp>
        <p:nvSpPr>
          <p:cNvPr id="11" name="TextBox 10">
            <a:extLst>
              <a:ext uri="{FF2B5EF4-FFF2-40B4-BE49-F238E27FC236}">
                <a16:creationId xmlns:a16="http://schemas.microsoft.com/office/drawing/2014/main" id="{64427E27-348D-5A7E-689A-7324A844D3AA}"/>
              </a:ext>
            </a:extLst>
          </p:cNvPr>
          <p:cNvSpPr txBox="1"/>
          <p:nvPr/>
        </p:nvSpPr>
        <p:spPr>
          <a:xfrm>
            <a:off x="107504" y="893530"/>
            <a:ext cx="8856984" cy="2554545"/>
          </a:xfrm>
          <a:prstGeom prst="rect">
            <a:avLst/>
          </a:prstGeom>
          <a:noFill/>
        </p:spPr>
        <p:txBody>
          <a:bodyPr wrap="square">
            <a:spAutoFit/>
          </a:bodyPr>
          <a:lstStyle/>
          <a:p>
            <a:pPr lvl="0" algn="ctr" defTabSz="457200">
              <a:defRPr/>
            </a:pPr>
            <a:r>
              <a:rPr lang="en-US" altLang="en-IN" sz="2800" b="1" dirty="0">
                <a:solidFill>
                  <a:srgbClr val="A40000"/>
                </a:solidFill>
                <a:effectLst>
                  <a:outerShdw blurRad="38100" dist="38100" dir="2700000" algn="tl">
                    <a:srgbClr val="000000">
                      <a:alpha val="43137"/>
                    </a:srgbClr>
                  </a:outerShdw>
                </a:effectLst>
                <a:latin typeface="Times New Roman" panose="02020603050405020304" charset="0"/>
                <a:ea typeface="Garamond"/>
                <a:cs typeface="Times New Roman" panose="02020603050405020304" charset="0"/>
                <a:sym typeface="Garamond"/>
              </a:rPr>
              <a:t>UGC AUTONOMOUS</a:t>
            </a:r>
            <a:endParaRPr lang="en-IN" sz="2000" b="1" dirty="0">
              <a:solidFill>
                <a:srgbClr val="A40000"/>
              </a:solidFill>
              <a:effectLst>
                <a:outerShdw blurRad="38100" dist="38100" dir="2700000" algn="tl">
                  <a:srgbClr val="000000">
                    <a:alpha val="43137"/>
                  </a:srgbClr>
                </a:outerShdw>
              </a:effectLst>
              <a:latin typeface="Times New Roman" panose="02020603050405020304" charset="0"/>
              <a:ea typeface="Garamond"/>
              <a:cs typeface="Times New Roman" panose="02020603050405020304" charset="0"/>
              <a:sym typeface="Garamond"/>
            </a:endParaRPr>
          </a:p>
          <a:p>
            <a:pPr lvl="0" algn="ctr" defTabSz="457200">
              <a:defRPr/>
            </a:pPr>
            <a:r>
              <a:rPr lang="en-IN" b="1" dirty="0">
                <a:solidFill>
                  <a:srgbClr val="DE1103"/>
                </a:solidFill>
                <a:latin typeface="Times New Roman" panose="02020603050405020304" charset="0"/>
                <a:ea typeface="Garamond"/>
                <a:cs typeface="Times New Roman" panose="02020603050405020304" charset="0"/>
                <a:sym typeface="Garamond"/>
              </a:rPr>
              <a:t>Accredited  by  NBA</a:t>
            </a:r>
            <a:r>
              <a:rPr lang="en-US" altLang="en-IN" b="1" dirty="0">
                <a:solidFill>
                  <a:srgbClr val="DE1103"/>
                </a:solidFill>
                <a:latin typeface="Times New Roman" panose="02020603050405020304" charset="0"/>
                <a:ea typeface="Garamond"/>
                <a:cs typeface="Times New Roman" panose="02020603050405020304" charset="0"/>
                <a:sym typeface="Garamond"/>
              </a:rPr>
              <a:t> &amp; NAAC with ‘A’ Grade</a:t>
            </a:r>
          </a:p>
          <a:p>
            <a:pPr lvl="0" algn="ctr" defTabSz="457200">
              <a:defRPr/>
            </a:pPr>
            <a:r>
              <a:rPr lang="en-IN" b="1" dirty="0">
                <a:solidFill>
                  <a:srgbClr val="00B050"/>
                </a:solidFill>
                <a:latin typeface="Times New Roman" panose="02020603050405020304" charset="0"/>
                <a:ea typeface="Garamond"/>
                <a:cs typeface="Times New Roman" panose="02020603050405020304" charset="0"/>
                <a:sym typeface="Garamond"/>
              </a:rPr>
              <a:t>Approved  by AICTE,</a:t>
            </a:r>
            <a:r>
              <a:rPr lang="en-US" altLang="en-IN" b="1" dirty="0">
                <a:solidFill>
                  <a:srgbClr val="00B050"/>
                </a:solidFill>
                <a:latin typeface="Times New Roman" panose="02020603050405020304" charset="0"/>
                <a:ea typeface="Garamond"/>
                <a:cs typeface="Times New Roman" panose="02020603050405020304" charset="0"/>
                <a:sym typeface="Garamond"/>
              </a:rPr>
              <a:t>New Delhi and </a:t>
            </a:r>
            <a:r>
              <a:rPr lang="en-IN" b="1" dirty="0">
                <a:solidFill>
                  <a:srgbClr val="00B050"/>
                </a:solidFill>
                <a:latin typeface="Times New Roman" panose="02020603050405020304" charset="0"/>
                <a:ea typeface="Garamond"/>
                <a:cs typeface="Times New Roman" panose="02020603050405020304" charset="0"/>
                <a:sym typeface="Garamond"/>
              </a:rPr>
              <a:t>affiliated to  JNTU</a:t>
            </a:r>
            <a:r>
              <a:rPr lang="en-US" altLang="en-IN" b="1" dirty="0">
                <a:solidFill>
                  <a:srgbClr val="00B050"/>
                </a:solidFill>
                <a:latin typeface="Times New Roman" panose="02020603050405020304" charset="0"/>
                <a:ea typeface="Garamond"/>
                <a:cs typeface="Times New Roman" panose="02020603050405020304" charset="0"/>
                <a:sym typeface="Garamond"/>
              </a:rPr>
              <a:t>,Hyderabad</a:t>
            </a:r>
            <a:br>
              <a:rPr lang="en-IN" b="1" dirty="0">
                <a:solidFill>
                  <a:srgbClr val="00B050"/>
                </a:solidFill>
                <a:latin typeface="Times New Roman" panose="02020603050405020304" charset="0"/>
                <a:ea typeface="Garamond"/>
                <a:cs typeface="Times New Roman" panose="02020603050405020304" charset="0"/>
                <a:sym typeface="Garamond"/>
              </a:rPr>
            </a:br>
            <a:r>
              <a:rPr lang="en-US" altLang="en-IN" b="1" dirty="0">
                <a:solidFill>
                  <a:srgbClr val="00B050"/>
                </a:solidFill>
                <a:latin typeface="Times New Roman" panose="02020603050405020304" charset="0"/>
                <a:ea typeface="Garamond"/>
                <a:cs typeface="Times New Roman" panose="02020603050405020304" charset="0"/>
                <a:sym typeface="Garamond"/>
              </a:rPr>
              <a:t>   </a:t>
            </a:r>
            <a:r>
              <a:rPr lang="en-IN" b="1" dirty="0" err="1">
                <a:gradFill>
                  <a:gsLst>
                    <a:gs pos="0">
                      <a:srgbClr val="012D86"/>
                    </a:gs>
                    <a:gs pos="100000">
                      <a:srgbClr val="0E2557"/>
                    </a:gs>
                  </a:gsLst>
                  <a:lin scaled="0"/>
                </a:gradFill>
                <a:latin typeface="Times New Roman" panose="02020603050405020304" charset="0"/>
                <a:ea typeface="Garamond"/>
                <a:cs typeface="Times New Roman" panose="02020603050405020304" charset="0"/>
                <a:sym typeface="Garamond"/>
              </a:rPr>
              <a:t>Kandlakoya</a:t>
            </a:r>
            <a:r>
              <a:rPr lang="en-IN" b="1" dirty="0">
                <a:gradFill>
                  <a:gsLst>
                    <a:gs pos="0">
                      <a:srgbClr val="012D86"/>
                    </a:gs>
                    <a:gs pos="100000">
                      <a:srgbClr val="0E2557"/>
                    </a:gs>
                  </a:gsLst>
                  <a:lin scaled="0"/>
                </a:gradFill>
                <a:latin typeface="Times New Roman" panose="02020603050405020304" charset="0"/>
                <a:ea typeface="Garamond"/>
                <a:cs typeface="Times New Roman" panose="02020603050405020304" charset="0"/>
                <a:sym typeface="Garamond"/>
              </a:rPr>
              <a:t> (V), </a:t>
            </a:r>
            <a:r>
              <a:rPr lang="en-IN" b="1" dirty="0" err="1">
                <a:gradFill>
                  <a:gsLst>
                    <a:gs pos="0">
                      <a:srgbClr val="012D86"/>
                    </a:gs>
                    <a:gs pos="100000">
                      <a:srgbClr val="0E2557"/>
                    </a:gs>
                  </a:gsLst>
                  <a:lin scaled="0"/>
                </a:gradFill>
                <a:latin typeface="Times New Roman" panose="02020603050405020304" charset="0"/>
                <a:ea typeface="Garamond"/>
                <a:cs typeface="Times New Roman" panose="02020603050405020304" charset="0"/>
                <a:sym typeface="Garamond"/>
              </a:rPr>
              <a:t>Medchal</a:t>
            </a:r>
            <a:r>
              <a:rPr lang="en-IN" b="1" dirty="0">
                <a:gradFill>
                  <a:gsLst>
                    <a:gs pos="0">
                      <a:srgbClr val="012D86"/>
                    </a:gs>
                    <a:gs pos="100000">
                      <a:srgbClr val="0E2557"/>
                    </a:gs>
                  </a:gsLst>
                  <a:lin scaled="0"/>
                </a:gradFill>
                <a:latin typeface="Times New Roman" panose="02020603050405020304" charset="0"/>
                <a:ea typeface="Garamond"/>
                <a:cs typeface="Times New Roman" panose="02020603050405020304" charset="0"/>
                <a:sym typeface="Garamond"/>
              </a:rPr>
              <a:t> Road, Hyderabad -501401</a:t>
            </a:r>
            <a:r>
              <a:rPr lang="en-US" altLang="en-IN" b="1" dirty="0">
                <a:gradFill>
                  <a:gsLst>
                    <a:gs pos="0">
                      <a:srgbClr val="012D86"/>
                    </a:gs>
                    <a:gs pos="100000">
                      <a:srgbClr val="0E2557"/>
                    </a:gs>
                  </a:gsLst>
                  <a:lin scaled="0"/>
                </a:gradFill>
                <a:latin typeface="Times New Roman" panose="02020603050405020304" charset="0"/>
                <a:ea typeface="Garamond"/>
                <a:cs typeface="Times New Roman" panose="02020603050405020304" charset="0"/>
                <a:sym typeface="Garamond"/>
              </a:rPr>
              <a:t>,Telangana</a:t>
            </a:r>
            <a:endParaRPr lang="en-IN" b="1" dirty="0">
              <a:solidFill>
                <a:sysClr val="windowText" lastClr="000000"/>
              </a:solidFill>
              <a:latin typeface="Times New Roman" panose="02020603050405020304" charset="0"/>
              <a:ea typeface="Garamond"/>
              <a:cs typeface="Times New Roman" panose="02020603050405020304" charset="0"/>
              <a:sym typeface="Garamond"/>
            </a:endParaRPr>
          </a:p>
          <a:p>
            <a:pPr lvl="0" defTabSz="457200">
              <a:defRPr/>
            </a:pPr>
            <a:endParaRPr lang="en-IN" dirty="0">
              <a:solidFill>
                <a:sysClr val="windowText" lastClr="000000"/>
              </a:solidFill>
              <a:latin typeface="Times New Roman" panose="02020603050405020304" charset="0"/>
              <a:ea typeface="Garamond"/>
              <a:cs typeface="Times New Roman" panose="02020603050405020304" charset="0"/>
              <a:sym typeface="Garamond"/>
            </a:endParaRPr>
          </a:p>
          <a:p>
            <a:pPr lvl="0" algn="ctr" defTabSz="457200">
              <a:defRPr/>
            </a:pPr>
            <a:r>
              <a:rPr lang="en-US" altLang="en-IN" sz="2400" dirty="0">
                <a:solidFill>
                  <a:sysClr val="windowText" lastClr="000000"/>
                </a:solidFill>
                <a:latin typeface="Times New Roman" panose="02020603050405020304" charset="0"/>
                <a:ea typeface="Garamond"/>
                <a:cs typeface="Times New Roman" panose="02020603050405020304" charset="0"/>
                <a:sym typeface="Garamond"/>
              </a:rPr>
              <a:t>    </a:t>
            </a:r>
            <a:r>
              <a:rPr lang="en-IN" sz="2400" dirty="0">
                <a:solidFill>
                  <a:sysClr val="windowText" lastClr="000000"/>
                </a:solidFill>
                <a:latin typeface="Times New Roman" panose="02020603050405020304" charset="0"/>
                <a:ea typeface="Garamond"/>
                <a:cs typeface="Times New Roman" panose="02020603050405020304" charset="0"/>
                <a:sym typeface="Garamond"/>
              </a:rPr>
              <a:t>Department of Computer Science and Engineering</a:t>
            </a:r>
          </a:p>
          <a:p>
            <a:pPr lvl="0" defTabSz="457200">
              <a:defRPr/>
            </a:pPr>
            <a:r>
              <a:rPr lang="en-IN" altLang="en-US" b="1" dirty="0">
                <a:solidFill>
                  <a:sysClr val="windowText" lastClr="000000"/>
                </a:solidFill>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p>
          <a:p>
            <a:pPr lvl="0" defTabSz="457200">
              <a:defRPr/>
            </a:pP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US" altLang="en-IN"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ln w="12700">
                  <a:solidFill>
                    <a:srgbClr val="83992A"/>
                  </a:solidFill>
                  <a:prstDash val="solid"/>
                </a:ln>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                 </a:t>
            </a:r>
            <a:r>
              <a:rPr lang="en-IN" altLang="en-US"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Mini Project 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15416"/>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Novelty of the project:</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9552" y="1772816"/>
            <a:ext cx="8071048" cy="5256584"/>
          </a:xfrm>
        </p:spPr>
        <p:txBody>
          <a:bodyPr>
            <a:noAutofit/>
          </a:bodyPr>
          <a:lstStyle/>
          <a:p>
            <a:pPr algn="just"/>
            <a:r>
              <a:rPr lang="en-US" sz="2000" dirty="0">
                <a:latin typeface="Times New Roman" panose="02020603050405020304" pitchFamily="18" charset="0"/>
                <a:cs typeface="Times New Roman" panose="02020603050405020304" pitchFamily="18" charset="0"/>
              </a:rPr>
              <a:t>The combination of 5G technology, smart diabetes devices, and healthcare big data clouds has the potential to revolutionize diabetes care by enabling personalized and data-driven management. Here are some key aspects of its novelty:</a:t>
            </a:r>
          </a:p>
          <a:p>
            <a:pPr algn="just">
              <a:buFont typeface="Wingdings" pitchFamily="2" charset="2"/>
              <a:buChar char="Ø"/>
            </a:pPr>
            <a:r>
              <a:rPr lang="en-IN" sz="2000" b="1" dirty="0">
                <a:latin typeface="Times New Roman" panose="02020603050405020304" pitchFamily="18" charset="0"/>
                <a:cs typeface="Times New Roman" panose="02020603050405020304" pitchFamily="18" charset="0"/>
              </a:rPr>
              <a:t>Improve patient outcome </a:t>
            </a:r>
            <a:r>
              <a:rPr lang="en-IN" sz="2000" dirty="0">
                <a:latin typeface="Times New Roman" panose="02020603050405020304" pitchFamily="18" charset="0"/>
                <a:cs typeface="Times New Roman" panose="02020603050405020304" pitchFamily="18" charset="0"/>
              </a:rPr>
              <a:t>: By providing personalized and data –driven   care,5g smart diabetes has the potential to improve patient outcomes and quality of life.</a:t>
            </a:r>
          </a:p>
          <a:p>
            <a:pPr algn="just">
              <a:buFont typeface="Wingdings" pitchFamily="2" charset="2"/>
              <a:buChar char="Ø"/>
            </a:pPr>
            <a:r>
              <a:rPr lang="en-IN" sz="2000" b="1" dirty="0">
                <a:latin typeface="Times New Roman" panose="02020603050405020304" pitchFamily="18" charset="0"/>
                <a:cs typeface="Times New Roman" panose="02020603050405020304" pitchFamily="18" charset="0"/>
              </a:rPr>
              <a:t>Improving Accuracy </a:t>
            </a:r>
            <a:r>
              <a:rPr lang="en-IN" sz="2000" dirty="0">
                <a:latin typeface="Times New Roman" panose="02020603050405020304" pitchFamily="18" charset="0"/>
                <a:cs typeface="Times New Roman" panose="02020603050405020304" pitchFamily="18" charset="0"/>
              </a:rPr>
              <a:t>: By combining the multiple machine learning algorithms, the overall accuracy will be improved.</a:t>
            </a:r>
          </a:p>
          <a:p>
            <a:pPr algn="just">
              <a:buFont typeface="Wingdings" pitchFamily="2" charset="2"/>
              <a:buChar char="Ø"/>
            </a:pPr>
            <a:r>
              <a:rPr lang="en-IN" sz="2000" b="1" dirty="0">
                <a:latin typeface="Times New Roman" panose="02020603050405020304" pitchFamily="18" charset="0"/>
                <a:cs typeface="Times New Roman" panose="02020603050405020304" pitchFamily="18" charset="0"/>
              </a:rPr>
              <a:t>Personalized Diagnosis and Treatment </a:t>
            </a:r>
            <a:r>
              <a:rPr lang="en-IN" sz="2000" dirty="0">
                <a:latin typeface="Times New Roman" panose="02020603050405020304" pitchFamily="18" charset="0"/>
                <a:cs typeface="Times New Roman" panose="02020603050405020304" pitchFamily="18" charset="0"/>
              </a:rPr>
              <a:t>: The ability to analyze large amount of patient data can enable healthcare providers to provide personalized diabetes diagnosis and treatment plans.</a:t>
            </a:r>
          </a:p>
          <a:p>
            <a:pPr algn="just">
              <a:buFont typeface="Wingdings" pitchFamily="2" charset="2"/>
              <a:buChar char="Ø"/>
            </a:pPr>
            <a:endParaRPr lang="en-US" sz="2000" dirty="0"/>
          </a:p>
          <a:p>
            <a:pPr algn="just"/>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ED92-11B6-2846-7C6D-B5EE790C90F0}"/>
              </a:ext>
            </a:extLst>
          </p:cNvPr>
          <p:cNvSpPr>
            <a:spLocks noGrp="1"/>
          </p:cNvSpPr>
          <p:nvPr>
            <p:ph type="ctrTitle"/>
          </p:nvPr>
        </p:nvSpPr>
        <p:spPr>
          <a:xfrm>
            <a:off x="251520" y="116633"/>
            <a:ext cx="8291347" cy="1008111"/>
          </a:xfrm>
        </p:spPr>
        <p:txBody>
          <a:bodyPr/>
          <a:lstStyle/>
          <a:p>
            <a:r>
              <a:rPr lang="en-US" sz="4800" dirty="0">
                <a:latin typeface="Times New Roman" panose="02020603050405020304" pitchFamily="18" charset="0"/>
                <a:cs typeface="Times New Roman" panose="02020603050405020304" pitchFamily="18" charset="0"/>
              </a:rPr>
              <a:t>Architecture</a:t>
            </a:r>
            <a:r>
              <a:rPr lang="en-US" dirty="0"/>
              <a:t>:</a:t>
            </a:r>
            <a:endParaRPr lang="en-IN" dirty="0"/>
          </a:p>
        </p:txBody>
      </p:sp>
      <p:pic>
        <p:nvPicPr>
          <p:cNvPr id="4" name="Picture 3">
            <a:extLst>
              <a:ext uri="{FF2B5EF4-FFF2-40B4-BE49-F238E27FC236}">
                <a16:creationId xmlns:a16="http://schemas.microsoft.com/office/drawing/2014/main" id="{4310D4FF-76B0-7EDA-B433-9EA6F731C3DC}"/>
              </a:ext>
            </a:extLst>
          </p:cNvPr>
          <p:cNvPicPr>
            <a:picLocks noChangeAspect="1"/>
          </p:cNvPicPr>
          <p:nvPr/>
        </p:nvPicPr>
        <p:blipFill>
          <a:blip r:embed="rId2"/>
          <a:stretch>
            <a:fillRect/>
          </a:stretch>
        </p:blipFill>
        <p:spPr>
          <a:xfrm>
            <a:off x="1076324" y="1196752"/>
            <a:ext cx="7240092" cy="5256584"/>
          </a:xfrm>
          <a:prstGeom prst="rect">
            <a:avLst/>
          </a:prstGeom>
        </p:spPr>
      </p:pic>
    </p:spTree>
    <p:extLst>
      <p:ext uri="{BB962C8B-B14F-4D97-AF65-F5344CB8AC3E}">
        <p14:creationId xmlns:p14="http://schemas.microsoft.com/office/powerpoint/2010/main" val="193339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FBB1-12B1-341B-E94F-16B9A018011A}"/>
              </a:ext>
            </a:extLst>
          </p:cNvPr>
          <p:cNvSpPr>
            <a:spLocks noGrp="1"/>
          </p:cNvSpPr>
          <p:nvPr>
            <p:ph type="ctrTitle"/>
          </p:nvPr>
        </p:nvSpPr>
        <p:spPr>
          <a:xfrm>
            <a:off x="251520" y="44625"/>
            <a:ext cx="8291347" cy="1944215"/>
          </a:xfrm>
        </p:spPr>
        <p:txBody>
          <a:bodyPr/>
          <a:lstStyle/>
          <a:p>
            <a:r>
              <a:rPr lang="en-US" sz="4800" dirty="0">
                <a:latin typeface="Times New Roman" panose="02020603050405020304" pitchFamily="18" charset="0"/>
                <a:cs typeface="Times New Roman" panose="02020603050405020304" pitchFamily="18" charset="0"/>
              </a:rPr>
              <a:t>Modules</a:t>
            </a:r>
            <a:r>
              <a:rPr lang="en-US" dirty="0"/>
              <a:t>:</a:t>
            </a:r>
            <a:endParaRPr lang="en-IN" dirty="0"/>
          </a:p>
        </p:txBody>
      </p:sp>
      <p:sp>
        <p:nvSpPr>
          <p:cNvPr id="3" name="Subtitle 2">
            <a:extLst>
              <a:ext uri="{FF2B5EF4-FFF2-40B4-BE49-F238E27FC236}">
                <a16:creationId xmlns:a16="http://schemas.microsoft.com/office/drawing/2014/main" id="{BC270306-1C4D-2422-579E-6E191843CB61}"/>
              </a:ext>
            </a:extLst>
          </p:cNvPr>
          <p:cNvSpPr>
            <a:spLocks noGrp="1"/>
          </p:cNvSpPr>
          <p:nvPr>
            <p:ph type="subTitle" idx="1"/>
          </p:nvPr>
        </p:nvSpPr>
        <p:spPr>
          <a:xfrm>
            <a:off x="755576" y="2204864"/>
            <a:ext cx="7787291" cy="4320480"/>
          </a:xfrm>
        </p:spPr>
        <p:txBody>
          <a:bodyPr>
            <a:normAutofit/>
          </a:bodyPr>
          <a:lstStyle/>
          <a:p>
            <a:pPr marL="285750" indent="-285750">
              <a:buFont typeface="Wingdings" panose="05000000000000000000" pitchFamily="2" charset="2"/>
              <a:buChar char="Ø"/>
            </a:pPr>
            <a:r>
              <a:rPr lang="en-IN" sz="2000" dirty="0">
                <a:solidFill>
                  <a:srgbClr val="374151"/>
                </a:solidFill>
                <a:effectLst/>
                <a:latin typeface="Times New Roman" panose="02020603050405020304" pitchFamily="18" charset="0"/>
                <a:cs typeface="Times New Roman" panose="02020603050405020304" pitchFamily="18" charset="0"/>
              </a:rPr>
              <a:t>Sensor and Device Module</a:t>
            </a:r>
          </a:p>
          <a:p>
            <a:pPr marL="285750" indent="-285750">
              <a:buFont typeface="Wingdings" panose="05000000000000000000" pitchFamily="2" charset="2"/>
              <a:buChar char="Ø"/>
            </a:pPr>
            <a:r>
              <a:rPr lang="en-US" sz="2000" dirty="0">
                <a:solidFill>
                  <a:srgbClr val="374151"/>
                </a:solidFill>
                <a:effectLst/>
                <a:latin typeface="Times New Roman" panose="02020603050405020304" pitchFamily="18" charset="0"/>
                <a:cs typeface="Times New Roman" panose="02020603050405020304" pitchFamily="18" charset="0"/>
              </a:rPr>
              <a:t>Data Collection and Transmission Module</a:t>
            </a: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solidFill>
                  <a:srgbClr val="374151"/>
                </a:solidFill>
                <a:effectLst/>
                <a:latin typeface="Times New Roman" panose="02020603050405020304" pitchFamily="18" charset="0"/>
                <a:cs typeface="Times New Roman" panose="02020603050405020304" pitchFamily="18" charset="0"/>
              </a:rPr>
              <a:t>Healthcare Big Data Module</a:t>
            </a:r>
          </a:p>
          <a:p>
            <a:pPr marL="285750" indent="-285750">
              <a:buFont typeface="Wingdings" panose="05000000000000000000" pitchFamily="2" charset="2"/>
              <a:buChar char="Ø"/>
            </a:pPr>
            <a:r>
              <a:rPr lang="en-IN" sz="2000" dirty="0">
                <a:solidFill>
                  <a:srgbClr val="374151"/>
                </a:solidFill>
                <a:effectLst/>
                <a:latin typeface="Times New Roman" panose="02020603050405020304" pitchFamily="18" charset="0"/>
                <a:cs typeface="Times New Roman" panose="02020603050405020304" pitchFamily="18" charset="0"/>
              </a:rPr>
              <a:t>Personalized Diabetes Diagnosis Module</a:t>
            </a: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solidFill>
                  <a:srgbClr val="374151"/>
                </a:solidFill>
                <a:effectLst/>
                <a:latin typeface="Times New Roman" panose="02020603050405020304" pitchFamily="18" charset="0"/>
                <a:cs typeface="Times New Roman" panose="02020603050405020304" pitchFamily="18" charset="0"/>
              </a:rPr>
              <a:t>Cloud Infrastructure Module</a:t>
            </a:r>
          </a:p>
          <a:p>
            <a:pPr marL="285750" indent="-285750">
              <a:buFont typeface="Wingdings" panose="05000000000000000000" pitchFamily="2" charset="2"/>
              <a:buChar char="Ø"/>
            </a:pPr>
            <a:r>
              <a:rPr lang="en-IN" sz="2000" dirty="0">
                <a:solidFill>
                  <a:srgbClr val="374151"/>
                </a:solidFill>
                <a:effectLst/>
                <a:latin typeface="Times New Roman" panose="02020603050405020304" pitchFamily="18" charset="0"/>
                <a:cs typeface="Times New Roman" panose="02020603050405020304" pitchFamily="18" charset="0"/>
              </a:rPr>
              <a:t>User Interface and Mobile Application Module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91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E777-F911-D999-2043-A778428DEEAD}"/>
              </a:ext>
            </a:extLst>
          </p:cNvPr>
          <p:cNvSpPr>
            <a:spLocks noGrp="1"/>
          </p:cNvSpPr>
          <p:nvPr>
            <p:ph type="ctrTitle"/>
          </p:nvPr>
        </p:nvSpPr>
        <p:spPr>
          <a:xfrm>
            <a:off x="323528" y="-38099"/>
            <a:ext cx="8219339" cy="1126283"/>
          </a:xfrm>
        </p:spPr>
        <p:txBody>
          <a:bodyPr>
            <a:normAutofit/>
          </a:bodyPr>
          <a:lstStyle/>
          <a:p>
            <a:r>
              <a:rPr lang="en-US" sz="4800" dirty="0"/>
              <a:t>UML </a:t>
            </a:r>
            <a:r>
              <a:rPr lang="en-US" sz="4800" dirty="0">
                <a:latin typeface="Times New Roman" panose="02020603050405020304" pitchFamily="18" charset="0"/>
                <a:cs typeface="Times New Roman" panose="02020603050405020304" pitchFamily="18" charset="0"/>
              </a:rPr>
              <a:t>Diagrams</a:t>
            </a:r>
            <a:r>
              <a:rPr lang="en-US" sz="4800" dirty="0"/>
              <a:t>:</a:t>
            </a:r>
            <a:endParaRPr lang="en-IN" sz="4800" dirty="0"/>
          </a:p>
        </p:txBody>
      </p:sp>
      <p:sp>
        <p:nvSpPr>
          <p:cNvPr id="3" name="Subtitle 2">
            <a:extLst>
              <a:ext uri="{FF2B5EF4-FFF2-40B4-BE49-F238E27FC236}">
                <a16:creationId xmlns:a16="http://schemas.microsoft.com/office/drawing/2014/main" id="{01DC8319-868C-46E8-1FBA-1CB7F57A8F29}"/>
              </a:ext>
            </a:extLst>
          </p:cNvPr>
          <p:cNvSpPr>
            <a:spLocks noGrp="1"/>
          </p:cNvSpPr>
          <p:nvPr>
            <p:ph type="subTitle" idx="1"/>
          </p:nvPr>
        </p:nvSpPr>
        <p:spPr>
          <a:xfrm>
            <a:off x="539552" y="1340768"/>
            <a:ext cx="8424936" cy="504056"/>
          </a:xfrm>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 CASE DIAGRAM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8FB0E83-4599-8D5A-D350-97BF2D294F3F}"/>
              </a:ext>
            </a:extLst>
          </p:cNvPr>
          <p:cNvPicPr>
            <a:picLocks noChangeAspect="1"/>
          </p:cNvPicPr>
          <p:nvPr/>
        </p:nvPicPr>
        <p:blipFill>
          <a:blip r:embed="rId2"/>
          <a:stretch>
            <a:fillRect/>
          </a:stretch>
        </p:blipFill>
        <p:spPr>
          <a:xfrm>
            <a:off x="827584" y="1844824"/>
            <a:ext cx="7776864" cy="4608512"/>
          </a:xfrm>
          <a:prstGeom prst="rect">
            <a:avLst/>
          </a:prstGeom>
        </p:spPr>
      </p:pic>
    </p:spTree>
    <p:extLst>
      <p:ext uri="{BB962C8B-B14F-4D97-AF65-F5344CB8AC3E}">
        <p14:creationId xmlns:p14="http://schemas.microsoft.com/office/powerpoint/2010/main" val="342480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1092F4-E2FF-0B43-7625-DBB7C483053D}"/>
              </a:ext>
            </a:extLst>
          </p:cNvPr>
          <p:cNvSpPr>
            <a:spLocks noGrp="1"/>
          </p:cNvSpPr>
          <p:nvPr>
            <p:ph type="subTitle" idx="1"/>
          </p:nvPr>
        </p:nvSpPr>
        <p:spPr>
          <a:xfrm>
            <a:off x="385109" y="188641"/>
            <a:ext cx="8075323" cy="648072"/>
          </a:xfrm>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3FF39F-DBA1-FFA5-5571-D876A775BF12}"/>
              </a:ext>
            </a:extLst>
          </p:cNvPr>
          <p:cNvPicPr>
            <a:picLocks noChangeAspect="1"/>
          </p:cNvPicPr>
          <p:nvPr/>
        </p:nvPicPr>
        <p:blipFill>
          <a:blip r:embed="rId2"/>
          <a:stretch>
            <a:fillRect/>
          </a:stretch>
        </p:blipFill>
        <p:spPr>
          <a:xfrm>
            <a:off x="1331640" y="836713"/>
            <a:ext cx="6552728" cy="5112567"/>
          </a:xfrm>
          <a:prstGeom prst="rect">
            <a:avLst/>
          </a:prstGeom>
        </p:spPr>
      </p:pic>
    </p:spTree>
    <p:extLst>
      <p:ext uri="{BB962C8B-B14F-4D97-AF65-F5344CB8AC3E}">
        <p14:creationId xmlns:p14="http://schemas.microsoft.com/office/powerpoint/2010/main" val="35570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05BC62-B6F9-1F4B-E70C-FCF92A0191C1}"/>
              </a:ext>
            </a:extLst>
          </p:cNvPr>
          <p:cNvSpPr>
            <a:spLocks noGrp="1"/>
          </p:cNvSpPr>
          <p:nvPr>
            <p:ph type="subTitle" idx="1"/>
          </p:nvPr>
        </p:nvSpPr>
        <p:spPr>
          <a:xfrm>
            <a:off x="467544" y="548680"/>
            <a:ext cx="6600451" cy="576064"/>
          </a:xfrm>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D71C9EA4-F465-F985-CBA9-6B26041A4BE8}"/>
              </a:ext>
            </a:extLst>
          </p:cNvPr>
          <p:cNvPicPr>
            <a:picLocks noChangeAspect="1"/>
          </p:cNvPicPr>
          <p:nvPr/>
        </p:nvPicPr>
        <p:blipFill>
          <a:blip r:embed="rId2"/>
          <a:stretch>
            <a:fillRect/>
          </a:stretch>
        </p:blipFill>
        <p:spPr>
          <a:xfrm>
            <a:off x="971600" y="1268760"/>
            <a:ext cx="7500887" cy="5384452"/>
          </a:xfrm>
          <a:prstGeom prst="rect">
            <a:avLst/>
          </a:prstGeom>
        </p:spPr>
      </p:pic>
    </p:spTree>
    <p:extLst>
      <p:ext uri="{BB962C8B-B14F-4D97-AF65-F5344CB8AC3E}">
        <p14:creationId xmlns:p14="http://schemas.microsoft.com/office/powerpoint/2010/main" val="342782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2EA85-2B54-5630-91BD-9200044A8191}"/>
              </a:ext>
            </a:extLst>
          </p:cNvPr>
          <p:cNvSpPr>
            <a:spLocks noGrp="1"/>
          </p:cNvSpPr>
          <p:nvPr>
            <p:ph type="subTitle" idx="1"/>
          </p:nvPr>
        </p:nvSpPr>
        <p:spPr>
          <a:xfrm>
            <a:off x="323528" y="548680"/>
            <a:ext cx="6600825" cy="503783"/>
          </a:xfrm>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A817DEB0-761D-6428-54D5-98204B0321FE}"/>
              </a:ext>
            </a:extLst>
          </p:cNvPr>
          <p:cNvPicPr>
            <a:picLocks noChangeAspect="1"/>
          </p:cNvPicPr>
          <p:nvPr/>
        </p:nvPicPr>
        <p:blipFill>
          <a:blip r:embed="rId2"/>
          <a:stretch>
            <a:fillRect/>
          </a:stretch>
        </p:blipFill>
        <p:spPr>
          <a:xfrm>
            <a:off x="2457450" y="1052462"/>
            <a:ext cx="4229100" cy="5688905"/>
          </a:xfrm>
          <a:prstGeom prst="rect">
            <a:avLst/>
          </a:prstGeom>
        </p:spPr>
      </p:pic>
    </p:spTree>
    <p:extLst>
      <p:ext uri="{BB962C8B-B14F-4D97-AF65-F5344CB8AC3E}">
        <p14:creationId xmlns:p14="http://schemas.microsoft.com/office/powerpoint/2010/main" val="237727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DCFD-2BB6-41BA-CE79-9886C610F81D}"/>
              </a:ext>
            </a:extLst>
          </p:cNvPr>
          <p:cNvSpPr>
            <a:spLocks noGrp="1"/>
          </p:cNvSpPr>
          <p:nvPr>
            <p:ph type="ctrTitle"/>
          </p:nvPr>
        </p:nvSpPr>
        <p:spPr>
          <a:xfrm>
            <a:off x="251520" y="260650"/>
            <a:ext cx="8291347" cy="693688"/>
          </a:xfrm>
        </p:spPr>
        <p:txBody>
          <a:bodyPr>
            <a:noAutofit/>
          </a:bodyPr>
          <a:lstStyle/>
          <a:p>
            <a:r>
              <a:rPr lang="en-US" sz="4800" dirty="0">
                <a:latin typeface="Times New Roman" panose="02020603050405020304" pitchFamily="18" charset="0"/>
                <a:cs typeface="Times New Roman" panose="02020603050405020304" pitchFamily="18" charset="0"/>
              </a:rPr>
              <a:t>Sample Code:</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37EEAA-97B1-02D0-57F7-F839E3B5456D}"/>
              </a:ext>
            </a:extLst>
          </p:cNvPr>
          <p:cNvSpPr>
            <a:spLocks noGrp="1"/>
          </p:cNvSpPr>
          <p:nvPr>
            <p:ph type="subTitle" idx="1"/>
          </p:nvPr>
        </p:nvSpPr>
        <p:spPr>
          <a:xfrm>
            <a:off x="467544" y="1052736"/>
            <a:ext cx="8208912" cy="5805264"/>
          </a:xfrm>
        </p:spPr>
        <p:txBody>
          <a:bodyPr>
            <a:normAutofit fontScale="40000" lnSpcReduction="20000"/>
          </a:bodyPr>
          <a:lstStyle/>
          <a:p>
            <a:pPr>
              <a:lnSpc>
                <a:spcPct val="120000"/>
              </a:lnSpc>
            </a:pPr>
            <a:r>
              <a:rPr lang="en-US" sz="4000" dirty="0">
                <a:effectLst/>
                <a:latin typeface="Times New Roman" panose="02020603050405020304" pitchFamily="18" charset="0"/>
                <a:ea typeface="Times New Roman" panose="02020603050405020304" pitchFamily="18" charset="0"/>
              </a:rPr>
              <a:t>import pandas as pd</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import </a:t>
            </a:r>
            <a:r>
              <a:rPr lang="en-US" sz="4000" dirty="0" err="1">
                <a:effectLst/>
                <a:latin typeface="Times New Roman" panose="02020603050405020304" pitchFamily="18" charset="0"/>
                <a:ea typeface="Times New Roman" panose="02020603050405020304" pitchFamily="18" charset="0"/>
              </a:rPr>
              <a:t>numpy</a:t>
            </a:r>
            <a:r>
              <a:rPr lang="en-US" sz="4000" dirty="0">
                <a:effectLst/>
                <a:latin typeface="Times New Roman" panose="02020603050405020304" pitchFamily="18" charset="0"/>
                <a:ea typeface="Times New Roman" panose="02020603050405020304" pitchFamily="18" charset="0"/>
              </a:rPr>
              <a:t> as np</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import </a:t>
            </a:r>
            <a:r>
              <a:rPr lang="en-US" sz="4000" dirty="0" err="1">
                <a:effectLst/>
                <a:latin typeface="Times New Roman" panose="02020603050405020304" pitchFamily="18" charset="0"/>
                <a:ea typeface="Times New Roman" panose="02020603050405020304" pitchFamily="18" charset="0"/>
              </a:rPr>
              <a:t>matplotlib.pyplot</a:t>
            </a:r>
            <a:r>
              <a:rPr lang="en-US" sz="4000" dirty="0">
                <a:effectLst/>
                <a:latin typeface="Times New Roman" panose="02020603050405020304" pitchFamily="18" charset="0"/>
                <a:ea typeface="Times New Roman" panose="02020603050405020304" pitchFamily="18" charset="0"/>
              </a:rPr>
              <a:t> as </a:t>
            </a:r>
            <a:r>
              <a:rPr lang="en-US" sz="4000" dirty="0" err="1">
                <a:effectLst/>
                <a:latin typeface="Times New Roman" panose="02020603050405020304" pitchFamily="18" charset="0"/>
                <a:ea typeface="Times New Roman" panose="02020603050405020304" pitchFamily="18" charset="0"/>
              </a:rPr>
              <a:t>plt</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tkinter</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messagebox</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tkinter</a:t>
            </a:r>
            <a:r>
              <a:rPr lang="en-US" sz="4000" dirty="0">
                <a:effectLst/>
                <a:latin typeface="Times New Roman" panose="02020603050405020304" pitchFamily="18" charset="0"/>
                <a:ea typeface="Times New Roman" panose="02020603050405020304" pitchFamily="18" charset="0"/>
              </a:rPr>
              <a:t> import *</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tkinter.filedialog</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askopenfilename</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tkinter</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simpledialog</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import </a:t>
            </a:r>
            <a:r>
              <a:rPr lang="en-US" sz="4000" dirty="0" err="1">
                <a:effectLst/>
                <a:latin typeface="Times New Roman" panose="02020603050405020304" pitchFamily="18" charset="0"/>
                <a:ea typeface="Times New Roman" panose="02020603050405020304" pitchFamily="18" charset="0"/>
              </a:rPr>
              <a:t>tkinter</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tkinter</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filedialog</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import </a:t>
            </a:r>
            <a:r>
              <a:rPr lang="en-US" sz="4000" dirty="0" err="1">
                <a:effectLst/>
                <a:latin typeface="Times New Roman" panose="02020603050405020304" pitchFamily="18" charset="0"/>
                <a:ea typeface="Times New Roman" panose="02020603050405020304" pitchFamily="18" charset="0"/>
              </a:rPr>
              <a:t>os</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sklearn.model_selection</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train_test_split</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sklearn</a:t>
            </a:r>
            <a:r>
              <a:rPr lang="en-US" sz="4000" dirty="0">
                <a:effectLst/>
                <a:latin typeface="Times New Roman" panose="02020603050405020304" pitchFamily="18" charset="0"/>
                <a:ea typeface="Times New Roman" panose="02020603050405020304" pitchFamily="18" charset="0"/>
              </a:rPr>
              <a:t> import metrics</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sklearn.tree</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DecisionTreeClassifier</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sklearn.metrics</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accuracy_score</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r>
              <a:rPr lang="en-US" sz="4000" dirty="0">
                <a:effectLst/>
                <a:latin typeface="Times New Roman" panose="02020603050405020304" pitchFamily="18" charset="0"/>
                <a:ea typeface="Times New Roman" panose="02020603050405020304" pitchFamily="18" charset="0"/>
              </a:rPr>
              <a:t>from </a:t>
            </a:r>
            <a:r>
              <a:rPr lang="en-US" sz="4000" dirty="0" err="1">
                <a:effectLst/>
                <a:latin typeface="Times New Roman" panose="02020603050405020304" pitchFamily="18" charset="0"/>
                <a:ea typeface="Times New Roman" panose="02020603050405020304" pitchFamily="18" charset="0"/>
              </a:rPr>
              <a:t>sklearn</a:t>
            </a:r>
            <a:r>
              <a:rPr lang="en-US" sz="4000" dirty="0">
                <a:effectLst/>
                <a:latin typeface="Times New Roman" panose="02020603050405020304" pitchFamily="18" charset="0"/>
                <a:ea typeface="Times New Roman" panose="02020603050405020304" pitchFamily="18" charset="0"/>
              </a:rPr>
              <a:t> import </a:t>
            </a:r>
            <a:r>
              <a:rPr lang="en-US" sz="4000" dirty="0" err="1">
                <a:effectLst/>
                <a:latin typeface="Times New Roman" panose="02020603050405020304" pitchFamily="18" charset="0"/>
                <a:ea typeface="Times New Roman" panose="02020603050405020304" pitchFamily="18" charset="0"/>
              </a:rPr>
              <a:t>svm</a:t>
            </a:r>
            <a:r>
              <a:rPr lang="en-IN" sz="4000" dirty="0">
                <a:effectLst/>
              </a:rPr>
              <a:t> </a:t>
            </a:r>
            <a:r>
              <a:rPr lang="en-US" sz="4000" dirty="0">
                <a:effectLst/>
                <a:latin typeface="Times New Roman" panose="02020603050405020304" pitchFamily="18" charset="0"/>
                <a:ea typeface="Times New Roman" panose="02020603050405020304" pitchFamily="18" charset="0"/>
              </a:rPr>
              <a:t> </a:t>
            </a:r>
            <a:endParaRPr lang="en-IN" sz="4000" dirty="0">
              <a:effectLst/>
              <a:latin typeface="Times New Roman" panose="02020603050405020304" pitchFamily="18" charset="0"/>
              <a:ea typeface="Times New Roman" panose="02020603050405020304" pitchFamily="18" charset="0"/>
            </a:endParaRPr>
          </a:p>
          <a:p>
            <a:pPr>
              <a:lnSpc>
                <a:spcPct val="120000"/>
              </a:lnSpc>
            </a:pPr>
            <a:endParaRPr lang="en-IN" sz="4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8198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7A6B58-BA36-A44F-E1AC-0E7EA771C67A}"/>
              </a:ext>
            </a:extLst>
          </p:cNvPr>
          <p:cNvSpPr>
            <a:spLocks noGrp="1"/>
          </p:cNvSpPr>
          <p:nvPr>
            <p:ph type="subTitle" idx="1"/>
          </p:nvPr>
        </p:nvSpPr>
        <p:spPr>
          <a:xfrm>
            <a:off x="467544" y="332656"/>
            <a:ext cx="8075323" cy="6264696"/>
          </a:xfrm>
        </p:spPr>
        <p:txBody>
          <a:bodyPr>
            <a:normAutofit fontScale="92500" lnSpcReduction="10000"/>
          </a:bodyPr>
          <a:lstStyle/>
          <a:p>
            <a:pPr marR="157480" algn="just">
              <a:lnSpc>
                <a:spcPct val="110000"/>
              </a:lnSpc>
            </a:pPr>
            <a:r>
              <a:rPr lang="en-US" sz="1700" dirty="0">
                <a:effectLst/>
                <a:latin typeface="Times New Roman" panose="02020603050405020304" pitchFamily="18" charset="0"/>
                <a:ea typeface="Times New Roman" panose="02020603050405020304" pitchFamily="18" charset="0"/>
              </a:rPr>
              <a:t>def </a:t>
            </a:r>
            <a:r>
              <a:rPr lang="en-US" sz="1700" dirty="0" err="1">
                <a:effectLst/>
                <a:latin typeface="Times New Roman" panose="02020603050405020304" pitchFamily="18" charset="0"/>
                <a:ea typeface="Times New Roman" panose="02020603050405020304" pitchFamily="18" charset="0"/>
              </a:rPr>
              <a:t>decisionTree</a:t>
            </a:r>
            <a:r>
              <a:rPr lang="en-US" sz="1700" dirty="0">
                <a:effectLst/>
                <a:latin typeface="Times New Roman" panose="02020603050405020304" pitchFamily="18" charset="0"/>
                <a:ea typeface="Times New Roman" panose="02020603050405020304" pitchFamily="18" charset="0"/>
              </a:rPr>
              <a:t>():</a:t>
            </a:r>
          </a:p>
          <a:p>
            <a:pPr marR="157480" algn="just">
              <a:lnSpc>
                <a:spcPct val="110000"/>
              </a:lnSpc>
            </a:pPr>
            <a:r>
              <a:rPr lang="en-US" sz="1700" dirty="0">
                <a:effectLst/>
                <a:latin typeface="Times New Roman" panose="02020603050405020304" pitchFamily="18" charset="0"/>
                <a:ea typeface="Times New Roman" panose="02020603050405020304" pitchFamily="18" charset="0"/>
              </a:rPr>
              <a:t>global decision</a:t>
            </a:r>
            <a:endParaRPr lang="en-IN" sz="1700" dirty="0">
              <a:effectLst/>
              <a:latin typeface="Times New Roman" panose="02020603050405020304" pitchFamily="18" charset="0"/>
              <a:ea typeface="Times New Roman" panose="02020603050405020304" pitchFamily="18" charset="0"/>
            </a:endParaRPr>
          </a:p>
          <a:p>
            <a:pPr marR="157480" algn="just">
              <a:lnSpc>
                <a:spcPct val="110000"/>
              </a:lnSpc>
            </a:pPr>
            <a:r>
              <a:rPr lang="en-US" sz="1700" dirty="0">
                <a:effectLst/>
                <a:latin typeface="Times New Roman" panose="02020603050405020304" pitchFamily="18" charset="0"/>
                <a:ea typeface="Times New Roman" panose="02020603050405020304" pitchFamily="18" charset="0"/>
              </a:rPr>
              <a:t>    global </a:t>
            </a:r>
            <a:r>
              <a:rPr lang="en-US" sz="1700" dirty="0" err="1">
                <a:effectLst/>
                <a:latin typeface="Times New Roman" panose="02020603050405020304" pitchFamily="18" charset="0"/>
                <a:ea typeface="Times New Roman" panose="02020603050405020304" pitchFamily="18" charset="0"/>
              </a:rPr>
              <a:t>decision_acc</a:t>
            </a:r>
            <a:endParaRPr lang="en-IN" sz="1700" dirty="0">
              <a:latin typeface="Times New Roman" panose="02020603050405020304" pitchFamily="18" charset="0"/>
              <a:ea typeface="Times New Roman" panose="02020603050405020304" pitchFamily="18" charset="0"/>
            </a:endParaRPr>
          </a:p>
          <a:p>
            <a:pPr marR="157480" algn="just">
              <a:lnSpc>
                <a:spcPct val="110000"/>
              </a:lnSpc>
            </a:pPr>
            <a:r>
              <a:rPr lang="en-US" sz="1700" dirty="0">
                <a:effectLst/>
                <a:latin typeface="Times New Roman" panose="02020603050405020304" pitchFamily="18" charset="0"/>
                <a:ea typeface="Times New Roman" panose="02020603050405020304" pitchFamily="18" charset="0"/>
              </a:rPr>
              <a:t>decision = </a:t>
            </a:r>
            <a:r>
              <a:rPr lang="en-US" sz="1700" dirty="0" err="1">
                <a:effectLst/>
                <a:latin typeface="Times New Roman" panose="02020603050405020304" pitchFamily="18" charset="0"/>
                <a:ea typeface="Times New Roman" panose="02020603050405020304" pitchFamily="18" charset="0"/>
              </a:rPr>
              <a:t>DecisionTreeClassifier</a:t>
            </a:r>
            <a:r>
              <a:rPr lang="en-US" sz="1700" dirty="0">
                <a:effectLst/>
                <a:latin typeface="Times New Roman" panose="02020603050405020304" pitchFamily="18" charset="0"/>
                <a:ea typeface="Times New Roman" panose="02020603050405020304" pitchFamily="18" charset="0"/>
              </a:rPr>
              <a:t>()</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decision.fit</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X_train,y_train</a:t>
            </a:r>
            <a:r>
              <a:rPr lang="en-US" sz="1700" dirty="0">
                <a:effectLst/>
                <a:latin typeface="Times New Roman" panose="02020603050405020304" pitchFamily="18" charset="0"/>
                <a:ea typeface="Times New Roman" panose="02020603050405020304" pitchFamily="18" charset="0"/>
              </a:rPr>
              <a:t>)</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y_pred</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decision.predict</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X_test</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decision_acc</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accuracy_score</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y_test,y_pred</a:t>
            </a:r>
            <a:r>
              <a:rPr lang="en-US" sz="1700" dirty="0">
                <a:effectLst/>
                <a:latin typeface="Times New Roman" panose="02020603050405020304" pitchFamily="18" charset="0"/>
                <a:ea typeface="Times New Roman" panose="02020603050405020304" pitchFamily="18" charset="0"/>
              </a:rPr>
              <a:t>)*100</a:t>
            </a:r>
          </a:p>
          <a:p>
            <a:pPr>
              <a:lnSpc>
                <a:spcPct val="110000"/>
              </a:lnSpc>
            </a:pPr>
            <a:r>
              <a:rPr lang="en-US" sz="1700" dirty="0">
                <a:effectLst/>
                <a:latin typeface="Times New Roman" panose="02020603050405020304" pitchFamily="18" charset="0"/>
                <a:ea typeface="Times New Roman" panose="02020603050405020304" pitchFamily="18" charset="0"/>
              </a:rPr>
              <a:t>def </a:t>
            </a:r>
            <a:r>
              <a:rPr lang="en-US" sz="1700" dirty="0" err="1">
                <a:effectLst/>
                <a:latin typeface="Times New Roman" panose="02020603050405020304" pitchFamily="18" charset="0"/>
                <a:ea typeface="Times New Roman" panose="02020603050405020304" pitchFamily="18" charset="0"/>
              </a:rPr>
              <a:t>runSVM</a:t>
            </a:r>
            <a:r>
              <a:rPr lang="en-US" sz="1700" dirty="0">
                <a:effectLst/>
                <a:latin typeface="Times New Roman" panose="02020603050405020304" pitchFamily="18" charset="0"/>
                <a:ea typeface="Times New Roman" panose="02020603050405020304" pitchFamily="18" charset="0"/>
              </a:rPr>
              <a:t>():</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global </a:t>
            </a:r>
            <a:r>
              <a:rPr lang="en-US" sz="1700" dirty="0" err="1">
                <a:effectLst/>
                <a:latin typeface="Times New Roman" panose="02020603050405020304" pitchFamily="18" charset="0"/>
                <a:ea typeface="Times New Roman" panose="02020603050405020304" pitchFamily="18" charset="0"/>
              </a:rPr>
              <a:t>svm</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global </a:t>
            </a:r>
            <a:r>
              <a:rPr lang="en-US" sz="1700" dirty="0" err="1">
                <a:effectLst/>
                <a:latin typeface="Times New Roman" panose="02020603050405020304" pitchFamily="18" charset="0"/>
                <a:ea typeface="Times New Roman" panose="02020603050405020304" pitchFamily="18" charset="0"/>
              </a:rPr>
              <a:t>svm_acc</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svm</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svm.SVC</a:t>
            </a:r>
            <a:r>
              <a:rPr lang="en-US" sz="1700" dirty="0">
                <a:effectLst/>
                <a:latin typeface="Times New Roman" panose="02020603050405020304" pitchFamily="18" charset="0"/>
                <a:ea typeface="Times New Roman" panose="02020603050405020304" pitchFamily="18" charset="0"/>
              </a:rPr>
              <a:t>(C=2.0,gamma='</a:t>
            </a:r>
            <a:r>
              <a:rPr lang="en-US" sz="1700" dirty="0" err="1">
                <a:effectLst/>
                <a:latin typeface="Times New Roman" panose="02020603050405020304" pitchFamily="18" charset="0"/>
                <a:ea typeface="Times New Roman" panose="02020603050405020304" pitchFamily="18" charset="0"/>
              </a:rPr>
              <a:t>scale',kernel</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rbf</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random_state</a:t>
            </a:r>
            <a:r>
              <a:rPr lang="en-US" sz="1700" dirty="0">
                <a:effectLst/>
                <a:latin typeface="Times New Roman" panose="02020603050405020304" pitchFamily="18" charset="0"/>
                <a:ea typeface="Times New Roman" panose="02020603050405020304" pitchFamily="18" charset="0"/>
              </a:rPr>
              <a:t> = 2)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svm.fit</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X_train</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y_train</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y_pred</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svm.predict</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X_test</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svm_acc</a:t>
            </a:r>
            <a:r>
              <a:rPr lang="en-US" sz="1700" dirty="0">
                <a:effectLst/>
                <a:latin typeface="Times New Roman" panose="02020603050405020304" pitchFamily="18" charset="0"/>
                <a:ea typeface="Times New Roman" panose="02020603050405020304" pitchFamily="18" charset="0"/>
              </a:rPr>
              <a:t> = </a:t>
            </a:r>
            <a:r>
              <a:rPr lang="en-US" sz="1700" dirty="0" err="1">
                <a:effectLst/>
                <a:latin typeface="Times New Roman" panose="02020603050405020304" pitchFamily="18" charset="0"/>
                <a:ea typeface="Times New Roman" panose="02020603050405020304" pitchFamily="18" charset="0"/>
              </a:rPr>
              <a:t>accuracy_score</a:t>
            </a:r>
            <a:r>
              <a:rPr lang="en-US" sz="1700" dirty="0">
                <a:effectLst/>
                <a:latin typeface="Times New Roman" panose="02020603050405020304" pitchFamily="18" charset="0"/>
                <a:ea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rPr>
              <a:t>y_test,y_pred</a:t>
            </a:r>
            <a:r>
              <a:rPr lang="en-US" sz="1700" dirty="0">
                <a:effectLst/>
                <a:latin typeface="Times New Roman" panose="02020603050405020304" pitchFamily="18" charset="0"/>
                <a:ea typeface="Times New Roman" panose="02020603050405020304" pitchFamily="18" charset="0"/>
              </a:rPr>
              <a:t>)*100</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text.insert</a:t>
            </a:r>
            <a:r>
              <a:rPr lang="en-US" sz="1700" dirty="0">
                <a:effectLst/>
                <a:latin typeface="Times New Roman" panose="02020603050405020304" pitchFamily="18" charset="0"/>
                <a:ea typeface="Times New Roman" panose="02020603050405020304" pitchFamily="18" charset="0"/>
              </a:rPr>
              <a:t>(END,"SVM Accuracy : "+str(</a:t>
            </a:r>
            <a:r>
              <a:rPr lang="en-US" sz="1700" dirty="0" err="1">
                <a:effectLst/>
                <a:latin typeface="Times New Roman" panose="02020603050405020304" pitchFamily="18" charset="0"/>
                <a:ea typeface="Times New Roman" panose="02020603050405020304" pitchFamily="18" charset="0"/>
              </a:rPr>
              <a:t>svm_acc</a:t>
            </a:r>
            <a:r>
              <a:rPr lang="en-US" sz="1700" dirty="0">
                <a:effectLst/>
                <a:latin typeface="Times New Roman" panose="02020603050405020304" pitchFamily="18" charset="0"/>
                <a:ea typeface="Times New Roman" panose="02020603050405020304" pitchFamily="18" charset="0"/>
              </a:rPr>
              <a:t>)+"\n")</a:t>
            </a:r>
            <a:r>
              <a:rPr lang="en-IN" sz="1700" dirty="0">
                <a:effectLst/>
              </a:rPr>
              <a:t> </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0000"/>
              </a:lnSpc>
            </a:pP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3027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5A83-A54D-4331-EDDD-3494B88A3D64}"/>
              </a:ext>
            </a:extLst>
          </p:cNvPr>
          <p:cNvSpPr>
            <a:spLocks noGrp="1"/>
          </p:cNvSpPr>
          <p:nvPr>
            <p:ph type="ctrTitle"/>
          </p:nvPr>
        </p:nvSpPr>
        <p:spPr>
          <a:xfrm>
            <a:off x="395536" y="260650"/>
            <a:ext cx="8147331" cy="693688"/>
          </a:xfrm>
        </p:spPr>
        <p:txBody>
          <a:bodyPr>
            <a:normAutofit fontScale="90000"/>
          </a:bodyPr>
          <a:lstStyle/>
          <a:p>
            <a:r>
              <a:rPr lang="en-US" sz="4800" dirty="0">
                <a:latin typeface="Times New Roman" panose="02020603050405020304" pitchFamily="18" charset="0"/>
                <a:cs typeface="Times New Roman" panose="02020603050405020304" pitchFamily="18" charset="0"/>
              </a:rPr>
              <a:t>Results:</a:t>
            </a:r>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2E4552-58C3-62D8-5E9F-2A9843AF6AF0}"/>
              </a:ext>
            </a:extLst>
          </p:cNvPr>
          <p:cNvPicPr>
            <a:picLocks noChangeAspect="1"/>
          </p:cNvPicPr>
          <p:nvPr/>
        </p:nvPicPr>
        <p:blipFill>
          <a:blip r:embed="rId2"/>
          <a:stretch>
            <a:fillRect/>
          </a:stretch>
        </p:blipFill>
        <p:spPr>
          <a:xfrm>
            <a:off x="755576" y="954338"/>
            <a:ext cx="7560839" cy="4418878"/>
          </a:xfrm>
          <a:prstGeom prst="rect">
            <a:avLst/>
          </a:prstGeom>
        </p:spPr>
      </p:pic>
      <p:sp>
        <p:nvSpPr>
          <p:cNvPr id="3" name="Subtitle 2">
            <a:extLst>
              <a:ext uri="{FF2B5EF4-FFF2-40B4-BE49-F238E27FC236}">
                <a16:creationId xmlns:a16="http://schemas.microsoft.com/office/drawing/2014/main" id="{84933CC8-7935-C0AD-9380-4824BEC5B4AA}"/>
              </a:ext>
            </a:extLst>
          </p:cNvPr>
          <p:cNvSpPr>
            <a:spLocks noGrp="1"/>
          </p:cNvSpPr>
          <p:nvPr>
            <p:ph type="subTitle" idx="1"/>
          </p:nvPr>
        </p:nvSpPr>
        <p:spPr>
          <a:xfrm>
            <a:off x="601134" y="5615632"/>
            <a:ext cx="7941734" cy="693688"/>
          </a:xfrm>
        </p:spPr>
        <p:txBody>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above screen click on ‘Upload Files’ button to upload diabetes dataset</a:t>
            </a:r>
          </a:p>
          <a:p>
            <a:endParaRPr lang="en-IN" dirty="0"/>
          </a:p>
        </p:txBody>
      </p:sp>
    </p:spTree>
    <p:extLst>
      <p:ext uri="{BB962C8B-B14F-4D97-AF65-F5344CB8AC3E}">
        <p14:creationId xmlns:p14="http://schemas.microsoft.com/office/powerpoint/2010/main" val="299250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71400"/>
            <a:ext cx="8067672" cy="864096"/>
          </a:xfrm>
        </p:spPr>
        <p:txBody>
          <a:bodyPr>
            <a:normAutofit fontScale="90000"/>
          </a:bodyPr>
          <a:lstStyle/>
          <a:p>
            <a:pPr algn="l"/>
            <a:r>
              <a:rPr lang="en-IN" sz="4800" dirty="0">
                <a:latin typeface="Times New Roman" panose="02020603050405020304" pitchFamily="18" charset="0"/>
                <a:cs typeface="Times New Roman" panose="02020603050405020304" pitchFamily="18" charset="0"/>
              </a:rPr>
              <a:t>Contents</a:t>
            </a:r>
            <a:r>
              <a:rPr lang="en-IN" b="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548680"/>
            <a:ext cx="7854696" cy="6264696"/>
          </a:xfrm>
        </p:spPr>
        <p:txBody>
          <a:bodyPr>
            <a:noAutofit/>
          </a:bodyPr>
          <a:lstStyle/>
          <a:p>
            <a:pPr algn="l">
              <a:buFont typeface="Wingdings" pitchFamily="2" charset="2"/>
              <a:buChar char="Ø"/>
            </a:pPr>
            <a:r>
              <a:rPr lang="en-IN" dirty="0">
                <a:latin typeface="Times New Roman" panose="02020603050405020304" pitchFamily="18" charset="0"/>
                <a:cs typeface="Times New Roman" panose="02020603050405020304" pitchFamily="18" charset="0"/>
              </a:rPr>
              <a:t>Abstract</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Existing system</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Disadvantages of Existing system</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Proposed system</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Advantages of Proposed system</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Hardware and Software requirements</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Novelty of the Project</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Architecture</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Modules</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UML Diagrams</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Sample Code</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Results</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Conclusion</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Future Scope</a:t>
            </a:r>
          </a:p>
          <a:p>
            <a:pPr algn="l">
              <a:buFont typeface="Wingdings" pitchFamily="2" charset="2"/>
              <a:buChar char="Ø"/>
            </a:pPr>
            <a:r>
              <a:rPr lang="en-IN" dirty="0">
                <a:latin typeface="Times New Roman" panose="02020603050405020304" pitchFamily="18" charset="0"/>
                <a:cs typeface="Times New Roman" panose="02020603050405020304" pitchFamily="18" charset="0"/>
              </a:rPr>
              <a:t>References</a:t>
            </a:r>
          </a:p>
          <a:p>
            <a:pPr algn="l">
              <a:buFont typeface="Wingdings" pitchFamily="2" charset="2"/>
              <a:buChar char="Ø"/>
            </a:pP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Link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4F2A14-8ADF-11DF-9D81-FE368A5CDA06}"/>
              </a:ext>
            </a:extLst>
          </p:cNvPr>
          <p:cNvPicPr>
            <a:picLocks noChangeAspect="1"/>
          </p:cNvPicPr>
          <p:nvPr/>
        </p:nvPicPr>
        <p:blipFill>
          <a:blip r:embed="rId2"/>
          <a:stretch>
            <a:fillRect/>
          </a:stretch>
        </p:blipFill>
        <p:spPr>
          <a:xfrm>
            <a:off x="886246" y="548680"/>
            <a:ext cx="7718201" cy="5328592"/>
          </a:xfrm>
          <a:prstGeom prst="rect">
            <a:avLst/>
          </a:prstGeom>
        </p:spPr>
      </p:pic>
    </p:spTree>
    <p:extLst>
      <p:ext uri="{BB962C8B-B14F-4D97-AF65-F5344CB8AC3E}">
        <p14:creationId xmlns:p14="http://schemas.microsoft.com/office/powerpoint/2010/main" val="160209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8238BD-994F-2AF3-DA8C-2ABD573AE061}"/>
              </a:ext>
            </a:extLst>
          </p:cNvPr>
          <p:cNvPicPr>
            <a:picLocks noChangeAspect="1"/>
          </p:cNvPicPr>
          <p:nvPr/>
        </p:nvPicPr>
        <p:blipFill>
          <a:blip r:embed="rId2"/>
          <a:stretch>
            <a:fillRect/>
          </a:stretch>
        </p:blipFill>
        <p:spPr>
          <a:xfrm>
            <a:off x="539552" y="692696"/>
            <a:ext cx="8280920" cy="5544616"/>
          </a:xfrm>
          <a:prstGeom prst="rect">
            <a:avLst/>
          </a:prstGeom>
        </p:spPr>
      </p:pic>
    </p:spTree>
    <p:extLst>
      <p:ext uri="{BB962C8B-B14F-4D97-AF65-F5344CB8AC3E}">
        <p14:creationId xmlns:p14="http://schemas.microsoft.com/office/powerpoint/2010/main" val="187107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97E431-871A-A7B4-DE75-972AE9BDC2DD}"/>
              </a:ext>
            </a:extLst>
          </p:cNvPr>
          <p:cNvPicPr>
            <a:picLocks noChangeAspect="1"/>
          </p:cNvPicPr>
          <p:nvPr/>
        </p:nvPicPr>
        <p:blipFill>
          <a:blip r:embed="rId2"/>
          <a:stretch>
            <a:fillRect/>
          </a:stretch>
        </p:blipFill>
        <p:spPr>
          <a:xfrm>
            <a:off x="683568" y="620688"/>
            <a:ext cx="8064895" cy="5760640"/>
          </a:xfrm>
          <a:prstGeom prst="rect">
            <a:avLst/>
          </a:prstGeom>
        </p:spPr>
      </p:pic>
    </p:spTree>
    <p:extLst>
      <p:ext uri="{BB962C8B-B14F-4D97-AF65-F5344CB8AC3E}">
        <p14:creationId xmlns:p14="http://schemas.microsoft.com/office/powerpoint/2010/main" val="295450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D71EA-6FC6-41F3-BBFE-623F41F5A782}"/>
              </a:ext>
            </a:extLst>
          </p:cNvPr>
          <p:cNvPicPr>
            <a:picLocks noChangeAspect="1"/>
          </p:cNvPicPr>
          <p:nvPr/>
        </p:nvPicPr>
        <p:blipFill>
          <a:blip r:embed="rId2"/>
          <a:stretch>
            <a:fillRect/>
          </a:stretch>
        </p:blipFill>
        <p:spPr>
          <a:xfrm>
            <a:off x="683568" y="476672"/>
            <a:ext cx="8064895" cy="5256584"/>
          </a:xfrm>
          <a:prstGeom prst="rect">
            <a:avLst/>
          </a:prstGeom>
        </p:spPr>
      </p:pic>
    </p:spTree>
    <p:extLst>
      <p:ext uri="{BB962C8B-B14F-4D97-AF65-F5344CB8AC3E}">
        <p14:creationId xmlns:p14="http://schemas.microsoft.com/office/powerpoint/2010/main" val="3302621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18967-5CDC-2794-ECEB-A69A18A2BD6F}"/>
              </a:ext>
            </a:extLst>
          </p:cNvPr>
          <p:cNvPicPr>
            <a:picLocks noChangeAspect="1"/>
          </p:cNvPicPr>
          <p:nvPr/>
        </p:nvPicPr>
        <p:blipFill>
          <a:blip r:embed="rId2"/>
          <a:stretch>
            <a:fillRect/>
          </a:stretch>
        </p:blipFill>
        <p:spPr>
          <a:xfrm>
            <a:off x="683568" y="620688"/>
            <a:ext cx="8064896" cy="5688632"/>
          </a:xfrm>
          <a:prstGeom prst="rect">
            <a:avLst/>
          </a:prstGeom>
        </p:spPr>
      </p:pic>
    </p:spTree>
    <p:extLst>
      <p:ext uri="{BB962C8B-B14F-4D97-AF65-F5344CB8AC3E}">
        <p14:creationId xmlns:p14="http://schemas.microsoft.com/office/powerpoint/2010/main" val="373489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570123-E758-7A10-2867-179897E9ACD0}"/>
              </a:ext>
            </a:extLst>
          </p:cNvPr>
          <p:cNvPicPr>
            <a:picLocks noChangeAspect="1"/>
          </p:cNvPicPr>
          <p:nvPr/>
        </p:nvPicPr>
        <p:blipFill>
          <a:blip r:embed="rId2"/>
          <a:stretch>
            <a:fillRect/>
          </a:stretch>
        </p:blipFill>
        <p:spPr>
          <a:xfrm>
            <a:off x="755576" y="692696"/>
            <a:ext cx="8136903" cy="5760640"/>
          </a:xfrm>
          <a:prstGeom prst="rect">
            <a:avLst/>
          </a:prstGeom>
        </p:spPr>
      </p:pic>
    </p:spTree>
    <p:extLst>
      <p:ext uri="{BB962C8B-B14F-4D97-AF65-F5344CB8AC3E}">
        <p14:creationId xmlns:p14="http://schemas.microsoft.com/office/powerpoint/2010/main" val="56184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2CE93-BD9F-51D3-7F35-CBFC123EDFC9}"/>
              </a:ext>
            </a:extLst>
          </p:cNvPr>
          <p:cNvPicPr>
            <a:picLocks noChangeAspect="1"/>
          </p:cNvPicPr>
          <p:nvPr/>
        </p:nvPicPr>
        <p:blipFill>
          <a:blip r:embed="rId2"/>
          <a:stretch>
            <a:fillRect/>
          </a:stretch>
        </p:blipFill>
        <p:spPr>
          <a:xfrm>
            <a:off x="539552" y="476672"/>
            <a:ext cx="8280919" cy="5832648"/>
          </a:xfrm>
          <a:prstGeom prst="rect">
            <a:avLst/>
          </a:prstGeom>
        </p:spPr>
      </p:pic>
    </p:spTree>
    <p:extLst>
      <p:ext uri="{BB962C8B-B14F-4D97-AF65-F5344CB8AC3E}">
        <p14:creationId xmlns:p14="http://schemas.microsoft.com/office/powerpoint/2010/main" val="4257629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CFC71-3A49-3B24-88C6-DDE4C30E6959}"/>
              </a:ext>
            </a:extLst>
          </p:cNvPr>
          <p:cNvPicPr>
            <a:picLocks noChangeAspect="1"/>
          </p:cNvPicPr>
          <p:nvPr/>
        </p:nvPicPr>
        <p:blipFill>
          <a:blip r:embed="rId2"/>
          <a:stretch>
            <a:fillRect/>
          </a:stretch>
        </p:blipFill>
        <p:spPr>
          <a:xfrm>
            <a:off x="755577" y="620688"/>
            <a:ext cx="7920880" cy="5616624"/>
          </a:xfrm>
          <a:prstGeom prst="rect">
            <a:avLst/>
          </a:prstGeom>
        </p:spPr>
      </p:pic>
    </p:spTree>
    <p:extLst>
      <p:ext uri="{BB962C8B-B14F-4D97-AF65-F5344CB8AC3E}">
        <p14:creationId xmlns:p14="http://schemas.microsoft.com/office/powerpoint/2010/main" val="140806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1988840"/>
            <a:ext cx="7854696" cy="4104456"/>
          </a:xfrm>
        </p:spPr>
        <p:txBody>
          <a:bodyPr>
            <a:noAutofit/>
          </a:bodyPr>
          <a:lstStyle/>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integration of 5G technology and smart diabetes monitoring has the potential to revolutionize personalized diabetes diagnosis and treatment. With the help of 5G networks, patient data from wearable devices and medical sensors can be transmitted in real-time to healthcare providers, allowing for more accurate and timely diagnosis and treatment.</a:t>
            </a:r>
          </a:p>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Overall, the combination of 5G technology, smart diabetes monitoring, and healthcare big data clouds holds great promise for improving diabetes care and outcomes.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4B54-B4BE-ED0A-A976-DEEFAA0FEB24}"/>
              </a:ext>
            </a:extLst>
          </p:cNvPr>
          <p:cNvSpPr>
            <a:spLocks noGrp="1"/>
          </p:cNvSpPr>
          <p:nvPr>
            <p:ph type="ctrTitle"/>
          </p:nvPr>
        </p:nvSpPr>
        <p:spPr>
          <a:xfrm>
            <a:off x="323528" y="188641"/>
            <a:ext cx="8219339" cy="1008111"/>
          </a:xfrm>
        </p:spPr>
        <p:txBody>
          <a:bodyPr>
            <a:normAutofit/>
          </a:bodyPr>
          <a:lstStyle/>
          <a:p>
            <a:r>
              <a:rPr lang="en-US" sz="4800" dirty="0">
                <a:latin typeface="Times New Roman" panose="02020603050405020304" pitchFamily="18" charset="0"/>
                <a:cs typeface="Times New Roman" panose="02020603050405020304" pitchFamily="18" charset="0"/>
              </a:rPr>
              <a:t>Future Scope:</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647C0B-ADAE-5B54-EC67-C7ECD87DA9B5}"/>
              </a:ext>
            </a:extLst>
          </p:cNvPr>
          <p:cNvSpPr>
            <a:spLocks noGrp="1"/>
          </p:cNvSpPr>
          <p:nvPr>
            <p:ph type="subTitle" idx="1"/>
          </p:nvPr>
        </p:nvSpPr>
        <p:spPr>
          <a:xfrm>
            <a:off x="467544" y="1412776"/>
            <a:ext cx="8075323" cy="4680520"/>
          </a:xfrm>
        </p:spPr>
        <p:txBody>
          <a:bodyPr>
            <a:norm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work extended with an intelligent architecture for monitoring diabetic patients by using machine learning algorithms.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architecture elements included smart devices, sensors, and smartphones to collect measurements from the body. The intelligent system collected the data received from the patient and performed data classification using machine learning in order to make a diagnosis.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prediction system was evaluated by several machine learning algorithms, and the simulation results demonstrated that the ensemble model gives superior classification accuracy, sensitivity, and precision compared to other algorithms.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2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835696"/>
            <a:ext cx="7851648" cy="3888432"/>
          </a:xfrm>
        </p:spPr>
        <p:txBody>
          <a:bodyPr>
            <a:normAutofit/>
          </a:bodyPr>
          <a:lstStyle/>
          <a:p>
            <a:pPr algn="l"/>
            <a:r>
              <a:rPr lang="en-IN" sz="4800" dirty="0">
                <a:latin typeface="Times New Roman" panose="02020603050405020304" pitchFamily="18" charset="0"/>
                <a:cs typeface="Times New Roman" panose="02020603050405020304" pitchFamily="18" charset="0"/>
              </a:rPr>
              <a:t>Abstract:</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5576" y="1052736"/>
            <a:ext cx="7776864" cy="5544615"/>
          </a:xfrm>
        </p:spPr>
        <p:txBody>
          <a:bodyPr>
            <a:noAutofit/>
          </a:bodyPr>
          <a:lstStyle/>
          <a:p>
            <a:pPr algn="just">
              <a:lnSpc>
                <a:spcPct val="120000"/>
              </a:lnSpc>
              <a:buFont typeface="Wingdings" pitchFamily="2" charset="2"/>
              <a:buChar char="Ø"/>
            </a:pPr>
            <a:r>
              <a:rPr lang="en-US" sz="2000" dirty="0">
                <a:latin typeface="Times New Roman" panose="02020603050405020304" pitchFamily="18" charset="0"/>
                <a:cs typeface="Times New Roman" panose="02020603050405020304" pitchFamily="18" charset="0"/>
              </a:rPr>
              <a:t>In this project we are using today’s 5G technology to monitor condition of diabetic patients with low cost.</a:t>
            </a:r>
          </a:p>
          <a:p>
            <a:pPr algn="just">
              <a:lnSpc>
                <a:spcPct val="120000"/>
              </a:lnSpc>
              <a:buFont typeface="Wingdings" pitchFamily="2" charset="2"/>
              <a:buChar char="Ø"/>
            </a:pPr>
            <a:r>
              <a:rPr lang="en-US" sz="2000" dirty="0">
                <a:latin typeface="Times New Roman" panose="02020603050405020304" pitchFamily="18" charset="0"/>
                <a:cs typeface="Times New Roman" panose="02020603050405020304" pitchFamily="18" charset="0"/>
              </a:rPr>
              <a:t>Diabetes will be of two type’s diabetes-1 and diabetes-2. Diabetes-2 require hospitalization and in diabetes-1 condition we can monitor patient and alert him or doctors about his current condition</a:t>
            </a:r>
            <a:r>
              <a:rPr lang="en-US" sz="2000" dirty="0"/>
              <a:t>.</a:t>
            </a:r>
          </a:p>
          <a:p>
            <a:pPr algn="just">
              <a:lnSpc>
                <a:spcPct val="120000"/>
              </a:lnSpc>
            </a:pPr>
            <a:r>
              <a:rPr lang="en-IN" sz="2400" b="1" dirty="0">
                <a:latin typeface="Times New Roman" panose="02020603050405020304" pitchFamily="18" charset="0"/>
                <a:cs typeface="Times New Roman" panose="02020603050405020304" pitchFamily="18" charset="0"/>
              </a:rPr>
              <a:t>Keywords:</a:t>
            </a:r>
            <a:r>
              <a:rPr lang="fr-FR" sz="2400" dirty="0">
                <a:latin typeface="Times New Roman" panose="02020603050405020304" pitchFamily="18" charset="0"/>
                <a:cs typeface="Times New Roman" panose="02020603050405020304" pitchFamily="18" charset="0"/>
              </a:rPr>
              <a:t>5G-smart </a:t>
            </a:r>
            <a:r>
              <a:rPr lang="fr-FR" sz="2400" dirty="0" err="1">
                <a:latin typeface="Times New Roman" panose="02020603050405020304" pitchFamily="18" charset="0"/>
                <a:cs typeface="Times New Roman" panose="02020603050405020304" pitchFamily="18" charset="0"/>
              </a:rPr>
              <a:t>diabetes</a:t>
            </a:r>
            <a:r>
              <a:rPr lang="fr-FR" sz="2400" dirty="0">
                <a:latin typeface="Times New Roman" panose="02020603050405020304" pitchFamily="18" charset="0"/>
                <a:cs typeface="Times New Roman" panose="02020603050405020304" pitchFamily="18" charset="0"/>
              </a:rPr>
              <a:t>, ensemble classifier, </a:t>
            </a:r>
            <a:r>
              <a:rPr lang="fr-FR" sz="2400" dirty="0" err="1">
                <a:latin typeface="Times New Roman" panose="02020603050405020304" pitchFamily="18" charset="0"/>
                <a:cs typeface="Times New Roman" panose="02020603050405020304" pitchFamily="18" charset="0"/>
              </a:rPr>
              <a:t>diabetes</a:t>
            </a:r>
            <a:r>
              <a:rPr lang="fr-FR" sz="2400" dirty="0">
                <a:latin typeface="Times New Roman" panose="02020603050405020304" pitchFamily="18" charset="0"/>
                <a:cs typeface="Times New Roman" panose="02020603050405020304" pitchFamily="18" charset="0"/>
              </a:rPr>
              <a:t> 2</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0990-A765-4FA9-F873-3081EBA91B14}"/>
              </a:ext>
            </a:extLst>
          </p:cNvPr>
          <p:cNvSpPr>
            <a:spLocks noGrp="1"/>
          </p:cNvSpPr>
          <p:nvPr>
            <p:ph type="ctrTitle"/>
          </p:nvPr>
        </p:nvSpPr>
        <p:spPr>
          <a:xfrm>
            <a:off x="323528" y="188640"/>
            <a:ext cx="8424936" cy="86409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A3C428-0C00-2EC3-A912-181219190FB0}"/>
              </a:ext>
            </a:extLst>
          </p:cNvPr>
          <p:cNvSpPr>
            <a:spLocks noGrp="1"/>
          </p:cNvSpPr>
          <p:nvPr>
            <p:ph type="subTitle" idx="1"/>
          </p:nvPr>
        </p:nvSpPr>
        <p:spPr>
          <a:xfrm>
            <a:off x="539552" y="1556792"/>
            <a:ext cx="8003315" cy="4464496"/>
          </a:xfrm>
        </p:spPr>
        <p:txBody>
          <a:bodyPr>
            <a:norm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 Mendis, “Global Status Report on Noncommunicable Diseases 2014,” WHO, tech. rep.; http://www.who.int/ </a:t>
            </a:r>
            <a:r>
              <a:rPr lang="en-US" sz="2000" dirty="0" err="1">
                <a:latin typeface="Times New Roman" panose="02020603050405020304" pitchFamily="18" charset="0"/>
                <a:cs typeface="Times New Roman" panose="02020603050405020304" pitchFamily="18" charset="0"/>
              </a:rPr>
              <a:t>nmh</a:t>
            </a:r>
            <a:r>
              <a:rPr lang="en-US" sz="2000" dirty="0">
                <a:latin typeface="Times New Roman" panose="02020603050405020304" pitchFamily="18" charset="0"/>
                <a:cs typeface="Times New Roman" panose="02020603050405020304" pitchFamily="18" charset="0"/>
              </a:rPr>
              <a:t>/publications/ncd-status-report-2014/</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accessed Jan. 2015.</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Venkatachalam, K., Prabu, P., </a:t>
            </a:r>
            <a:r>
              <a:rPr lang="en-IN" sz="2000" dirty="0" err="1">
                <a:latin typeface="Times New Roman" panose="02020603050405020304" pitchFamily="18" charset="0"/>
                <a:cs typeface="Times New Roman" panose="02020603050405020304" pitchFamily="18" charset="0"/>
              </a:rPr>
              <a:t>Alluhaidan</a:t>
            </a:r>
            <a:r>
              <a:rPr lang="en-IN" sz="2000" dirty="0">
                <a:latin typeface="Times New Roman" panose="02020603050405020304" pitchFamily="18" charset="0"/>
                <a:cs typeface="Times New Roman" panose="02020603050405020304" pitchFamily="18" charset="0"/>
              </a:rPr>
              <a:t>, A.S. et al. Deep Belief Neural Network for 5G Diabetes Monitoring in Big Data on Edge IoT. Mobile Network April 27, 1060–1069 (2022). </a:t>
            </a:r>
            <a:r>
              <a:rPr lang="en-IN" sz="2000" dirty="0">
                <a:latin typeface="Times New Roman" panose="02020603050405020304" pitchFamily="18" charset="0"/>
                <a:cs typeface="Times New Roman" panose="02020603050405020304" pitchFamily="18" charset="0"/>
                <a:hlinkClick r:id="rId2"/>
              </a:rPr>
              <a:t>https://doi.org/10.1007/s11036-021-01861-y</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 P, Prakash et al. “Implementation of Artificial Neural Network to Predict Diabetes with High-Quality Health System.” Computational intelligence and neuroscience vol. 2022 1174173. 30 May. 2022, doi:10.1155/2022/1174173.</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00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BCD6-4AEF-8D93-B1D7-5782B09E1554}"/>
              </a:ext>
            </a:extLst>
          </p:cNvPr>
          <p:cNvSpPr>
            <a:spLocks noGrp="1"/>
          </p:cNvSpPr>
          <p:nvPr>
            <p:ph type="ctrTitle"/>
          </p:nvPr>
        </p:nvSpPr>
        <p:spPr>
          <a:xfrm>
            <a:off x="251520" y="260649"/>
            <a:ext cx="8291347" cy="1296143"/>
          </a:xfrm>
        </p:spPr>
        <p:txBody>
          <a:bodyPr>
            <a:normAutofit/>
          </a:bodyPr>
          <a:lstStyle/>
          <a:p>
            <a:r>
              <a:rPr lang="en-US" sz="4800" dirty="0" err="1">
                <a:latin typeface="Times New Roman" panose="02020603050405020304" pitchFamily="18" charset="0"/>
                <a:cs typeface="Times New Roman" panose="02020603050405020304" pitchFamily="18" charset="0"/>
              </a:rPr>
              <a:t>Github</a:t>
            </a:r>
            <a:r>
              <a:rPr lang="en-US" sz="4800" dirty="0">
                <a:latin typeface="Times New Roman" panose="02020603050405020304" pitchFamily="18" charset="0"/>
                <a:cs typeface="Times New Roman" panose="02020603050405020304" pitchFamily="18" charset="0"/>
              </a:rPr>
              <a:t> Link:</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E3BC95-0CEE-5AA8-8A8D-A41CB992E9C0}"/>
              </a:ext>
            </a:extLst>
          </p:cNvPr>
          <p:cNvSpPr>
            <a:spLocks noGrp="1"/>
          </p:cNvSpPr>
          <p:nvPr>
            <p:ph type="subTitle" idx="1"/>
          </p:nvPr>
        </p:nvSpPr>
        <p:spPr>
          <a:xfrm>
            <a:off x="683568" y="1556792"/>
            <a:ext cx="7859299" cy="4346871"/>
          </a:xfrm>
        </p:spPr>
        <p:txBody>
          <a:bodyPr>
            <a:normAutofit/>
          </a:bodyPr>
          <a:lstStyle/>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https://github.com/Ladesani18/5G-Smart-Diabetes-Toward-personalized-diabetes-diagnosis-with-healthcare-big-data-clouds-207R1A05L9</a:t>
            </a:r>
          </a:p>
        </p:txBody>
      </p:sp>
    </p:spTree>
    <p:extLst>
      <p:ext uri="{BB962C8B-B14F-4D97-AF65-F5344CB8AC3E}">
        <p14:creationId xmlns:p14="http://schemas.microsoft.com/office/powerpoint/2010/main" val="1323054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 dirty="0"/>
              <a:t>.</a:t>
            </a:r>
            <a:endParaRPr lang="en-US" sz="800" dirty="0"/>
          </a:p>
        </p:txBody>
      </p:sp>
      <p:sp>
        <p:nvSpPr>
          <p:cNvPr id="3" name="Subtitle 2"/>
          <p:cNvSpPr>
            <a:spLocks noGrp="1"/>
          </p:cNvSpPr>
          <p:nvPr>
            <p:ph type="subTitle" idx="1"/>
          </p:nvPr>
        </p:nvSpPr>
        <p:spPr/>
        <p:txBody>
          <a:bodyPr>
            <a:normAutofit/>
          </a:bodyPr>
          <a:lstStyle/>
          <a:p>
            <a:r>
              <a:rPr lang="en-IN" sz="800" dirty="0"/>
              <a:t>.</a:t>
            </a:r>
            <a:endParaRPr lang="en-US" sz="800" dirty="0"/>
          </a:p>
        </p:txBody>
      </p:sp>
      <p:pic>
        <p:nvPicPr>
          <p:cNvPr id="1032" name="Picture 8">
            <a:extLst>
              <a:ext uri="{FF2B5EF4-FFF2-40B4-BE49-F238E27FC236}">
                <a16:creationId xmlns:a16="http://schemas.microsoft.com/office/drawing/2014/main" id="{FE1B5C3B-FEA2-DF06-CC49-AB2817520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611" y="940248"/>
            <a:ext cx="6876256" cy="5157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Existing system:</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5576" y="2276872"/>
            <a:ext cx="7854696" cy="3456384"/>
          </a:xfrm>
        </p:spPr>
        <p:txBody>
          <a:bodyPr>
            <a:normAutofit/>
          </a:bodyPr>
          <a:lstStyle/>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system works by integrating data from various sources such as patient medical records, wearables, sensors, and other healthcare devices. </a:t>
            </a:r>
          </a:p>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data is then transmitted through 5G networks to cloud-based platforms, where it is analyzed using big data analytics tools to provide personalized diabetes diagnosis and treatment plans.</a:t>
            </a:r>
          </a:p>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use of 5G networks ensures fast and reliable transmission of data, which is essential in real-time monitoring and management of diabetes.</a:t>
            </a:r>
          </a:p>
          <a:p>
            <a:pPr marL="342900" indent="-342900" algn="just">
              <a:buFont typeface="Wingdings" panose="05000000000000000000" pitchFamily="2" charset="2"/>
              <a:buChar char="Ø"/>
            </a:pPr>
            <a:endParaRPr lang="en-US" sz="2000"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Disadvantages  of Existing system:</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9552" y="2060848"/>
            <a:ext cx="7854696" cy="4464496"/>
          </a:xfrm>
        </p:spPr>
        <p:txBody>
          <a:bodyPr>
            <a:normAutofit/>
          </a:bodyPr>
          <a:lstStyle/>
          <a:p>
            <a:pPr algn="just">
              <a:buFont typeface="Wingdings" pitchFamily="2" charset="2"/>
              <a:buChar char="Ø"/>
            </a:pPr>
            <a:r>
              <a:rPr lang="en-US" sz="2000" b="1" i="0" dirty="0">
                <a:solidFill>
                  <a:srgbClr val="374151"/>
                </a:solidFill>
                <a:effectLst/>
                <a:latin typeface="Times New Roman" panose="02020603050405020304" pitchFamily="18" charset="0"/>
                <a:cs typeface="Times New Roman" panose="02020603050405020304" pitchFamily="18" charset="0"/>
              </a:rPr>
              <a:t>Cost</a:t>
            </a:r>
            <a:r>
              <a:rPr lang="en-US" sz="2000" b="0" i="0" dirty="0">
                <a:solidFill>
                  <a:srgbClr val="374151"/>
                </a:solidFill>
                <a:effectLst/>
                <a:latin typeface="Times New Roman" panose="02020603050405020304" pitchFamily="18" charset="0"/>
                <a:cs typeface="Times New Roman" panose="02020603050405020304" pitchFamily="18" charset="0"/>
              </a:rPr>
              <a:t>: Implementing this system can be expensive</a:t>
            </a:r>
            <a:r>
              <a:rPr lang="en-IN" sz="2000" dirty="0">
                <a:solidFill>
                  <a:srgbClr val="374151"/>
                </a:solidFill>
                <a:latin typeface="Times New Roman" panose="02020603050405020304" pitchFamily="18" charset="0"/>
                <a:cs typeface="Times New Roman" panose="02020603050405020304" pitchFamily="18" charset="0"/>
              </a:rPr>
              <a:t>.</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b="1" i="0" dirty="0">
                <a:solidFill>
                  <a:srgbClr val="374151"/>
                </a:solidFill>
                <a:effectLst/>
                <a:latin typeface="Times New Roman" panose="02020603050405020304" pitchFamily="18" charset="0"/>
                <a:cs typeface="Times New Roman" panose="02020603050405020304" pitchFamily="18" charset="0"/>
              </a:rPr>
              <a:t>Privacy and security concerns</a:t>
            </a:r>
            <a:r>
              <a:rPr lang="en-US" sz="2000" b="0" i="0" dirty="0">
                <a:solidFill>
                  <a:srgbClr val="374151"/>
                </a:solidFill>
                <a:effectLst/>
                <a:latin typeface="Times New Roman" panose="02020603050405020304" pitchFamily="18" charset="0"/>
                <a:cs typeface="Times New Roman" panose="02020603050405020304" pitchFamily="18" charset="0"/>
              </a:rPr>
              <a:t>: As with any system that involves the collection and analysis of sensitive health data, the potential for misuse of patient information can erode patient trust and confidence in the system.</a:t>
            </a:r>
          </a:p>
          <a:p>
            <a:pPr algn="just">
              <a:buFont typeface="Wingdings" pitchFamily="2" charset="2"/>
              <a:buChar char="Ø"/>
            </a:pPr>
            <a:r>
              <a:rPr lang="en-US" sz="2000" b="1" i="0" dirty="0">
                <a:solidFill>
                  <a:srgbClr val="374151"/>
                </a:solidFill>
                <a:effectLst/>
                <a:latin typeface="Times New Roman" panose="02020603050405020304" pitchFamily="18" charset="0"/>
                <a:cs typeface="Times New Roman" panose="02020603050405020304" pitchFamily="18" charset="0"/>
              </a:rPr>
              <a:t>Limited personal interaction</a:t>
            </a:r>
            <a:r>
              <a:rPr lang="en-US" sz="2000" b="0" i="0" dirty="0">
                <a:solidFill>
                  <a:srgbClr val="374151"/>
                </a:solidFill>
                <a:effectLst/>
                <a:latin typeface="Times New Roman" panose="02020603050405020304" pitchFamily="18" charset="0"/>
                <a:cs typeface="Times New Roman" panose="02020603050405020304" pitchFamily="18" charset="0"/>
              </a:rPr>
              <a:t>: The reliance on technology and remote monitoring may reduce opportunities for personal interaction</a:t>
            </a:r>
            <a:r>
              <a:rPr lang="en-US" sz="2000" dirty="0">
                <a:solidFill>
                  <a:srgbClr val="374151"/>
                </a:solidFill>
                <a:latin typeface="Times New Roman" panose="02020603050405020304" pitchFamily="18" charset="0"/>
                <a:cs typeface="Times New Roman" panose="02020603050405020304" pitchFamily="18" charset="0"/>
              </a:rPr>
              <a:t>.</a:t>
            </a:r>
          </a:p>
          <a:p>
            <a:pPr algn="just">
              <a:buFont typeface="Wingdings" pitchFamily="2" charset="2"/>
              <a:buChar char="Ø"/>
            </a:pPr>
            <a:r>
              <a:rPr lang="en-IN" sz="2000" b="1" i="0" dirty="0">
                <a:solidFill>
                  <a:srgbClr val="374151"/>
                </a:solidFill>
                <a:effectLst/>
                <a:latin typeface="Times New Roman" panose="02020603050405020304" pitchFamily="18" charset="0"/>
                <a:cs typeface="Times New Roman" panose="02020603050405020304" pitchFamily="18" charset="0"/>
              </a:rPr>
              <a:t>Data accuracy and reliability</a:t>
            </a:r>
            <a:r>
              <a:rPr lang="en-IN"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here is always a risk of inaccuracies or errors in the data. Factors such as data quality, missing data</a:t>
            </a:r>
            <a:r>
              <a:rPr lang="en-US" b="0" i="0" dirty="0">
                <a:solidFill>
                  <a:srgbClr val="374151"/>
                </a:solidFill>
                <a:effectLst/>
                <a:latin typeface="Söhne"/>
              </a:rPr>
              <a:t>. </a:t>
            </a:r>
          </a:p>
          <a:p>
            <a:pPr algn="just">
              <a:buFont typeface="Wingdings" pitchFamily="2" charset="2"/>
              <a:buChar char="Ø"/>
            </a:pPr>
            <a:r>
              <a:rPr lang="en-US" sz="2000" b="1" i="0" dirty="0">
                <a:solidFill>
                  <a:srgbClr val="374151"/>
                </a:solidFill>
                <a:effectLst/>
                <a:latin typeface="Times New Roman" panose="02020603050405020304" pitchFamily="18" charset="0"/>
                <a:cs typeface="Times New Roman" panose="02020603050405020304" pitchFamily="18" charset="0"/>
              </a:rPr>
              <a:t>Access and connectivity</a:t>
            </a:r>
            <a:r>
              <a:rPr lang="en-US" sz="2000" b="0" i="0" dirty="0">
                <a:solidFill>
                  <a:srgbClr val="374151"/>
                </a:solidFill>
                <a:effectLst/>
                <a:latin typeface="Times New Roman" panose="02020603050405020304" pitchFamily="18" charset="0"/>
                <a:cs typeface="Times New Roman" panose="02020603050405020304" pitchFamily="18" charset="0"/>
              </a:rPr>
              <a:t>: Not all patients or healthcare providers may have access to the high-speed 5G networks and smart devices needed to participate in this system</a:t>
            </a:r>
            <a:r>
              <a:rPr lang="en-US" b="0" i="0" dirty="0">
                <a:solidFill>
                  <a:srgbClr val="374151"/>
                </a:solidFill>
                <a:effectLst/>
                <a:latin typeface="Söhne"/>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3408"/>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Proposed system:</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1560" y="1916832"/>
            <a:ext cx="7992888" cy="4248472"/>
          </a:xfrm>
        </p:spPr>
        <p:txBody>
          <a:bodyPr>
            <a:no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proposed work, we are using Decision Tree, SVM, Artificial Neural Network algorithms from python to predict patient condition from his data.</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train these algorithms we are using diabetes dataset.</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predict data efficiently author is using Ensemble Algorithm which is combination of Decision Tree, SVM and ANN algorithm.</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Training model of all these three algorithms will be merging inside Ensemble Algorithm to get better accuracy and prediction. </a:t>
            </a:r>
          </a:p>
        </p:txBody>
      </p:sp>
      <p:sp>
        <p:nvSpPr>
          <p:cNvPr id="4" name="Left Brace 3">
            <a:extLst>
              <a:ext uri="{FF2B5EF4-FFF2-40B4-BE49-F238E27FC236}">
                <a16:creationId xmlns:a16="http://schemas.microsoft.com/office/drawing/2014/main" id="{7DDD4C01-897B-C0DC-A97C-3D047FC96118}"/>
              </a:ext>
            </a:extLst>
          </p:cNvPr>
          <p:cNvSpPr/>
          <p:nvPr/>
        </p:nvSpPr>
        <p:spPr>
          <a:xfrm>
            <a:off x="11151017" y="3311273"/>
            <a:ext cx="45719"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15416"/>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Advantages of Proposed System</a:t>
            </a:r>
            <a:r>
              <a:rPr lang="en-IN" sz="4000" dirty="0"/>
              <a:t>:</a:t>
            </a:r>
            <a:endParaRPr lang="en-US" sz="4000" dirty="0"/>
          </a:p>
        </p:txBody>
      </p:sp>
      <p:sp>
        <p:nvSpPr>
          <p:cNvPr id="3" name="Subtitle 2"/>
          <p:cNvSpPr>
            <a:spLocks noGrp="1"/>
          </p:cNvSpPr>
          <p:nvPr>
            <p:ph type="subTitle" idx="1"/>
          </p:nvPr>
        </p:nvSpPr>
        <p:spPr>
          <a:xfrm>
            <a:off x="533400" y="1700808"/>
            <a:ext cx="7854696" cy="3672408"/>
          </a:xfrm>
        </p:spPr>
        <p:txBody>
          <a:bodyPr/>
          <a:lstStyle/>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Preventing  many of the type2  diabetic  cases.</a:t>
            </a:r>
          </a:p>
          <a:p>
            <a:pPr algn="just">
              <a:buFont typeface="Wingdings"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Improved accuracy and efficiency.</a:t>
            </a:r>
          </a:p>
          <a:p>
            <a:pPr algn="just">
              <a:buFont typeface="Wingdings"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Tailored treatment plans</a:t>
            </a:r>
            <a:r>
              <a:rPr lang="en-IN" sz="2000" dirty="0">
                <a:solidFill>
                  <a:srgbClr val="374151"/>
                </a:solidFill>
                <a:latin typeface="Times New Roman" panose="02020603050405020304" pitchFamily="18" charset="0"/>
                <a:cs typeface="Times New Roman" panose="02020603050405020304" pitchFamily="18" charset="0"/>
              </a:rPr>
              <a:t>.</a:t>
            </a:r>
          </a:p>
          <a:p>
            <a:pPr algn="just">
              <a:buFont typeface="Wingdings"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Continuous monitoring.</a:t>
            </a:r>
          </a:p>
          <a:p>
            <a:pPr algn="just">
              <a:buFont typeface="Wingdings"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Improved privacy and security</a:t>
            </a:r>
            <a:r>
              <a:rPr lang="en-IN" sz="2000" dirty="0">
                <a:solidFill>
                  <a:srgbClr val="374151"/>
                </a:solidFill>
                <a:latin typeface="Times New Roman" panose="02020603050405020304" pitchFamily="18" charset="0"/>
                <a:cs typeface="Times New Roman" panose="02020603050405020304" pitchFamily="18" charset="0"/>
              </a:rPr>
              <a:t>.</a:t>
            </a:r>
          </a:p>
          <a:p>
            <a:pPr algn="just">
              <a:buFont typeface="Wingdings"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Remote monitoring and care</a:t>
            </a:r>
            <a:r>
              <a:rPr lang="en-IN" b="0" i="0" dirty="0">
                <a:solidFill>
                  <a:srgbClr val="374151"/>
                </a:solidFill>
                <a:effectLst/>
                <a:latin typeface="Söhne"/>
              </a:rPr>
              <a:t>.</a:t>
            </a:r>
            <a:endParaRPr lang="en-IN" dirty="0"/>
          </a:p>
          <a:p>
            <a:pPr algn="just">
              <a:buFont typeface="Wingdings" pitchFamily="2" charset="2"/>
              <a:buChar char="Ø"/>
            </a:pPr>
            <a:endParaRPr lang="en-IN" dirty="0"/>
          </a:p>
          <a:p>
            <a:pPr algn="just">
              <a:buFont typeface="Wingdings" pitchFamily="2" charset="2"/>
              <a:buChar char="Ø"/>
            </a:pPr>
            <a:endParaRPr lang="en-IN" dirty="0"/>
          </a:p>
          <a:p>
            <a:pPr algn="just">
              <a:buFont typeface="Wingdings" pitchFamily="2" charset="2"/>
              <a:buChar char="Ø"/>
            </a:pPr>
            <a:endParaRPr lang="en-US" dirty="0"/>
          </a:p>
        </p:txBody>
      </p:sp>
      <p:pic>
        <p:nvPicPr>
          <p:cNvPr id="2054" name="Picture 6">
            <a:extLst>
              <a:ext uri="{FF2B5EF4-FFF2-40B4-BE49-F238E27FC236}">
                <a16:creationId xmlns:a16="http://schemas.microsoft.com/office/drawing/2014/main" id="{3496F40F-44E6-ED70-5875-DCB2E77AF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4077072"/>
            <a:ext cx="4381500"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Software requirements</a:t>
            </a:r>
            <a:r>
              <a:rPr lang="en-IN" sz="4000" dirty="0"/>
              <a:t>:</a:t>
            </a:r>
            <a:endParaRPr lang="en-US" sz="4000" dirty="0"/>
          </a:p>
        </p:txBody>
      </p:sp>
      <p:sp>
        <p:nvSpPr>
          <p:cNvPr id="3" name="Subtitle 2"/>
          <p:cNvSpPr>
            <a:spLocks noGrp="1"/>
          </p:cNvSpPr>
          <p:nvPr>
            <p:ph type="subTitle" idx="1"/>
          </p:nvPr>
        </p:nvSpPr>
        <p:spPr>
          <a:xfrm>
            <a:off x="644652" y="2096852"/>
            <a:ext cx="7854696" cy="2664296"/>
          </a:xfrm>
        </p:spPr>
        <p:txBody>
          <a:bodyPr>
            <a:normAutofit/>
          </a:bodyPr>
          <a:lstStyle/>
          <a:p>
            <a:pPr algn="just"/>
            <a:r>
              <a:rPr lang="en-IN" sz="2000" dirty="0">
                <a:latin typeface="Times New Roman" panose="02020603050405020304" pitchFamily="18" charset="0"/>
                <a:cs typeface="Times New Roman" panose="02020603050405020304" pitchFamily="18" charset="0"/>
              </a:rPr>
              <a:t>Operating system     :    Windows 10</a:t>
            </a:r>
          </a:p>
          <a:p>
            <a:pPr algn="just"/>
            <a:r>
              <a:rPr lang="en-IN" sz="2000" dirty="0">
                <a:latin typeface="Times New Roman" panose="02020603050405020304" pitchFamily="18" charset="0"/>
                <a:cs typeface="Times New Roman" panose="02020603050405020304" pitchFamily="18" charset="0"/>
              </a:rPr>
              <a:t>Coding Languages   :    Python 3.7</a:t>
            </a:r>
          </a:p>
          <a:p>
            <a:pPr algn="just"/>
            <a:r>
              <a:rPr lang="en-IN" sz="2000" dirty="0">
                <a:latin typeface="Times New Roman" panose="02020603050405020304" pitchFamily="18" charset="0"/>
                <a:cs typeface="Times New Roman" panose="02020603050405020304" pitchFamily="18" charset="0"/>
              </a:rPr>
              <a:t>Front End                 :    HTML , Bootstrap</a:t>
            </a:r>
          </a:p>
          <a:p>
            <a:pPr algn="just"/>
            <a:r>
              <a:rPr lang="en-IN" sz="2000" dirty="0">
                <a:latin typeface="Times New Roman" panose="02020603050405020304" pitchFamily="18" charset="0"/>
                <a:cs typeface="Times New Roman" panose="02020603050405020304" pitchFamily="18" charset="0"/>
              </a:rPr>
              <a:t>Backend                   :     Django</a:t>
            </a:r>
          </a:p>
          <a:p>
            <a:pPr algn="just"/>
            <a:r>
              <a:rPr lang="en-US" sz="2000" dirty="0">
                <a:latin typeface="Times New Roman" panose="02020603050405020304" pitchFamily="18" charset="0"/>
                <a:cs typeface="Times New Roman" panose="02020603050405020304" pitchFamily="18" charset="0"/>
              </a:rPr>
              <a:t>User interfaces         :     Mobile apps, web portals, and 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0"/>
            <a:ext cx="7851648" cy="1828800"/>
          </a:xfrm>
        </p:spPr>
        <p:txBody>
          <a:bodyPr>
            <a:normAutofit/>
          </a:bodyPr>
          <a:lstStyle/>
          <a:p>
            <a:pPr algn="l"/>
            <a:r>
              <a:rPr lang="en-IN" sz="4800" dirty="0">
                <a:latin typeface="Times New Roman" panose="02020603050405020304" pitchFamily="18" charset="0"/>
                <a:cs typeface="Times New Roman" panose="02020603050405020304" pitchFamily="18" charset="0"/>
              </a:rPr>
              <a:t>Hardware Requirements</a:t>
            </a:r>
            <a:r>
              <a:rPr lang="en-IN" sz="4000" dirty="0"/>
              <a:t>:</a:t>
            </a:r>
            <a:endParaRPr lang="en-US" sz="4000" dirty="0"/>
          </a:p>
        </p:txBody>
      </p:sp>
      <p:sp>
        <p:nvSpPr>
          <p:cNvPr id="3" name="Subtitle 2"/>
          <p:cNvSpPr>
            <a:spLocks noGrp="1"/>
          </p:cNvSpPr>
          <p:nvPr>
            <p:ph type="subTitle" idx="1"/>
          </p:nvPr>
        </p:nvSpPr>
        <p:spPr>
          <a:xfrm>
            <a:off x="533400" y="2060848"/>
            <a:ext cx="7854696" cy="4608512"/>
          </a:xfrm>
        </p:spPr>
        <p:txBody>
          <a:bodyPr>
            <a:normAutofit/>
          </a:bodyPr>
          <a:lstStyle/>
          <a:p>
            <a:pPr algn="l"/>
            <a:r>
              <a:rPr lang="en-IN" sz="2000" dirty="0">
                <a:latin typeface="Times New Roman" panose="02020603050405020304" pitchFamily="18" charset="0"/>
                <a:cs typeface="Times New Roman" panose="02020603050405020304" pitchFamily="18" charset="0"/>
              </a:rPr>
              <a:t>System                              : I3 Processor</a:t>
            </a:r>
          </a:p>
          <a:p>
            <a:pPr algn="l"/>
            <a:r>
              <a:rPr lang="en-IN" sz="2000" dirty="0">
                <a:latin typeface="Times New Roman" panose="02020603050405020304" pitchFamily="18" charset="0"/>
                <a:cs typeface="Times New Roman" panose="02020603050405020304" pitchFamily="18" charset="0"/>
              </a:rPr>
              <a:t>Hard disk                          : 300 GB</a:t>
            </a:r>
          </a:p>
          <a:p>
            <a:pPr algn="l"/>
            <a:r>
              <a:rPr lang="en-IN" sz="2000" dirty="0">
                <a:latin typeface="Times New Roman" panose="02020603050405020304" pitchFamily="18" charset="0"/>
                <a:cs typeface="Times New Roman" panose="02020603050405020304" pitchFamily="18" charset="0"/>
              </a:rPr>
              <a:t>Ram                                  : 8 GB</a:t>
            </a:r>
          </a:p>
          <a:p>
            <a:pPr algn="l"/>
            <a:r>
              <a:rPr lang="en-US" sz="2000" dirty="0">
                <a:latin typeface="Times New Roman" panose="02020603050405020304" pitchFamily="18" charset="0"/>
                <a:cs typeface="Times New Roman" panose="02020603050405020304" pitchFamily="18" charset="0"/>
              </a:rPr>
              <a:t>Smart diabetes devices     :  continuous glucose monitors (CGMs),Insulin                   pumps, sensors for monitoring glucose levels.</a:t>
            </a:r>
          </a:p>
          <a:p>
            <a:pPr algn="l"/>
            <a:r>
              <a:rPr lang="en-US" sz="2000" dirty="0">
                <a:latin typeface="Times New Roman" panose="02020603050405020304" pitchFamily="18" charset="0"/>
                <a:cs typeface="Times New Roman" panose="02020603050405020304" pitchFamily="18" charset="0"/>
              </a:rPr>
              <a:t>Healthcare big data cloud : servers, storage devices, and networking infrastructure.</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963</TotalTime>
  <Words>1346</Words>
  <Application>Microsoft Office PowerPoint</Application>
  <PresentationFormat>On-screen Show (4:3)</PresentationFormat>
  <Paragraphs>143</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Söhne</vt:lpstr>
      <vt:lpstr>Times New Roman</vt:lpstr>
      <vt:lpstr>Wingdings</vt:lpstr>
      <vt:lpstr>Wingdings 3</vt:lpstr>
      <vt:lpstr>Wisp</vt:lpstr>
      <vt:lpstr>PowerPoint Presentation</vt:lpstr>
      <vt:lpstr>Contents :</vt:lpstr>
      <vt:lpstr>Abstract:</vt:lpstr>
      <vt:lpstr>Existing system:</vt:lpstr>
      <vt:lpstr>Disadvantages  of Existing system:</vt:lpstr>
      <vt:lpstr>Proposed system:</vt:lpstr>
      <vt:lpstr>Advantages of Proposed System:</vt:lpstr>
      <vt:lpstr>Software requirements:</vt:lpstr>
      <vt:lpstr>Hardware Requirements:</vt:lpstr>
      <vt:lpstr>Novelty of the project:</vt:lpstr>
      <vt:lpstr>Architecture:</vt:lpstr>
      <vt:lpstr>Modules:</vt:lpstr>
      <vt:lpstr>UML Diagrams:</vt:lpstr>
      <vt:lpstr>PowerPoint Presentation</vt:lpstr>
      <vt:lpstr>PowerPoint Presentation</vt:lpstr>
      <vt:lpstr>PowerPoint Presentation</vt:lpstr>
      <vt:lpstr>Sample Code:</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Github Link:</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Ladesani Gayathri</cp:lastModifiedBy>
  <cp:revision>59</cp:revision>
  <dcterms:created xsi:type="dcterms:W3CDTF">2023-03-20T14:16:54Z</dcterms:created>
  <dcterms:modified xsi:type="dcterms:W3CDTF">2023-11-06T07:02:37Z</dcterms:modified>
</cp:coreProperties>
</file>