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LadiGayathri07/Steganography-App.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0" y="1821635"/>
            <a:ext cx="12192000" cy="977778"/>
          </a:xfrm>
        </p:spPr>
        <p:txBody>
          <a:bodyPr>
            <a:normAutofit/>
          </a:bodyPr>
          <a:lstStyle/>
          <a:p>
            <a:pPr algn="ctr">
              <a:lnSpc>
                <a:spcPct val="150000"/>
              </a:lnSpc>
            </a:pPr>
            <a:r>
              <a:rPr lang="en-US" sz="3000"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87794" y="4129548"/>
            <a:ext cx="829842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bg1"/>
                </a:solidFill>
                <a:latin typeface="Arial" pitchFamily="34" charset="0"/>
                <a:cs typeface="Arial" pitchFamily="34" charset="0"/>
              </a:rPr>
              <a:t>Ladi Gayathri</a:t>
            </a:r>
          </a:p>
          <a:p>
            <a:r>
              <a:rPr lang="en-US" sz="2000" b="1" dirty="0">
                <a:solidFill>
                  <a:schemeClr val="accent1">
                    <a:lumMod val="75000"/>
                  </a:schemeClr>
                </a:solidFill>
                <a:latin typeface="Arial"/>
                <a:cs typeface="Arial"/>
              </a:rPr>
              <a:t>Student Name: </a:t>
            </a:r>
            <a:r>
              <a:rPr lang="en-US" sz="2000" b="1" dirty="0">
                <a:solidFill>
                  <a:schemeClr val="bg1"/>
                </a:solidFill>
                <a:latin typeface="Arial" pitchFamily="34" charset="0"/>
                <a:cs typeface="Arial" pitchFamily="34" charset="0"/>
              </a:rPr>
              <a:t>Ladi Gayathri</a:t>
            </a:r>
            <a:endParaRPr lang="en-US" sz="2000" b="1" dirty="0">
              <a:solidFill>
                <a:schemeClr val="bg1"/>
              </a:solidFill>
              <a:latin typeface="Arial"/>
              <a:cs typeface="Arial"/>
            </a:endParaRPr>
          </a:p>
          <a:p>
            <a:r>
              <a:rPr lang="en-US" sz="2000" b="1" dirty="0">
                <a:solidFill>
                  <a:schemeClr val="accent1">
                    <a:lumMod val="75000"/>
                  </a:schemeClr>
                </a:solidFill>
                <a:latin typeface="Arial"/>
                <a:cs typeface="Arial"/>
              </a:rPr>
              <a:t>College Name &amp; Department: </a:t>
            </a:r>
            <a:r>
              <a:rPr lang="en-US" sz="2000" b="1" dirty="0" err="1">
                <a:solidFill>
                  <a:schemeClr val="bg1"/>
                </a:solidFill>
                <a:latin typeface="Arial"/>
                <a:cs typeface="Arial"/>
              </a:rPr>
              <a:t>Vignan’s</a:t>
            </a:r>
            <a:r>
              <a:rPr lang="en-US" sz="2000" b="1" dirty="0">
                <a:solidFill>
                  <a:schemeClr val="bg1"/>
                </a:solidFill>
                <a:latin typeface="Arial"/>
                <a:cs typeface="Arial"/>
              </a:rPr>
              <a:t> Institute of Engineering for Women, Computer Science and Engineering(CSE)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b="1" dirty="0">
                <a:latin typeface="Calibri" panose="020F0502020204030204" pitchFamily="34" charset="0"/>
                <a:ea typeface="Calibri" panose="020F0502020204030204" pitchFamily="34" charset="0"/>
                <a:cs typeface="Calibri" panose="020F0502020204030204" pitchFamily="34" charset="0"/>
              </a:rPr>
              <a:t>Implement stronger encryption for additional security</a:t>
            </a:r>
          </a:p>
          <a:p>
            <a:pPr marL="305435" indent="-305435"/>
            <a:r>
              <a:rPr lang="en-IN" b="1" dirty="0">
                <a:latin typeface="Calibri" panose="020F0502020204030204" pitchFamily="34" charset="0"/>
                <a:ea typeface="Calibri" panose="020F0502020204030204" pitchFamily="34" charset="0"/>
                <a:cs typeface="Calibri" panose="020F0502020204030204" pitchFamily="34" charset="0"/>
              </a:rPr>
              <a:t>Develop a mobile application for easy access</a:t>
            </a:r>
          </a:p>
          <a:p>
            <a:pPr marL="305435" indent="-305435"/>
            <a:r>
              <a:rPr lang="en-IN" b="1" dirty="0">
                <a:latin typeface="Calibri" panose="020F0502020204030204" pitchFamily="34" charset="0"/>
                <a:ea typeface="Calibri" panose="020F0502020204030204" pitchFamily="34" charset="0"/>
                <a:cs typeface="Calibri" panose="020F0502020204030204" pitchFamily="34" charset="0"/>
              </a:rPr>
              <a:t>Deploy the project on a cloud-based platform for wider use</a:t>
            </a:r>
          </a:p>
          <a:p>
            <a:pPr marL="305435" indent="-305435"/>
            <a:r>
              <a:rPr lang="en-IN" b="1" dirty="0">
                <a:latin typeface="Calibri" panose="020F0502020204030204" pitchFamily="34" charset="0"/>
                <a:ea typeface="Calibri" panose="020F0502020204030204" pitchFamily="34" charset="0"/>
                <a:cs typeface="Calibri" panose="020F0502020204030204" pitchFamily="34" charset="0"/>
              </a:rPr>
              <a:t>Support for other media formats like audio &amp; video steganography</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4704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dirty="0"/>
              <a:t>Traditional data transmission methods are prone to interception and unauthorized access, making sensitive information vulnerable. </a:t>
            </a:r>
          </a:p>
          <a:p>
            <a:r>
              <a:rPr lang="en-US" dirty="0"/>
              <a:t>This project enhances data security using image-based steganography, which embeds secret messages within digital images. </a:t>
            </a:r>
          </a:p>
          <a:p>
            <a:r>
              <a:rPr lang="en-US" dirty="0"/>
              <a:t>The hidden data remains undetectable to the human eye, ensuring secure communication. </a:t>
            </a:r>
          </a:p>
          <a:p>
            <a:r>
              <a:rPr lang="en-US" dirty="0"/>
              <a:t>This method provides a reliable way to protect confidential information during transmission.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981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58762" y="1533832"/>
            <a:ext cx="11029616" cy="4434349"/>
          </a:xfrm>
        </p:spPr>
        <p:txBody>
          <a:bodyPr vert="horz" lIns="91440" tIns="45720" rIns="91440" bIns="45720" rtlCol="0" anchor="ctr">
            <a:noAutofit/>
          </a:bodyPr>
          <a:lstStyle/>
          <a:p>
            <a:r>
              <a:rPr lang="en-IN" dirty="0"/>
              <a:t> </a:t>
            </a:r>
            <a:r>
              <a:rPr lang="en-IN" b="1" dirty="0"/>
              <a:t>Programming Language:</a:t>
            </a:r>
            <a:r>
              <a:rPr lang="en-IN" dirty="0"/>
              <a:t> Python</a:t>
            </a:r>
          </a:p>
          <a:p>
            <a:r>
              <a:rPr lang="en-IN" dirty="0"/>
              <a:t> </a:t>
            </a:r>
            <a:r>
              <a:rPr lang="en-IN" b="1" dirty="0"/>
              <a:t>Frameworks &amp; Libraries:</a:t>
            </a:r>
            <a:r>
              <a:rPr lang="en-IN" dirty="0"/>
              <a:t> Flask, React.js, PIL (Pillow), </a:t>
            </a:r>
            <a:r>
              <a:rPr lang="en-IN" dirty="0" err="1"/>
              <a:t>Stegano</a:t>
            </a:r>
            <a:endParaRPr lang="en-IN" dirty="0"/>
          </a:p>
          <a:p>
            <a:r>
              <a:rPr lang="en-IN" dirty="0"/>
              <a:t> </a:t>
            </a:r>
            <a:r>
              <a:rPr lang="en-IN" b="1" dirty="0"/>
              <a:t>Tools:</a:t>
            </a:r>
            <a:r>
              <a:rPr lang="en-IN" dirty="0"/>
              <a:t> VS Code, Postman, GitHub</a:t>
            </a:r>
          </a:p>
          <a:p>
            <a:r>
              <a:rPr lang="en-IN" dirty="0"/>
              <a:t> </a:t>
            </a:r>
            <a:r>
              <a:rPr lang="en-IN" b="1" dirty="0"/>
              <a:t>Hosting:</a:t>
            </a:r>
            <a:r>
              <a:rPr lang="en-IN" dirty="0"/>
              <a:t> Localhost (Flask backend &amp; React frontend)</a:t>
            </a:r>
          </a:p>
          <a:p>
            <a:r>
              <a:rPr lang="en-US" b="1" dirty="0"/>
              <a:t>Platforms:</a:t>
            </a:r>
            <a:r>
              <a:rPr lang="en-US" dirty="0"/>
              <a:t> Can be used for secure communication in messaging apps, confidential data transfer in corporate environments, and secure document sharing in government and defense sectors.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462569"/>
          </a:xfrm>
        </p:spPr>
        <p:txBody>
          <a:bodyPr>
            <a:norm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Invisible Yet Secure </a:t>
            </a:r>
            <a:r>
              <a:rPr lang="en-IN" sz="2000" dirty="0">
                <a:latin typeface="Calibri" panose="020F0502020204030204" pitchFamily="34" charset="0"/>
                <a:ea typeface="Calibri" panose="020F0502020204030204" pitchFamily="34" charset="0"/>
                <a:cs typeface="Calibri" panose="020F0502020204030204" pitchFamily="34" charset="0"/>
              </a:rPr>
              <a:t> – The hidden message is seamlessly embedded into an image without altering its visual appearance, making it undetectable to the human eye.</a:t>
            </a:r>
          </a:p>
          <a:p>
            <a:r>
              <a:rPr lang="en-IN" sz="2000" b="1" dirty="0">
                <a:latin typeface="Calibri" panose="020F0502020204030204" pitchFamily="34" charset="0"/>
                <a:ea typeface="Calibri" panose="020F0502020204030204" pitchFamily="34" charset="0"/>
                <a:cs typeface="Calibri" panose="020F0502020204030204" pitchFamily="34" charset="0"/>
              </a:rPr>
              <a:t>Dual Functionality </a:t>
            </a:r>
            <a:r>
              <a:rPr lang="en-IN" sz="2000" dirty="0">
                <a:latin typeface="Calibri" panose="020F0502020204030204" pitchFamily="34" charset="0"/>
                <a:ea typeface="Calibri" panose="020F0502020204030204" pitchFamily="34" charset="0"/>
                <a:cs typeface="Calibri" panose="020F0502020204030204" pitchFamily="34" charset="0"/>
              </a:rPr>
              <a:t> – The project supports both </a:t>
            </a:r>
            <a:r>
              <a:rPr lang="en-IN" sz="2000" b="1" dirty="0">
                <a:latin typeface="Calibri" panose="020F0502020204030204" pitchFamily="34" charset="0"/>
                <a:ea typeface="Calibri" panose="020F0502020204030204" pitchFamily="34" charset="0"/>
                <a:cs typeface="Calibri" panose="020F0502020204030204" pitchFamily="34" charset="0"/>
              </a:rPr>
              <a:t>encoding</a:t>
            </a:r>
            <a:r>
              <a:rPr lang="en-IN" sz="2000" dirty="0">
                <a:latin typeface="Calibri" panose="020F0502020204030204" pitchFamily="34" charset="0"/>
                <a:ea typeface="Calibri" panose="020F0502020204030204" pitchFamily="34" charset="0"/>
                <a:cs typeface="Calibri" panose="020F0502020204030204" pitchFamily="34" charset="0"/>
              </a:rPr>
              <a:t> (hiding text inside images) and </a:t>
            </a:r>
            <a:r>
              <a:rPr lang="en-IN" sz="2000" b="1" dirty="0">
                <a:latin typeface="Calibri" panose="020F0502020204030204" pitchFamily="34" charset="0"/>
                <a:ea typeface="Calibri" panose="020F0502020204030204" pitchFamily="34" charset="0"/>
                <a:cs typeface="Calibri" panose="020F0502020204030204" pitchFamily="34" charset="0"/>
              </a:rPr>
              <a:t>decoding</a:t>
            </a:r>
            <a:r>
              <a:rPr lang="en-IN" sz="2000" dirty="0">
                <a:latin typeface="Calibri" panose="020F0502020204030204" pitchFamily="34" charset="0"/>
                <a:ea typeface="Calibri" panose="020F0502020204030204" pitchFamily="34" charset="0"/>
                <a:cs typeface="Calibri" panose="020F0502020204030204" pitchFamily="34" charset="0"/>
              </a:rPr>
              <a:t> (extracting hidden messages), ensuring a complete steganography solution.</a:t>
            </a:r>
          </a:p>
          <a:p>
            <a:r>
              <a:rPr lang="en-IN" sz="2000" b="1" dirty="0">
                <a:latin typeface="Calibri" panose="020F0502020204030204" pitchFamily="34" charset="0"/>
                <a:ea typeface="Calibri" panose="020F0502020204030204" pitchFamily="34" charset="0"/>
                <a:cs typeface="Calibri" panose="020F0502020204030204" pitchFamily="34" charset="0"/>
              </a:rPr>
              <a:t>User-Friendly Interface </a:t>
            </a:r>
            <a:r>
              <a:rPr lang="en-IN" sz="2000" dirty="0">
                <a:latin typeface="Calibri" panose="020F0502020204030204" pitchFamily="34" charset="0"/>
                <a:ea typeface="Calibri" panose="020F0502020204030204" pitchFamily="34" charset="0"/>
                <a:cs typeface="Calibri" panose="020F0502020204030204" pitchFamily="34" charset="0"/>
              </a:rPr>
              <a:t> – Built with </a:t>
            </a:r>
            <a:r>
              <a:rPr lang="en-IN" sz="2000" b="1" dirty="0">
                <a:latin typeface="Calibri" panose="020F0502020204030204" pitchFamily="34" charset="0"/>
                <a:ea typeface="Calibri" panose="020F0502020204030204" pitchFamily="34" charset="0"/>
                <a:cs typeface="Calibri" panose="020F0502020204030204" pitchFamily="34" charset="0"/>
              </a:rPr>
              <a:t>React.js</a:t>
            </a:r>
            <a:r>
              <a:rPr lang="en-IN" sz="2000" dirty="0">
                <a:latin typeface="Calibri" panose="020F0502020204030204" pitchFamily="34" charset="0"/>
                <a:ea typeface="Calibri" panose="020F0502020204030204" pitchFamily="34" charset="0"/>
                <a:cs typeface="Calibri" panose="020F0502020204030204" pitchFamily="34" charset="0"/>
              </a:rPr>
              <a:t>, providing an interactive and easy-to-use frontend for smooth user experience.</a:t>
            </a:r>
          </a:p>
          <a:p>
            <a:r>
              <a:rPr lang="en-IN" sz="2000" b="1" dirty="0">
                <a:latin typeface="Calibri" panose="020F0502020204030204" pitchFamily="34" charset="0"/>
                <a:ea typeface="Calibri" panose="020F0502020204030204" pitchFamily="34" charset="0"/>
                <a:cs typeface="Calibri" panose="020F0502020204030204" pitchFamily="34" charset="0"/>
              </a:rPr>
              <a:t>Future Scalability </a:t>
            </a:r>
            <a:r>
              <a:rPr lang="en-IN" sz="2000" dirty="0">
                <a:latin typeface="Calibri" panose="020F0502020204030204" pitchFamily="34" charset="0"/>
                <a:ea typeface="Calibri" panose="020F0502020204030204" pitchFamily="34" charset="0"/>
                <a:cs typeface="Calibri" panose="020F0502020204030204" pitchFamily="34" charset="0"/>
              </a:rPr>
              <a:t> – Can be extended to support </a:t>
            </a:r>
            <a:r>
              <a:rPr lang="en-IN" sz="2000" b="1" dirty="0">
                <a:latin typeface="Calibri" panose="020F0502020204030204" pitchFamily="34" charset="0"/>
                <a:ea typeface="Calibri" panose="020F0502020204030204" pitchFamily="34" charset="0"/>
                <a:cs typeface="Calibri" panose="020F0502020204030204" pitchFamily="34" charset="0"/>
              </a:rPr>
              <a:t>audio and video steganography</a:t>
            </a:r>
            <a:r>
              <a:rPr lang="en-IN" sz="2000" dirty="0">
                <a:latin typeface="Calibri" panose="020F0502020204030204" pitchFamily="34" charset="0"/>
                <a:ea typeface="Calibri" panose="020F0502020204030204" pitchFamily="34" charset="0"/>
                <a:cs typeface="Calibri" panose="020F0502020204030204" pitchFamily="34" charset="0"/>
              </a:rPr>
              <a:t>, enhancing security for multimedia data transmission.</a:t>
            </a:r>
          </a:p>
          <a:p>
            <a:r>
              <a:rPr lang="en-IN" sz="2000" b="1" dirty="0">
                <a:latin typeface="Calibri" panose="020F0502020204030204" pitchFamily="34" charset="0"/>
                <a:ea typeface="Calibri" panose="020F0502020204030204" pitchFamily="34" charset="0"/>
                <a:cs typeface="Calibri" panose="020F0502020204030204" pitchFamily="34" charset="0"/>
              </a:rPr>
              <a:t>Cross-Platform Compatibility </a:t>
            </a:r>
            <a:r>
              <a:rPr lang="en-IN" sz="2000" dirty="0">
                <a:latin typeface="Calibri" panose="020F0502020204030204" pitchFamily="34" charset="0"/>
                <a:ea typeface="Calibri" panose="020F0502020204030204" pitchFamily="34" charset="0"/>
                <a:cs typeface="Calibri" panose="020F0502020204030204" pitchFamily="34" charset="0"/>
              </a:rPr>
              <a:t> – Works on </a:t>
            </a:r>
            <a:r>
              <a:rPr lang="en-IN" sz="2000" b="1" dirty="0">
                <a:latin typeface="Calibri" panose="020F0502020204030204" pitchFamily="34" charset="0"/>
                <a:ea typeface="Calibri" panose="020F0502020204030204" pitchFamily="34" charset="0"/>
                <a:cs typeface="Calibri" panose="020F0502020204030204" pitchFamily="34" charset="0"/>
              </a:rPr>
              <a:t>Windows, macOS, and Linux</a:t>
            </a:r>
            <a:r>
              <a:rPr lang="en-IN" sz="2000" dirty="0">
                <a:latin typeface="Calibri" panose="020F0502020204030204" pitchFamily="34" charset="0"/>
                <a:ea typeface="Calibri" panose="020F0502020204030204" pitchFamily="34" charset="0"/>
                <a:cs typeface="Calibri" panose="020F0502020204030204" pitchFamily="34" charset="0"/>
              </a:rPr>
              <a:t>, making it accessible across different environments.</a:t>
            </a:r>
          </a:p>
          <a:p>
            <a:r>
              <a:rPr lang="en-IN" sz="2000" b="1" dirty="0">
                <a:latin typeface="Calibri" panose="020F0502020204030204" pitchFamily="34" charset="0"/>
                <a:ea typeface="Calibri" panose="020F0502020204030204" pitchFamily="34" charset="0"/>
                <a:cs typeface="Calibri" panose="020F0502020204030204" pitchFamily="34" charset="0"/>
              </a:rPr>
              <a:t>Potential for AI Integration </a:t>
            </a:r>
            <a:r>
              <a:rPr lang="en-IN" sz="2000" dirty="0">
                <a:latin typeface="Calibri" panose="020F0502020204030204" pitchFamily="34" charset="0"/>
                <a:ea typeface="Calibri" panose="020F0502020204030204" pitchFamily="34" charset="0"/>
                <a:cs typeface="Calibri" panose="020F0502020204030204" pitchFamily="34" charset="0"/>
              </a:rPr>
              <a:t> – Future enhancements can include </a:t>
            </a:r>
            <a:r>
              <a:rPr lang="en-IN" sz="2000" b="1" dirty="0">
                <a:latin typeface="Calibri" panose="020F0502020204030204" pitchFamily="34" charset="0"/>
                <a:ea typeface="Calibri" panose="020F0502020204030204" pitchFamily="34" charset="0"/>
                <a:cs typeface="Calibri" panose="020F0502020204030204" pitchFamily="34" charset="0"/>
              </a:rPr>
              <a:t>AI-based pattern detection</a:t>
            </a:r>
            <a:r>
              <a:rPr lang="en-IN" sz="2000" dirty="0">
                <a:latin typeface="Calibri" panose="020F0502020204030204" pitchFamily="34" charset="0"/>
                <a:ea typeface="Calibri" panose="020F0502020204030204" pitchFamily="34" charset="0"/>
                <a:cs typeface="Calibri" panose="020F0502020204030204" pitchFamily="34" charset="0"/>
              </a:rPr>
              <a:t> to make steganography even more robust and intelligent.</a:t>
            </a:r>
          </a:p>
          <a:p>
            <a:pPr marL="0" indent="0">
              <a:buNone/>
            </a:pPr>
            <a:endParaRPr lang="en-IN" sz="1800" b="1"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Cybersecurity Professionals</a:t>
            </a:r>
            <a:r>
              <a:rPr lang="en-US" dirty="0"/>
              <a:t> – Can use steganography for secure data transmission and encryption research.</a:t>
            </a:r>
          </a:p>
          <a:p>
            <a:r>
              <a:rPr lang="en-US" b="1" dirty="0"/>
              <a:t>Journalists &amp; Whistleblowers</a:t>
            </a:r>
            <a:r>
              <a:rPr lang="en-US" dirty="0"/>
              <a:t> – Helps in safely sharing confidential information without detection.</a:t>
            </a:r>
          </a:p>
          <a:p>
            <a:r>
              <a:rPr lang="en-US" b="1" dirty="0"/>
              <a:t>Government &amp; Military Communications</a:t>
            </a:r>
            <a:r>
              <a:rPr lang="en-US" dirty="0"/>
              <a:t> – Ensures secure and covert exchange of classified data.</a:t>
            </a:r>
          </a:p>
          <a:p>
            <a:r>
              <a:rPr lang="en-US" b="1" dirty="0"/>
              <a:t>Businesses &amp; Corporations</a:t>
            </a:r>
            <a:r>
              <a:rPr lang="en-US" dirty="0"/>
              <a:t> – Protects sensitive documents and internal communications from cyber threats.</a:t>
            </a:r>
          </a:p>
          <a:p>
            <a:r>
              <a:rPr lang="en-US" b="1" dirty="0"/>
              <a:t>General Users Needing Privacy</a:t>
            </a:r>
            <a:r>
              <a:rPr lang="en-US" dirty="0"/>
              <a:t> – Ideal for anyone who wants to send hidden messages securely over digital platforms.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 name="Content Placeholder 9">
            <a:extLst>
              <a:ext uri="{FF2B5EF4-FFF2-40B4-BE49-F238E27FC236}">
                <a16:creationId xmlns:a16="http://schemas.microsoft.com/office/drawing/2014/main" id="{DFA8F9B0-C73E-2201-BFEB-14BFB8A361C2}"/>
              </a:ext>
            </a:extLst>
          </p:cNvPr>
          <p:cNvPicPr>
            <a:picLocks noGrp="1" noChangeAspect="1"/>
          </p:cNvPicPr>
          <p:nvPr>
            <p:ph idx="1"/>
          </p:nvPr>
        </p:nvPicPr>
        <p:blipFill>
          <a:blip r:embed="rId2"/>
          <a:stretch>
            <a:fillRect/>
          </a:stretch>
        </p:blipFill>
        <p:spPr>
          <a:xfrm>
            <a:off x="679410" y="3818906"/>
            <a:ext cx="5190447" cy="2650720"/>
          </a:xfrm>
        </p:spPr>
      </p:pic>
      <p:pic>
        <p:nvPicPr>
          <p:cNvPr id="8" name="Picture 7">
            <a:extLst>
              <a:ext uri="{FF2B5EF4-FFF2-40B4-BE49-F238E27FC236}">
                <a16:creationId xmlns:a16="http://schemas.microsoft.com/office/drawing/2014/main" id="{B82B995B-2008-AB61-CB9F-07132EAC0FED}"/>
              </a:ext>
            </a:extLst>
          </p:cNvPr>
          <p:cNvPicPr>
            <a:picLocks noChangeAspect="1"/>
          </p:cNvPicPr>
          <p:nvPr/>
        </p:nvPicPr>
        <p:blipFill>
          <a:blip r:embed="rId3"/>
          <a:stretch>
            <a:fillRect/>
          </a:stretch>
        </p:blipFill>
        <p:spPr>
          <a:xfrm>
            <a:off x="581192" y="1214287"/>
            <a:ext cx="4944537" cy="2462977"/>
          </a:xfrm>
          <a:prstGeom prst="rect">
            <a:avLst/>
          </a:prstGeom>
        </p:spPr>
      </p:pic>
      <p:pic>
        <p:nvPicPr>
          <p:cNvPr id="12" name="Picture 11">
            <a:extLst>
              <a:ext uri="{FF2B5EF4-FFF2-40B4-BE49-F238E27FC236}">
                <a16:creationId xmlns:a16="http://schemas.microsoft.com/office/drawing/2014/main" id="{4BDD0689-DEA1-8144-65CF-2E897384A643}"/>
              </a:ext>
            </a:extLst>
          </p:cNvPr>
          <p:cNvPicPr>
            <a:picLocks noChangeAspect="1"/>
          </p:cNvPicPr>
          <p:nvPr/>
        </p:nvPicPr>
        <p:blipFill>
          <a:blip r:embed="rId4"/>
          <a:stretch>
            <a:fillRect/>
          </a:stretch>
        </p:blipFill>
        <p:spPr>
          <a:xfrm>
            <a:off x="5781368" y="692247"/>
            <a:ext cx="5731221" cy="2736753"/>
          </a:xfrm>
          <a:prstGeom prst="rect">
            <a:avLst/>
          </a:prstGeom>
        </p:spPr>
      </p:pic>
      <p:pic>
        <p:nvPicPr>
          <p:cNvPr id="14" name="Picture 13">
            <a:extLst>
              <a:ext uri="{FF2B5EF4-FFF2-40B4-BE49-F238E27FC236}">
                <a16:creationId xmlns:a16="http://schemas.microsoft.com/office/drawing/2014/main" id="{410D75F0-4AA8-6E1C-A889-964F0E5A09C5}"/>
              </a:ext>
            </a:extLst>
          </p:cNvPr>
          <p:cNvPicPr>
            <a:picLocks noChangeAspect="1"/>
          </p:cNvPicPr>
          <p:nvPr/>
        </p:nvPicPr>
        <p:blipFill>
          <a:blip r:embed="rId5"/>
          <a:stretch>
            <a:fillRect/>
          </a:stretch>
        </p:blipFill>
        <p:spPr>
          <a:xfrm>
            <a:off x="6096001" y="3677264"/>
            <a:ext cx="5416588" cy="244331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302026"/>
            <a:ext cx="10539092" cy="4673324"/>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This </a:t>
            </a:r>
            <a:r>
              <a:rPr lang="en-US" b="1" dirty="0">
                <a:latin typeface="Calibri" panose="020F0502020204030204" pitchFamily="34" charset="0"/>
                <a:ea typeface="Calibri" panose="020F0502020204030204" pitchFamily="34" charset="0"/>
                <a:cs typeface="Calibri" panose="020F0502020204030204" pitchFamily="34" charset="0"/>
              </a:rPr>
              <a:t>Steganography App</a:t>
            </a:r>
            <a:r>
              <a:rPr lang="en-US" dirty="0">
                <a:latin typeface="Calibri" panose="020F0502020204030204" pitchFamily="34" charset="0"/>
                <a:ea typeface="Calibri" panose="020F0502020204030204" pitchFamily="34" charset="0"/>
                <a:cs typeface="Calibri" panose="020F0502020204030204" pitchFamily="34" charset="0"/>
              </a:rPr>
              <a:t> demonstrates how digital images can be used for secure communication by embedding hidden messages. The project successfully encodes and decodes text messages within images while maintaining their visual integrity. This approach enhances security in sensitive communications. </a:t>
            </a:r>
            <a:r>
              <a:rPr lang="en-US" dirty="0"/>
              <a:t>By integrating </a:t>
            </a:r>
            <a:r>
              <a:rPr lang="en-US" b="1" dirty="0"/>
              <a:t>Flask for backend processing</a:t>
            </a:r>
            <a:r>
              <a:rPr lang="en-US" dirty="0"/>
              <a:t> and </a:t>
            </a:r>
            <a:r>
              <a:rPr lang="en-US" b="1" dirty="0"/>
              <a:t>React.js for a user-friendly interface</a:t>
            </a:r>
            <a:r>
              <a:rPr lang="en-US" dirty="0"/>
              <a:t>, the system ensures </a:t>
            </a:r>
            <a:r>
              <a:rPr lang="en-US" b="1" dirty="0"/>
              <a:t>seamless and efficient message concealment and retrieval</a:t>
            </a:r>
            <a:r>
              <a:rPr lang="en-US" dirty="0"/>
              <a:t>. This approach significantly enhances </a:t>
            </a:r>
            <a:r>
              <a:rPr lang="en-US" b="1" dirty="0"/>
              <a:t>data security</a:t>
            </a:r>
            <a:r>
              <a:rPr lang="en-US" dirty="0"/>
              <a:t>, making it useful for </a:t>
            </a:r>
            <a:r>
              <a:rPr lang="en-US" b="1" dirty="0"/>
              <a:t>private communications, corporate confidentiality, and government security applications</a:t>
            </a:r>
            <a:r>
              <a:rPr lang="en-US" dirty="0"/>
              <a: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solidFill>
                  <a:schemeClr val="accent1">
                    <a:lumMod val="75000"/>
                  </a:schemeClr>
                </a:solidFill>
                <a:hlinkClick r:id="rId2">
                  <a:extLst>
                    <a:ext uri="{A12FA001-AC4F-418D-AE19-62706E023703}">
                      <ahyp:hlinkClr xmlns:ahyp="http://schemas.microsoft.com/office/drawing/2018/hyperlinkcolor" val="tx"/>
                    </a:ext>
                  </a:extLst>
                </a:hlinkClick>
              </a:rPr>
              <a:t>https://github.com/LadiGayathri07/Steganography-App.git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94</TotalTime>
  <Words>546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Ladi Gayathri</cp:lastModifiedBy>
  <cp:revision>26</cp:revision>
  <dcterms:created xsi:type="dcterms:W3CDTF">2021-05-26T16:50:10Z</dcterms:created>
  <dcterms:modified xsi:type="dcterms:W3CDTF">2025-02-24T11:00:55Z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