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8" r:id="rId3"/>
    <p:sldId id="307" r:id="rId4"/>
    <p:sldId id="261" r:id="rId5"/>
    <p:sldId id="259" r:id="rId6"/>
    <p:sldId id="262" r:id="rId7"/>
    <p:sldId id="265" r:id="rId8"/>
    <p:sldId id="263" r:id="rId9"/>
    <p:sldId id="270" r:id="rId10"/>
    <p:sldId id="264" r:id="rId11"/>
    <p:sldId id="308" r:id="rId12"/>
    <p:sldId id="309" r:id="rId13"/>
    <p:sldId id="310" r:id="rId14"/>
    <p:sldId id="313" r:id="rId15"/>
    <p:sldId id="311" r:id="rId16"/>
    <p:sldId id="312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Sor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5DF53D-F658-4451-B393-D0547743C7C9}">
  <a:tblStyle styleId="{E05DF53D-F658-4451-B393-D0547743C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72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9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62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2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0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2" r:id="rId7"/>
    <p:sldLayoutId id="2147483663" r:id="rId8"/>
    <p:sldLayoutId id="2147483668" r:id="rId9"/>
    <p:sldLayoutId id="2147483670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ASSISTENTE VIRTUAL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Ladislau Muagita</a:t>
            </a:r>
            <a:endParaRPr dirty="0"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1140173" y="1324371"/>
            <a:ext cx="6468941" cy="233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 projeto se concentra no desenvolvimento de um chatbot que atua como assistente virtual para demonstração em um site simples. Ele é projetado para responder perguntas frequentes e realizar interações automáticas com os usuários, utilizando plataformas que possibilitem sua criação sem necessidade de código extenso. A solução foi desenvolvida por meio de ferramentas que permitem sua configuração de forma rápida e flexível.</a:t>
            </a:r>
            <a:endParaRPr b="1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663;p42">
            <a:extLst>
              <a:ext uri="{FF2B5EF4-FFF2-40B4-BE49-F238E27FC236}">
                <a16:creationId xmlns:a16="http://schemas.microsoft.com/office/drawing/2014/main" id="{36505E9C-3EA3-4C64-9C0E-142DCF2758E3}"/>
              </a:ext>
            </a:extLst>
          </p:cNvPr>
          <p:cNvSpPr/>
          <p:nvPr/>
        </p:nvSpPr>
        <p:spPr>
          <a:xfrm>
            <a:off x="4974218" y="364919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42"/>
          <p:cNvSpPr/>
          <p:nvPr/>
        </p:nvSpPr>
        <p:spPr>
          <a:xfrm>
            <a:off x="4974218" y="2583379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1163265" y="1401312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2450269" y="257459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3723246" y="257459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TECNOLOGIAS E FERRAMENTAS 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2288B5-04A2-4343-8E52-8F818A41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29" y="2675705"/>
            <a:ext cx="531747" cy="5317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EB765F-81BF-45F4-89C6-EE7F6A52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43" y="2635648"/>
            <a:ext cx="645749" cy="6457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65D21E-0F4E-4622-85E9-9D87B91CE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32" y="2622679"/>
            <a:ext cx="620228" cy="6202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9E716D-2CC9-49CB-9EA0-8B745C4D5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216" y="1488596"/>
            <a:ext cx="573307" cy="529975"/>
          </a:xfrm>
          <a:prstGeom prst="rect">
            <a:avLst/>
          </a:prstGeom>
        </p:spPr>
      </p:pic>
      <p:sp>
        <p:nvSpPr>
          <p:cNvPr id="52" name="Google Shape;663;p42">
            <a:extLst>
              <a:ext uri="{FF2B5EF4-FFF2-40B4-BE49-F238E27FC236}">
                <a16:creationId xmlns:a16="http://schemas.microsoft.com/office/drawing/2014/main" id="{E27EEEE9-3E41-4161-BADF-70B5DE811865}"/>
              </a:ext>
            </a:extLst>
          </p:cNvPr>
          <p:cNvSpPr/>
          <p:nvPr/>
        </p:nvSpPr>
        <p:spPr>
          <a:xfrm>
            <a:off x="4352894" y="1401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084DCDB-0965-4652-868E-D41DC157A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651" y="3837891"/>
            <a:ext cx="429531" cy="2857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15669C-CECC-4526-B3B7-3AE1F1948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035" y="1500454"/>
            <a:ext cx="518117" cy="518117"/>
          </a:xfrm>
          <a:prstGeom prst="rect">
            <a:avLst/>
          </a:prstGeom>
        </p:spPr>
      </p:pic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6C4F266-1EBB-4C8A-BD4C-0180B0C56498}"/>
              </a:ext>
            </a:extLst>
          </p:cNvPr>
          <p:cNvCxnSpPr>
            <a:cxnSpLocks/>
            <a:stCxn id="663" idx="0"/>
            <a:endCxn id="52" idx="2"/>
          </p:cNvCxnSpPr>
          <p:nvPr/>
        </p:nvCxnSpPr>
        <p:spPr>
          <a:xfrm rot="5400000" flipH="1" flipV="1">
            <a:off x="4167830" y="2031329"/>
            <a:ext cx="456880" cy="62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9A4151C-A47E-46E3-9985-AECBDA8BB8E1}"/>
              </a:ext>
            </a:extLst>
          </p:cNvPr>
          <p:cNvCxnSpPr>
            <a:cxnSpLocks/>
            <a:endCxn id="660" idx="1"/>
          </p:cNvCxnSpPr>
          <p:nvPr/>
        </p:nvCxnSpPr>
        <p:spPr>
          <a:xfrm>
            <a:off x="4452035" y="2932793"/>
            <a:ext cx="522183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47BEA5E-FADE-432C-93A5-F2134AF022C5}"/>
              </a:ext>
            </a:extLst>
          </p:cNvPr>
          <p:cNvCxnSpPr>
            <a:cxnSpLocks/>
            <a:stCxn id="662" idx="3"/>
            <a:endCxn id="7" idx="1"/>
          </p:cNvCxnSpPr>
          <p:nvPr/>
        </p:nvCxnSpPr>
        <p:spPr>
          <a:xfrm>
            <a:off x="3166669" y="2932793"/>
            <a:ext cx="60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4EABFAB3-C3E2-4421-877D-64FD1B6D8406}"/>
              </a:ext>
            </a:extLst>
          </p:cNvPr>
          <p:cNvCxnSpPr>
            <a:stCxn id="661" idx="2"/>
          </p:cNvCxnSpPr>
          <p:nvPr/>
        </p:nvCxnSpPr>
        <p:spPr>
          <a:xfrm>
            <a:off x="1521465" y="2117712"/>
            <a:ext cx="914400" cy="914400"/>
          </a:xfrm>
          <a:prstGeom prst="bentConnector3">
            <a:avLst>
              <a:gd name="adj1" fmla="val -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FA7ED6FB-E79A-43B2-8FB4-DCA3F289FE50}"/>
              </a:ext>
            </a:extLst>
          </p:cNvPr>
          <p:cNvCxnSpPr>
            <a:stCxn id="663" idx="2"/>
          </p:cNvCxnSpPr>
          <p:nvPr/>
        </p:nvCxnSpPr>
        <p:spPr>
          <a:xfrm>
            <a:off x="4081446" y="3299779"/>
            <a:ext cx="914400" cy="914400"/>
          </a:xfrm>
          <a:prstGeom prst="bentConnector3">
            <a:avLst>
              <a:gd name="adj1" fmla="val 1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37881560-4447-4B50-87C0-845C17A84836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>
            <a:off x="5332418" y="3281397"/>
            <a:ext cx="0" cy="367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1C87DD86-8BC8-41D6-A71E-FA417E9D5B9D}"/>
              </a:ext>
            </a:extLst>
          </p:cNvPr>
          <p:cNvCxnSpPr>
            <a:cxnSpLocks/>
            <a:stCxn id="52" idx="3"/>
            <a:endCxn id="660" idx="0"/>
          </p:cNvCxnSpPr>
          <p:nvPr/>
        </p:nvCxnSpPr>
        <p:spPr>
          <a:xfrm>
            <a:off x="5069294" y="1759513"/>
            <a:ext cx="263124" cy="823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1134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2658291" y="1262778"/>
            <a:ext cx="4389119" cy="2240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 solução foi construída usando ferramentas acessíveis e eficientes. O Chatbase permitiu treinar o chatbot com facilidade, enquanto HTML, CSS, JavaScript, jQuery e Bootstrap viabilizaram a criação de uma interface web limpa, responsiva e funcional. Todo o processo foi pensado para facilitar a implementação com baixo nível de complexidade.</a:t>
            </a:r>
          </a:p>
        </p:txBody>
      </p:sp>
      <p:sp>
        <p:nvSpPr>
          <p:cNvPr id="3" name="Google Shape;1776;p64">
            <a:extLst>
              <a:ext uri="{FF2B5EF4-FFF2-40B4-BE49-F238E27FC236}">
                <a16:creationId xmlns:a16="http://schemas.microsoft.com/office/drawing/2014/main" id="{F21FD98C-E6F6-4584-AB0B-0FCFAF7577BF}"/>
              </a:ext>
            </a:extLst>
          </p:cNvPr>
          <p:cNvSpPr/>
          <p:nvPr/>
        </p:nvSpPr>
        <p:spPr>
          <a:xfrm>
            <a:off x="1411733" y="2383222"/>
            <a:ext cx="67234" cy="124016"/>
          </a:xfrm>
          <a:custGeom>
            <a:avLst/>
            <a:gdLst/>
            <a:ahLst/>
            <a:cxnLst/>
            <a:rect l="l" t="t" r="r" b="b"/>
            <a:pathLst>
              <a:path w="4104" h="7570" extrusionOk="0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77;p64">
            <a:extLst>
              <a:ext uri="{FF2B5EF4-FFF2-40B4-BE49-F238E27FC236}">
                <a16:creationId xmlns:a16="http://schemas.microsoft.com/office/drawing/2014/main" id="{2E564644-97DD-4FD0-9A25-29317270B243}"/>
              </a:ext>
            </a:extLst>
          </p:cNvPr>
          <p:cNvSpPr/>
          <p:nvPr/>
        </p:nvSpPr>
        <p:spPr>
          <a:xfrm>
            <a:off x="1477454" y="2234840"/>
            <a:ext cx="396899" cy="316231"/>
          </a:xfrm>
          <a:custGeom>
            <a:avLst/>
            <a:gdLst/>
            <a:ahLst/>
            <a:cxnLst/>
            <a:rect l="l" t="t" r="r" b="b"/>
            <a:pathLst>
              <a:path w="24227" h="19303" extrusionOk="0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8;p64">
            <a:extLst>
              <a:ext uri="{FF2B5EF4-FFF2-40B4-BE49-F238E27FC236}">
                <a16:creationId xmlns:a16="http://schemas.microsoft.com/office/drawing/2014/main" id="{F9A8FE10-70BB-4B56-832D-F899A4D52098}"/>
              </a:ext>
            </a:extLst>
          </p:cNvPr>
          <p:cNvSpPr/>
          <p:nvPr/>
        </p:nvSpPr>
        <p:spPr>
          <a:xfrm>
            <a:off x="1738703" y="2206959"/>
            <a:ext cx="314888" cy="265954"/>
          </a:xfrm>
          <a:custGeom>
            <a:avLst/>
            <a:gdLst/>
            <a:ahLst/>
            <a:cxnLst/>
            <a:rect l="l" t="t" r="r" b="b"/>
            <a:pathLst>
              <a:path w="19221" h="16234" extrusionOk="0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79;p64">
            <a:extLst>
              <a:ext uri="{FF2B5EF4-FFF2-40B4-BE49-F238E27FC236}">
                <a16:creationId xmlns:a16="http://schemas.microsoft.com/office/drawing/2014/main" id="{14042D27-DBC9-445F-A314-2ED575B54060}"/>
              </a:ext>
            </a:extLst>
          </p:cNvPr>
          <p:cNvSpPr/>
          <p:nvPr/>
        </p:nvSpPr>
        <p:spPr>
          <a:xfrm>
            <a:off x="748994" y="2446454"/>
            <a:ext cx="145919" cy="186253"/>
          </a:xfrm>
          <a:custGeom>
            <a:avLst/>
            <a:gdLst/>
            <a:ahLst/>
            <a:cxnLst/>
            <a:rect l="l" t="t" r="r" b="b"/>
            <a:pathLst>
              <a:path w="8907" h="11369" extrusionOk="0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80;p64">
            <a:extLst>
              <a:ext uri="{FF2B5EF4-FFF2-40B4-BE49-F238E27FC236}">
                <a16:creationId xmlns:a16="http://schemas.microsoft.com/office/drawing/2014/main" id="{D46ADDDD-B1FA-47EC-ABBD-0066CF63463A}"/>
              </a:ext>
            </a:extLst>
          </p:cNvPr>
          <p:cNvSpPr/>
          <p:nvPr/>
        </p:nvSpPr>
        <p:spPr>
          <a:xfrm>
            <a:off x="608590" y="2537076"/>
            <a:ext cx="305255" cy="369999"/>
          </a:xfrm>
          <a:custGeom>
            <a:avLst/>
            <a:gdLst/>
            <a:ahLst/>
            <a:cxnLst/>
            <a:rect l="l" t="t" r="r" b="b"/>
            <a:pathLst>
              <a:path w="18633" h="22585" extrusionOk="0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1;p64">
            <a:extLst>
              <a:ext uri="{FF2B5EF4-FFF2-40B4-BE49-F238E27FC236}">
                <a16:creationId xmlns:a16="http://schemas.microsoft.com/office/drawing/2014/main" id="{EF16AF9D-4ECA-4F03-9BC1-19C6FDB2A3E1}"/>
              </a:ext>
            </a:extLst>
          </p:cNvPr>
          <p:cNvSpPr/>
          <p:nvPr/>
        </p:nvSpPr>
        <p:spPr>
          <a:xfrm>
            <a:off x="580709" y="2865358"/>
            <a:ext cx="198703" cy="255321"/>
          </a:xfrm>
          <a:custGeom>
            <a:avLst/>
            <a:gdLst/>
            <a:ahLst/>
            <a:cxnLst/>
            <a:rect l="l" t="t" r="r" b="b"/>
            <a:pathLst>
              <a:path w="12129" h="15585" extrusionOk="0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82;p64">
            <a:extLst>
              <a:ext uri="{FF2B5EF4-FFF2-40B4-BE49-F238E27FC236}">
                <a16:creationId xmlns:a16="http://schemas.microsoft.com/office/drawing/2014/main" id="{4B018E57-8829-42C4-BC33-7D70F577877B}"/>
              </a:ext>
            </a:extLst>
          </p:cNvPr>
          <p:cNvSpPr/>
          <p:nvPr/>
        </p:nvSpPr>
        <p:spPr>
          <a:xfrm>
            <a:off x="807263" y="2253760"/>
            <a:ext cx="644864" cy="931198"/>
          </a:xfrm>
          <a:custGeom>
            <a:avLst/>
            <a:gdLst/>
            <a:ahLst/>
            <a:cxnLst/>
            <a:rect l="l" t="t" r="r" b="b"/>
            <a:pathLst>
              <a:path w="39363" h="56841" extrusionOk="0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83;p64">
            <a:extLst>
              <a:ext uri="{FF2B5EF4-FFF2-40B4-BE49-F238E27FC236}">
                <a16:creationId xmlns:a16="http://schemas.microsoft.com/office/drawing/2014/main" id="{88D1F7DC-DDB1-4941-8073-4C0D48A425C6}"/>
              </a:ext>
            </a:extLst>
          </p:cNvPr>
          <p:cNvSpPr/>
          <p:nvPr/>
        </p:nvSpPr>
        <p:spPr>
          <a:xfrm>
            <a:off x="807263" y="2253760"/>
            <a:ext cx="570668" cy="918256"/>
          </a:xfrm>
          <a:custGeom>
            <a:avLst/>
            <a:gdLst/>
            <a:ahLst/>
            <a:cxnLst/>
            <a:rect l="l" t="t" r="r" b="b"/>
            <a:pathLst>
              <a:path w="34834" h="56051" extrusionOk="0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84;p64">
            <a:extLst>
              <a:ext uri="{FF2B5EF4-FFF2-40B4-BE49-F238E27FC236}">
                <a16:creationId xmlns:a16="http://schemas.microsoft.com/office/drawing/2014/main" id="{134D728A-7A27-4046-B166-1E424CE8ECE1}"/>
              </a:ext>
            </a:extLst>
          </p:cNvPr>
          <p:cNvSpPr/>
          <p:nvPr/>
        </p:nvSpPr>
        <p:spPr>
          <a:xfrm>
            <a:off x="537889" y="1423242"/>
            <a:ext cx="986456" cy="960064"/>
          </a:xfrm>
          <a:custGeom>
            <a:avLst/>
            <a:gdLst/>
            <a:ahLst/>
            <a:cxnLst/>
            <a:rect l="l" t="t" r="r" b="b"/>
            <a:pathLst>
              <a:path w="60214" h="58603" extrusionOk="0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85;p64">
            <a:extLst>
              <a:ext uri="{FF2B5EF4-FFF2-40B4-BE49-F238E27FC236}">
                <a16:creationId xmlns:a16="http://schemas.microsoft.com/office/drawing/2014/main" id="{9B2DF23A-CA20-4299-AB79-2EFC48D62148}"/>
              </a:ext>
            </a:extLst>
          </p:cNvPr>
          <p:cNvSpPr/>
          <p:nvPr/>
        </p:nvSpPr>
        <p:spPr>
          <a:xfrm>
            <a:off x="537889" y="1507376"/>
            <a:ext cx="537313" cy="875923"/>
          </a:xfrm>
          <a:custGeom>
            <a:avLst/>
            <a:gdLst/>
            <a:ahLst/>
            <a:cxnLst/>
            <a:rect l="l" t="t" r="r" b="b"/>
            <a:pathLst>
              <a:path w="32798" h="53467" extrusionOk="0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86;p64">
            <a:extLst>
              <a:ext uri="{FF2B5EF4-FFF2-40B4-BE49-F238E27FC236}">
                <a16:creationId xmlns:a16="http://schemas.microsoft.com/office/drawing/2014/main" id="{CB45BB7A-446D-4DA7-81D3-991A6A473A04}"/>
              </a:ext>
            </a:extLst>
          </p:cNvPr>
          <p:cNvSpPr/>
          <p:nvPr/>
        </p:nvSpPr>
        <p:spPr>
          <a:xfrm>
            <a:off x="779046" y="1621668"/>
            <a:ext cx="723058" cy="512068"/>
          </a:xfrm>
          <a:custGeom>
            <a:avLst/>
            <a:gdLst/>
            <a:ahLst/>
            <a:cxnLst/>
            <a:rect l="l" t="t" r="r" b="b"/>
            <a:pathLst>
              <a:path w="44136" h="31257" extrusionOk="0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87;p64">
            <a:extLst>
              <a:ext uri="{FF2B5EF4-FFF2-40B4-BE49-F238E27FC236}">
                <a16:creationId xmlns:a16="http://schemas.microsoft.com/office/drawing/2014/main" id="{7A92B436-1A24-4B28-AB9A-DE118DA37DC0}"/>
              </a:ext>
            </a:extLst>
          </p:cNvPr>
          <p:cNvSpPr/>
          <p:nvPr/>
        </p:nvSpPr>
        <p:spPr>
          <a:xfrm>
            <a:off x="1045758" y="1878332"/>
            <a:ext cx="129979" cy="66251"/>
          </a:xfrm>
          <a:custGeom>
            <a:avLst/>
            <a:gdLst/>
            <a:ahLst/>
            <a:cxnLst/>
            <a:rect l="l" t="t" r="r" b="b"/>
            <a:pathLst>
              <a:path w="7934" h="4044" extrusionOk="0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88;p64">
            <a:extLst>
              <a:ext uri="{FF2B5EF4-FFF2-40B4-BE49-F238E27FC236}">
                <a16:creationId xmlns:a16="http://schemas.microsoft.com/office/drawing/2014/main" id="{A301BEC4-85E4-49D7-A5AD-47AC9715A5B0}"/>
              </a:ext>
            </a:extLst>
          </p:cNvPr>
          <p:cNvSpPr/>
          <p:nvPr/>
        </p:nvSpPr>
        <p:spPr>
          <a:xfrm>
            <a:off x="1405262" y="1787710"/>
            <a:ext cx="59272" cy="66251"/>
          </a:xfrm>
          <a:custGeom>
            <a:avLst/>
            <a:gdLst/>
            <a:ahLst/>
            <a:cxnLst/>
            <a:rect l="l" t="t" r="r" b="b"/>
            <a:pathLst>
              <a:path w="3618" h="4044" extrusionOk="0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89;p64">
            <a:extLst>
              <a:ext uri="{FF2B5EF4-FFF2-40B4-BE49-F238E27FC236}">
                <a16:creationId xmlns:a16="http://schemas.microsoft.com/office/drawing/2014/main" id="{0828F435-D069-4FC7-8CB3-9B983F2A2644}"/>
              </a:ext>
            </a:extLst>
          </p:cNvPr>
          <p:cNvSpPr/>
          <p:nvPr/>
        </p:nvSpPr>
        <p:spPr>
          <a:xfrm>
            <a:off x="1001447" y="2517172"/>
            <a:ext cx="257959" cy="231567"/>
          </a:xfrm>
          <a:custGeom>
            <a:avLst/>
            <a:gdLst/>
            <a:ahLst/>
            <a:cxnLst/>
            <a:rect l="l" t="t" r="r" b="b"/>
            <a:pathLst>
              <a:path w="15746" h="14135" extrusionOk="0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90;p64">
            <a:extLst>
              <a:ext uri="{FF2B5EF4-FFF2-40B4-BE49-F238E27FC236}">
                <a16:creationId xmlns:a16="http://schemas.microsoft.com/office/drawing/2014/main" id="{48B01558-6DD6-4B7F-94CF-4C437DC489CD}"/>
              </a:ext>
            </a:extLst>
          </p:cNvPr>
          <p:cNvSpPr/>
          <p:nvPr/>
        </p:nvSpPr>
        <p:spPr>
          <a:xfrm>
            <a:off x="1033816" y="2546053"/>
            <a:ext cx="193215" cy="173294"/>
          </a:xfrm>
          <a:custGeom>
            <a:avLst/>
            <a:gdLst/>
            <a:ahLst/>
            <a:cxnLst/>
            <a:rect l="l" t="t" r="r" b="b"/>
            <a:pathLst>
              <a:path w="11794" h="10578" extrusionOk="0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E8DD485-12B3-4B0E-A4F6-FF6A0277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46812">
            <a:off x="1792088" y="2022383"/>
            <a:ext cx="265955" cy="2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835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491935" y="579925"/>
            <a:ext cx="323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SEGURANÇA</a:t>
            </a:r>
            <a:endParaRPr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1259636" y="3727496"/>
            <a:ext cx="5117314" cy="652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     </a:t>
            </a:r>
            <a:r>
              <a:rPr lang="pt-BR" sz="1600" dirty="0"/>
              <a:t>Painel com autenticação para gerenciar e ajustar o chatbot com segurança.</a:t>
            </a:r>
          </a:p>
        </p:txBody>
      </p:sp>
      <p:grpSp>
        <p:nvGrpSpPr>
          <p:cNvPr id="69" name="Google Shape;1233;p62">
            <a:extLst>
              <a:ext uri="{FF2B5EF4-FFF2-40B4-BE49-F238E27FC236}">
                <a16:creationId xmlns:a16="http://schemas.microsoft.com/office/drawing/2014/main" id="{6D30A233-0440-47EE-B82F-9296906975B2}"/>
              </a:ext>
            </a:extLst>
          </p:cNvPr>
          <p:cNvGrpSpPr/>
          <p:nvPr/>
        </p:nvGrpSpPr>
        <p:grpSpPr>
          <a:xfrm>
            <a:off x="6034854" y="1343530"/>
            <a:ext cx="2894210" cy="2843761"/>
            <a:chOff x="5970625" y="1743798"/>
            <a:chExt cx="2272821" cy="2233203"/>
          </a:xfrm>
        </p:grpSpPr>
        <p:sp>
          <p:nvSpPr>
            <p:cNvPr id="70" name="Google Shape;1234;p62">
              <a:extLst>
                <a:ext uri="{FF2B5EF4-FFF2-40B4-BE49-F238E27FC236}">
                  <a16:creationId xmlns:a16="http://schemas.microsoft.com/office/drawing/2014/main" id="{B092B3A4-62C8-47EE-8EB5-967023E413B7}"/>
                </a:ext>
              </a:extLst>
            </p:cNvPr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5;p62">
              <a:extLst>
                <a:ext uri="{FF2B5EF4-FFF2-40B4-BE49-F238E27FC236}">
                  <a16:creationId xmlns:a16="http://schemas.microsoft.com/office/drawing/2014/main" id="{72A78120-E7FA-47B6-89AB-5D021BC29C91}"/>
                </a:ext>
              </a:extLst>
            </p:cNvPr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6;p62">
              <a:extLst>
                <a:ext uri="{FF2B5EF4-FFF2-40B4-BE49-F238E27FC236}">
                  <a16:creationId xmlns:a16="http://schemas.microsoft.com/office/drawing/2014/main" id="{468E5DD7-F4B9-4B1E-8E51-DF7D2590D8D3}"/>
                </a:ext>
              </a:extLst>
            </p:cNvPr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7;p62">
              <a:extLst>
                <a:ext uri="{FF2B5EF4-FFF2-40B4-BE49-F238E27FC236}">
                  <a16:creationId xmlns:a16="http://schemas.microsoft.com/office/drawing/2014/main" id="{91D0062E-E8D1-45A9-B308-48D95073CC0F}"/>
                </a:ext>
              </a:extLst>
            </p:cNvPr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8;p62">
              <a:extLst>
                <a:ext uri="{FF2B5EF4-FFF2-40B4-BE49-F238E27FC236}">
                  <a16:creationId xmlns:a16="http://schemas.microsoft.com/office/drawing/2014/main" id="{D44E5797-6438-4A88-A893-448B6CCD307E}"/>
                </a:ext>
              </a:extLst>
            </p:cNvPr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9;p62">
              <a:extLst>
                <a:ext uri="{FF2B5EF4-FFF2-40B4-BE49-F238E27FC236}">
                  <a16:creationId xmlns:a16="http://schemas.microsoft.com/office/drawing/2014/main" id="{4D4D24A1-6BFE-400A-B100-EC1496088624}"/>
                </a:ext>
              </a:extLst>
            </p:cNvPr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0;p62">
              <a:extLst>
                <a:ext uri="{FF2B5EF4-FFF2-40B4-BE49-F238E27FC236}">
                  <a16:creationId xmlns:a16="http://schemas.microsoft.com/office/drawing/2014/main" id="{B4721FFD-D719-4F69-B2C3-B0010C560114}"/>
                </a:ext>
              </a:extLst>
            </p:cNvPr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1;p62">
              <a:extLst>
                <a:ext uri="{FF2B5EF4-FFF2-40B4-BE49-F238E27FC236}">
                  <a16:creationId xmlns:a16="http://schemas.microsoft.com/office/drawing/2014/main" id="{6306A9DF-7950-45C0-8536-F4E4042BB132}"/>
                </a:ext>
              </a:extLst>
            </p:cNvPr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2;p62">
              <a:extLst>
                <a:ext uri="{FF2B5EF4-FFF2-40B4-BE49-F238E27FC236}">
                  <a16:creationId xmlns:a16="http://schemas.microsoft.com/office/drawing/2014/main" id="{69538CEC-6DCF-4B88-978F-29278F041FC7}"/>
                </a:ext>
              </a:extLst>
            </p:cNvPr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3;p62">
              <a:extLst>
                <a:ext uri="{FF2B5EF4-FFF2-40B4-BE49-F238E27FC236}">
                  <a16:creationId xmlns:a16="http://schemas.microsoft.com/office/drawing/2014/main" id="{275FC9EB-0A20-401B-99F6-3BAF532D7A24}"/>
                </a:ext>
              </a:extLst>
            </p:cNvPr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4;p62">
              <a:extLst>
                <a:ext uri="{FF2B5EF4-FFF2-40B4-BE49-F238E27FC236}">
                  <a16:creationId xmlns:a16="http://schemas.microsoft.com/office/drawing/2014/main" id="{E6153186-D773-45F9-93AE-D4A9DC1E5DA4}"/>
                </a:ext>
              </a:extLst>
            </p:cNvPr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45;p62">
              <a:extLst>
                <a:ext uri="{FF2B5EF4-FFF2-40B4-BE49-F238E27FC236}">
                  <a16:creationId xmlns:a16="http://schemas.microsoft.com/office/drawing/2014/main" id="{8C58D60D-16DC-4CDC-AC89-6296CB6259D5}"/>
                </a:ext>
              </a:extLst>
            </p:cNvPr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46;p62">
              <a:extLst>
                <a:ext uri="{FF2B5EF4-FFF2-40B4-BE49-F238E27FC236}">
                  <a16:creationId xmlns:a16="http://schemas.microsoft.com/office/drawing/2014/main" id="{EEF60314-894F-47C8-AC16-7D56549D0153}"/>
                </a:ext>
              </a:extLst>
            </p:cNvPr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3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62">
              <a:extLst>
                <a:ext uri="{FF2B5EF4-FFF2-40B4-BE49-F238E27FC236}">
                  <a16:creationId xmlns:a16="http://schemas.microsoft.com/office/drawing/2014/main" id="{204B9891-907F-4E0A-8169-FD440924064F}"/>
                </a:ext>
              </a:extLst>
            </p:cNvPr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62">
              <a:extLst>
                <a:ext uri="{FF2B5EF4-FFF2-40B4-BE49-F238E27FC236}">
                  <a16:creationId xmlns:a16="http://schemas.microsoft.com/office/drawing/2014/main" id="{3F2E0E7D-1794-4A80-894D-38BDC73297D7}"/>
                </a:ext>
              </a:extLst>
            </p:cNvPr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62">
              <a:extLst>
                <a:ext uri="{FF2B5EF4-FFF2-40B4-BE49-F238E27FC236}">
                  <a16:creationId xmlns:a16="http://schemas.microsoft.com/office/drawing/2014/main" id="{A917AB64-D83B-495F-A8E2-4394D0763BAF}"/>
                </a:ext>
              </a:extLst>
            </p:cNvPr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62">
              <a:extLst>
                <a:ext uri="{FF2B5EF4-FFF2-40B4-BE49-F238E27FC236}">
                  <a16:creationId xmlns:a16="http://schemas.microsoft.com/office/drawing/2014/main" id="{BB1D7FDB-2B30-4B0E-B4D3-28221E0C8D6F}"/>
                </a:ext>
              </a:extLst>
            </p:cNvPr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62">
              <a:extLst>
                <a:ext uri="{FF2B5EF4-FFF2-40B4-BE49-F238E27FC236}">
                  <a16:creationId xmlns:a16="http://schemas.microsoft.com/office/drawing/2014/main" id="{8242DFAC-6239-4BC1-86AD-FAE1DA7B20FB}"/>
                </a:ext>
              </a:extLst>
            </p:cNvPr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62">
              <a:extLst>
                <a:ext uri="{FF2B5EF4-FFF2-40B4-BE49-F238E27FC236}">
                  <a16:creationId xmlns:a16="http://schemas.microsoft.com/office/drawing/2014/main" id="{0F3FC238-7248-436D-9301-9031BCD1FE98}"/>
                </a:ext>
              </a:extLst>
            </p:cNvPr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70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62">
              <a:extLst>
                <a:ext uri="{FF2B5EF4-FFF2-40B4-BE49-F238E27FC236}">
                  <a16:creationId xmlns:a16="http://schemas.microsoft.com/office/drawing/2014/main" id="{5ED934D9-F5DB-4CAB-9DD9-B7C84C6ACD0F}"/>
                </a:ext>
              </a:extLst>
            </p:cNvPr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62">
              <a:extLst>
                <a:ext uri="{FF2B5EF4-FFF2-40B4-BE49-F238E27FC236}">
                  <a16:creationId xmlns:a16="http://schemas.microsoft.com/office/drawing/2014/main" id="{FD11264A-95E3-42FF-AE2C-A553917E47C0}"/>
                </a:ext>
              </a:extLst>
            </p:cNvPr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6916;p78">
            <a:extLst>
              <a:ext uri="{FF2B5EF4-FFF2-40B4-BE49-F238E27FC236}">
                <a16:creationId xmlns:a16="http://schemas.microsoft.com/office/drawing/2014/main" id="{3C7A9ED3-CCEE-4210-8B65-1A7DE972ADA5}"/>
              </a:ext>
            </a:extLst>
          </p:cNvPr>
          <p:cNvGrpSpPr/>
          <p:nvPr/>
        </p:nvGrpSpPr>
        <p:grpSpPr>
          <a:xfrm>
            <a:off x="1007087" y="2200169"/>
            <a:ext cx="350995" cy="350049"/>
            <a:chOff x="1310075" y="3253275"/>
            <a:chExt cx="296950" cy="296150"/>
          </a:xfrm>
        </p:grpSpPr>
        <p:sp>
          <p:nvSpPr>
            <p:cNvPr id="92" name="Google Shape;6917;p78">
              <a:extLst>
                <a:ext uri="{FF2B5EF4-FFF2-40B4-BE49-F238E27FC236}">
                  <a16:creationId xmlns:a16="http://schemas.microsoft.com/office/drawing/2014/main" id="{4C0653C2-DFA7-4698-9833-04E4FFC69232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18;p78">
              <a:extLst>
                <a:ext uri="{FF2B5EF4-FFF2-40B4-BE49-F238E27FC236}">
                  <a16:creationId xmlns:a16="http://schemas.microsoft.com/office/drawing/2014/main" id="{9457890B-D0C4-4E0D-AA6C-C5392849DB51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919;p78">
              <a:extLst>
                <a:ext uri="{FF2B5EF4-FFF2-40B4-BE49-F238E27FC236}">
                  <a16:creationId xmlns:a16="http://schemas.microsoft.com/office/drawing/2014/main" id="{82B754AA-BB18-4DA2-B20B-6DEBA61155CA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7162;p79">
            <a:extLst>
              <a:ext uri="{FF2B5EF4-FFF2-40B4-BE49-F238E27FC236}">
                <a16:creationId xmlns:a16="http://schemas.microsoft.com/office/drawing/2014/main" id="{62576ED7-DF5B-4A45-AB3C-52D006A5B771}"/>
              </a:ext>
            </a:extLst>
          </p:cNvPr>
          <p:cNvGrpSpPr/>
          <p:nvPr/>
        </p:nvGrpSpPr>
        <p:grpSpPr>
          <a:xfrm>
            <a:off x="1012740" y="1575453"/>
            <a:ext cx="357468" cy="352675"/>
            <a:chOff x="-33645475" y="3228075"/>
            <a:chExt cx="294600" cy="290650"/>
          </a:xfrm>
        </p:grpSpPr>
        <p:sp>
          <p:nvSpPr>
            <p:cNvPr id="96" name="Google Shape;7163;p79">
              <a:extLst>
                <a:ext uri="{FF2B5EF4-FFF2-40B4-BE49-F238E27FC236}">
                  <a16:creationId xmlns:a16="http://schemas.microsoft.com/office/drawing/2014/main" id="{5E1299CF-3003-49E1-9C4F-64D153A9D706}"/>
                </a:ext>
              </a:extLst>
            </p:cNvPr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64;p79">
              <a:extLst>
                <a:ext uri="{FF2B5EF4-FFF2-40B4-BE49-F238E27FC236}">
                  <a16:creationId xmlns:a16="http://schemas.microsoft.com/office/drawing/2014/main" id="{D38043BA-9D1B-4AB6-B63A-12BA227A6844}"/>
                </a:ext>
              </a:extLst>
            </p:cNvPr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65;p79">
              <a:extLst>
                <a:ext uri="{FF2B5EF4-FFF2-40B4-BE49-F238E27FC236}">
                  <a16:creationId xmlns:a16="http://schemas.microsoft.com/office/drawing/2014/main" id="{07F3286D-1420-48F4-9C14-EE38F67462F4}"/>
                </a:ext>
              </a:extLst>
            </p:cNvPr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66;p79">
              <a:extLst>
                <a:ext uri="{FF2B5EF4-FFF2-40B4-BE49-F238E27FC236}">
                  <a16:creationId xmlns:a16="http://schemas.microsoft.com/office/drawing/2014/main" id="{0883EA81-D8B6-4E33-9A27-2385C751FAE4}"/>
                </a:ext>
              </a:extLst>
            </p:cNvPr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67;p79">
              <a:extLst>
                <a:ext uri="{FF2B5EF4-FFF2-40B4-BE49-F238E27FC236}">
                  <a16:creationId xmlns:a16="http://schemas.microsoft.com/office/drawing/2014/main" id="{BE06526C-18CA-4DAD-B2FF-92CECBF5A744}"/>
                </a:ext>
              </a:extLst>
            </p:cNvPr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7168;p79">
              <a:extLst>
                <a:ext uri="{FF2B5EF4-FFF2-40B4-BE49-F238E27FC236}">
                  <a16:creationId xmlns:a16="http://schemas.microsoft.com/office/drawing/2014/main" id="{F8233DB6-DA55-49F2-B5BB-E1987036FD23}"/>
                </a:ext>
              </a:extLst>
            </p:cNvPr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69;p79">
              <a:extLst>
                <a:ext uri="{FF2B5EF4-FFF2-40B4-BE49-F238E27FC236}">
                  <a16:creationId xmlns:a16="http://schemas.microsoft.com/office/drawing/2014/main" id="{09A09444-8011-4699-9F66-9DBC4F9AA7EF}"/>
                </a:ext>
              </a:extLst>
            </p:cNvPr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8003;p80">
            <a:extLst>
              <a:ext uri="{FF2B5EF4-FFF2-40B4-BE49-F238E27FC236}">
                <a16:creationId xmlns:a16="http://schemas.microsoft.com/office/drawing/2014/main" id="{6199B71A-41E9-42A0-B235-F04BF134FC9F}"/>
              </a:ext>
            </a:extLst>
          </p:cNvPr>
          <p:cNvGrpSpPr/>
          <p:nvPr/>
        </p:nvGrpSpPr>
        <p:grpSpPr>
          <a:xfrm>
            <a:off x="1010210" y="2879413"/>
            <a:ext cx="356176" cy="354343"/>
            <a:chOff x="-47155599" y="3200500"/>
            <a:chExt cx="300875" cy="299327"/>
          </a:xfrm>
        </p:grpSpPr>
        <p:sp>
          <p:nvSpPr>
            <p:cNvPr id="104" name="Google Shape;8004;p80">
              <a:extLst>
                <a:ext uri="{FF2B5EF4-FFF2-40B4-BE49-F238E27FC236}">
                  <a16:creationId xmlns:a16="http://schemas.microsoft.com/office/drawing/2014/main" id="{FE0F6FAF-0BA0-477A-94D5-8876698C6F24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05;p80">
              <a:extLst>
                <a:ext uri="{FF2B5EF4-FFF2-40B4-BE49-F238E27FC236}">
                  <a16:creationId xmlns:a16="http://schemas.microsoft.com/office/drawing/2014/main" id="{B1F5410F-3DC6-439E-B953-CBF872B29954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06;p80">
              <a:extLst>
                <a:ext uri="{FF2B5EF4-FFF2-40B4-BE49-F238E27FC236}">
                  <a16:creationId xmlns:a16="http://schemas.microsoft.com/office/drawing/2014/main" id="{77E6D682-3F07-434E-BC15-000E76831F74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07;p80">
              <a:extLst>
                <a:ext uri="{FF2B5EF4-FFF2-40B4-BE49-F238E27FC236}">
                  <a16:creationId xmlns:a16="http://schemas.microsoft.com/office/drawing/2014/main" id="{E85E9367-43A0-4927-8618-CBA055A0779C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08;p80">
              <a:extLst>
                <a:ext uri="{FF2B5EF4-FFF2-40B4-BE49-F238E27FC236}">
                  <a16:creationId xmlns:a16="http://schemas.microsoft.com/office/drawing/2014/main" id="{2CA2500C-D77B-44CE-A6B6-1DDF6DEA0A29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009;p80">
              <a:extLst>
                <a:ext uri="{FF2B5EF4-FFF2-40B4-BE49-F238E27FC236}">
                  <a16:creationId xmlns:a16="http://schemas.microsoft.com/office/drawing/2014/main" id="{3507EC30-CA94-4561-B449-CCDBF0134295}"/>
                </a:ext>
              </a:extLst>
            </p:cNvPr>
            <p:cNvSpPr/>
            <p:nvPr/>
          </p:nvSpPr>
          <p:spPr>
            <a:xfrm>
              <a:off x="-47155599" y="3270602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8864;p82">
            <a:extLst>
              <a:ext uri="{FF2B5EF4-FFF2-40B4-BE49-F238E27FC236}">
                <a16:creationId xmlns:a16="http://schemas.microsoft.com/office/drawing/2014/main" id="{B442B9D0-D9D3-488B-99A7-812BDEAAE180}"/>
              </a:ext>
            </a:extLst>
          </p:cNvPr>
          <p:cNvGrpSpPr/>
          <p:nvPr/>
        </p:nvGrpSpPr>
        <p:grpSpPr>
          <a:xfrm>
            <a:off x="999277" y="3608921"/>
            <a:ext cx="421927" cy="399248"/>
            <a:chOff x="-1592325" y="3957400"/>
            <a:chExt cx="293025" cy="277275"/>
          </a:xfrm>
        </p:grpSpPr>
        <p:sp>
          <p:nvSpPr>
            <p:cNvPr id="111" name="Google Shape;8865;p82">
              <a:extLst>
                <a:ext uri="{FF2B5EF4-FFF2-40B4-BE49-F238E27FC236}">
                  <a16:creationId xmlns:a16="http://schemas.microsoft.com/office/drawing/2014/main" id="{83CDF091-5F6B-4564-A8D0-1B6E693C07E3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66;p82">
              <a:extLst>
                <a:ext uri="{FF2B5EF4-FFF2-40B4-BE49-F238E27FC236}">
                  <a16:creationId xmlns:a16="http://schemas.microsoft.com/office/drawing/2014/main" id="{60C4F590-74F0-482D-8CEE-89F5E60E1930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67;p82">
              <a:extLst>
                <a:ext uri="{FF2B5EF4-FFF2-40B4-BE49-F238E27FC236}">
                  <a16:creationId xmlns:a16="http://schemas.microsoft.com/office/drawing/2014/main" id="{C0594680-AFFC-4C2F-92FF-C47BA3BEE5E9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68;p82">
              <a:extLst>
                <a:ext uri="{FF2B5EF4-FFF2-40B4-BE49-F238E27FC236}">
                  <a16:creationId xmlns:a16="http://schemas.microsoft.com/office/drawing/2014/main" id="{35AF9ACC-DE81-44F0-9393-F58ABDEB9C7C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9ADE4A-AE12-4282-90AF-BC1D6BEB458C}"/>
              </a:ext>
            </a:extLst>
          </p:cNvPr>
          <p:cNvSpPr txBox="1"/>
          <p:nvPr/>
        </p:nvSpPr>
        <p:spPr>
          <a:xfrm>
            <a:off x="1288836" y="1594720"/>
            <a:ext cx="417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sz="900" b="0" i="0" u="none" strike="noStrike" kern="0" cap="none" spc="0" normalizeH="0" baseline="0" noProof="0" dirty="0">
                <a:ln>
                  <a:noFill/>
                </a:ln>
                <a:solidFill>
                  <a:srgbClr val="0C34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C34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Criptografia via HTTPS nas comunicações;</a:t>
            </a:r>
            <a:endParaRPr lang="pt-PT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DD91AC-F65D-4510-96B8-462165537AB3}"/>
              </a:ext>
            </a:extLst>
          </p:cNvPr>
          <p:cNvSpPr txBox="1"/>
          <p:nvPr/>
        </p:nvSpPr>
        <p:spPr>
          <a:xfrm>
            <a:off x="1339299" y="2168695"/>
            <a:ext cx="327978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Lato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C34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Armazenamento seguro dos dados utilizados para treinamento;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F39782-E4A3-4278-95E7-291319B14783}"/>
              </a:ext>
            </a:extLst>
          </p:cNvPr>
          <p:cNvSpPr txBox="1"/>
          <p:nvPr/>
        </p:nvSpPr>
        <p:spPr>
          <a:xfrm>
            <a:off x="4774474" y="17798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4A9F27-EB6E-47CD-8DC1-6A5F0E5FA914}"/>
              </a:ext>
            </a:extLst>
          </p:cNvPr>
          <p:cNvSpPr txBox="1"/>
          <p:nvPr/>
        </p:nvSpPr>
        <p:spPr>
          <a:xfrm>
            <a:off x="1324239" y="2868423"/>
            <a:ext cx="4257027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000"/>
              <a:buFont typeface="Lato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C34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Isolamento de ambientes entre diferentes chats;</a:t>
            </a:r>
          </a:p>
        </p:txBody>
      </p:sp>
    </p:spTree>
    <p:extLst>
      <p:ext uri="{BB962C8B-B14F-4D97-AF65-F5344CB8AC3E}">
        <p14:creationId xmlns:p14="http://schemas.microsoft.com/office/powerpoint/2010/main" val="255981641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CD6317-1822-4207-B29C-47426AC441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7" y="226763"/>
            <a:ext cx="3659505" cy="21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E477A2-2678-4CF9-BAE9-FB61F71C1E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1" y="1058091"/>
            <a:ext cx="4460964" cy="22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C9F129-F1C7-40DE-8ADB-5B11C93121AA}"/>
              </a:ext>
            </a:extLst>
          </p:cNvPr>
          <p:cNvSpPr txBox="1"/>
          <p:nvPr/>
        </p:nvSpPr>
        <p:spPr>
          <a:xfrm>
            <a:off x="5029200" y="3422468"/>
            <a:ext cx="35726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C343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Painel para a importação de dados.</a:t>
            </a:r>
            <a:endParaRPr lang="pt-PT" sz="1200" dirty="0">
              <a:effectLst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3BF2FF-09E0-47B1-9AF5-897EB3B0B007}"/>
              </a:ext>
            </a:extLst>
          </p:cNvPr>
          <p:cNvSpPr txBox="1"/>
          <p:nvPr/>
        </p:nvSpPr>
        <p:spPr>
          <a:xfrm>
            <a:off x="293915" y="2447857"/>
            <a:ext cx="386007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b="0" i="0" dirty="0">
                <a:solidFill>
                  <a:srgbClr val="0C343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Painel de configuração do chat </a:t>
            </a:r>
            <a:endParaRPr lang="pt-PT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90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491935" y="579925"/>
            <a:ext cx="323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938297" y="2009589"/>
            <a:ext cx="4620025" cy="1710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 desenvolvimento de um assistente virtual representa uma solução inovadora e eficiente para otimizar o atendimento ao usuário. Com a evolução contínua da IA, esse tipo de solução tem um vasto potencial de expansão, tornando-se cada vez mais personalizado e eficiente. O sucesso do projeto está diretamente relacionado à qualidade dos dados de treinamento e à experiência do usuário final.</a:t>
            </a:r>
            <a:r>
              <a:rPr lang="pt-BR" sz="1200" dirty="0"/>
              <a:t>	</a:t>
            </a: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3771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92;p64">
            <a:extLst>
              <a:ext uri="{FF2B5EF4-FFF2-40B4-BE49-F238E27FC236}">
                <a16:creationId xmlns:a16="http://schemas.microsoft.com/office/drawing/2014/main" id="{EBF3E459-B4D9-4802-A87A-7EC64985DD86}"/>
              </a:ext>
            </a:extLst>
          </p:cNvPr>
          <p:cNvGrpSpPr/>
          <p:nvPr/>
        </p:nvGrpSpPr>
        <p:grpSpPr>
          <a:xfrm>
            <a:off x="5343226" y="420844"/>
            <a:ext cx="2832107" cy="3331282"/>
            <a:chOff x="-3156875" y="1538300"/>
            <a:chExt cx="2930175" cy="3233350"/>
          </a:xfrm>
        </p:grpSpPr>
        <p:sp>
          <p:nvSpPr>
            <p:cNvPr id="3" name="Google Shape;1793;p64">
              <a:extLst>
                <a:ext uri="{FF2B5EF4-FFF2-40B4-BE49-F238E27FC236}">
                  <a16:creationId xmlns:a16="http://schemas.microsoft.com/office/drawing/2014/main" id="{27BDFEEA-C9F9-466C-8944-EC13F0F44DDE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94;p64">
              <a:extLst>
                <a:ext uri="{FF2B5EF4-FFF2-40B4-BE49-F238E27FC236}">
                  <a16:creationId xmlns:a16="http://schemas.microsoft.com/office/drawing/2014/main" id="{603F0A62-555D-4744-883D-4D3DAF63567C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95;p64">
              <a:extLst>
                <a:ext uri="{FF2B5EF4-FFF2-40B4-BE49-F238E27FC236}">
                  <a16:creationId xmlns:a16="http://schemas.microsoft.com/office/drawing/2014/main" id="{678F9A4B-48E3-4EB8-B9E5-A3D53984B510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96;p64">
              <a:extLst>
                <a:ext uri="{FF2B5EF4-FFF2-40B4-BE49-F238E27FC236}">
                  <a16:creationId xmlns:a16="http://schemas.microsoft.com/office/drawing/2014/main" id="{2689A9FD-0C7E-408E-ADA1-D37AC9D23F09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97;p64">
              <a:extLst>
                <a:ext uri="{FF2B5EF4-FFF2-40B4-BE49-F238E27FC236}">
                  <a16:creationId xmlns:a16="http://schemas.microsoft.com/office/drawing/2014/main" id="{1A903454-FE6C-441C-B48F-DF86BBEAEE70}"/>
                </a:ext>
              </a:extLst>
            </p:cNvPr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8;p64">
              <a:extLst>
                <a:ext uri="{FF2B5EF4-FFF2-40B4-BE49-F238E27FC236}">
                  <a16:creationId xmlns:a16="http://schemas.microsoft.com/office/drawing/2014/main" id="{A2DC3EEE-1EB9-4EFB-8D18-C693011ED5AA}"/>
                </a:ext>
              </a:extLst>
            </p:cNvPr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9;p64">
              <a:extLst>
                <a:ext uri="{FF2B5EF4-FFF2-40B4-BE49-F238E27FC236}">
                  <a16:creationId xmlns:a16="http://schemas.microsoft.com/office/drawing/2014/main" id="{4EE0A515-9370-44B1-AF14-4DBC6B2CFE9D}"/>
                </a:ext>
              </a:extLst>
            </p:cNvPr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0;p64">
              <a:extLst>
                <a:ext uri="{FF2B5EF4-FFF2-40B4-BE49-F238E27FC236}">
                  <a16:creationId xmlns:a16="http://schemas.microsoft.com/office/drawing/2014/main" id="{912B5B52-BD83-470E-BCCA-94959EE665F7}"/>
                </a:ext>
              </a:extLst>
            </p:cNvPr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1;p64">
              <a:extLst>
                <a:ext uri="{FF2B5EF4-FFF2-40B4-BE49-F238E27FC236}">
                  <a16:creationId xmlns:a16="http://schemas.microsoft.com/office/drawing/2014/main" id="{720DF931-1E43-4FFC-B70E-88D997158F9A}"/>
                </a:ext>
              </a:extLst>
            </p:cNvPr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2;p64">
              <a:extLst>
                <a:ext uri="{FF2B5EF4-FFF2-40B4-BE49-F238E27FC236}">
                  <a16:creationId xmlns:a16="http://schemas.microsoft.com/office/drawing/2014/main" id="{A97F5C0F-D2AC-4F2F-8013-5F2E5AC8084E}"/>
                </a:ext>
              </a:extLst>
            </p:cNvPr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3;p64">
              <a:extLst>
                <a:ext uri="{FF2B5EF4-FFF2-40B4-BE49-F238E27FC236}">
                  <a16:creationId xmlns:a16="http://schemas.microsoft.com/office/drawing/2014/main" id="{706FC357-3F70-45D5-9B62-030BA2D76B5E}"/>
                </a:ext>
              </a:extLst>
            </p:cNvPr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4;p64">
              <a:extLst>
                <a:ext uri="{FF2B5EF4-FFF2-40B4-BE49-F238E27FC236}">
                  <a16:creationId xmlns:a16="http://schemas.microsoft.com/office/drawing/2014/main" id="{647C14EB-03DB-4A9E-BC61-4D3CC8A0153A}"/>
                </a:ext>
              </a:extLst>
            </p:cNvPr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5;p64">
              <a:extLst>
                <a:ext uri="{FF2B5EF4-FFF2-40B4-BE49-F238E27FC236}">
                  <a16:creationId xmlns:a16="http://schemas.microsoft.com/office/drawing/2014/main" id="{0D883CA8-FF0D-4FB6-A071-252F3E958BC3}"/>
                </a:ext>
              </a:extLst>
            </p:cNvPr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6;p64">
              <a:extLst>
                <a:ext uri="{FF2B5EF4-FFF2-40B4-BE49-F238E27FC236}">
                  <a16:creationId xmlns:a16="http://schemas.microsoft.com/office/drawing/2014/main" id="{3CB72C6A-6D5E-418E-8A7C-2A7FDAC07146}"/>
                </a:ext>
              </a:extLst>
            </p:cNvPr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7;p64">
              <a:extLst>
                <a:ext uri="{FF2B5EF4-FFF2-40B4-BE49-F238E27FC236}">
                  <a16:creationId xmlns:a16="http://schemas.microsoft.com/office/drawing/2014/main" id="{0C5D5781-685A-4AD2-B782-988DF62A06E8}"/>
                </a:ext>
              </a:extLst>
            </p:cNvPr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8;p64">
              <a:extLst>
                <a:ext uri="{FF2B5EF4-FFF2-40B4-BE49-F238E27FC236}">
                  <a16:creationId xmlns:a16="http://schemas.microsoft.com/office/drawing/2014/main" id="{E5F5338A-A3B2-4376-B934-9253D276634C}"/>
                </a:ext>
              </a:extLst>
            </p:cNvPr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9;p64">
              <a:extLst>
                <a:ext uri="{FF2B5EF4-FFF2-40B4-BE49-F238E27FC236}">
                  <a16:creationId xmlns:a16="http://schemas.microsoft.com/office/drawing/2014/main" id="{92E963B4-C2FE-4788-A2F1-60DD3191622F}"/>
                </a:ext>
              </a:extLst>
            </p:cNvPr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0;p64">
              <a:extLst>
                <a:ext uri="{FF2B5EF4-FFF2-40B4-BE49-F238E27FC236}">
                  <a16:creationId xmlns:a16="http://schemas.microsoft.com/office/drawing/2014/main" id="{24F5C3A2-CA91-4E4E-8D3C-AB2C58CF7AB0}"/>
                </a:ext>
              </a:extLst>
            </p:cNvPr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1;p64">
              <a:extLst>
                <a:ext uri="{FF2B5EF4-FFF2-40B4-BE49-F238E27FC236}">
                  <a16:creationId xmlns:a16="http://schemas.microsoft.com/office/drawing/2014/main" id="{DDF1FBC7-CE7D-4C80-8997-889EB62D40B3}"/>
                </a:ext>
              </a:extLst>
            </p:cNvPr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2;p64">
              <a:extLst>
                <a:ext uri="{FF2B5EF4-FFF2-40B4-BE49-F238E27FC236}">
                  <a16:creationId xmlns:a16="http://schemas.microsoft.com/office/drawing/2014/main" id="{1E4E8B94-ACB5-4B1B-98FE-DBF4EA6403E7}"/>
                </a:ext>
              </a:extLst>
            </p:cNvPr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3;p64">
              <a:extLst>
                <a:ext uri="{FF2B5EF4-FFF2-40B4-BE49-F238E27FC236}">
                  <a16:creationId xmlns:a16="http://schemas.microsoft.com/office/drawing/2014/main" id="{709604F5-42CF-47D4-8334-FEA132CE0629}"/>
                </a:ext>
              </a:extLst>
            </p:cNvPr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4;p64">
              <a:extLst>
                <a:ext uri="{FF2B5EF4-FFF2-40B4-BE49-F238E27FC236}">
                  <a16:creationId xmlns:a16="http://schemas.microsoft.com/office/drawing/2014/main" id="{F171AF7C-B4F2-4F15-8116-7D031F074DB7}"/>
                </a:ext>
              </a:extLst>
            </p:cNvPr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5;p64">
              <a:extLst>
                <a:ext uri="{FF2B5EF4-FFF2-40B4-BE49-F238E27FC236}">
                  <a16:creationId xmlns:a16="http://schemas.microsoft.com/office/drawing/2014/main" id="{D9121265-38EB-4736-9F50-D515EA500ABD}"/>
                </a:ext>
              </a:extLst>
            </p:cNvPr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6;p64">
              <a:extLst>
                <a:ext uri="{FF2B5EF4-FFF2-40B4-BE49-F238E27FC236}">
                  <a16:creationId xmlns:a16="http://schemas.microsoft.com/office/drawing/2014/main" id="{BFD14E88-A09F-499D-9DB8-D832CE011FB1}"/>
                </a:ext>
              </a:extLst>
            </p:cNvPr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17;p64">
              <a:extLst>
                <a:ext uri="{FF2B5EF4-FFF2-40B4-BE49-F238E27FC236}">
                  <a16:creationId xmlns:a16="http://schemas.microsoft.com/office/drawing/2014/main" id="{31635752-B46E-44D1-9DDE-829D97284913}"/>
                </a:ext>
              </a:extLst>
            </p:cNvPr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18;p64">
              <a:extLst>
                <a:ext uri="{FF2B5EF4-FFF2-40B4-BE49-F238E27FC236}">
                  <a16:creationId xmlns:a16="http://schemas.microsoft.com/office/drawing/2014/main" id="{BA60990E-4FCA-4890-B46C-C287C74F54F8}"/>
                </a:ext>
              </a:extLst>
            </p:cNvPr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19;p64">
              <a:extLst>
                <a:ext uri="{FF2B5EF4-FFF2-40B4-BE49-F238E27FC236}">
                  <a16:creationId xmlns:a16="http://schemas.microsoft.com/office/drawing/2014/main" id="{9F51A25D-9651-466B-BC7D-F34BF800905D}"/>
                </a:ext>
              </a:extLst>
            </p:cNvPr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0;p64">
              <a:extLst>
                <a:ext uri="{FF2B5EF4-FFF2-40B4-BE49-F238E27FC236}">
                  <a16:creationId xmlns:a16="http://schemas.microsoft.com/office/drawing/2014/main" id="{4F34FB0D-8FBE-4A0C-95AD-3DAB68234971}"/>
                </a:ext>
              </a:extLst>
            </p:cNvPr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AE6110E-BFCD-45D2-B5AA-34A51A394E3C}"/>
              </a:ext>
            </a:extLst>
          </p:cNvPr>
          <p:cNvSpPr txBox="1"/>
          <p:nvPr/>
        </p:nvSpPr>
        <p:spPr>
          <a:xfrm>
            <a:off x="405496" y="975937"/>
            <a:ext cx="5212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b="1" dirty="0">
                <a:solidFill>
                  <a:srgbClr val="0C343D"/>
                </a:solidFill>
                <a:latin typeface="Sora"/>
                <a:cs typeface="Sora"/>
                <a:sym typeface="Sora"/>
              </a:rPr>
              <a:t>OBRIGADO</a:t>
            </a:r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rgbClr val="0C343D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!</a:t>
            </a:r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1952775-D2E3-4362-B4BD-DE54E6D7ACA6}"/>
              </a:ext>
            </a:extLst>
          </p:cNvPr>
          <p:cNvSpPr txBox="1"/>
          <p:nvPr/>
        </p:nvSpPr>
        <p:spPr>
          <a:xfrm>
            <a:off x="799873" y="4743390"/>
            <a:ext cx="4026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0C343D"/>
                </a:solidFill>
                <a:latin typeface="Sora"/>
                <a:cs typeface="Sora"/>
                <a:sym typeface="Sora"/>
              </a:rPr>
              <a:t>Ladislau Muagita, Mundo da Tecnologia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09889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title" idx="8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 idx="6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3"/>
          </p:nvPr>
        </p:nvSpPr>
        <p:spPr>
          <a:xfrm>
            <a:off x="2917226" y="2219700"/>
            <a:ext cx="5133331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OBJECTIVOS GERAIS E EPECÍFICOS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 DO PROJECTO</a:t>
            </a:r>
            <a:endParaRPr dirty="0"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15"/>
          </p:nvPr>
        </p:nvSpPr>
        <p:spPr>
          <a:xfrm>
            <a:off x="2917223" y="3856300"/>
            <a:ext cx="4768849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TECNOLOGIAS E FERRAMENTAS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SEGURANÇA</a:t>
            </a:r>
            <a:endParaRPr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EE1F7A9-419E-4742-AC9D-E36A35852F0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92350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INTRODUUÇÃO</a:t>
            </a:r>
            <a:endParaRPr dirty="0"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596024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rápido, preciso e personalizado, reduzindo a carga sobre equipes humanas. O chatbot pode responder a perguntas frequentes, auxiliar na navegação e realizar tarefas automatizadas, sendo desenvolvido sem a necessidade de banco de dados próprio ou código complexo.</a:t>
            </a:r>
            <a:endParaRPr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3CF1879-6656-4CE0-B293-753187280D1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602925"/>
            <a:ext cx="3596025" cy="1921500"/>
          </a:xfrm>
        </p:spPr>
        <p:txBody>
          <a:bodyPr/>
          <a:lstStyle/>
          <a:p>
            <a:pPr algn="just"/>
            <a:r>
              <a:rPr lang="pt-BR" sz="1200" dirty="0"/>
              <a:t>	</a:t>
            </a:r>
            <a:r>
              <a:rPr lang="pt-BR" dirty="0"/>
              <a:t>O atendimento ao cliente enfrenta desafios como altos custos, tempo de resposta elevado e indisponibilidade fora do horário comercial. A solução proposta é a implementação de um assistente virtual baseado em Inteligência Artificial (IA), que oferece suporte</a:t>
            </a:r>
            <a:endParaRPr lang="pt-PT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OBJECTIVOS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491935" y="579925"/>
            <a:ext cx="323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OBJECTIVO  GERAL</a:t>
            </a:r>
            <a:endParaRPr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718797" y="1486049"/>
            <a:ext cx="4620025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	Desenvolver uma assistente virtual interativo que possa interagir com usuários de maneira natural, proporcionando respostas rápidas e eficientes a dúvidas comuns, sem necessidade de suporte humano imediato.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/>
          <p:nvPr/>
        </p:nvSpPr>
        <p:spPr>
          <a:xfrm>
            <a:off x="886950" y="321216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4122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886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4122950" y="32183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OBJECTIVOS ESPECÍFICOS 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1690677" y="16488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Assegurar um nível adequado de segurança e privacidade nas interações; </a:t>
            </a:r>
            <a:endParaRPr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2"/>
          </p:nvPr>
        </p:nvSpPr>
        <p:spPr>
          <a:xfrm>
            <a:off x="5044687" y="162063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Criar uma interface intuitiva que facilite a interação entre usuários e o assistente virtual;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3"/>
          </p:nvPr>
        </p:nvSpPr>
        <p:spPr>
          <a:xfrm>
            <a:off x="1700413" y="3185922"/>
            <a:ext cx="1978200" cy="123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Permitir atualização contínua dos dados e melhorias na precisão das respostas;</a:t>
            </a:r>
            <a:endParaRPr dirty="0"/>
          </a:p>
        </p:txBody>
      </p:sp>
      <p:sp>
        <p:nvSpPr>
          <p:cNvPr id="668" name="Google Shape;668;p42"/>
          <p:cNvSpPr txBox="1">
            <a:spLocks noGrp="1"/>
          </p:cNvSpPr>
          <p:nvPr>
            <p:ph type="subTitle" idx="4"/>
          </p:nvPr>
        </p:nvSpPr>
        <p:spPr>
          <a:xfrm>
            <a:off x="5114587" y="31701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Demonstrar o funcionamento da assistente  virtual em um site simples criado para showcase;</a:t>
            </a:r>
            <a:endParaRPr dirty="0"/>
          </a:p>
        </p:txBody>
      </p:sp>
      <p:grpSp>
        <p:nvGrpSpPr>
          <p:cNvPr id="673" name="Google Shape;673;p42"/>
          <p:cNvGrpSpPr/>
          <p:nvPr/>
        </p:nvGrpSpPr>
        <p:grpSpPr>
          <a:xfrm>
            <a:off x="1010107" y="1864779"/>
            <a:ext cx="470086" cy="500326"/>
            <a:chOff x="4663732" y="1480816"/>
            <a:chExt cx="470086" cy="500326"/>
          </a:xfrm>
        </p:grpSpPr>
        <p:sp>
          <p:nvSpPr>
            <p:cNvPr id="674" name="Google Shape;674;p42"/>
            <p:cNvSpPr/>
            <p:nvPr/>
          </p:nvSpPr>
          <p:spPr>
            <a:xfrm>
              <a:off x="5045882" y="1539550"/>
              <a:ext cx="87855" cy="59634"/>
            </a:xfrm>
            <a:custGeom>
              <a:avLst/>
              <a:gdLst/>
              <a:ahLst/>
              <a:cxnLst/>
              <a:rect l="l" t="t" r="r" b="b"/>
              <a:pathLst>
                <a:path w="3219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5050685" y="1833681"/>
              <a:ext cx="79012" cy="120606"/>
            </a:xfrm>
            <a:custGeom>
              <a:avLst/>
              <a:gdLst/>
              <a:ahLst/>
              <a:cxnLst/>
              <a:rect l="l" t="t" r="r" b="b"/>
              <a:pathLst>
                <a:path w="2895" h="4419" extrusionOk="0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4899185" y="186285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663732" y="1480816"/>
              <a:ext cx="352892" cy="500326"/>
            </a:xfrm>
            <a:custGeom>
              <a:avLst/>
              <a:gdLst/>
              <a:ahLst/>
              <a:cxnLst/>
              <a:rect l="l" t="t" r="r" b="b"/>
              <a:pathLst>
                <a:path w="12930" h="18332" extrusionOk="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4928579" y="1489468"/>
              <a:ext cx="79367" cy="80349"/>
            </a:xfrm>
            <a:custGeom>
              <a:avLst/>
              <a:gdLst/>
              <a:ahLst/>
              <a:cxnLst/>
              <a:rect l="l" t="t" r="r" b="b"/>
              <a:pathLst>
                <a:path w="2908" h="2944" extrusionOk="0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5045882" y="1628359"/>
              <a:ext cx="87936" cy="175982"/>
            </a:xfrm>
            <a:custGeom>
              <a:avLst/>
              <a:gdLst/>
              <a:ahLst/>
              <a:cxnLst/>
              <a:rect l="l" t="t" r="r" b="b"/>
              <a:pathLst>
                <a:path w="3222" h="6448" extrusionOk="0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2"/>
          <p:cNvGrpSpPr/>
          <p:nvPr/>
        </p:nvGrpSpPr>
        <p:grpSpPr>
          <a:xfrm>
            <a:off x="4230938" y="3326329"/>
            <a:ext cx="500435" cy="500435"/>
            <a:chOff x="4681063" y="2099592"/>
            <a:chExt cx="500435" cy="500435"/>
          </a:xfrm>
        </p:grpSpPr>
        <p:sp>
          <p:nvSpPr>
            <p:cNvPr id="697" name="Google Shape;697;p42"/>
            <p:cNvSpPr/>
            <p:nvPr/>
          </p:nvSpPr>
          <p:spPr>
            <a:xfrm>
              <a:off x="4916625" y="2393696"/>
              <a:ext cx="29394" cy="29421"/>
            </a:xfrm>
            <a:custGeom>
              <a:avLst/>
              <a:gdLst/>
              <a:ahLst/>
              <a:cxnLst/>
              <a:rect l="l" t="t" r="r" b="b"/>
              <a:pathLst>
                <a:path w="1077" h="1078" extrusionOk="0">
                  <a:moveTo>
                    <a:pt x="541" y="1"/>
                  </a:moveTo>
                  <a:cubicBezTo>
                    <a:pt x="244" y="1"/>
                    <a:pt x="1" y="241"/>
                    <a:pt x="1" y="537"/>
                  </a:cubicBezTo>
                  <a:cubicBezTo>
                    <a:pt x="1" y="834"/>
                    <a:pt x="244" y="1077"/>
                    <a:pt x="541" y="1077"/>
                  </a:cubicBezTo>
                  <a:cubicBezTo>
                    <a:pt x="837" y="1077"/>
                    <a:pt x="1077" y="834"/>
                    <a:pt x="1077" y="537"/>
                  </a:cubicBezTo>
                  <a:cubicBezTo>
                    <a:pt x="1077" y="241"/>
                    <a:pt x="837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4858082" y="2335044"/>
              <a:ext cx="146588" cy="146615"/>
            </a:xfrm>
            <a:custGeom>
              <a:avLst/>
              <a:gdLst/>
              <a:ahLst/>
              <a:cxnLst/>
              <a:rect l="l" t="t" r="r" b="b"/>
              <a:pathLst>
                <a:path w="5371" h="5372" extrusionOk="0">
                  <a:moveTo>
                    <a:pt x="2686" y="1077"/>
                  </a:moveTo>
                  <a:cubicBezTo>
                    <a:pt x="3571" y="1077"/>
                    <a:pt x="4295" y="1800"/>
                    <a:pt x="4295" y="2686"/>
                  </a:cubicBezTo>
                  <a:cubicBezTo>
                    <a:pt x="4295" y="3572"/>
                    <a:pt x="3571" y="4295"/>
                    <a:pt x="2686" y="4295"/>
                  </a:cubicBezTo>
                  <a:cubicBezTo>
                    <a:pt x="1800" y="4295"/>
                    <a:pt x="1076" y="3572"/>
                    <a:pt x="1076" y="2686"/>
                  </a:cubicBezTo>
                  <a:cubicBezTo>
                    <a:pt x="1076" y="1800"/>
                    <a:pt x="1800" y="1077"/>
                    <a:pt x="2686" y="1077"/>
                  </a:cubicBezTo>
                  <a:close/>
                  <a:moveTo>
                    <a:pt x="2686" y="1"/>
                  </a:moveTo>
                  <a:cubicBezTo>
                    <a:pt x="1203" y="1"/>
                    <a:pt x="0" y="1204"/>
                    <a:pt x="0" y="2686"/>
                  </a:cubicBezTo>
                  <a:cubicBezTo>
                    <a:pt x="0" y="4168"/>
                    <a:pt x="1203" y="5371"/>
                    <a:pt x="2686" y="5371"/>
                  </a:cubicBezTo>
                  <a:cubicBezTo>
                    <a:pt x="4168" y="5371"/>
                    <a:pt x="5371" y="4168"/>
                    <a:pt x="5371" y="2686"/>
                  </a:cubicBezTo>
                  <a:cubicBezTo>
                    <a:pt x="5371" y="1204"/>
                    <a:pt x="4164" y="1"/>
                    <a:pt x="2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4681063" y="2158052"/>
              <a:ext cx="500435" cy="412608"/>
            </a:xfrm>
            <a:custGeom>
              <a:avLst/>
              <a:gdLst/>
              <a:ahLst/>
              <a:cxnLst/>
              <a:rect l="l" t="t" r="r" b="b"/>
              <a:pathLst>
                <a:path w="18336" h="15118" extrusionOk="0">
                  <a:moveTo>
                    <a:pt x="9172" y="5413"/>
                  </a:moveTo>
                  <a:cubicBezTo>
                    <a:pt x="11243" y="5413"/>
                    <a:pt x="12930" y="7100"/>
                    <a:pt x="12930" y="9171"/>
                  </a:cubicBezTo>
                  <a:cubicBezTo>
                    <a:pt x="12930" y="11246"/>
                    <a:pt x="11243" y="12929"/>
                    <a:pt x="9172" y="12929"/>
                  </a:cubicBezTo>
                  <a:cubicBezTo>
                    <a:pt x="7097" y="12929"/>
                    <a:pt x="5413" y="11246"/>
                    <a:pt x="5413" y="9171"/>
                  </a:cubicBezTo>
                  <a:cubicBezTo>
                    <a:pt x="5413" y="7100"/>
                    <a:pt x="7097" y="5413"/>
                    <a:pt x="9172" y="5413"/>
                  </a:cubicBezTo>
                  <a:close/>
                  <a:moveTo>
                    <a:pt x="0" y="0"/>
                  </a:moveTo>
                  <a:lnTo>
                    <a:pt x="0" y="1076"/>
                  </a:lnTo>
                  <a:lnTo>
                    <a:pt x="4588" y="1076"/>
                  </a:lnTo>
                  <a:lnTo>
                    <a:pt x="6423" y="3769"/>
                  </a:lnTo>
                  <a:cubicBezTo>
                    <a:pt x="3882" y="4746"/>
                    <a:pt x="1606" y="6966"/>
                    <a:pt x="4" y="9171"/>
                  </a:cubicBezTo>
                  <a:cubicBezTo>
                    <a:pt x="2167" y="12149"/>
                    <a:pt x="5523" y="15117"/>
                    <a:pt x="9172" y="15117"/>
                  </a:cubicBezTo>
                  <a:cubicBezTo>
                    <a:pt x="12820" y="15117"/>
                    <a:pt x="16176" y="12149"/>
                    <a:pt x="18336" y="9171"/>
                  </a:cubicBezTo>
                  <a:cubicBezTo>
                    <a:pt x="16176" y="6200"/>
                    <a:pt x="12820" y="3225"/>
                    <a:pt x="9172" y="3225"/>
                  </a:cubicBezTo>
                  <a:cubicBezTo>
                    <a:pt x="8603" y="3225"/>
                    <a:pt x="8046" y="3303"/>
                    <a:pt x="7499" y="3433"/>
                  </a:cubicBezTo>
                  <a:lnTo>
                    <a:pt x="5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5093535" y="2216786"/>
              <a:ext cx="87964" cy="89028"/>
            </a:xfrm>
            <a:custGeom>
              <a:avLst/>
              <a:gdLst/>
              <a:ahLst/>
              <a:cxnLst/>
              <a:rect l="l" t="t" r="r" b="b"/>
              <a:pathLst>
                <a:path w="3223" h="3262" extrusionOk="0">
                  <a:moveTo>
                    <a:pt x="1" y="1"/>
                  </a:moveTo>
                  <a:lnTo>
                    <a:pt x="1" y="1073"/>
                  </a:lnTo>
                  <a:lnTo>
                    <a:pt x="2146" y="1073"/>
                  </a:lnTo>
                  <a:lnTo>
                    <a:pt x="2146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5093535" y="2510999"/>
              <a:ext cx="87964" cy="89028"/>
            </a:xfrm>
            <a:custGeom>
              <a:avLst/>
              <a:gdLst/>
              <a:ahLst/>
              <a:cxnLst/>
              <a:rect l="l" t="t" r="r" b="b"/>
              <a:pathLst>
                <a:path w="3223" h="3262" extrusionOk="0">
                  <a:moveTo>
                    <a:pt x="2146" y="1"/>
                  </a:moveTo>
                  <a:lnTo>
                    <a:pt x="2146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681063" y="2216676"/>
              <a:ext cx="89001" cy="89137"/>
            </a:xfrm>
            <a:custGeom>
              <a:avLst/>
              <a:gdLst/>
              <a:ahLst/>
              <a:cxnLst/>
              <a:rect l="l" t="t" r="r" b="b"/>
              <a:pathLst>
                <a:path w="3261" h="3266" extrusionOk="0">
                  <a:moveTo>
                    <a:pt x="0" y="1"/>
                  </a:moveTo>
                  <a:lnTo>
                    <a:pt x="0" y="3265"/>
                  </a:lnTo>
                  <a:lnTo>
                    <a:pt x="1077" y="3265"/>
                  </a:lnTo>
                  <a:lnTo>
                    <a:pt x="1077" y="1077"/>
                  </a:lnTo>
                  <a:lnTo>
                    <a:pt x="3261" y="1077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681063" y="2510999"/>
              <a:ext cx="89001" cy="89028"/>
            </a:xfrm>
            <a:custGeom>
              <a:avLst/>
              <a:gdLst/>
              <a:ahLst/>
              <a:cxnLst/>
              <a:rect l="l" t="t" r="r" b="b"/>
              <a:pathLst>
                <a:path w="3261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61" y="3261"/>
                  </a:lnTo>
                  <a:lnTo>
                    <a:pt x="3261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681063" y="2099592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4739797" y="2099592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4798448" y="2099592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5064277" y="2099592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5064277" y="2158243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5122929" y="2099592"/>
              <a:ext cx="58570" cy="29394"/>
            </a:xfrm>
            <a:custGeom>
              <a:avLst/>
              <a:gdLst/>
              <a:ahLst/>
              <a:cxnLst/>
              <a:rect l="l" t="t" r="r" b="b"/>
              <a:pathLst>
                <a:path w="2146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5122929" y="2158243"/>
              <a:ext cx="58570" cy="29394"/>
            </a:xfrm>
            <a:custGeom>
              <a:avLst/>
              <a:gdLst/>
              <a:ahLst/>
              <a:cxnLst/>
              <a:rect l="l" t="t" r="r" b="b"/>
              <a:pathLst>
                <a:path w="2146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2"/>
          <p:cNvGrpSpPr/>
          <p:nvPr/>
        </p:nvGrpSpPr>
        <p:grpSpPr>
          <a:xfrm>
            <a:off x="994930" y="3334912"/>
            <a:ext cx="500435" cy="500626"/>
            <a:chOff x="4721893" y="3324424"/>
            <a:chExt cx="500435" cy="500626"/>
          </a:xfrm>
        </p:grpSpPr>
        <p:sp>
          <p:nvSpPr>
            <p:cNvPr id="712" name="Google Shape;712;p42"/>
            <p:cNvSpPr/>
            <p:nvPr/>
          </p:nvSpPr>
          <p:spPr>
            <a:xfrm>
              <a:off x="4986739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5103960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4810702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4869436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721893" y="3324424"/>
              <a:ext cx="500353" cy="352892"/>
            </a:xfrm>
            <a:custGeom>
              <a:avLst/>
              <a:gdLst/>
              <a:ahLst/>
              <a:cxnLst/>
              <a:rect l="l" t="t" r="r" b="b"/>
              <a:pathLst>
                <a:path w="18333" h="12930" extrusionOk="0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4722002" y="3706656"/>
              <a:ext cx="500326" cy="118395"/>
            </a:xfrm>
            <a:custGeom>
              <a:avLst/>
              <a:gdLst/>
              <a:ahLst/>
              <a:cxnLst/>
              <a:rect l="l" t="t" r="r" b="b"/>
              <a:pathLst>
                <a:path w="18332" h="4338" extrusionOk="0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39;p41">
            <a:extLst>
              <a:ext uri="{FF2B5EF4-FFF2-40B4-BE49-F238E27FC236}">
                <a16:creationId xmlns:a16="http://schemas.microsoft.com/office/drawing/2014/main" id="{122079BE-6E12-46AA-9BBB-8A2AF8296BCA}"/>
              </a:ext>
            </a:extLst>
          </p:cNvPr>
          <p:cNvGrpSpPr/>
          <p:nvPr/>
        </p:nvGrpSpPr>
        <p:grpSpPr>
          <a:xfrm>
            <a:off x="4245717" y="1845938"/>
            <a:ext cx="500353" cy="500435"/>
            <a:chOff x="2291550" y="1480816"/>
            <a:chExt cx="500353" cy="500435"/>
          </a:xfrm>
        </p:grpSpPr>
        <p:sp>
          <p:nvSpPr>
            <p:cNvPr id="65" name="Google Shape;640;p41">
              <a:extLst>
                <a:ext uri="{FF2B5EF4-FFF2-40B4-BE49-F238E27FC236}">
                  <a16:creationId xmlns:a16="http://schemas.microsoft.com/office/drawing/2014/main" id="{34AFF1FD-786D-4F29-AF8C-59540D79EC55}"/>
                </a:ext>
              </a:extLst>
            </p:cNvPr>
            <p:cNvSpPr/>
            <p:nvPr/>
          </p:nvSpPr>
          <p:spPr>
            <a:xfrm>
              <a:off x="2291550" y="1480816"/>
              <a:ext cx="352810" cy="59525"/>
            </a:xfrm>
            <a:custGeom>
              <a:avLst/>
              <a:gdLst/>
              <a:ahLst/>
              <a:cxnLst/>
              <a:rect l="l" t="t" r="r" b="b"/>
              <a:pathLst>
                <a:path w="1292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1;p41">
              <a:extLst>
                <a:ext uri="{FF2B5EF4-FFF2-40B4-BE49-F238E27FC236}">
                  <a16:creationId xmlns:a16="http://schemas.microsoft.com/office/drawing/2014/main" id="{4A758DEF-F7C2-47C3-AB06-1CE5A61CDD5C}"/>
                </a:ext>
              </a:extLst>
            </p:cNvPr>
            <p:cNvSpPr/>
            <p:nvPr/>
          </p:nvSpPr>
          <p:spPr>
            <a:xfrm>
              <a:off x="2673618" y="1480816"/>
              <a:ext cx="118286" cy="59525"/>
            </a:xfrm>
            <a:custGeom>
              <a:avLst/>
              <a:gdLst/>
              <a:ahLst/>
              <a:cxnLst/>
              <a:rect l="l" t="t" r="r" b="b"/>
              <a:pathLst>
                <a:path w="4334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2;p41">
              <a:extLst>
                <a:ext uri="{FF2B5EF4-FFF2-40B4-BE49-F238E27FC236}">
                  <a16:creationId xmlns:a16="http://schemas.microsoft.com/office/drawing/2014/main" id="{FC048E43-E4A9-4293-A091-858802D4C6B7}"/>
                </a:ext>
              </a:extLst>
            </p:cNvPr>
            <p:cNvSpPr/>
            <p:nvPr/>
          </p:nvSpPr>
          <p:spPr>
            <a:xfrm>
              <a:off x="2291550" y="1569790"/>
              <a:ext cx="500353" cy="411462"/>
            </a:xfrm>
            <a:custGeom>
              <a:avLst/>
              <a:gdLst/>
              <a:ahLst/>
              <a:cxnLst/>
              <a:rect l="l" t="t" r="r" b="b"/>
              <a:pathLst>
                <a:path w="18333" h="15076" extrusionOk="0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/>
          <p:nvPr/>
        </p:nvSpPr>
        <p:spPr>
          <a:xfrm>
            <a:off x="1664050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OBJECTIVOS ESPECÍFICOS 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2"/>
          </p:nvPr>
        </p:nvSpPr>
        <p:spPr>
          <a:xfrm>
            <a:off x="1517872" y="2449557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Utilizar serviços prontos pra implementar o chatbot, reduzindo a necessidade de código complexo;</a:t>
            </a:r>
            <a:endParaRPr dirty="0"/>
          </a:p>
        </p:txBody>
      </p:sp>
      <p:sp>
        <p:nvSpPr>
          <p:cNvPr id="26" name="Google Shape;762;p44">
            <a:extLst>
              <a:ext uri="{FF2B5EF4-FFF2-40B4-BE49-F238E27FC236}">
                <a16:creationId xmlns:a16="http://schemas.microsoft.com/office/drawing/2014/main" id="{2E009561-B391-4F33-AF14-92061EDCBE48}"/>
              </a:ext>
            </a:extLst>
          </p:cNvPr>
          <p:cNvSpPr/>
          <p:nvPr/>
        </p:nvSpPr>
        <p:spPr>
          <a:xfrm>
            <a:off x="1793242" y="1795855"/>
            <a:ext cx="427452" cy="375690"/>
          </a:xfrm>
          <a:custGeom>
            <a:avLst/>
            <a:gdLst/>
            <a:ahLst/>
            <a:cxnLst/>
            <a:rect l="l" t="t" r="r" b="b"/>
            <a:pathLst>
              <a:path w="18333" h="16113" extrusionOk="0">
                <a:moveTo>
                  <a:pt x="11318" y="3226"/>
                </a:moveTo>
                <a:cubicBezTo>
                  <a:pt x="13978" y="3226"/>
                  <a:pt x="16152" y="5392"/>
                  <a:pt x="16152" y="8060"/>
                </a:cubicBezTo>
                <a:cubicBezTo>
                  <a:pt x="16152" y="10724"/>
                  <a:pt x="13982" y="12895"/>
                  <a:pt x="11318" y="12895"/>
                </a:cubicBezTo>
                <a:cubicBezTo>
                  <a:pt x="8653" y="12895"/>
                  <a:pt x="6480" y="10724"/>
                  <a:pt x="6480" y="8060"/>
                </a:cubicBezTo>
                <a:cubicBezTo>
                  <a:pt x="6480" y="5392"/>
                  <a:pt x="8653" y="3226"/>
                  <a:pt x="11318" y="3226"/>
                </a:cubicBezTo>
                <a:close/>
                <a:moveTo>
                  <a:pt x="1" y="1"/>
                </a:moveTo>
                <a:lnTo>
                  <a:pt x="1" y="3226"/>
                </a:lnTo>
                <a:lnTo>
                  <a:pt x="1077" y="3226"/>
                </a:lnTo>
                <a:lnTo>
                  <a:pt x="1077" y="5371"/>
                </a:lnTo>
                <a:lnTo>
                  <a:pt x="4302" y="5371"/>
                </a:lnTo>
                <a:lnTo>
                  <a:pt x="4302" y="7520"/>
                </a:lnTo>
                <a:lnTo>
                  <a:pt x="3226" y="7520"/>
                </a:lnTo>
                <a:lnTo>
                  <a:pt x="3226" y="6444"/>
                </a:lnTo>
                <a:lnTo>
                  <a:pt x="1" y="6444"/>
                </a:lnTo>
                <a:lnTo>
                  <a:pt x="1" y="9669"/>
                </a:lnTo>
                <a:lnTo>
                  <a:pt x="3226" y="9669"/>
                </a:lnTo>
                <a:lnTo>
                  <a:pt x="3226" y="8593"/>
                </a:lnTo>
                <a:lnTo>
                  <a:pt x="4302" y="8593"/>
                </a:lnTo>
                <a:lnTo>
                  <a:pt x="4302" y="10742"/>
                </a:lnTo>
                <a:lnTo>
                  <a:pt x="1077" y="10742"/>
                </a:lnTo>
                <a:lnTo>
                  <a:pt x="1077" y="12887"/>
                </a:lnTo>
                <a:lnTo>
                  <a:pt x="1" y="12887"/>
                </a:lnTo>
                <a:lnTo>
                  <a:pt x="1" y="16113"/>
                </a:lnTo>
                <a:lnTo>
                  <a:pt x="3226" y="16113"/>
                </a:lnTo>
                <a:lnTo>
                  <a:pt x="3226" y="12887"/>
                </a:lnTo>
                <a:lnTo>
                  <a:pt x="2150" y="12887"/>
                </a:lnTo>
                <a:lnTo>
                  <a:pt x="2150" y="11811"/>
                </a:lnTo>
                <a:lnTo>
                  <a:pt x="4299" y="11811"/>
                </a:lnTo>
                <a:lnTo>
                  <a:pt x="4299" y="15036"/>
                </a:lnTo>
                <a:lnTo>
                  <a:pt x="18333" y="15036"/>
                </a:lnTo>
                <a:lnTo>
                  <a:pt x="18333" y="1073"/>
                </a:lnTo>
                <a:lnTo>
                  <a:pt x="4299" y="1073"/>
                </a:lnTo>
                <a:lnTo>
                  <a:pt x="4299" y="4295"/>
                </a:lnTo>
                <a:lnTo>
                  <a:pt x="2150" y="4295"/>
                </a:lnTo>
                <a:lnTo>
                  <a:pt x="2150" y="3226"/>
                </a:lnTo>
                <a:lnTo>
                  <a:pt x="3226" y="3226"/>
                </a:lnTo>
                <a:lnTo>
                  <a:pt x="3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ESCOPO DO PROJECTO</a:t>
            </a:r>
          </a:p>
        </p:txBody>
      </p:sp>
      <p:grpSp>
        <p:nvGrpSpPr>
          <p:cNvPr id="826" name="Google Shape;826;p47"/>
          <p:cNvGrpSpPr/>
          <p:nvPr/>
        </p:nvGrpSpPr>
        <p:grpSpPr>
          <a:xfrm>
            <a:off x="5577299" y="769535"/>
            <a:ext cx="3338639" cy="3282989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472</Words>
  <Application>Microsoft Office PowerPoint</Application>
  <PresentationFormat>Apresentação na tela (16:9)</PresentationFormat>
  <Paragraphs>47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Sora</vt:lpstr>
      <vt:lpstr>Arial</vt:lpstr>
      <vt:lpstr>Lato</vt:lpstr>
      <vt:lpstr>AI Essentials Workshop by Slidesgo</vt:lpstr>
      <vt:lpstr>ASSISTENTE VIRTUAL</vt:lpstr>
      <vt:lpstr>Sumário</vt:lpstr>
      <vt:lpstr>Sumário</vt:lpstr>
      <vt:lpstr>INTRODUUÇÃO</vt:lpstr>
      <vt:lpstr>OBJECTIVOS</vt:lpstr>
      <vt:lpstr>OBJECTIVO  GERAL</vt:lpstr>
      <vt:lpstr>OBJECTIVOS ESPECÍFICOS </vt:lpstr>
      <vt:lpstr>OBJECTIVOS ESPECÍFICOS </vt:lpstr>
      <vt:lpstr>ESCOPO DO PROJECTO</vt:lpstr>
      <vt:lpstr>Apresentação do PowerPoint</vt:lpstr>
      <vt:lpstr>TECNOLOGIAS E FERRAMENTAS </vt:lpstr>
      <vt:lpstr>Apresentação do PowerPoint</vt:lpstr>
      <vt:lpstr>SEGURANÇA</vt:lpstr>
      <vt:lpstr>Apresentação do PowerPoint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ASSISTENTE VIRTUAL</dc:title>
  <dc:creator>Ladislau Muagita</dc:creator>
  <cp:lastModifiedBy>Ladislau Muagita</cp:lastModifiedBy>
  <cp:revision>13</cp:revision>
  <dcterms:modified xsi:type="dcterms:W3CDTF">2025-04-05T01:40:05Z</dcterms:modified>
</cp:coreProperties>
</file>