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7" r:id="rId7"/>
    <p:sldId id="266" r:id="rId8"/>
    <p:sldId id="265" r:id="rId9"/>
    <p:sldId id="264" r:id="rId10"/>
    <p:sldId id="272" r:id="rId11"/>
    <p:sldId id="263" r:id="rId12"/>
    <p:sldId id="269" r:id="rId13"/>
    <p:sldId id="270" r:id="rId14"/>
    <p:sldId id="271" r:id="rId15"/>
    <p:sldId id="26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33410" y="3050175"/>
            <a:ext cx="7742565" cy="1298179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800" dirty="0">
                <a:latin typeface="Berlin Sans FB" panose="020E0602020502020306" pitchFamily="34" charset="0"/>
              </a:rPr>
              <a:t>STUDENT FINAL GRADE PERFOMANCE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8361" y="2650066"/>
            <a:ext cx="3265713" cy="2098398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Team Savvy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1F890-39D0-4294-91E0-50B8648FF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882" y="717175"/>
            <a:ext cx="10372165" cy="5822003"/>
          </a:xfrm>
        </p:spPr>
      </p:pic>
    </p:spTree>
    <p:extLst>
      <p:ext uri="{BB962C8B-B14F-4D97-AF65-F5344CB8AC3E}">
        <p14:creationId xmlns:p14="http://schemas.microsoft.com/office/powerpoint/2010/main" val="1054574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1A9F1C-A6D1-47B2-AAB5-5EAD1FA53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96" y="191963"/>
            <a:ext cx="9433591" cy="666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067" y="271762"/>
            <a:ext cx="8072825" cy="78607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01C302-B2B2-476D-82D9-A70067B92F83}"/>
              </a:ext>
            </a:extLst>
          </p:cNvPr>
          <p:cNvSpPr/>
          <p:nvPr/>
        </p:nvSpPr>
        <p:spPr>
          <a:xfrm>
            <a:off x="3845858" y="1951200"/>
            <a:ext cx="77640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We have developed the predictive model for the Final Grade of the Students, Also we are recommending features for better Education Growth.  Utilizing a Graphical User Interface (GUI) for data analysis enhances accessibility and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3584485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55" y="2856924"/>
            <a:ext cx="8514578" cy="1754237"/>
          </a:xfrm>
        </p:spPr>
        <p:txBody>
          <a:bodyPr>
            <a:normAutofit/>
          </a:bodyPr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6275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06" y="1037088"/>
            <a:ext cx="8514578" cy="175423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SUSTAINABLE DEVELOPMENT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561" y="3077490"/>
            <a:ext cx="7454077" cy="980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The mission of SDG is to call the end of poverty , protect environment and bring peace all of which can be attained through Quality Education.</a:t>
            </a: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1657" y="1190549"/>
            <a:ext cx="8514578" cy="1257877"/>
          </a:xfrm>
        </p:spPr>
        <p:txBody>
          <a:bodyPr>
            <a:normAutofit/>
          </a:bodyPr>
          <a:lstStyle/>
          <a:p>
            <a:r>
              <a:rPr lang="en-IN" dirty="0">
                <a:latin typeface="Footlight MT Light" panose="0204060206030A0203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Problem Statement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594" y="3429000"/>
            <a:ext cx="7454077" cy="9805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dirty="0">
                <a:latin typeface="Century Schoolbook" panose="02040604050505020304" pitchFamily="18" charset="0"/>
              </a:rPr>
              <a:t>Dataset contains socio-economic factors that affects the performance of the child from that educators and policy makers need to implement ideas to increase the student’s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15964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60" y="547164"/>
            <a:ext cx="8514578" cy="89077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Cambria Math" panose="02040503050406030204" pitchFamily="18" charset="0"/>
                <a:ea typeface="Cambria Math" panose="02040503050406030204" pitchFamily="18" charset="0"/>
                <a:cs typeface="Cascadia Mono SemiBold" panose="020B0609020000020004" pitchFamily="49" charset="0"/>
              </a:rPr>
              <a:t>Methodology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  <a:cs typeface="Cascadia Mono SemiBold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D0B62-00CF-4803-97DC-D17FE37F1CE4}"/>
              </a:ext>
            </a:extLst>
          </p:cNvPr>
          <p:cNvSpPr/>
          <p:nvPr/>
        </p:nvSpPr>
        <p:spPr>
          <a:xfrm>
            <a:off x="6966380" y="1858800"/>
            <a:ext cx="1819229" cy="899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EDA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11C816-F488-414D-A09D-BC799B299244}"/>
              </a:ext>
            </a:extLst>
          </p:cNvPr>
          <p:cNvSpPr/>
          <p:nvPr/>
        </p:nvSpPr>
        <p:spPr>
          <a:xfrm>
            <a:off x="6962069" y="5392681"/>
            <a:ext cx="2299462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BY AVERAGE ACCURACY BEST 5 MODELS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4B177-43B9-4E71-94E0-B8C003D8D7FA}"/>
              </a:ext>
            </a:extLst>
          </p:cNvPr>
          <p:cNvSpPr/>
          <p:nvPr/>
        </p:nvSpPr>
        <p:spPr>
          <a:xfrm>
            <a:off x="3501664" y="5392681"/>
            <a:ext cx="2625595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entury Schoolbook" panose="02040604050505020304" pitchFamily="18" charset="0"/>
              </a:rPr>
              <a:t>BEST ACCURACY WITH DIFFERENT RANDOM STATEMENTS</a:t>
            </a:r>
            <a:endParaRPr lang="en-IN" sz="1400" dirty="0">
              <a:latin typeface="Century Schoolbook" panose="020406040505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549D9-5B5A-4D12-9D51-DDEF401061FD}"/>
              </a:ext>
            </a:extLst>
          </p:cNvPr>
          <p:cNvSpPr/>
          <p:nvPr/>
        </p:nvSpPr>
        <p:spPr>
          <a:xfrm>
            <a:off x="9738995" y="3597444"/>
            <a:ext cx="2285990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TESTING WITH DIFFERENT MODELS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0A52C-B269-43C4-92FB-4BB679213DC8}"/>
              </a:ext>
            </a:extLst>
          </p:cNvPr>
          <p:cNvSpPr/>
          <p:nvPr/>
        </p:nvSpPr>
        <p:spPr>
          <a:xfrm>
            <a:off x="6962274" y="3539420"/>
            <a:ext cx="1823335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LABEL ENCODING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7EC42-56F3-485F-9383-06F867D58558}"/>
              </a:ext>
            </a:extLst>
          </p:cNvPr>
          <p:cNvSpPr/>
          <p:nvPr/>
        </p:nvSpPr>
        <p:spPr>
          <a:xfrm>
            <a:off x="3519143" y="3539420"/>
            <a:ext cx="2625595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HANDLING OUTLIERS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E24B41-1FA7-4211-A969-F1AA87BB2E48}"/>
              </a:ext>
            </a:extLst>
          </p:cNvPr>
          <p:cNvSpPr/>
          <p:nvPr/>
        </p:nvSpPr>
        <p:spPr>
          <a:xfrm>
            <a:off x="9724575" y="1858800"/>
            <a:ext cx="2285990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PREPROCESSING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ADB16F-F5D9-4E8F-8F19-934FF55D13F9}"/>
              </a:ext>
            </a:extLst>
          </p:cNvPr>
          <p:cNvSpPr/>
          <p:nvPr/>
        </p:nvSpPr>
        <p:spPr>
          <a:xfrm>
            <a:off x="6238512" y="3882763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6B7749-E4F8-475E-B947-30A21695DC6E}"/>
              </a:ext>
            </a:extLst>
          </p:cNvPr>
          <p:cNvSpPr/>
          <p:nvPr/>
        </p:nvSpPr>
        <p:spPr>
          <a:xfrm>
            <a:off x="8941993" y="3833063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E92C94-51B9-4CA7-8355-36F03CB0E00A}"/>
              </a:ext>
            </a:extLst>
          </p:cNvPr>
          <p:cNvSpPr/>
          <p:nvPr/>
        </p:nvSpPr>
        <p:spPr>
          <a:xfrm>
            <a:off x="6222530" y="5674933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525E3E2-BB62-4885-8422-39D8C99CB5FC}"/>
              </a:ext>
            </a:extLst>
          </p:cNvPr>
          <p:cNvSpPr/>
          <p:nvPr/>
        </p:nvSpPr>
        <p:spPr>
          <a:xfrm>
            <a:off x="8940098" y="2094419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3DED8B1-CB8F-4516-9BE6-7C3A6E1A5918}"/>
              </a:ext>
            </a:extLst>
          </p:cNvPr>
          <p:cNvSpPr/>
          <p:nvPr/>
        </p:nvSpPr>
        <p:spPr>
          <a:xfrm>
            <a:off x="6284668" y="2017440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5B128-B4BD-4819-9E68-78401F9005CD}"/>
              </a:ext>
            </a:extLst>
          </p:cNvPr>
          <p:cNvSpPr/>
          <p:nvPr/>
        </p:nvSpPr>
        <p:spPr>
          <a:xfrm>
            <a:off x="3501664" y="1858800"/>
            <a:ext cx="2705760" cy="9424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Schoolbook" panose="02040604050505020304" pitchFamily="18" charset="0"/>
              </a:rPr>
              <a:t>START</a:t>
            </a:r>
            <a:endParaRPr lang="en-IN" sz="2000" dirty="0">
              <a:latin typeface="Century Schoolbook" panose="02040604050505020304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FF6B823-1196-4D42-82B8-4606D03CD030}"/>
              </a:ext>
            </a:extLst>
          </p:cNvPr>
          <p:cNvSpPr/>
          <p:nvPr/>
        </p:nvSpPr>
        <p:spPr>
          <a:xfrm>
            <a:off x="9371083" y="5674934"/>
            <a:ext cx="629988" cy="47123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E53AE-D32C-4B2B-9CC4-38098803ECEA}"/>
              </a:ext>
            </a:extLst>
          </p:cNvPr>
          <p:cNvSpPr/>
          <p:nvPr/>
        </p:nvSpPr>
        <p:spPr>
          <a:xfrm>
            <a:off x="10096341" y="5392681"/>
            <a:ext cx="1819229" cy="8998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Schoolbook" panose="02040604050505020304" pitchFamily="18" charset="0"/>
              </a:rPr>
              <a:t>END</a:t>
            </a:r>
            <a:endParaRPr lang="en-IN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1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907" y="116705"/>
            <a:ext cx="8514578" cy="98057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VISUALIZATION</a:t>
            </a:r>
            <a:endParaRPr lang="en-US" dirty="0">
              <a:latin typeface="Footlight MT Light" panose="0204060206030A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10406D-4B08-4B97-8115-1FC50E53B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787" y="2047375"/>
            <a:ext cx="5458953" cy="35464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7DD39-419B-451E-9B90-CA9FE4B20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79" y="924993"/>
            <a:ext cx="689956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96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037" y="377928"/>
            <a:ext cx="8514578" cy="5227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7A110-D138-474E-A05F-7C10FF34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9" y="1963271"/>
            <a:ext cx="5394275" cy="374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E26AA-EFB1-4FCC-8F8C-16A3FAA3B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337" y="1740988"/>
            <a:ext cx="59055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5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037" y="377928"/>
            <a:ext cx="8514578" cy="52277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8FC03-233E-4195-9686-785A91B1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676"/>
            <a:ext cx="4663181" cy="3050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7BBC2-43B2-402F-B6E1-FD8BD4ED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447" y="2226939"/>
            <a:ext cx="4551566" cy="3050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B7EC8F-29F3-4BC6-8BD8-D6D93956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54" y="3944950"/>
            <a:ext cx="3899646" cy="27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9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28" y="161366"/>
            <a:ext cx="8396155" cy="64545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ADDRESS KEY QUESTIONS</a:t>
            </a:r>
            <a:endParaRPr lang="en-US" dirty="0">
              <a:latin typeface="Footlight MT Light" panose="0204060206030A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5D09DB-24E3-40EA-A82E-E81606AB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04783" y="1039908"/>
            <a:ext cx="8032844" cy="2545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6E9F6-8434-4124-9570-817CAA09B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83" y="4467224"/>
            <a:ext cx="7877617" cy="1852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42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128" y="161366"/>
            <a:ext cx="8396155" cy="64545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Footlight MT Light" panose="0204060206030A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ADDRESS KEY QUESTIONS</a:t>
            </a:r>
            <a:endParaRPr lang="en-US" dirty="0">
              <a:latin typeface="Footlight MT Light" panose="0204060206030A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CA4F73-E977-43EF-97C5-80E18F2BE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7929" y="1041586"/>
            <a:ext cx="7010400" cy="27908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247AA3-D03B-4D75-9B80-F0E3B6857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898" y="4022071"/>
            <a:ext cx="8476597" cy="26462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7396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elements/1.1/"/>
    <ds:schemaRef ds:uri="71af3243-3dd4-4a8d-8c0d-dd76da1f02a5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143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Bahnschrift</vt:lpstr>
      <vt:lpstr>Berlin Sans FB</vt:lpstr>
      <vt:lpstr>Calibri</vt:lpstr>
      <vt:lpstr>Cambria Math</vt:lpstr>
      <vt:lpstr>Cascadia Mono SemiBold</vt:lpstr>
      <vt:lpstr>Century Gothic</vt:lpstr>
      <vt:lpstr>Century Schoolbook</vt:lpstr>
      <vt:lpstr>Footlight MT Light</vt:lpstr>
      <vt:lpstr>Vapor Trail</vt:lpstr>
      <vt:lpstr>STUDENT FINAL GRADE PERFOMANCE</vt:lpstr>
      <vt:lpstr>SUSTAINABLE DEVELOPMENT GOAL</vt:lpstr>
      <vt:lpstr>Problem Statement Approach</vt:lpstr>
      <vt:lpstr>Methodology</vt:lpstr>
      <vt:lpstr>VISUALIZATION</vt:lpstr>
      <vt:lpstr>VISUALIZATION</vt:lpstr>
      <vt:lpstr>VISUALIZATION</vt:lpstr>
      <vt:lpstr>ADDRESS KEY QUESTIONS</vt:lpstr>
      <vt:lpstr>ADDRESS KEY QUESTIONS</vt:lpstr>
      <vt:lpstr>PowerPoint Presentation</vt:lpstr>
      <vt:lpstr>PowerPoint Presentation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2023-12-03T04:04:19Z</dcterms:created>
  <dcterms:modified xsi:type="dcterms:W3CDTF">2023-12-03T05:56:25Z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