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6" r:id="rId3"/>
    <p:sldId id="257" r:id="rId5"/>
    <p:sldId id="258" r:id="rId6"/>
    <p:sldId id="260" r:id="rId7"/>
    <p:sldId id="259" r:id="rId8"/>
    <p:sldId id="261" r:id="rId9"/>
    <p:sldId id="262" r:id="rId10"/>
    <p:sldId id="263" r:id="rId11"/>
    <p:sldId id="264" r:id="rId12"/>
    <p:sldId id="265" r:id="rId13"/>
    <p:sldId id="266" r:id="rId14"/>
    <p:sldId id="267" r:id="rId15"/>
    <p:sldId id="268" r:id="rId16"/>
    <p:sldId id="284" r:id="rId17"/>
    <p:sldId id="269" r:id="rId18"/>
    <p:sldId id="270" r:id="rId19"/>
    <p:sldId id="279" r:id="rId20"/>
    <p:sldId id="285" r:id="rId21"/>
    <p:sldId id="280" r:id="rId22"/>
    <p:sldId id="281"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433"/>
    <a:srgbClr val="0CD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1">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1">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Date Placeholder 3"/>
          <p:cNvSpPr>
            <a:spLocks noGrp="1"/>
          </p:cNvSpPr>
          <p:nvPr>
            <p:ph type="dt" idx="1"/>
          </p:nvPr>
        </p:nvSpPr>
        <p:spPr/>
        <p:txBody>
          <a:bodyPr/>
          <a:lstStyle/>
          <a:p>
            <a:fld id="{3EFD42F7-718C-4B98-AAEC-167E6DDD60A7}" type="datetime1">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11" name="Picture 10" descr="ljk"/>
          <p:cNvPicPr>
            <a:picLocks noChangeAspect="1"/>
          </p:cNvPicPr>
          <p:nvPr/>
        </p:nvPicPr>
        <p:blipFill>
          <a:blip r:embed="rId1">
            <a:lum bright="-30000" contrast="-48000"/>
          </a:blip>
          <a:stretch>
            <a:fillRect/>
          </a:stretch>
        </p:blipFill>
        <p:spPr>
          <a:xfrm>
            <a:off x="3604895" y="1336675"/>
            <a:ext cx="4982210" cy="4597400"/>
          </a:xfrm>
          <a:prstGeom prst="rect">
            <a:avLst/>
          </a:prstGeom>
        </p:spPr>
      </p:pic>
      <p:sp>
        <p:nvSpPr>
          <p:cNvPr id="2" name="Title 1"/>
          <p:cNvSpPr>
            <a:spLocks noGrp="1"/>
          </p:cNvSpPr>
          <p:nvPr>
            <p:ph type="ctrTitle"/>
          </p:nvPr>
        </p:nvSpPr>
        <p:spPr>
          <a:xfrm>
            <a:off x="1466850" y="1336675"/>
            <a:ext cx="9258935" cy="2387600"/>
          </a:xfrm>
        </p:spPr>
        <p:txBody>
          <a:bodyPr/>
          <a:lstStyle/>
          <a:p>
            <a:r>
              <a:rPr lang="en-US" b="1" dirty="0">
                <a:solidFill>
                  <a:schemeClr val="bg1"/>
                </a:solidFill>
                <a:effectLst>
                  <a:outerShdw blurRad="38100" dist="19050" dir="2700000" algn="tl" rotWithShape="0">
                    <a:schemeClr val="dk1">
                      <a:alpha val="40000"/>
                    </a:schemeClr>
                  </a:outerShdw>
                </a:effectLst>
              </a:rPr>
              <a:t>Student Admission Support System</a:t>
            </a:r>
            <a:endParaRPr lang="en-US" b="1" dirty="0">
              <a:solidFill>
                <a:schemeClr val="bg1"/>
              </a:solidFill>
              <a:effectLst>
                <a:outerShdw blurRad="38100" dist="19050" dir="2700000" algn="tl" rotWithShape="0">
                  <a:schemeClr val="dk1">
                    <a:alpha val="40000"/>
                  </a:schemeClr>
                </a:outerShdw>
              </a:effectLst>
            </a:endParaRPr>
          </a:p>
        </p:txBody>
      </p:sp>
      <p:sp>
        <p:nvSpPr>
          <p:cNvPr id="5" name="Text Box 4"/>
          <p:cNvSpPr txBox="1"/>
          <p:nvPr/>
        </p:nvSpPr>
        <p:spPr>
          <a:xfrm>
            <a:off x="1419225" y="523875"/>
            <a:ext cx="9232900" cy="706755"/>
          </a:xfrm>
          <a:prstGeom prst="rect">
            <a:avLst/>
          </a:prstGeom>
          <a:noFill/>
        </p:spPr>
        <p:txBody>
          <a:bodyPr wrap="square" rtlCol="0">
            <a:spAutoFit/>
          </a:bodyPr>
          <a:lstStyle/>
          <a:p>
            <a:pPr algn="ctr"/>
            <a:r>
              <a:rPr lang="en-US" sz="4000" b="1">
                <a:solidFill>
                  <a:schemeClr val="bg1"/>
                </a:solidFill>
              </a:rPr>
              <a:t>L .J. Institute of Computer Applications </a:t>
            </a:r>
            <a:endParaRPr lang="en-US" sz="4000" b="1">
              <a:solidFill>
                <a:schemeClr val="bg1"/>
              </a:solidFill>
            </a:endParaRPr>
          </a:p>
        </p:txBody>
      </p:sp>
      <p:sp>
        <p:nvSpPr>
          <p:cNvPr id="6" name="Text Box 5"/>
          <p:cNvSpPr txBox="1"/>
          <p:nvPr/>
        </p:nvSpPr>
        <p:spPr>
          <a:xfrm>
            <a:off x="1419225" y="4135120"/>
            <a:ext cx="3278505" cy="398780"/>
          </a:xfrm>
          <a:prstGeom prst="rect">
            <a:avLst/>
          </a:prstGeom>
          <a:noFill/>
        </p:spPr>
        <p:txBody>
          <a:bodyPr wrap="square" rtlCol="0" anchor="t">
            <a:spAutoFit/>
          </a:bodyPr>
          <a:lstStyle/>
          <a:p>
            <a:pPr algn="ctr"/>
            <a:r>
              <a:rPr lang="en-IN" sz="2000" dirty="0" smtClean="0">
                <a:solidFill>
                  <a:srgbClr val="ACD433"/>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PROJECT MEMBERS:-</a:t>
            </a:r>
            <a:endParaRPr lang="en-IN" sz="2000" dirty="0" smtClean="0">
              <a:solidFill>
                <a:srgbClr val="ACD433"/>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endParaRPr>
          </a:p>
        </p:txBody>
      </p:sp>
      <p:sp>
        <p:nvSpPr>
          <p:cNvPr id="7" name="Text Box 6"/>
          <p:cNvSpPr txBox="1"/>
          <p:nvPr/>
        </p:nvSpPr>
        <p:spPr>
          <a:xfrm>
            <a:off x="1419225" y="4714875"/>
            <a:ext cx="4676140" cy="1586230"/>
          </a:xfrm>
          <a:prstGeom prst="rect">
            <a:avLst/>
          </a:prstGeom>
          <a:noFill/>
        </p:spPr>
        <p:txBody>
          <a:bodyPr wrap="square" rtlCol="0">
            <a:spAutoFit/>
          </a:bodyPr>
          <a:lstStyle/>
          <a:p>
            <a:pPr marL="285750" indent="-285750" algn="l">
              <a:lnSpc>
                <a:spcPct val="110000"/>
              </a:lnSpc>
              <a:buFont typeface="Wingdings" panose="05000000000000000000" charset="0"/>
              <a:buChar char="Ø"/>
            </a:pPr>
            <a:r>
              <a:rPr lang="en-IN"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Chodvadiya Bhautik(185170686010)</a:t>
            </a:r>
            <a:endParaRPr lang="en-IN"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endParaRPr>
          </a:p>
          <a:p>
            <a:pPr marL="285750" indent="-285750" algn="l">
              <a:lnSpc>
                <a:spcPct val="110000"/>
              </a:lnSpc>
              <a:buFont typeface="Wingdings" panose="05000000000000000000" charset="0"/>
              <a:buChar char="Ø"/>
            </a:pPr>
            <a:r>
              <a:rPr lang="en-IN"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Bhanderi Dhara(185190686002)</a:t>
            </a:r>
            <a:endParaRPr lang="en-IN"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endParaRPr>
          </a:p>
          <a:p>
            <a:pPr marL="285750" indent="-285750" algn="l">
              <a:lnSpc>
                <a:spcPct val="110000"/>
              </a:lnSpc>
              <a:buFont typeface="Wingdings" panose="05000000000000000000" charset="0"/>
              <a:buChar char="Ø"/>
            </a:pPr>
            <a:r>
              <a:rPr lang="en-IN"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Ladola Vatsal(1851</a:t>
            </a:r>
            <a:r>
              <a:rPr lang="en-US" altLang="en-IN"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70</a:t>
            </a:r>
            <a:r>
              <a:rPr lang="en-IN"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686026)</a:t>
            </a:r>
            <a:endParaRPr lang="en-IN"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endParaRPr>
          </a:p>
          <a:p>
            <a:pPr marL="285750" indent="-285750" algn="l">
              <a:lnSpc>
                <a:spcPct val="110000"/>
              </a:lnSpc>
              <a:buFont typeface="Wingdings" panose="05000000000000000000" charset="0"/>
              <a:buChar char="Ø"/>
            </a:pPr>
            <a:r>
              <a:rPr lang="en-IN"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Shah Dhyanvi(185170686043)</a:t>
            </a:r>
            <a:endParaRPr lang="en-IN" b="1" dirty="0" smtClean="0">
              <a:solidFill>
                <a:srgbClr val="ACD433"/>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endParaRPr>
          </a:p>
          <a:p>
            <a:pPr marL="285750" indent="-285750" algn="l">
              <a:buFont typeface="Wingdings" panose="05000000000000000000" charset="0"/>
              <a:buChar char="Ø"/>
            </a:pPr>
            <a:endParaRPr lang="en-IN" b="1" dirty="0" smtClean="0">
              <a:solidFill>
                <a:srgbClr val="ACD433"/>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endParaRPr>
          </a:p>
        </p:txBody>
      </p:sp>
      <p:sp>
        <p:nvSpPr>
          <p:cNvPr id="8" name="Text Box 7"/>
          <p:cNvSpPr txBox="1"/>
          <p:nvPr/>
        </p:nvSpPr>
        <p:spPr>
          <a:xfrm>
            <a:off x="8924925" y="4135120"/>
            <a:ext cx="2459355" cy="398780"/>
          </a:xfrm>
          <a:prstGeom prst="rect">
            <a:avLst/>
          </a:prstGeom>
          <a:noFill/>
        </p:spPr>
        <p:txBody>
          <a:bodyPr wrap="none" rtlCol="0">
            <a:spAutoFit/>
          </a:bodyPr>
          <a:lstStyle/>
          <a:p>
            <a:pPr algn="l"/>
            <a:r>
              <a:rPr lang="en-IN" sz="2000" dirty="0" smtClean="0">
                <a:solidFill>
                  <a:srgbClr val="ACD433"/>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rPr>
              <a:t>INTERNAL GUIDE:- </a:t>
            </a:r>
            <a:endParaRPr lang="en-IN" sz="2000" dirty="0" smtClean="0">
              <a:solidFill>
                <a:srgbClr val="ACD433"/>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mn-ea"/>
            </a:endParaRPr>
          </a:p>
        </p:txBody>
      </p:sp>
      <p:sp>
        <p:nvSpPr>
          <p:cNvPr id="9" name="Text Box 8"/>
          <p:cNvSpPr txBox="1"/>
          <p:nvPr/>
        </p:nvSpPr>
        <p:spPr>
          <a:xfrm>
            <a:off x="8591550" y="4714875"/>
            <a:ext cx="2412365" cy="398780"/>
          </a:xfrm>
          <a:prstGeom prst="rect">
            <a:avLst/>
          </a:prstGeom>
          <a:noFill/>
        </p:spPr>
        <p:txBody>
          <a:bodyPr wrap="none" rtlCol="0">
            <a:spAutoFit/>
          </a:bodyPr>
          <a:lstStyle/>
          <a:p>
            <a:pPr marL="285750" indent="-285750" algn="l">
              <a:buFont typeface="Wingdings" panose="05000000000000000000" charset="0"/>
              <a:buChar char="Ø"/>
            </a:pPr>
            <a:r>
              <a:rPr lang="en-US" sz="2000">
                <a:solidFill>
                  <a:schemeClr val="bg1"/>
                </a:solidFill>
              </a:rPr>
              <a:t> Prof. Shanti verma </a:t>
            </a:r>
            <a:endParaRPr lang="en-US" sz="2000">
              <a:solidFill>
                <a:schemeClr val="bg1"/>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3"/>
          <p:cNvSpPr txBox="1"/>
          <p:nvPr/>
        </p:nvSpPr>
        <p:spPr>
          <a:xfrm>
            <a:off x="11384280" y="355600"/>
            <a:ext cx="388620" cy="583565"/>
          </a:xfrm>
          <a:prstGeom prst="rect">
            <a:avLst/>
          </a:prstGeom>
          <a:noFill/>
        </p:spPr>
        <p:txBody>
          <a:bodyPr wrap="none" rtlCol="0">
            <a:spAutoFit/>
          </a:bodyPr>
          <a:lstStyle/>
          <a:p>
            <a:r>
              <a:rPr lang="en-IN" altLang="en-US" sz="3200">
                <a:solidFill>
                  <a:schemeClr val="bg1"/>
                </a:solidFill>
              </a:rPr>
              <a:t>1</a:t>
            </a:r>
            <a:endParaRPr lang="en-IN" altLang="en-US" sz="320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3976370" y="123825"/>
            <a:ext cx="4928870" cy="768350"/>
          </a:xfrm>
          <a:prstGeom prst="rect">
            <a:avLst/>
          </a:prstGeom>
          <a:noFill/>
        </p:spPr>
        <p:txBody>
          <a:bodyPr wrap="square" rtlCol="0" anchor="t">
            <a:spAutoFit/>
          </a:bodyPr>
          <a:lstStyle/>
          <a:p>
            <a:r>
              <a:rPr lang="en-US" sz="4400" dirty="0">
                <a:solidFill>
                  <a:srgbClr val="ACD433"/>
                </a:solidFill>
              </a:rPr>
              <a:t>core component</a:t>
            </a:r>
            <a:endParaRPr lang="en-US" sz="4400" dirty="0">
              <a:solidFill>
                <a:srgbClr val="ACD433"/>
              </a:solidFill>
            </a:endParaRPr>
          </a:p>
        </p:txBody>
      </p:sp>
      <p:sp>
        <p:nvSpPr>
          <p:cNvPr id="5" name="Text Box 4"/>
          <p:cNvSpPr txBox="1"/>
          <p:nvPr/>
        </p:nvSpPr>
        <p:spPr>
          <a:xfrm>
            <a:off x="1133475" y="1190625"/>
            <a:ext cx="5600700" cy="2330450"/>
          </a:xfrm>
          <a:prstGeom prst="rect">
            <a:avLst/>
          </a:prstGeom>
          <a:noFill/>
        </p:spPr>
        <p:txBody>
          <a:bodyPr wrap="square" rtlCol="0">
            <a:spAutoFit/>
          </a:bodyPr>
          <a:lstStyle/>
          <a:p>
            <a:pPr marL="285750" indent="-285750">
              <a:lnSpc>
                <a:spcPct val="130000"/>
              </a:lnSpc>
              <a:buClr>
                <a:srgbClr val="ACD433"/>
              </a:buClr>
              <a:buFont typeface="Wingdings" panose="05000000000000000000" charset="0"/>
              <a:buChar char="Ø"/>
            </a:pPr>
            <a:r>
              <a:rPr lang="en-IN" altLang="en-US" sz="2800" dirty="0">
                <a:solidFill>
                  <a:schemeClr val="bg1"/>
                </a:solidFill>
              </a:rPr>
              <a:t>Admin</a:t>
            </a:r>
            <a:endParaRPr lang="en-IN" altLang="en-US" sz="2800" dirty="0">
              <a:solidFill>
                <a:schemeClr val="bg1"/>
              </a:solidFill>
            </a:endParaRPr>
          </a:p>
          <a:p>
            <a:pPr marL="285750" indent="-285750">
              <a:lnSpc>
                <a:spcPct val="130000"/>
              </a:lnSpc>
              <a:buClr>
                <a:srgbClr val="ACD433"/>
              </a:buClr>
              <a:buFont typeface="Wingdings" panose="05000000000000000000" charset="0"/>
              <a:buChar char="Ø"/>
            </a:pPr>
            <a:r>
              <a:rPr lang="en-IN" altLang="en-US" sz="2800" dirty="0">
                <a:solidFill>
                  <a:schemeClr val="bg1"/>
                </a:solidFill>
              </a:rPr>
              <a:t>Students</a:t>
            </a:r>
            <a:endParaRPr lang="en-IN" altLang="en-US" sz="2800" dirty="0">
              <a:solidFill>
                <a:schemeClr val="bg1"/>
              </a:solidFill>
            </a:endParaRPr>
          </a:p>
          <a:p>
            <a:pPr marL="285750" indent="-285750">
              <a:lnSpc>
                <a:spcPct val="130000"/>
              </a:lnSpc>
              <a:buClr>
                <a:srgbClr val="ACD433"/>
              </a:buClr>
              <a:buFont typeface="Wingdings" panose="05000000000000000000" charset="0"/>
              <a:buChar char="Ø"/>
            </a:pPr>
            <a:r>
              <a:rPr lang="en-IN" altLang="en-US" sz="2800" dirty="0">
                <a:solidFill>
                  <a:schemeClr val="bg1"/>
                </a:solidFill>
              </a:rPr>
              <a:t>Results</a:t>
            </a:r>
            <a:endParaRPr lang="en-IN" altLang="en-US" sz="2800" dirty="0">
              <a:solidFill>
                <a:schemeClr val="bg1"/>
              </a:solidFill>
            </a:endParaRPr>
          </a:p>
          <a:p>
            <a:pPr marL="285750" indent="-285750">
              <a:lnSpc>
                <a:spcPct val="130000"/>
              </a:lnSpc>
              <a:buClr>
                <a:srgbClr val="ACD433"/>
              </a:buClr>
              <a:buFont typeface="Wingdings" panose="05000000000000000000" charset="0"/>
              <a:buChar char="Ø"/>
            </a:pPr>
            <a:r>
              <a:rPr lang="en-IN" altLang="en-US" sz="2800" dirty="0">
                <a:solidFill>
                  <a:schemeClr val="bg1"/>
                </a:solidFill>
              </a:rPr>
              <a:t>criteria</a:t>
            </a:r>
            <a:endParaRPr lang="en-IN" altLang="en-US" sz="2800" dirty="0">
              <a:solidFill>
                <a:schemeClr val="bg1"/>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a:t>10</a:t>
            </a:r>
            <a:endParaRPr lang="en-IN" altLang="en-US" sz="32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4156075" y="154305"/>
            <a:ext cx="5366385" cy="768350"/>
          </a:xfrm>
          <a:prstGeom prst="rect">
            <a:avLst/>
          </a:prstGeom>
          <a:noFill/>
        </p:spPr>
        <p:txBody>
          <a:bodyPr wrap="square" rtlCol="0">
            <a:spAutoFit/>
          </a:bodyPr>
          <a:lstStyle/>
          <a:p>
            <a:r>
              <a:rPr lang="en-US" sz="4400">
                <a:solidFill>
                  <a:srgbClr val="ACD433"/>
                </a:solidFill>
              </a:rPr>
              <a:t>Project profile</a:t>
            </a:r>
            <a:endParaRPr lang="en-US" sz="4400">
              <a:solidFill>
                <a:srgbClr val="ACD433"/>
              </a:solidFill>
            </a:endParaRPr>
          </a:p>
        </p:txBody>
      </p:sp>
      <p:graphicFrame>
        <p:nvGraphicFramePr>
          <p:cNvPr id="4" name="Table 3"/>
          <p:cNvGraphicFramePr/>
          <p:nvPr/>
        </p:nvGraphicFramePr>
        <p:xfrm>
          <a:off x="1367790" y="1156970"/>
          <a:ext cx="9963785" cy="5080635"/>
        </p:xfrm>
        <a:graphic>
          <a:graphicData uri="http://schemas.openxmlformats.org/drawingml/2006/table">
            <a:tbl>
              <a:tblPr firstRow="1">
                <a:tableStyleId>{5940675A-B579-460E-94D1-54222C63F5DA}</a:tableStyleId>
              </a:tblPr>
              <a:tblGrid>
                <a:gridCol w="3274060"/>
                <a:gridCol w="6689725"/>
              </a:tblGrid>
              <a:tr h="668655">
                <a:tc>
                  <a:txBody>
                    <a:bodyPr/>
                    <a:lstStyle/>
                    <a:p>
                      <a:pPr>
                        <a:buNone/>
                      </a:pPr>
                      <a:r>
                        <a:rPr lang="en-US" sz="2400" dirty="0">
                          <a:solidFill>
                            <a:schemeClr val="bg1"/>
                          </a:solidFill>
                        </a:rPr>
                        <a:t>Problem Statement</a:t>
                      </a:r>
                      <a:endParaRPr lang="en-US" sz="2400" dirty="0">
                        <a:solidFill>
                          <a:schemeClr val="bg1"/>
                        </a:solidFill>
                      </a:endParaRPr>
                    </a:p>
                  </a:txBody>
                  <a:tcPr/>
                </a:tc>
                <a:tc>
                  <a:txBody>
                    <a:bodyPr/>
                    <a:lstStyle/>
                    <a:p>
                      <a:pPr>
                        <a:buNone/>
                      </a:pPr>
                      <a:r>
                        <a:rPr lang="en-US" sz="2000" dirty="0">
                          <a:solidFill>
                            <a:schemeClr val="bg1"/>
                          </a:solidFill>
                          <a:latin typeface="Times New Roman" panose="02020603050405020304" pitchFamily="18" charset="0"/>
                          <a:cs typeface="Times New Roman" panose="02020603050405020304" pitchFamily="18" charset="0"/>
                        </a:rPr>
                        <a:t>Student </a:t>
                      </a:r>
                      <a:r>
                        <a:rPr lang="en-IN" altLang="en-US" sz="2000" dirty="0">
                          <a:solidFill>
                            <a:schemeClr val="bg1"/>
                          </a:solidFill>
                          <a:latin typeface="Times New Roman" panose="02020603050405020304" pitchFamily="18" charset="0"/>
                          <a:cs typeface="Times New Roman" panose="02020603050405020304" pitchFamily="18" charset="0"/>
                        </a:rPr>
                        <a:t>Admission </a:t>
                      </a:r>
                      <a:r>
                        <a:rPr lang="en-US" sz="2000" dirty="0">
                          <a:solidFill>
                            <a:schemeClr val="bg1"/>
                          </a:solidFill>
                          <a:latin typeface="Times New Roman" panose="02020603050405020304" pitchFamily="18" charset="0"/>
                          <a:cs typeface="Times New Roman" panose="02020603050405020304" pitchFamily="18" charset="0"/>
                        </a:rPr>
                        <a:t>Support System</a:t>
                      </a:r>
                      <a:endParaRPr lang="en-US" sz="2000" dirty="0">
                        <a:solidFill>
                          <a:schemeClr val="bg1"/>
                        </a:solidFill>
                        <a:latin typeface="Times New Roman" panose="02020603050405020304" pitchFamily="18" charset="0"/>
                        <a:cs typeface="Times New Roman" panose="02020603050405020304" pitchFamily="18" charset="0"/>
                      </a:endParaRPr>
                    </a:p>
                  </a:txBody>
                  <a:tcPr/>
                </a:tc>
              </a:tr>
              <a:tr h="668655">
                <a:tc>
                  <a:txBody>
                    <a:bodyPr/>
                    <a:lstStyle/>
                    <a:p>
                      <a:pPr>
                        <a:buNone/>
                      </a:pPr>
                      <a:r>
                        <a:rPr lang="en-IN" altLang="en-US" sz="2400">
                          <a:solidFill>
                            <a:schemeClr val="bg1"/>
                          </a:solidFill>
                        </a:rPr>
                        <a:t>Team Id</a:t>
                      </a:r>
                      <a:endParaRPr lang="en-IN" altLang="en-US" sz="2400">
                        <a:solidFill>
                          <a:schemeClr val="bg1"/>
                        </a:solidFill>
                      </a:endParaRPr>
                    </a:p>
                  </a:txBody>
                  <a:tcPr/>
                </a:tc>
                <a:tc>
                  <a:txBody>
                    <a:bodyPr/>
                    <a:lstStyle/>
                    <a:p>
                      <a:pPr>
                        <a:buNone/>
                      </a:pPr>
                      <a:r>
                        <a:rPr lang="en-US" sz="2000" dirty="0">
                          <a:solidFill>
                            <a:schemeClr val="bg1"/>
                          </a:solidFill>
                          <a:latin typeface="Times New Roman" panose="02020603050405020304" pitchFamily="18" charset="0"/>
                          <a:cs typeface="Times New Roman" panose="02020603050405020304" pitchFamily="18" charset="0"/>
                        </a:rPr>
                        <a:t>GROUP 01</a:t>
                      </a:r>
                      <a:endParaRPr lang="en-US" sz="2000" dirty="0">
                        <a:solidFill>
                          <a:schemeClr val="bg1"/>
                        </a:solidFill>
                        <a:latin typeface="Times New Roman" panose="02020603050405020304" pitchFamily="18" charset="0"/>
                        <a:cs typeface="Times New Roman" panose="02020603050405020304" pitchFamily="18" charset="0"/>
                      </a:endParaRPr>
                    </a:p>
                  </a:txBody>
                  <a:tcPr/>
                </a:tc>
              </a:tr>
              <a:tr h="668655">
                <a:tc>
                  <a:txBody>
                    <a:bodyPr/>
                    <a:lstStyle/>
                    <a:p>
                      <a:pPr>
                        <a:buNone/>
                      </a:pPr>
                      <a:r>
                        <a:rPr lang="en-US" sz="2400">
                          <a:solidFill>
                            <a:schemeClr val="bg1"/>
                          </a:solidFill>
                        </a:rPr>
                        <a:t>Industry Type </a:t>
                      </a:r>
                      <a:endParaRPr lang="en-US" sz="2400">
                        <a:solidFill>
                          <a:schemeClr val="bg1"/>
                        </a:solidFill>
                      </a:endParaRPr>
                    </a:p>
                  </a:txBody>
                  <a:tcPr/>
                </a:tc>
                <a:tc>
                  <a:txBody>
                    <a:bodyPr/>
                    <a:lstStyle/>
                    <a:p>
                      <a:pPr>
                        <a:buNone/>
                      </a:pPr>
                      <a:r>
                        <a:rPr lang="en-US" sz="2000" dirty="0">
                          <a:solidFill>
                            <a:schemeClr val="bg1"/>
                          </a:solidFill>
                          <a:latin typeface="Times New Roman" panose="02020603050405020304" pitchFamily="18" charset="0"/>
                          <a:cs typeface="Times New Roman" panose="02020603050405020304" pitchFamily="18" charset="0"/>
                        </a:rPr>
                        <a:t>College Department</a:t>
                      </a:r>
                      <a:endParaRPr lang="en-US" sz="2000" dirty="0">
                        <a:solidFill>
                          <a:schemeClr val="bg1"/>
                        </a:solidFill>
                        <a:latin typeface="Times New Roman" panose="02020603050405020304" pitchFamily="18" charset="0"/>
                        <a:cs typeface="Times New Roman" panose="02020603050405020304" pitchFamily="18" charset="0"/>
                      </a:endParaRPr>
                    </a:p>
                  </a:txBody>
                  <a:tcPr/>
                </a:tc>
              </a:tr>
              <a:tr h="668655">
                <a:tc>
                  <a:txBody>
                    <a:bodyPr/>
                    <a:lstStyle/>
                    <a:p>
                      <a:pPr>
                        <a:buNone/>
                      </a:pPr>
                      <a:r>
                        <a:rPr lang="en-US" sz="2400">
                          <a:solidFill>
                            <a:schemeClr val="bg1"/>
                          </a:solidFill>
                        </a:rPr>
                        <a:t>Team Leader Details  </a:t>
                      </a:r>
                      <a:r>
                        <a:rPr lang="en-US"/>
                        <a:t> </a:t>
                      </a:r>
                      <a:endParaRPr lang="en-US"/>
                    </a:p>
                  </a:txBody>
                  <a:tcPr/>
                </a:tc>
                <a:tc>
                  <a:txBody>
                    <a:bodyPr/>
                    <a:lstStyle/>
                    <a:p>
                      <a:pPr>
                        <a:buNone/>
                      </a:pPr>
                      <a:r>
                        <a:rPr lang="en-US" dirty="0" err="1">
                          <a:solidFill>
                            <a:schemeClr val="bg1"/>
                          </a:solidFill>
                          <a:latin typeface="Times New Roman" panose="02020603050405020304" pitchFamily="18" charset="0"/>
                          <a:cs typeface="Times New Roman" panose="02020603050405020304" pitchFamily="18" charset="0"/>
                        </a:rPr>
                        <a:t>Chodvadiya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Bhautik</a:t>
                      </a:r>
                      <a:r>
                        <a:rPr lang="en-US" dirty="0">
                          <a:solidFill>
                            <a:schemeClr val="bg1"/>
                          </a:solidFill>
                          <a:latin typeface="Times New Roman" panose="02020603050405020304" pitchFamily="18" charset="0"/>
                          <a:cs typeface="Times New Roman" panose="02020603050405020304" pitchFamily="18" charset="0"/>
                        </a:rPr>
                        <a:t> R.  (Enrollment no:185170686010 )</a:t>
                      </a:r>
                      <a:endParaRPr lang="en-US" dirty="0">
                        <a:solidFill>
                          <a:schemeClr val="bg1"/>
                        </a:solidFill>
                        <a:latin typeface="Times New Roman" panose="02020603050405020304" pitchFamily="18" charset="0"/>
                        <a:cs typeface="Times New Roman" panose="02020603050405020304" pitchFamily="18" charset="0"/>
                      </a:endParaRPr>
                    </a:p>
                  </a:txBody>
                  <a:tcPr/>
                </a:tc>
              </a:tr>
              <a:tr h="668655">
                <a:tc>
                  <a:txBody>
                    <a:bodyPr/>
                    <a:lstStyle/>
                    <a:p>
                      <a:pPr>
                        <a:buNone/>
                      </a:pPr>
                      <a:r>
                        <a:rPr lang="en-US" sz="2400">
                          <a:solidFill>
                            <a:schemeClr val="bg1"/>
                          </a:solidFill>
                        </a:rPr>
                        <a:t>Team Details</a:t>
                      </a:r>
                      <a:endParaRPr lang="en-US" sz="2400">
                        <a:solidFill>
                          <a:schemeClr val="bg1"/>
                        </a:solidFill>
                      </a:endParaRPr>
                    </a:p>
                  </a:txBody>
                  <a:tcPr/>
                </a:tc>
                <a:tc>
                  <a:txBody>
                    <a:bodyPr/>
                    <a:lstStyle/>
                    <a:p>
                      <a:pPr>
                        <a:buNone/>
                      </a:pPr>
                      <a:r>
                        <a:rPr lang="en-US" dirty="0" err="1">
                          <a:solidFill>
                            <a:schemeClr val="bg1"/>
                          </a:solidFill>
                          <a:latin typeface="Times New Roman" panose="02020603050405020304" pitchFamily="18" charset="0"/>
                          <a:cs typeface="Times New Roman" panose="02020603050405020304" pitchFamily="18" charset="0"/>
                        </a:rPr>
                        <a:t>Bhanderi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Dhara</a:t>
                      </a:r>
                      <a:r>
                        <a:rPr lang="en-US" dirty="0">
                          <a:solidFill>
                            <a:schemeClr val="bg1"/>
                          </a:solidFill>
                          <a:latin typeface="Times New Roman" panose="02020603050405020304" pitchFamily="18" charset="0"/>
                          <a:cs typeface="Times New Roman" panose="02020603050405020304" pitchFamily="18" charset="0"/>
                        </a:rPr>
                        <a:t> M. (Enrollment no:-185190686002)</a:t>
                      </a: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dirty="0">
                          <a:solidFill>
                            <a:schemeClr val="bg1"/>
                          </a:solidFill>
                          <a:latin typeface="Times New Roman" panose="02020603050405020304" pitchFamily="18" charset="0"/>
                          <a:cs typeface="Times New Roman" panose="02020603050405020304" pitchFamily="18" charset="0"/>
                        </a:rPr>
                        <a:t>Shah </a:t>
                      </a:r>
                      <a:r>
                        <a:rPr lang="en-US" dirty="0" err="1">
                          <a:solidFill>
                            <a:schemeClr val="bg1"/>
                          </a:solidFill>
                          <a:latin typeface="Times New Roman" panose="02020603050405020304" pitchFamily="18" charset="0"/>
                          <a:cs typeface="Times New Roman" panose="02020603050405020304" pitchFamily="18" charset="0"/>
                        </a:rPr>
                        <a:t>Dhyanvi</a:t>
                      </a:r>
                      <a:r>
                        <a:rPr lang="en-US" dirty="0">
                          <a:solidFill>
                            <a:schemeClr val="bg1"/>
                          </a:solidFill>
                          <a:latin typeface="Times New Roman" panose="02020603050405020304" pitchFamily="18" charset="0"/>
                          <a:cs typeface="Times New Roman" panose="02020603050405020304" pitchFamily="18" charset="0"/>
                        </a:rPr>
                        <a:t> R.  (Enrollment no:- 185170686043)</a:t>
                      </a: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dirty="0" err="1">
                          <a:solidFill>
                            <a:schemeClr val="bg1"/>
                          </a:solidFill>
                          <a:latin typeface="Times New Roman" panose="02020603050405020304" pitchFamily="18" charset="0"/>
                          <a:cs typeface="Times New Roman" panose="02020603050405020304" pitchFamily="18" charset="0"/>
                        </a:rPr>
                        <a:t>Ladola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Vatsal</a:t>
                      </a:r>
                      <a:r>
                        <a:rPr lang="en-US" dirty="0">
                          <a:solidFill>
                            <a:schemeClr val="bg1"/>
                          </a:solidFill>
                          <a:latin typeface="Times New Roman" panose="02020603050405020304" pitchFamily="18" charset="0"/>
                          <a:cs typeface="Times New Roman" panose="02020603050405020304" pitchFamily="18" charset="0"/>
                        </a:rPr>
                        <a:t> V. (Enrollment no:185170686026)</a:t>
                      </a:r>
                      <a:endParaRPr lang="en-US" dirty="0">
                        <a:solidFill>
                          <a:schemeClr val="bg1"/>
                        </a:solidFill>
                        <a:latin typeface="Times New Roman" panose="02020603050405020304" pitchFamily="18" charset="0"/>
                        <a:cs typeface="Times New Roman" panose="02020603050405020304" pitchFamily="18" charset="0"/>
                      </a:endParaRPr>
                    </a:p>
                  </a:txBody>
                  <a:tcPr/>
                </a:tc>
              </a:tr>
              <a:tr h="668655">
                <a:tc>
                  <a:txBody>
                    <a:bodyPr/>
                    <a:lstStyle/>
                    <a:p>
                      <a:pPr>
                        <a:buNone/>
                      </a:pPr>
                      <a:r>
                        <a:rPr lang="en-US" sz="2400">
                          <a:solidFill>
                            <a:schemeClr val="bg1"/>
                          </a:solidFill>
                        </a:rPr>
                        <a:t>System requirement </a:t>
                      </a:r>
                      <a:endParaRPr lang="en-IN" altLang="en-US" sz="2400">
                        <a:solidFill>
                          <a:schemeClr val="bg1"/>
                        </a:solidFill>
                      </a:endParaRPr>
                    </a:p>
                  </a:txBody>
                  <a:tcPr/>
                </a:tc>
                <a:tc>
                  <a:txBody>
                    <a:bodyPr/>
                    <a:lstStyle/>
                    <a:p>
                      <a:pPr>
                        <a:buNone/>
                      </a:pPr>
                      <a:r>
                        <a:rPr lang="en-US" dirty="0" err="1">
                          <a:solidFill>
                            <a:schemeClr val="bg1"/>
                          </a:solidFill>
                          <a:latin typeface="Times New Roman" panose="02020603050405020304" pitchFamily="18" charset="0"/>
                          <a:cs typeface="Times New Roman" panose="02020603050405020304" pitchFamily="18" charset="0"/>
                        </a:rPr>
                        <a:t>Netbeans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Ide</a:t>
                      </a:r>
                      <a:r>
                        <a:rPr lang="en-US" dirty="0">
                          <a:solidFill>
                            <a:schemeClr val="bg1"/>
                          </a:solidFill>
                          <a:latin typeface="Times New Roman" panose="02020603050405020304" pitchFamily="18" charset="0"/>
                          <a:cs typeface="Times New Roman" panose="02020603050405020304" pitchFamily="18" charset="0"/>
                        </a:rPr>
                        <a:t> 8.2</a:t>
                      </a:r>
                      <a:endParaRPr lang="en-US" dirty="0">
                        <a:solidFill>
                          <a:schemeClr val="bg1"/>
                        </a:solidFill>
                        <a:latin typeface="Times New Roman" panose="02020603050405020304" pitchFamily="18" charset="0"/>
                        <a:cs typeface="Times New Roman" panose="02020603050405020304" pitchFamily="18" charset="0"/>
                      </a:endParaRPr>
                    </a:p>
                  </a:txBody>
                  <a:tcPr/>
                </a:tc>
              </a:tr>
              <a:tr h="668655">
                <a:tc>
                  <a:txBody>
                    <a:bodyPr/>
                    <a:lstStyle/>
                    <a:p>
                      <a:pPr>
                        <a:buNone/>
                      </a:pPr>
                      <a:r>
                        <a:rPr lang="en-US" sz="2400">
                          <a:solidFill>
                            <a:schemeClr val="bg1"/>
                          </a:solidFill>
                        </a:rPr>
                        <a:t>Frontend </a:t>
                      </a:r>
                      <a:endParaRPr lang="en-US" sz="2400">
                        <a:solidFill>
                          <a:schemeClr val="bg1"/>
                        </a:solidFill>
                      </a:endParaRPr>
                    </a:p>
                    <a:p>
                      <a:pPr>
                        <a:buNone/>
                      </a:pPr>
                      <a:r>
                        <a:rPr lang="en-IN" altLang="en-US" sz="2400">
                          <a:solidFill>
                            <a:schemeClr val="bg1"/>
                          </a:solidFill>
                        </a:rPr>
                        <a:t>Backend</a:t>
                      </a:r>
                      <a:endParaRPr lang="en-IN" altLang="en-US" sz="2400">
                        <a:solidFill>
                          <a:schemeClr val="bg1"/>
                        </a:solidFill>
                      </a:endParaRPr>
                    </a:p>
                  </a:txBody>
                  <a:tcPr/>
                </a:tc>
                <a:tc>
                  <a:txBody>
                    <a:bodyPr/>
                    <a:lstStyle/>
                    <a:p>
                      <a:pPr>
                        <a:lnSpc>
                          <a:spcPct val="120000"/>
                        </a:lnSpc>
                        <a:buNone/>
                      </a:pPr>
                      <a:r>
                        <a:rPr lang="en-IN" altLang="en-US" dirty="0">
                          <a:solidFill>
                            <a:schemeClr val="bg1"/>
                          </a:solidFill>
                          <a:latin typeface="Times New Roman" panose="02020603050405020304" pitchFamily="18" charset="0"/>
                          <a:cs typeface="Times New Roman" panose="02020603050405020304" pitchFamily="18" charset="0"/>
                        </a:rPr>
                        <a:t>java Swing </a:t>
                      </a:r>
                      <a:r>
                        <a:rPr lang="en-IN" altLang="en-US" dirty="0" err="1">
                          <a:solidFill>
                            <a:schemeClr val="bg1"/>
                          </a:solidFill>
                          <a:latin typeface="Times New Roman" panose="02020603050405020304" pitchFamily="18" charset="0"/>
                          <a:cs typeface="Times New Roman" panose="02020603050405020304" pitchFamily="18" charset="0"/>
                        </a:rPr>
                        <a:t>awt</a:t>
                      </a:r>
                      <a:endParaRPr lang="en-IN" altLang="en-US" dirty="0">
                        <a:solidFill>
                          <a:schemeClr val="bg1"/>
                        </a:solidFill>
                        <a:latin typeface="Times New Roman" panose="02020603050405020304" pitchFamily="18" charset="0"/>
                        <a:cs typeface="Times New Roman" panose="02020603050405020304" pitchFamily="18" charset="0"/>
                      </a:endParaRPr>
                    </a:p>
                    <a:p>
                      <a:pPr>
                        <a:lnSpc>
                          <a:spcPct val="120000"/>
                        </a:lnSpc>
                        <a:buNone/>
                      </a:pPr>
                      <a:r>
                        <a:rPr lang="en-IN" altLang="en-US" dirty="0" err="1">
                          <a:solidFill>
                            <a:schemeClr val="bg1"/>
                          </a:solidFill>
                          <a:latin typeface="Times New Roman" panose="02020603050405020304" pitchFamily="18" charset="0"/>
                          <a:cs typeface="Times New Roman" panose="02020603050405020304" pitchFamily="18" charset="0"/>
                        </a:rPr>
                        <a:t>Mysql</a:t>
                      </a:r>
                      <a:r>
                        <a:rPr lang="en-IN" altLang="en-US" dirty="0">
                          <a:solidFill>
                            <a:schemeClr val="bg1"/>
                          </a:solidFill>
                          <a:latin typeface="Times New Roman" panose="02020603050405020304" pitchFamily="18" charset="0"/>
                          <a:cs typeface="Times New Roman" panose="02020603050405020304" pitchFamily="18" charset="0"/>
                        </a:rPr>
                        <a:t> </a:t>
                      </a:r>
                      <a:endParaRPr lang="en-IN" altLang="en-US" dirty="0">
                        <a:solidFill>
                          <a:schemeClr val="bg1"/>
                        </a:solidFill>
                        <a:latin typeface="Times New Roman" panose="02020603050405020304" pitchFamily="18" charset="0"/>
                        <a:cs typeface="Times New Roman" panose="02020603050405020304" pitchFamily="18" charset="0"/>
                      </a:endParaRPr>
                    </a:p>
                  </a:txBody>
                  <a:tcPr/>
                </a:tc>
              </a:tr>
            </a:tbl>
          </a:graphicData>
        </a:graphic>
      </p:graphicFrame>
      <p:sp>
        <p:nvSpPr>
          <p:cNvPr id="12" name="Rectangles 11"/>
          <p:cNvSpPr/>
          <p:nvPr/>
        </p:nvSpPr>
        <p:spPr>
          <a:xfrm>
            <a:off x="11270615"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a:solidFill>
                  <a:schemeClr val="bg1"/>
                </a:solidFill>
                <a:sym typeface="+mn-ea"/>
              </a:rPr>
              <a:t>11</a:t>
            </a:r>
            <a:endParaRPr lang="en-IN" altLang="en-US" sz="3200">
              <a:solidFill>
                <a:schemeClr val="bg1"/>
              </a:solidFill>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3272790" y="202565"/>
            <a:ext cx="6585585" cy="768350"/>
          </a:xfrm>
          <a:prstGeom prst="rect">
            <a:avLst/>
          </a:prstGeom>
          <a:noFill/>
        </p:spPr>
        <p:txBody>
          <a:bodyPr wrap="square" rtlCol="0">
            <a:spAutoFit/>
          </a:bodyPr>
          <a:lstStyle/>
          <a:p>
            <a:r>
              <a:rPr lang="en-US" sz="4400" dirty="0">
                <a:solidFill>
                  <a:srgbClr val="ACD433"/>
                </a:solidFill>
                <a:sym typeface="+mn-ea"/>
              </a:rPr>
              <a:t>Advantages of the System</a:t>
            </a:r>
            <a:endParaRPr lang="en-US" sz="4400" dirty="0">
              <a:solidFill>
                <a:srgbClr val="ACD433"/>
              </a:solidFill>
              <a:sym typeface="+mn-ea"/>
            </a:endParaRPr>
          </a:p>
        </p:txBody>
      </p:sp>
      <p:sp>
        <p:nvSpPr>
          <p:cNvPr id="3" name="Text Box 2"/>
          <p:cNvSpPr txBox="1"/>
          <p:nvPr/>
        </p:nvSpPr>
        <p:spPr>
          <a:xfrm>
            <a:off x="770618" y="809353"/>
            <a:ext cx="11049635" cy="5693866"/>
          </a:xfrm>
          <a:prstGeom prst="rect">
            <a:avLst/>
          </a:prstGeom>
          <a:noFill/>
        </p:spPr>
        <p:txBody>
          <a:bodyPr wrap="square" rtlCol="0">
            <a:spAutoFit/>
          </a:bodyPr>
          <a:lstStyle/>
          <a:p>
            <a:pPr marL="285750" indent="-285750">
              <a:buClr>
                <a:srgbClr val="ACD433"/>
              </a:buClr>
            </a:pPr>
            <a:r>
              <a:rPr lang="en-IN" altLang="en-US" sz="2800" dirty="0">
                <a:solidFill>
                  <a:schemeClr val="bg1"/>
                </a:solidFill>
              </a:rPr>
              <a:t>  </a:t>
            </a:r>
            <a:endParaRPr lang="en-IN" altLang="en-US" sz="2800" dirty="0" smtClean="0">
              <a:solidFill>
                <a:schemeClr val="bg1"/>
              </a:solidFill>
            </a:endParaRPr>
          </a:p>
          <a:p>
            <a:pPr marL="285750" indent="-285750">
              <a:buClr>
                <a:srgbClr val="ACD433"/>
              </a:buClr>
              <a:buFont typeface="Wingdings" panose="05000000000000000000" charset="0"/>
              <a:buChar char="Ø"/>
            </a:pPr>
            <a:r>
              <a:rPr lang="en-IN" sz="2800" dirty="0" smtClean="0">
                <a:solidFill>
                  <a:schemeClr val="bg1"/>
                </a:solidFill>
              </a:rPr>
              <a:t>Increase efficiency:-</a:t>
            </a:r>
            <a:endParaRPr lang="en-IN" sz="2800" dirty="0" smtClean="0">
              <a:solidFill>
                <a:schemeClr val="bg1"/>
              </a:solidFill>
            </a:endParaRPr>
          </a:p>
          <a:p>
            <a:pPr marL="1200150" lvl="2" indent="-285750">
              <a:buClr>
                <a:srgbClr val="ACD433"/>
              </a:buClr>
            </a:pPr>
            <a:r>
              <a:rPr lang="en-US" sz="2800" dirty="0" smtClean="0">
                <a:solidFill>
                  <a:schemeClr val="bg1"/>
                </a:solidFill>
              </a:rPr>
              <a:t>	The </a:t>
            </a:r>
            <a:r>
              <a:rPr lang="en-US" sz="2800" dirty="0">
                <a:solidFill>
                  <a:schemeClr val="bg1"/>
                </a:solidFill>
              </a:rPr>
              <a:t>idea is to automate the entire support process from </a:t>
            </a:r>
            <a:r>
              <a:rPr lang="en-US" sz="2800" dirty="0" smtClean="0">
                <a:solidFill>
                  <a:schemeClr val="bg1"/>
                </a:solidFill>
              </a:rPr>
              <a:t>manual medium </a:t>
            </a:r>
            <a:r>
              <a:rPr lang="en-US" sz="2800" dirty="0">
                <a:solidFill>
                  <a:schemeClr val="bg1"/>
                </a:solidFill>
              </a:rPr>
              <a:t>to electronic medium in order to increase efficiency and reduce the response time. </a:t>
            </a:r>
            <a:endParaRPr lang="en-US" sz="2800" dirty="0">
              <a:solidFill>
                <a:schemeClr val="bg1"/>
              </a:solidFill>
            </a:endParaRPr>
          </a:p>
          <a:p>
            <a:pPr marL="285750" indent="-285750">
              <a:buClr>
                <a:srgbClr val="ACD433"/>
              </a:buClr>
              <a:buFont typeface="Wingdings" panose="05000000000000000000" pitchFamily="2" charset="2"/>
              <a:buChar char="Ø"/>
            </a:pPr>
            <a:r>
              <a:rPr lang="en-US" sz="2800" dirty="0" smtClean="0">
                <a:solidFill>
                  <a:schemeClr val="bg1"/>
                </a:solidFill>
              </a:rPr>
              <a:t>Priority based:-</a:t>
            </a:r>
            <a:endParaRPr lang="en-US" sz="2800" dirty="0" smtClean="0">
              <a:solidFill>
                <a:schemeClr val="bg1"/>
              </a:solidFill>
            </a:endParaRPr>
          </a:p>
          <a:p>
            <a:pPr marL="285750" indent="-285750">
              <a:buClr>
                <a:srgbClr val="ACD433"/>
              </a:buClr>
            </a:pPr>
            <a:r>
              <a:rPr lang="en-US" sz="2800" dirty="0" smtClean="0">
                <a:solidFill>
                  <a:schemeClr val="bg1"/>
                </a:solidFill>
              </a:rPr>
              <a:t>	  	There </a:t>
            </a:r>
            <a:r>
              <a:rPr lang="en-US" sz="2800" dirty="0">
                <a:solidFill>
                  <a:schemeClr val="bg1"/>
                </a:solidFill>
              </a:rPr>
              <a:t>would be basically so many categories for the selection of </a:t>
            </a:r>
            <a:r>
              <a:rPr lang="en-US" sz="2800" dirty="0" smtClean="0">
                <a:solidFill>
                  <a:schemeClr val="bg1"/>
                </a:solidFill>
              </a:rPr>
              <a:t>	collages </a:t>
            </a:r>
            <a:r>
              <a:rPr lang="en-US" sz="2800" dirty="0">
                <a:solidFill>
                  <a:schemeClr val="bg1"/>
                </a:solidFill>
              </a:rPr>
              <a:t>type. Then we will also provide the priority based on its </a:t>
            </a:r>
            <a:r>
              <a:rPr lang="en-US" sz="2800" dirty="0" smtClean="0">
                <a:solidFill>
                  <a:schemeClr val="bg1"/>
                </a:solidFill>
              </a:rPr>
              <a:t>	severity </a:t>
            </a:r>
            <a:r>
              <a:rPr lang="en-US" sz="2800" dirty="0">
                <a:solidFill>
                  <a:schemeClr val="bg1"/>
                </a:solidFill>
              </a:rPr>
              <a:t>for a particular student.</a:t>
            </a:r>
            <a:endParaRPr lang="en-US" sz="2800" dirty="0">
              <a:solidFill>
                <a:schemeClr val="bg1"/>
              </a:solidFill>
            </a:endParaRPr>
          </a:p>
          <a:p>
            <a:pPr indent="0">
              <a:buClr>
                <a:srgbClr val="ACD433"/>
              </a:buClr>
              <a:buFont typeface="Wingdings" panose="05000000000000000000" charset="0"/>
              <a:buNone/>
            </a:pPr>
            <a:endParaRPr lang="en-US" sz="2800" dirty="0">
              <a:solidFill>
                <a:schemeClr val="bg1"/>
              </a:solidFill>
            </a:endParaRPr>
          </a:p>
          <a:p>
            <a:pPr marL="285750" indent="-285750">
              <a:buClr>
                <a:srgbClr val="ACD433"/>
              </a:buClr>
              <a:buFont typeface="Wingdings" panose="05000000000000000000" charset="0"/>
              <a:buChar char="Ø"/>
            </a:pPr>
            <a:r>
              <a:rPr lang="en-US" sz="2800" dirty="0">
                <a:solidFill>
                  <a:schemeClr val="bg1"/>
                </a:solidFill>
              </a:rPr>
              <a:t>   If the severity/priority is high then it would take a time of around 1  hours and if it’s having less priority then it would have one-two days’ time.</a:t>
            </a:r>
            <a:endParaRPr lang="en-US" sz="2800" dirty="0">
              <a:solidFill>
                <a:schemeClr val="bg1"/>
              </a:solidFill>
            </a:endParaRPr>
          </a:p>
        </p:txBody>
      </p:sp>
      <p:sp>
        <p:nvSpPr>
          <p:cNvPr id="4" name="Text Box 3"/>
          <p:cNvSpPr txBox="1"/>
          <p:nvPr/>
        </p:nvSpPr>
        <p:spPr>
          <a:xfrm>
            <a:off x="10029825" y="6176010"/>
            <a:ext cx="1713230" cy="368300"/>
          </a:xfrm>
          <a:prstGeom prst="rect">
            <a:avLst/>
          </a:prstGeom>
          <a:noFill/>
        </p:spPr>
        <p:txBody>
          <a:bodyPr wrap="none" rtlCol="0" anchor="t">
            <a:spAutoFit/>
          </a:bodyPr>
          <a:lstStyle/>
          <a:p>
            <a:r>
              <a:rPr lang="en-IN" altLang="en-US">
                <a:solidFill>
                  <a:srgbClr val="ACD433"/>
                </a:solidFill>
                <a:sym typeface="+mn-ea"/>
              </a:rPr>
              <a:t>TO CONTINUE....</a:t>
            </a:r>
            <a:endParaRPr lang="en-US"/>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4"/>
          <p:cNvSpPr txBox="1"/>
          <p:nvPr/>
        </p:nvSpPr>
        <p:spPr>
          <a:xfrm>
            <a:off x="11280140" y="294640"/>
            <a:ext cx="868680" cy="583565"/>
          </a:xfrm>
          <a:prstGeom prst="rect">
            <a:avLst/>
          </a:prstGeom>
          <a:noFill/>
        </p:spPr>
        <p:txBody>
          <a:bodyPr wrap="square" rtlCol="0" anchor="t">
            <a:spAutoFit/>
          </a:bodyPr>
          <a:lstStyle/>
          <a:p>
            <a:r>
              <a:rPr lang="en-IN" altLang="en-US" sz="3200">
                <a:solidFill>
                  <a:schemeClr val="bg1"/>
                </a:solidFill>
                <a:sym typeface="+mn-ea"/>
              </a:rPr>
              <a:t>12</a:t>
            </a:r>
            <a:endParaRPr lang="en-IN" altLang="en-US" sz="3200">
              <a:solidFill>
                <a:schemeClr val="bg1"/>
              </a:solidFill>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815975" y="1037590"/>
            <a:ext cx="11202670" cy="4831080"/>
          </a:xfrm>
          <a:prstGeom prst="rect">
            <a:avLst/>
          </a:prstGeom>
          <a:noFill/>
        </p:spPr>
        <p:txBody>
          <a:bodyPr wrap="square" rtlCol="0">
            <a:spAutoFit/>
          </a:bodyPr>
          <a:lstStyle/>
          <a:p>
            <a:pPr marL="285750" indent="-285750" algn="just">
              <a:buClr>
                <a:srgbClr val="ACD433"/>
              </a:buClr>
              <a:buFont typeface="Wingdings" panose="05000000000000000000" charset="0"/>
              <a:buChar char="Ø"/>
            </a:pPr>
            <a:r>
              <a:rPr lang="en-IN" altLang="en-US" sz="2800" dirty="0">
                <a:solidFill>
                  <a:schemeClr val="bg1"/>
                </a:solidFill>
              </a:rPr>
              <a:t>  </a:t>
            </a:r>
            <a:r>
              <a:rPr lang="en-US" sz="2800" dirty="0">
                <a:solidFill>
                  <a:schemeClr val="bg1"/>
                </a:solidFill>
              </a:rPr>
              <a:t>Validation is done for unique user id generation and registration Validation of user id and password is done with user database </a:t>
            </a:r>
            <a:r>
              <a:rPr lang="en-IN" altLang="en-US" sz="2800" dirty="0">
                <a:solidFill>
                  <a:schemeClr val="bg1"/>
                </a:solidFill>
              </a:rPr>
              <a:t>.</a:t>
            </a:r>
            <a:r>
              <a:rPr lang="en-US" sz="2800" dirty="0">
                <a:solidFill>
                  <a:schemeClr val="bg1"/>
                </a:solidFill>
              </a:rPr>
              <a:t>This would be having a student rules &amp; regulations tab which would consist of all the rules mentioned in student constitution</a:t>
            </a:r>
            <a:r>
              <a:rPr lang="en-IN" altLang="en-US" sz="2800" dirty="0">
                <a:solidFill>
                  <a:schemeClr val="bg1"/>
                </a:solidFill>
              </a:rPr>
              <a:t>.</a:t>
            </a:r>
            <a:endParaRPr lang="en-IN" altLang="en-US" sz="2800" dirty="0">
              <a:solidFill>
                <a:schemeClr val="bg1"/>
              </a:solidFill>
            </a:endParaRPr>
          </a:p>
          <a:p>
            <a:pPr indent="0" algn="just">
              <a:buClr>
                <a:srgbClr val="ACD433"/>
              </a:buClr>
              <a:buFont typeface="Wingdings" panose="05000000000000000000" charset="0"/>
              <a:buNone/>
            </a:pPr>
            <a:endParaRPr lang="en-US" sz="2800" dirty="0">
              <a:solidFill>
                <a:schemeClr val="bg1"/>
              </a:solidFill>
            </a:endParaRPr>
          </a:p>
          <a:p>
            <a:pPr marL="285750" indent="-285750" algn="just">
              <a:buClr>
                <a:srgbClr val="ACD433"/>
              </a:buClr>
              <a:buFont typeface="Wingdings" panose="05000000000000000000" charset="0"/>
              <a:buChar char="Ø"/>
            </a:pPr>
            <a:r>
              <a:rPr lang="en-US" sz="2800" dirty="0">
                <a:solidFill>
                  <a:schemeClr val="bg1"/>
                </a:solidFill>
              </a:rPr>
              <a:t>  A unique registration number would be generated for a particular student.</a:t>
            </a:r>
            <a:endParaRPr lang="en-US" sz="2800" dirty="0">
              <a:solidFill>
                <a:schemeClr val="bg1"/>
              </a:solidFill>
            </a:endParaRPr>
          </a:p>
          <a:p>
            <a:pPr indent="0" algn="just">
              <a:buClr>
                <a:srgbClr val="ACD433"/>
              </a:buClr>
              <a:buFont typeface="Wingdings" panose="05000000000000000000" charset="0"/>
              <a:buNone/>
            </a:pPr>
            <a:endParaRPr lang="en-US" sz="2800" dirty="0">
              <a:solidFill>
                <a:schemeClr val="bg1"/>
              </a:solidFill>
            </a:endParaRPr>
          </a:p>
          <a:p>
            <a:pPr marL="285750" indent="-285750" algn="just">
              <a:buClr>
                <a:srgbClr val="ACD433"/>
              </a:buClr>
              <a:buFont typeface="Wingdings" panose="05000000000000000000" charset="0"/>
              <a:buChar char="Ø"/>
            </a:pPr>
            <a:r>
              <a:rPr lang="en-US" sz="2800" dirty="0">
                <a:solidFill>
                  <a:schemeClr val="bg1"/>
                </a:solidFill>
              </a:rPr>
              <a:t>  User would be able to check the status of his/her admission process.</a:t>
            </a:r>
            <a:endParaRPr lang="en-US" sz="2800" dirty="0">
              <a:solidFill>
                <a:schemeClr val="bg1"/>
              </a:solidFill>
            </a:endParaRPr>
          </a:p>
          <a:p>
            <a:pPr indent="0" algn="just">
              <a:buClr>
                <a:srgbClr val="ACD433"/>
              </a:buClr>
              <a:buFont typeface="Wingdings" panose="05000000000000000000" charset="0"/>
              <a:buNone/>
            </a:pPr>
            <a:endParaRPr lang="en-US" sz="2800" dirty="0">
              <a:solidFill>
                <a:schemeClr val="bg1"/>
              </a:solidFill>
            </a:endParaRPr>
          </a:p>
          <a:p>
            <a:pPr marL="285750" indent="-285750" algn="just">
              <a:buClr>
                <a:srgbClr val="ACD433"/>
              </a:buClr>
              <a:buFont typeface="Wingdings" panose="05000000000000000000" charset="0"/>
              <a:buChar char="Ø"/>
            </a:pPr>
            <a:r>
              <a:rPr lang="en-US" sz="2800" dirty="0">
                <a:solidFill>
                  <a:schemeClr val="bg1"/>
                </a:solidFill>
              </a:rPr>
              <a:t>  Option of registering and signing up is available for first time users.</a:t>
            </a:r>
            <a:endParaRPr lang="en-US" sz="2800" dirty="0">
              <a:solidFill>
                <a:schemeClr val="bg1"/>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a:solidFill>
                  <a:schemeClr val="bg1"/>
                </a:solidFill>
                <a:sym typeface="+mn-ea"/>
              </a:rPr>
              <a:t>13</a:t>
            </a:r>
            <a:endParaRPr lang="en-IN" altLang="en-US" sz="3200">
              <a:solidFill>
                <a:schemeClr val="bg1"/>
              </a:solidFill>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815975" y="1037590"/>
            <a:ext cx="11202670" cy="3970318"/>
          </a:xfrm>
          <a:prstGeom prst="rect">
            <a:avLst/>
          </a:prstGeom>
          <a:noFill/>
        </p:spPr>
        <p:txBody>
          <a:bodyPr wrap="square" rtlCol="0">
            <a:spAutoFit/>
          </a:bodyPr>
          <a:lstStyle/>
          <a:p>
            <a:pPr indent="0">
              <a:buClr>
                <a:srgbClr val="ACD433"/>
              </a:buClr>
              <a:buFont typeface="Wingdings" panose="05000000000000000000" charset="0"/>
              <a:buNone/>
            </a:pPr>
            <a:endParaRPr lang="en-US" sz="2800" dirty="0">
              <a:solidFill>
                <a:schemeClr val="bg1"/>
              </a:solidFill>
            </a:endParaRPr>
          </a:p>
          <a:p>
            <a:pPr marL="285750" indent="-285750" algn="just">
              <a:buClr>
                <a:srgbClr val="ACD433"/>
              </a:buClr>
              <a:buFont typeface="Wingdings" panose="05000000000000000000" charset="0"/>
              <a:buChar char="Ø"/>
            </a:pPr>
            <a:r>
              <a:rPr lang="en-US" sz="2800" dirty="0">
                <a:solidFill>
                  <a:schemeClr val="bg1"/>
                </a:solidFill>
              </a:rPr>
              <a:t>  </a:t>
            </a:r>
            <a:r>
              <a:rPr lang="en-US" sz="2800" dirty="0" smtClean="0">
                <a:solidFill>
                  <a:schemeClr val="bg1"/>
                </a:solidFill>
              </a:rPr>
              <a:t>Low Computer </a:t>
            </a:r>
            <a:r>
              <a:rPr lang="en-US" sz="2800" dirty="0" err="1" smtClean="0">
                <a:solidFill>
                  <a:schemeClr val="bg1"/>
                </a:solidFill>
              </a:rPr>
              <a:t>Literancy</a:t>
            </a:r>
            <a:r>
              <a:rPr lang="en-US" sz="2800" dirty="0" smtClean="0">
                <a:solidFill>
                  <a:schemeClr val="bg1"/>
                </a:solidFill>
              </a:rPr>
              <a:t>:-</a:t>
            </a:r>
            <a:endParaRPr lang="en-US" sz="2800" dirty="0" smtClean="0">
              <a:solidFill>
                <a:schemeClr val="bg1"/>
              </a:solidFill>
            </a:endParaRPr>
          </a:p>
          <a:p>
            <a:pPr marL="285750" indent="-285750" algn="just">
              <a:buClr>
                <a:srgbClr val="ACD433"/>
              </a:buClr>
            </a:pPr>
            <a:r>
              <a:rPr lang="en-IN" sz="2800" dirty="0" smtClean="0">
                <a:solidFill>
                  <a:schemeClr val="bg1"/>
                </a:solidFill>
              </a:rPr>
              <a:t>				A sudden shift to the online admission process is likely to cause confusion and despondency among a great many application.</a:t>
            </a:r>
            <a:endParaRPr lang="en-US" sz="2800" dirty="0">
              <a:solidFill>
                <a:schemeClr val="bg1"/>
              </a:solidFill>
            </a:endParaRPr>
          </a:p>
          <a:p>
            <a:pPr indent="0" algn="just">
              <a:buClr>
                <a:srgbClr val="ACD433"/>
              </a:buClr>
              <a:buFont typeface="Wingdings" panose="05000000000000000000" charset="0"/>
              <a:buNone/>
            </a:pPr>
            <a:endParaRPr lang="en-US" sz="2800" dirty="0">
              <a:solidFill>
                <a:schemeClr val="bg1"/>
              </a:solidFill>
            </a:endParaRPr>
          </a:p>
          <a:p>
            <a:pPr marL="285750" indent="-285750" algn="just">
              <a:buClr>
                <a:srgbClr val="ACD433"/>
              </a:buClr>
              <a:buFont typeface="Wingdings" panose="05000000000000000000" charset="0"/>
              <a:buChar char="Ø"/>
            </a:pPr>
            <a:r>
              <a:rPr lang="en-US" sz="2800" dirty="0" smtClean="0">
                <a:solidFill>
                  <a:schemeClr val="bg1"/>
                </a:solidFill>
              </a:rPr>
              <a:t>Another important concern is the confidentially of student information and associated security risks involved in online application processing.</a:t>
            </a:r>
            <a:endParaRPr lang="en-US" sz="2800" dirty="0">
              <a:solidFill>
                <a:schemeClr val="bg1"/>
              </a:solidFill>
            </a:endParaRPr>
          </a:p>
          <a:p>
            <a:pPr indent="0">
              <a:buClr>
                <a:srgbClr val="ACD433"/>
              </a:buClr>
              <a:buFont typeface="Wingdings" panose="05000000000000000000" charset="0"/>
              <a:buNone/>
            </a:pPr>
            <a:endParaRPr lang="en-US" sz="2800" dirty="0">
              <a:solidFill>
                <a:schemeClr val="bg1"/>
              </a:solidFill>
            </a:endParaRPr>
          </a:p>
          <a:p>
            <a:pPr marL="285750" indent="-285750">
              <a:buClr>
                <a:srgbClr val="ACD433"/>
              </a:buClr>
            </a:pPr>
            <a:endParaRPr lang="en-US" sz="2800" dirty="0">
              <a:solidFill>
                <a:schemeClr val="bg1"/>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dirty="0" smtClean="0">
                <a:solidFill>
                  <a:schemeClr val="bg1"/>
                </a:solidFill>
                <a:sym typeface="+mn-ea"/>
              </a:rPr>
              <a:t>14</a:t>
            </a:r>
            <a:endParaRPr lang="en-IN" altLang="en-US" sz="3200" dirty="0">
              <a:solidFill>
                <a:schemeClr val="bg1"/>
              </a:solidFill>
              <a:sym typeface="+mn-ea"/>
            </a:endParaRPr>
          </a:p>
        </p:txBody>
      </p:sp>
      <p:sp>
        <p:nvSpPr>
          <p:cNvPr id="4" name="Rectangle 3"/>
          <p:cNvSpPr/>
          <p:nvPr/>
        </p:nvSpPr>
        <p:spPr>
          <a:xfrm>
            <a:off x="3228774" y="252939"/>
            <a:ext cx="6491008" cy="830997"/>
          </a:xfrm>
          <a:prstGeom prst="rect">
            <a:avLst/>
          </a:prstGeom>
        </p:spPr>
        <p:txBody>
          <a:bodyPr wrap="none">
            <a:spAutoFit/>
          </a:bodyPr>
          <a:lstStyle/>
          <a:p>
            <a:r>
              <a:rPr lang="en-US" sz="4800" dirty="0" smtClean="0">
                <a:solidFill>
                  <a:srgbClr val="ACD433"/>
                </a:solidFill>
                <a:sym typeface="+mn-ea"/>
              </a:rPr>
              <a:t>Limitations of the System</a:t>
            </a:r>
            <a:endParaRPr lang="en-US" sz="4800" dirty="0">
              <a:solidFill>
                <a:srgbClr val="ACD433"/>
              </a:solidFill>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4857115" y="58420"/>
            <a:ext cx="6710045" cy="768350"/>
          </a:xfrm>
          <a:prstGeom prst="rect">
            <a:avLst/>
          </a:prstGeom>
          <a:noFill/>
        </p:spPr>
        <p:txBody>
          <a:bodyPr wrap="square" rtlCol="0">
            <a:spAutoFit/>
          </a:bodyPr>
          <a:lstStyle/>
          <a:p>
            <a:r>
              <a:rPr lang="en-US" sz="4400">
                <a:solidFill>
                  <a:srgbClr val="ACD433"/>
                </a:solidFill>
                <a:sym typeface="+mn-ea"/>
              </a:rPr>
              <a:t>Diagram</a:t>
            </a:r>
            <a:endParaRPr lang="en-US" sz="4400">
              <a:solidFill>
                <a:srgbClr val="ACD433"/>
              </a:solidFill>
              <a:sym typeface="+mn-ea"/>
            </a:endParaRPr>
          </a:p>
        </p:txBody>
      </p:sp>
      <p:sp>
        <p:nvSpPr>
          <p:cNvPr id="3" name="Text Box 2"/>
          <p:cNvSpPr txBox="1"/>
          <p:nvPr/>
        </p:nvSpPr>
        <p:spPr>
          <a:xfrm>
            <a:off x="1198880" y="1172845"/>
            <a:ext cx="8236585" cy="2009775"/>
          </a:xfrm>
          <a:prstGeom prst="rect">
            <a:avLst/>
          </a:prstGeom>
          <a:noFill/>
        </p:spPr>
        <p:txBody>
          <a:bodyPr wrap="square" rtlCol="0">
            <a:spAutoFit/>
          </a:bodyPr>
          <a:lstStyle/>
          <a:p>
            <a:pPr indent="0">
              <a:lnSpc>
                <a:spcPct val="130000"/>
              </a:lnSpc>
              <a:buClr>
                <a:srgbClr val="ACD433"/>
              </a:buClr>
              <a:buFont typeface="Wingdings" panose="05000000000000000000" charset="0"/>
              <a:buChar char="Ø"/>
            </a:pPr>
            <a:r>
              <a:rPr lang="en-IN" altLang="en-US" sz="2400">
                <a:solidFill>
                  <a:schemeClr val="bg1"/>
                </a:solidFill>
              </a:rPr>
              <a:t>  UseCase  Diagram</a:t>
            </a:r>
            <a:endParaRPr lang="en-IN" altLang="en-US" sz="2400">
              <a:solidFill>
                <a:schemeClr val="bg1"/>
              </a:solidFill>
            </a:endParaRPr>
          </a:p>
          <a:p>
            <a:pPr indent="0">
              <a:lnSpc>
                <a:spcPct val="130000"/>
              </a:lnSpc>
              <a:buClr>
                <a:srgbClr val="ACD433"/>
              </a:buClr>
              <a:buFont typeface="Wingdings" panose="05000000000000000000" charset="0"/>
              <a:buChar char="Ø"/>
            </a:pPr>
            <a:r>
              <a:rPr lang="en-IN" altLang="en-US" sz="2400">
                <a:solidFill>
                  <a:schemeClr val="bg1"/>
                </a:solidFill>
                <a:sym typeface="+mn-ea"/>
              </a:rPr>
              <a:t>  Activity Diagram </a:t>
            </a:r>
            <a:endParaRPr lang="en-IN" altLang="en-US" sz="2400">
              <a:solidFill>
                <a:schemeClr val="bg1"/>
              </a:solidFill>
            </a:endParaRPr>
          </a:p>
          <a:p>
            <a:pPr indent="0">
              <a:lnSpc>
                <a:spcPct val="130000"/>
              </a:lnSpc>
              <a:buClr>
                <a:srgbClr val="ACD433"/>
              </a:buClr>
              <a:buFont typeface="Wingdings" panose="05000000000000000000" charset="0"/>
              <a:buChar char="Ø"/>
            </a:pPr>
            <a:r>
              <a:rPr lang="en-IN" altLang="en-US" sz="2400">
                <a:solidFill>
                  <a:schemeClr val="bg1"/>
                </a:solidFill>
              </a:rPr>
              <a:t>  Sequence Diagram</a:t>
            </a:r>
            <a:endParaRPr lang="en-IN" altLang="en-US" sz="2400">
              <a:solidFill>
                <a:schemeClr val="bg1"/>
              </a:solidFill>
            </a:endParaRPr>
          </a:p>
          <a:p>
            <a:pPr indent="0">
              <a:lnSpc>
                <a:spcPct val="130000"/>
              </a:lnSpc>
              <a:buClr>
                <a:srgbClr val="ACD433"/>
              </a:buClr>
              <a:buFont typeface="Wingdings" panose="05000000000000000000" charset="0"/>
              <a:buChar char="Ø"/>
            </a:pPr>
            <a:r>
              <a:rPr lang="en-IN" altLang="en-US" sz="2400">
                <a:solidFill>
                  <a:schemeClr val="bg1"/>
                </a:solidFill>
              </a:rPr>
              <a:t>  Class Diagram</a:t>
            </a:r>
            <a:endParaRPr lang="en-IN" altLang="en-US" sz="2400">
              <a:solidFill>
                <a:schemeClr val="bg1"/>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dirty="0" smtClean="0">
                <a:solidFill>
                  <a:schemeClr val="bg1"/>
                </a:solidFill>
                <a:sym typeface="+mn-ea"/>
              </a:rPr>
              <a:t>15</a:t>
            </a:r>
            <a:endParaRPr lang="en-IN" altLang="en-US" sz="3200" dirty="0">
              <a:solidFill>
                <a:schemeClr val="bg1"/>
              </a:solidFill>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902335" y="327660"/>
            <a:ext cx="3590290" cy="460375"/>
          </a:xfrm>
          <a:prstGeom prst="rect">
            <a:avLst/>
          </a:prstGeom>
          <a:noFill/>
        </p:spPr>
        <p:txBody>
          <a:bodyPr wrap="square" rtlCol="0">
            <a:spAutoFit/>
          </a:bodyPr>
          <a:lstStyle/>
          <a:p>
            <a:pPr marL="342900" indent="-342900">
              <a:buClr>
                <a:srgbClr val="ACD433"/>
              </a:buClr>
              <a:buFont typeface="Wingdings" panose="05000000000000000000" charset="0"/>
              <a:buChar char="Ø"/>
            </a:pPr>
            <a:r>
              <a:rPr lang="en-IN" altLang="en-US" sz="2400">
                <a:solidFill>
                  <a:srgbClr val="ACD433"/>
                </a:solidFill>
              </a:rPr>
              <a:t>UseCase Diagram :-</a:t>
            </a:r>
            <a:endParaRPr lang="en-IN" altLang="en-US" sz="2400">
              <a:solidFill>
                <a:srgbClr val="ACD433"/>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dirty="0" smtClean="0">
                <a:solidFill>
                  <a:schemeClr val="bg1"/>
                </a:solidFill>
                <a:sym typeface="+mn-ea"/>
              </a:rPr>
              <a:t>16</a:t>
            </a:r>
            <a:endParaRPr lang="en-IN" altLang="en-US" sz="3200" dirty="0">
              <a:solidFill>
                <a:schemeClr val="bg1"/>
              </a:solidFill>
              <a:sym typeface="+mn-ea"/>
            </a:endParaRPr>
          </a:p>
        </p:txBody>
      </p:sp>
      <p:pic>
        <p:nvPicPr>
          <p:cNvPr id="5" name="Picture 4" descr="usecase-diagram (1).jpeg"/>
          <p:cNvPicPr>
            <a:picLocks noChangeAspect="1"/>
          </p:cNvPicPr>
          <p:nvPr/>
        </p:nvPicPr>
        <p:blipFill>
          <a:blip r:embed="rId1"/>
          <a:stretch>
            <a:fillRect/>
          </a:stretch>
        </p:blipFill>
        <p:spPr>
          <a:xfrm>
            <a:off x="2534194" y="852487"/>
            <a:ext cx="7563395" cy="57181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902335" y="327660"/>
            <a:ext cx="3590290" cy="460375"/>
          </a:xfrm>
          <a:prstGeom prst="rect">
            <a:avLst/>
          </a:prstGeom>
          <a:noFill/>
        </p:spPr>
        <p:txBody>
          <a:bodyPr wrap="square" rtlCol="0">
            <a:spAutoFit/>
          </a:bodyPr>
          <a:lstStyle/>
          <a:p>
            <a:pPr marL="342900" indent="-342900">
              <a:buClr>
                <a:srgbClr val="ACD433"/>
              </a:buClr>
              <a:buFont typeface="Wingdings" panose="05000000000000000000" charset="0"/>
              <a:buChar char="Ø"/>
            </a:pPr>
            <a:r>
              <a:rPr lang="en-IN" altLang="en-US" sz="2400">
                <a:solidFill>
                  <a:srgbClr val="ACD433"/>
                </a:solidFill>
                <a:sym typeface="+mn-ea"/>
              </a:rPr>
              <a:t>Activity Diagram :-</a:t>
            </a:r>
            <a:endParaRPr lang="en-IN" altLang="en-US" sz="2400">
              <a:solidFill>
                <a:srgbClr val="ACD433"/>
              </a:solidFill>
            </a:endParaRPr>
          </a:p>
        </p:txBody>
      </p:sp>
      <p:sp>
        <p:nvSpPr>
          <p:cNvPr id="4" name="Text Box 3"/>
          <p:cNvSpPr txBox="1"/>
          <p:nvPr/>
        </p:nvSpPr>
        <p:spPr>
          <a:xfrm>
            <a:off x="1698625" y="884555"/>
            <a:ext cx="3897630" cy="368300"/>
          </a:xfrm>
          <a:prstGeom prst="rect">
            <a:avLst/>
          </a:prstGeom>
          <a:noFill/>
        </p:spPr>
        <p:txBody>
          <a:bodyPr wrap="square" rtlCol="0">
            <a:spAutoFit/>
          </a:bodyPr>
          <a:lstStyle/>
          <a:p>
            <a:pPr indent="0">
              <a:buClr>
                <a:srgbClr val="ACD433"/>
              </a:buClr>
              <a:buFont typeface="+mj-lt"/>
              <a:buNone/>
            </a:pPr>
            <a:r>
              <a:rPr lang="en-IN" altLang="en-US" dirty="0">
                <a:solidFill>
                  <a:srgbClr val="ACD433"/>
                </a:solidFill>
              </a:rPr>
              <a:t>1.   </a:t>
            </a:r>
            <a:r>
              <a:rPr lang="en-US" altLang="en-US" dirty="0" smtClean="0">
                <a:solidFill>
                  <a:schemeClr val="bg1"/>
                </a:solidFill>
                <a:sym typeface="+mn-ea"/>
              </a:rPr>
              <a:t>Admin</a:t>
            </a:r>
            <a:endParaRPr lang="en-IN" altLang="en-US" dirty="0">
              <a:solidFill>
                <a:schemeClr val="bg1"/>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dirty="0" smtClean="0">
                <a:solidFill>
                  <a:schemeClr val="bg1"/>
                </a:solidFill>
                <a:sym typeface="+mn-ea"/>
              </a:rPr>
              <a:t>17</a:t>
            </a:r>
            <a:endParaRPr lang="en-IN" altLang="en-US" sz="3200" dirty="0">
              <a:solidFill>
                <a:schemeClr val="bg1"/>
              </a:solidFill>
              <a:sym typeface="+mn-ea"/>
            </a:endParaRPr>
          </a:p>
        </p:txBody>
      </p:sp>
      <p:pic>
        <p:nvPicPr>
          <p:cNvPr id="6" name="Picture 5" descr="ac.PNG"/>
          <p:cNvPicPr>
            <a:picLocks noChangeAspect="1"/>
          </p:cNvPicPr>
          <p:nvPr/>
        </p:nvPicPr>
        <p:blipFill>
          <a:blip r:embed="rId1"/>
          <a:stretch>
            <a:fillRect/>
          </a:stretch>
        </p:blipFill>
        <p:spPr>
          <a:xfrm>
            <a:off x="2103120" y="1233181"/>
            <a:ext cx="7694023" cy="518068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902335" y="327660"/>
            <a:ext cx="3590290" cy="460375"/>
          </a:xfrm>
          <a:prstGeom prst="rect">
            <a:avLst/>
          </a:prstGeom>
          <a:noFill/>
        </p:spPr>
        <p:txBody>
          <a:bodyPr wrap="square" rtlCol="0">
            <a:spAutoFit/>
          </a:bodyPr>
          <a:lstStyle/>
          <a:p>
            <a:pPr marL="342900" indent="-342900">
              <a:buClr>
                <a:srgbClr val="ACD433"/>
              </a:buClr>
              <a:buFont typeface="Wingdings" panose="05000000000000000000" charset="0"/>
              <a:buChar char="Ø"/>
            </a:pPr>
            <a:r>
              <a:rPr lang="en-IN" altLang="en-US" sz="2400">
                <a:solidFill>
                  <a:srgbClr val="ACD433"/>
                </a:solidFill>
                <a:sym typeface="+mn-ea"/>
              </a:rPr>
              <a:t>Activity Diagram :-</a:t>
            </a:r>
            <a:endParaRPr lang="en-IN" altLang="en-US" sz="2400">
              <a:solidFill>
                <a:srgbClr val="ACD433"/>
              </a:solidFill>
            </a:endParaRPr>
          </a:p>
        </p:txBody>
      </p:sp>
      <p:sp>
        <p:nvSpPr>
          <p:cNvPr id="4" name="Text Box 3"/>
          <p:cNvSpPr txBox="1"/>
          <p:nvPr/>
        </p:nvSpPr>
        <p:spPr>
          <a:xfrm>
            <a:off x="1698625" y="884555"/>
            <a:ext cx="3897630" cy="646331"/>
          </a:xfrm>
          <a:prstGeom prst="rect">
            <a:avLst/>
          </a:prstGeom>
          <a:noFill/>
        </p:spPr>
        <p:txBody>
          <a:bodyPr wrap="square" rtlCol="0">
            <a:spAutoFit/>
          </a:bodyPr>
          <a:lstStyle/>
          <a:p>
            <a:pPr indent="0">
              <a:buClr>
                <a:srgbClr val="ACD433"/>
              </a:buClr>
              <a:buFont typeface="+mj-lt"/>
              <a:buNone/>
            </a:pPr>
            <a:r>
              <a:rPr lang="en-IN" altLang="en-US" dirty="0" smtClean="0">
                <a:solidFill>
                  <a:schemeClr val="bg1"/>
                </a:solidFill>
              </a:rPr>
              <a:t>2. Student</a:t>
            </a:r>
            <a:endParaRPr lang="en-IN" altLang="en-US" dirty="0" smtClean="0">
              <a:solidFill>
                <a:schemeClr val="bg1"/>
              </a:solidFill>
            </a:endParaRPr>
          </a:p>
          <a:p>
            <a:pPr indent="0">
              <a:buClr>
                <a:srgbClr val="ACD433"/>
              </a:buClr>
              <a:buFont typeface="+mj-lt"/>
              <a:buNone/>
            </a:pPr>
            <a:endParaRPr lang="en-IN" altLang="en-US" dirty="0">
              <a:solidFill>
                <a:schemeClr val="bg1"/>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dirty="0" smtClean="0">
                <a:solidFill>
                  <a:schemeClr val="bg1"/>
                </a:solidFill>
                <a:sym typeface="+mn-ea"/>
              </a:rPr>
              <a:t>17</a:t>
            </a:r>
            <a:endParaRPr lang="en-IN" altLang="en-US" sz="3200" dirty="0">
              <a:solidFill>
                <a:schemeClr val="bg1"/>
              </a:solidFill>
              <a:sym typeface="+mn-ea"/>
            </a:endParaRPr>
          </a:p>
        </p:txBody>
      </p:sp>
      <p:pic>
        <p:nvPicPr>
          <p:cNvPr id="7" name="Picture 6" descr="ac1.PNG"/>
          <p:cNvPicPr>
            <a:picLocks noChangeAspect="1"/>
          </p:cNvPicPr>
          <p:nvPr/>
        </p:nvPicPr>
        <p:blipFill>
          <a:blip r:embed="rId1"/>
          <a:stretch>
            <a:fillRect/>
          </a:stretch>
        </p:blipFill>
        <p:spPr>
          <a:xfrm>
            <a:off x="2325190" y="1489165"/>
            <a:ext cx="7328262" cy="514676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902335" y="327660"/>
            <a:ext cx="3590290" cy="460375"/>
          </a:xfrm>
          <a:prstGeom prst="rect">
            <a:avLst/>
          </a:prstGeom>
          <a:noFill/>
        </p:spPr>
        <p:txBody>
          <a:bodyPr wrap="square" rtlCol="0">
            <a:spAutoFit/>
          </a:bodyPr>
          <a:lstStyle/>
          <a:p>
            <a:pPr marL="342900" indent="-342900">
              <a:buClr>
                <a:srgbClr val="ACD433"/>
              </a:buClr>
              <a:buFont typeface="Wingdings" panose="05000000000000000000" charset="0"/>
              <a:buChar char="Ø"/>
            </a:pPr>
            <a:r>
              <a:rPr lang="en-IN" altLang="en-US" sz="2400">
                <a:solidFill>
                  <a:srgbClr val="ACD433"/>
                </a:solidFill>
                <a:sym typeface="+mn-ea"/>
              </a:rPr>
              <a:t>Sequence Diagram :-</a:t>
            </a:r>
            <a:endParaRPr lang="en-IN" altLang="en-US" sz="2400">
              <a:solidFill>
                <a:srgbClr val="ACD433"/>
              </a:solidFill>
            </a:endParaRPr>
          </a:p>
        </p:txBody>
      </p:sp>
      <p:sp>
        <p:nvSpPr>
          <p:cNvPr id="4" name="Text Box 3"/>
          <p:cNvSpPr txBox="1"/>
          <p:nvPr/>
        </p:nvSpPr>
        <p:spPr>
          <a:xfrm>
            <a:off x="1698625" y="884555"/>
            <a:ext cx="3897630" cy="368300"/>
          </a:xfrm>
          <a:prstGeom prst="rect">
            <a:avLst/>
          </a:prstGeom>
          <a:noFill/>
        </p:spPr>
        <p:txBody>
          <a:bodyPr wrap="square" rtlCol="0">
            <a:spAutoFit/>
          </a:bodyPr>
          <a:lstStyle/>
          <a:p>
            <a:pPr indent="0">
              <a:buClr>
                <a:srgbClr val="ACD433"/>
              </a:buClr>
              <a:buFont typeface="+mj-lt"/>
              <a:buNone/>
            </a:pPr>
            <a:r>
              <a:rPr lang="en-IN" altLang="en-US">
                <a:solidFill>
                  <a:srgbClr val="ACD433"/>
                </a:solidFill>
              </a:rPr>
              <a:t>1.   </a:t>
            </a:r>
            <a:r>
              <a:rPr lang="en-US">
                <a:solidFill>
                  <a:schemeClr val="bg1"/>
                </a:solidFill>
                <a:sym typeface="+mn-ea"/>
              </a:rPr>
              <a:t>Generate suggestions</a:t>
            </a:r>
            <a:endParaRPr lang="en-IN" altLang="en-US">
              <a:solidFill>
                <a:schemeClr val="bg1"/>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dirty="0" smtClean="0">
                <a:solidFill>
                  <a:schemeClr val="bg1"/>
                </a:solidFill>
                <a:sym typeface="+mn-ea"/>
              </a:rPr>
              <a:t>20</a:t>
            </a:r>
            <a:endParaRPr lang="en-IN" altLang="en-US" sz="3200" dirty="0">
              <a:solidFill>
                <a:schemeClr val="bg1"/>
              </a:solidFill>
              <a:sym typeface="+mn-ea"/>
            </a:endParaRPr>
          </a:p>
        </p:txBody>
      </p:sp>
      <p:pic>
        <p:nvPicPr>
          <p:cNvPr id="7" name="Picture 6" descr="sequence-diagram.jpeg"/>
          <p:cNvPicPr>
            <a:picLocks noChangeAspect="1"/>
          </p:cNvPicPr>
          <p:nvPr/>
        </p:nvPicPr>
        <p:blipFill>
          <a:blip r:embed="rId1"/>
          <a:stretch>
            <a:fillRect/>
          </a:stretch>
        </p:blipFill>
        <p:spPr>
          <a:xfrm>
            <a:off x="1734774" y="810305"/>
            <a:ext cx="9224963" cy="604769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4752975" y="409575"/>
            <a:ext cx="2886075" cy="583565"/>
          </a:xfrm>
          <a:prstGeom prst="rect">
            <a:avLst/>
          </a:prstGeom>
          <a:noFill/>
        </p:spPr>
        <p:txBody>
          <a:bodyPr wrap="square" rtlCol="0">
            <a:spAutoFit/>
          </a:bodyPr>
          <a:lstStyle/>
          <a:p>
            <a:pPr algn="ctr"/>
            <a:r>
              <a:rPr lang="en-IN" altLang="en-US" sz="3200">
                <a:solidFill>
                  <a:srgbClr val="ACD433"/>
                </a:solidFill>
              </a:rPr>
              <a:t>INDEX</a:t>
            </a:r>
            <a:endParaRPr lang="en-IN" altLang="en-US" sz="3200">
              <a:solidFill>
                <a:srgbClr val="ACD433"/>
              </a:solidFill>
            </a:endParaRPr>
          </a:p>
        </p:txBody>
      </p:sp>
      <p:sp>
        <p:nvSpPr>
          <p:cNvPr id="3" name="Text Box 2"/>
          <p:cNvSpPr txBox="1"/>
          <p:nvPr/>
        </p:nvSpPr>
        <p:spPr>
          <a:xfrm>
            <a:off x="1209675" y="1228725"/>
            <a:ext cx="7867650" cy="3881755"/>
          </a:xfrm>
          <a:prstGeom prst="rect">
            <a:avLst/>
          </a:prstGeom>
          <a:noFill/>
        </p:spPr>
        <p:txBody>
          <a:bodyPr wrap="square" rtlCol="0">
            <a:spAutoFit/>
          </a:bodyPr>
          <a:lstStyle/>
          <a:p>
            <a:pPr marL="285750" indent="-285750">
              <a:lnSpc>
                <a:spcPct val="110000"/>
              </a:lnSpc>
              <a:buClr>
                <a:srgbClr val="0CDC0C"/>
              </a:buClr>
              <a:buFont typeface="Wingdings" panose="05000000000000000000" charset="0"/>
              <a:buChar char="Ø"/>
            </a:pPr>
            <a:r>
              <a:rPr lang="en-IN" altLang="en-US" sz="2800" dirty="0">
                <a:solidFill>
                  <a:schemeClr val="bg1"/>
                </a:solidFill>
              </a:rPr>
              <a:t> </a:t>
            </a:r>
            <a:r>
              <a:rPr lang="en-US" sz="2800" dirty="0">
                <a:solidFill>
                  <a:schemeClr val="bg1"/>
                </a:solidFill>
              </a:rPr>
              <a:t>Introduction</a:t>
            </a:r>
            <a:endParaRPr lang="en-US" sz="2800" dirty="0">
              <a:solidFill>
                <a:schemeClr val="bg1"/>
              </a:solidFill>
            </a:endParaRPr>
          </a:p>
          <a:p>
            <a:pPr marL="285750" indent="-285750">
              <a:lnSpc>
                <a:spcPct val="110000"/>
              </a:lnSpc>
              <a:buClr>
                <a:srgbClr val="0CDC0C"/>
              </a:buClr>
              <a:buFont typeface="Wingdings" panose="05000000000000000000" charset="0"/>
              <a:buChar char="Ø"/>
            </a:pPr>
            <a:r>
              <a:rPr lang="en-US" sz="2800" dirty="0">
                <a:solidFill>
                  <a:schemeClr val="bg1"/>
                </a:solidFill>
              </a:rPr>
              <a:t> Need For The New System</a:t>
            </a:r>
            <a:endParaRPr lang="en-US" sz="2800" dirty="0">
              <a:solidFill>
                <a:schemeClr val="bg1"/>
              </a:solidFill>
            </a:endParaRPr>
          </a:p>
          <a:p>
            <a:pPr marL="285750" indent="-285750">
              <a:lnSpc>
                <a:spcPct val="110000"/>
              </a:lnSpc>
              <a:buClr>
                <a:srgbClr val="0CDC0C"/>
              </a:buClr>
              <a:buFont typeface="Wingdings" panose="05000000000000000000" charset="0"/>
              <a:buChar char="Ø"/>
            </a:pPr>
            <a:r>
              <a:rPr lang="en-US" sz="2800" dirty="0">
                <a:solidFill>
                  <a:schemeClr val="bg1"/>
                </a:solidFill>
              </a:rPr>
              <a:t> Objective of new system</a:t>
            </a:r>
            <a:endParaRPr lang="en-US" sz="2800" dirty="0">
              <a:solidFill>
                <a:schemeClr val="bg1"/>
              </a:solidFill>
            </a:endParaRPr>
          </a:p>
          <a:p>
            <a:pPr marL="285750" indent="-285750">
              <a:lnSpc>
                <a:spcPct val="110000"/>
              </a:lnSpc>
              <a:buClr>
                <a:srgbClr val="0CDC0C"/>
              </a:buClr>
              <a:buFont typeface="Wingdings" panose="05000000000000000000" charset="0"/>
              <a:buChar char="Ø"/>
            </a:pPr>
            <a:r>
              <a:rPr lang="en-US" sz="2800" dirty="0">
                <a:solidFill>
                  <a:schemeClr val="bg1"/>
                </a:solidFill>
              </a:rPr>
              <a:t> Problem definition</a:t>
            </a:r>
            <a:endParaRPr lang="en-US" sz="2800" dirty="0">
              <a:solidFill>
                <a:schemeClr val="bg1"/>
              </a:solidFill>
            </a:endParaRPr>
          </a:p>
          <a:p>
            <a:pPr marL="285750" indent="-285750">
              <a:lnSpc>
                <a:spcPct val="110000"/>
              </a:lnSpc>
              <a:buClr>
                <a:srgbClr val="0CDC0C"/>
              </a:buClr>
              <a:buFont typeface="Wingdings" panose="05000000000000000000" charset="0"/>
              <a:buChar char="Ø"/>
            </a:pPr>
            <a:r>
              <a:rPr lang="en-US" sz="2800" dirty="0">
                <a:solidFill>
                  <a:schemeClr val="bg1"/>
                </a:solidFill>
              </a:rPr>
              <a:t> </a:t>
            </a:r>
            <a:r>
              <a:rPr lang="en-IN" altLang="en-US" sz="2800" dirty="0">
                <a:solidFill>
                  <a:schemeClr val="bg1"/>
                </a:solidFill>
              </a:rPr>
              <a:t>c</a:t>
            </a:r>
            <a:r>
              <a:rPr lang="en-US" sz="2800" dirty="0">
                <a:solidFill>
                  <a:schemeClr val="bg1"/>
                </a:solidFill>
              </a:rPr>
              <a:t>ore component</a:t>
            </a:r>
            <a:endParaRPr lang="en-US" sz="2800" dirty="0">
              <a:solidFill>
                <a:schemeClr val="bg1"/>
              </a:solidFill>
            </a:endParaRPr>
          </a:p>
          <a:p>
            <a:pPr marL="285750" indent="-285750">
              <a:lnSpc>
                <a:spcPct val="110000"/>
              </a:lnSpc>
              <a:buClr>
                <a:srgbClr val="0CDC0C"/>
              </a:buClr>
              <a:buFont typeface="Wingdings" panose="05000000000000000000" charset="0"/>
              <a:buChar char="Ø"/>
            </a:pPr>
            <a:r>
              <a:rPr lang="en-US" sz="2800" dirty="0">
                <a:solidFill>
                  <a:schemeClr val="bg1"/>
                </a:solidFill>
              </a:rPr>
              <a:t> Project profile</a:t>
            </a:r>
            <a:endParaRPr lang="en-US" sz="2800" dirty="0">
              <a:solidFill>
                <a:schemeClr val="bg1"/>
              </a:solidFill>
            </a:endParaRPr>
          </a:p>
          <a:p>
            <a:pPr marL="285750" indent="-285750">
              <a:lnSpc>
                <a:spcPct val="110000"/>
              </a:lnSpc>
              <a:buClr>
                <a:srgbClr val="0CDC0C"/>
              </a:buClr>
              <a:buFont typeface="Wingdings" panose="05000000000000000000" charset="0"/>
              <a:buChar char="Ø"/>
            </a:pPr>
            <a:r>
              <a:rPr lang="en-US" sz="2800" dirty="0">
                <a:solidFill>
                  <a:schemeClr val="bg1"/>
                </a:solidFill>
              </a:rPr>
              <a:t> Advantages of the System</a:t>
            </a:r>
            <a:endParaRPr lang="en-US" sz="2800" dirty="0">
              <a:solidFill>
                <a:schemeClr val="bg1"/>
              </a:solidFill>
            </a:endParaRPr>
          </a:p>
          <a:p>
            <a:pPr marL="285750" indent="-285750">
              <a:lnSpc>
                <a:spcPct val="110000"/>
              </a:lnSpc>
              <a:buClr>
                <a:srgbClr val="0CDC0C"/>
              </a:buClr>
              <a:buFont typeface="Wingdings" panose="05000000000000000000" charset="0"/>
              <a:buChar char="Ø"/>
            </a:pPr>
            <a:r>
              <a:rPr lang="en-US" sz="2800" dirty="0">
                <a:solidFill>
                  <a:schemeClr val="bg1"/>
                </a:solidFill>
              </a:rPr>
              <a:t> Diagram</a:t>
            </a:r>
            <a:endParaRPr lang="en-US" sz="2800" dirty="0">
              <a:solidFill>
                <a:schemeClr val="bg1"/>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p:cNvSpPr txBox="1"/>
          <p:nvPr/>
        </p:nvSpPr>
        <p:spPr>
          <a:xfrm>
            <a:off x="11385550" y="342900"/>
            <a:ext cx="388620" cy="583565"/>
          </a:xfrm>
          <a:prstGeom prst="rect">
            <a:avLst/>
          </a:prstGeom>
          <a:noFill/>
        </p:spPr>
        <p:txBody>
          <a:bodyPr wrap="none" rtlCol="0" anchor="t">
            <a:spAutoFit/>
          </a:bodyPr>
          <a:lstStyle/>
          <a:p>
            <a:r>
              <a:rPr lang="en-IN" altLang="en-US" sz="3200">
                <a:solidFill>
                  <a:schemeClr val="bg1"/>
                </a:solidFill>
              </a:rPr>
              <a:t>2</a:t>
            </a:r>
            <a:endParaRPr lang="en-IN" altLang="en-US" sz="320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902335" y="327660"/>
            <a:ext cx="3590290" cy="460375"/>
          </a:xfrm>
          <a:prstGeom prst="rect">
            <a:avLst/>
          </a:prstGeom>
          <a:noFill/>
        </p:spPr>
        <p:txBody>
          <a:bodyPr wrap="square" rtlCol="0">
            <a:spAutoFit/>
          </a:bodyPr>
          <a:lstStyle/>
          <a:p>
            <a:pPr marL="342900" indent="-342900">
              <a:buClr>
                <a:srgbClr val="ACD433"/>
              </a:buClr>
              <a:buFont typeface="Wingdings" panose="05000000000000000000" charset="0"/>
              <a:buChar char="Ø"/>
            </a:pPr>
            <a:r>
              <a:rPr lang="en-IN" altLang="en-US" sz="2400">
                <a:solidFill>
                  <a:srgbClr val="ACD433"/>
                </a:solidFill>
                <a:sym typeface="+mn-ea"/>
              </a:rPr>
              <a:t>Sequence Diagram :-</a:t>
            </a:r>
            <a:endParaRPr lang="en-IN" altLang="en-US" sz="2400">
              <a:solidFill>
                <a:srgbClr val="ACD433"/>
              </a:solidFill>
            </a:endParaRPr>
          </a:p>
        </p:txBody>
      </p:sp>
      <p:sp>
        <p:nvSpPr>
          <p:cNvPr id="4" name="Text Box 3"/>
          <p:cNvSpPr txBox="1"/>
          <p:nvPr/>
        </p:nvSpPr>
        <p:spPr>
          <a:xfrm>
            <a:off x="1698625" y="884555"/>
            <a:ext cx="3897630" cy="368300"/>
          </a:xfrm>
          <a:prstGeom prst="rect">
            <a:avLst/>
          </a:prstGeom>
          <a:noFill/>
        </p:spPr>
        <p:txBody>
          <a:bodyPr wrap="square" rtlCol="0">
            <a:spAutoFit/>
          </a:bodyPr>
          <a:lstStyle/>
          <a:p>
            <a:pPr indent="0">
              <a:buClr>
                <a:srgbClr val="ACD433"/>
              </a:buClr>
              <a:buFont typeface="+mj-lt"/>
              <a:buNone/>
            </a:pPr>
            <a:r>
              <a:rPr lang="en-IN" altLang="en-US">
                <a:solidFill>
                  <a:srgbClr val="ACD433"/>
                </a:solidFill>
                <a:sym typeface="+mn-ea"/>
              </a:rPr>
              <a:t>2.</a:t>
            </a:r>
            <a:r>
              <a:rPr lang="en-IN" altLang="en-US">
                <a:solidFill>
                  <a:schemeClr val="bg1"/>
                </a:solidFill>
                <a:sym typeface="+mn-ea"/>
              </a:rPr>
              <a:t>  Add attributes (by admin)</a:t>
            </a:r>
            <a:endParaRPr lang="en-IN" altLang="en-US">
              <a:solidFill>
                <a:schemeClr val="bg1"/>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dirty="0" smtClean="0"/>
              <a:t>21</a:t>
            </a:r>
            <a:endParaRPr lang="en-IN" altLang="en-US" sz="3200" dirty="0"/>
          </a:p>
        </p:txBody>
      </p:sp>
      <p:pic>
        <p:nvPicPr>
          <p:cNvPr id="6" name="Picture 5" descr="sequence-diagram (1).jpeg"/>
          <p:cNvPicPr>
            <a:picLocks noChangeAspect="1"/>
          </p:cNvPicPr>
          <p:nvPr/>
        </p:nvPicPr>
        <p:blipFill>
          <a:blip r:embed="rId1"/>
          <a:stretch>
            <a:fillRect/>
          </a:stretch>
        </p:blipFill>
        <p:spPr>
          <a:xfrm>
            <a:off x="2700337" y="1238249"/>
            <a:ext cx="7044554" cy="530624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902335" y="327660"/>
            <a:ext cx="3590290" cy="460375"/>
          </a:xfrm>
          <a:prstGeom prst="rect">
            <a:avLst/>
          </a:prstGeom>
          <a:noFill/>
        </p:spPr>
        <p:txBody>
          <a:bodyPr wrap="square" rtlCol="0">
            <a:spAutoFit/>
          </a:bodyPr>
          <a:lstStyle/>
          <a:p>
            <a:pPr marL="342900" indent="-342900">
              <a:buClr>
                <a:srgbClr val="ACD433"/>
              </a:buClr>
              <a:buFont typeface="Wingdings" panose="05000000000000000000" charset="0"/>
              <a:buChar char="Ø"/>
            </a:pPr>
            <a:r>
              <a:rPr lang="en-IN" altLang="en-US" sz="2400">
                <a:solidFill>
                  <a:srgbClr val="ACD433"/>
                </a:solidFill>
                <a:sym typeface="+mn-ea"/>
              </a:rPr>
              <a:t>Sequence Diagram :-</a:t>
            </a:r>
            <a:endParaRPr lang="en-IN" altLang="en-US" sz="2400">
              <a:solidFill>
                <a:srgbClr val="ACD433"/>
              </a:solidFill>
            </a:endParaRPr>
          </a:p>
        </p:txBody>
      </p:sp>
      <p:sp>
        <p:nvSpPr>
          <p:cNvPr id="4" name="Text Box 3"/>
          <p:cNvSpPr txBox="1"/>
          <p:nvPr/>
        </p:nvSpPr>
        <p:spPr>
          <a:xfrm>
            <a:off x="1698625" y="884555"/>
            <a:ext cx="3897630" cy="368300"/>
          </a:xfrm>
          <a:prstGeom prst="rect">
            <a:avLst/>
          </a:prstGeom>
          <a:noFill/>
        </p:spPr>
        <p:txBody>
          <a:bodyPr wrap="square" rtlCol="0">
            <a:spAutoFit/>
          </a:bodyPr>
          <a:lstStyle/>
          <a:p>
            <a:pPr indent="0">
              <a:buClr>
                <a:srgbClr val="ACD433"/>
              </a:buClr>
              <a:buFont typeface="+mj-lt"/>
              <a:buNone/>
            </a:pPr>
            <a:r>
              <a:rPr lang="en-IN" altLang="en-US">
                <a:solidFill>
                  <a:srgbClr val="ACD433"/>
                </a:solidFill>
                <a:sym typeface="+mn-ea"/>
              </a:rPr>
              <a:t>3.</a:t>
            </a:r>
            <a:r>
              <a:rPr lang="en-IN" altLang="en-US">
                <a:solidFill>
                  <a:schemeClr val="bg1"/>
                </a:solidFill>
                <a:sym typeface="+mn-ea"/>
              </a:rPr>
              <a:t>  Generate reports (by admin):</a:t>
            </a:r>
            <a:endParaRPr lang="en-IN" altLang="en-US">
              <a:solidFill>
                <a:schemeClr val="bg1"/>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dirty="0" smtClean="0"/>
              <a:t>22</a:t>
            </a:r>
            <a:endParaRPr lang="en-IN" altLang="en-US" sz="3200" dirty="0"/>
          </a:p>
        </p:txBody>
      </p:sp>
      <p:pic>
        <p:nvPicPr>
          <p:cNvPr id="6" name="Picture 5" descr="sequence-diagram (2).jpeg"/>
          <p:cNvPicPr>
            <a:picLocks noChangeAspect="1"/>
          </p:cNvPicPr>
          <p:nvPr/>
        </p:nvPicPr>
        <p:blipFill>
          <a:blip r:embed="rId1"/>
          <a:stretch>
            <a:fillRect/>
          </a:stretch>
        </p:blipFill>
        <p:spPr>
          <a:xfrm>
            <a:off x="2238374" y="1238249"/>
            <a:ext cx="8211911" cy="530624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3" name="Text Box 2"/>
          <p:cNvSpPr txBox="1"/>
          <p:nvPr/>
        </p:nvSpPr>
        <p:spPr>
          <a:xfrm>
            <a:off x="2760980" y="2552700"/>
            <a:ext cx="7548880" cy="1568450"/>
          </a:xfrm>
          <a:prstGeom prst="rect">
            <a:avLst/>
          </a:prstGeom>
          <a:noFill/>
        </p:spPr>
        <p:txBody>
          <a:bodyPr wrap="none" rtlCol="0">
            <a:spAutoFit/>
          </a:bodyPr>
          <a:lstStyle/>
          <a:p>
            <a:pPr algn="l"/>
            <a:r>
              <a:rPr lang="en-IN" altLang="en-US" sz="9600" dirty="0">
                <a:solidFill>
                  <a:schemeClr val="bg1"/>
                </a:solidFill>
                <a:sym typeface="+mn-ea"/>
              </a:rPr>
              <a:t>THANK YOU!:-)</a:t>
            </a:r>
            <a:endParaRPr lang="en-IN" altLang="en-US" sz="9600" dirty="0">
              <a:solidFill>
                <a:schemeClr val="bg1"/>
              </a:solidFill>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3" name="Text Box 2"/>
          <p:cNvSpPr txBox="1"/>
          <p:nvPr/>
        </p:nvSpPr>
        <p:spPr>
          <a:xfrm>
            <a:off x="1685925" y="123825"/>
            <a:ext cx="8048625" cy="768350"/>
          </a:xfrm>
          <a:prstGeom prst="rect">
            <a:avLst/>
          </a:prstGeom>
          <a:noFill/>
        </p:spPr>
        <p:txBody>
          <a:bodyPr wrap="square" rtlCol="0">
            <a:spAutoFit/>
          </a:bodyPr>
          <a:lstStyle/>
          <a:p>
            <a:pPr algn="ctr"/>
            <a:r>
              <a:rPr lang="en-IN" altLang="en-US" sz="4400">
                <a:solidFill>
                  <a:srgbClr val="ACD433"/>
                </a:solidFill>
                <a:sym typeface="+mn-ea"/>
              </a:rPr>
              <a:t>I</a:t>
            </a:r>
            <a:r>
              <a:rPr lang="en-US" sz="4400">
                <a:solidFill>
                  <a:srgbClr val="ACD433"/>
                </a:solidFill>
                <a:sym typeface="+mn-ea"/>
              </a:rPr>
              <a:t>ntroduction</a:t>
            </a:r>
            <a:endParaRPr lang="en-US" sz="4400">
              <a:solidFill>
                <a:srgbClr val="ACD433"/>
              </a:solidFill>
              <a:sym typeface="+mn-ea"/>
            </a:endParaRPr>
          </a:p>
        </p:txBody>
      </p:sp>
      <p:sp>
        <p:nvSpPr>
          <p:cNvPr id="4" name="Text Box 3"/>
          <p:cNvSpPr txBox="1"/>
          <p:nvPr/>
        </p:nvSpPr>
        <p:spPr>
          <a:xfrm>
            <a:off x="847725" y="1323975"/>
            <a:ext cx="10982325" cy="3881755"/>
          </a:xfrm>
          <a:prstGeom prst="rect">
            <a:avLst/>
          </a:prstGeom>
          <a:noFill/>
        </p:spPr>
        <p:txBody>
          <a:bodyPr wrap="square" rtlCol="0">
            <a:spAutoFit/>
          </a:bodyPr>
          <a:lstStyle/>
          <a:p>
            <a:pPr indent="0">
              <a:lnSpc>
                <a:spcPct val="110000"/>
              </a:lnSpc>
              <a:buClr>
                <a:srgbClr val="ACD433"/>
              </a:buClr>
              <a:buFont typeface="Wingdings" panose="05000000000000000000" charset="0"/>
              <a:buChar char="Ø"/>
            </a:pPr>
            <a:r>
              <a:rPr lang="en-IN" altLang="en-US" sz="2800" dirty="0">
                <a:solidFill>
                  <a:schemeClr val="bg1"/>
                </a:solidFill>
              </a:rPr>
              <a:t>  </a:t>
            </a:r>
            <a:r>
              <a:rPr lang="en-US" sz="2800" dirty="0">
                <a:solidFill>
                  <a:schemeClr val="bg1"/>
                </a:solidFill>
              </a:rPr>
              <a:t>Student </a:t>
            </a:r>
            <a:r>
              <a:rPr lang="en-IN" altLang="en-US" sz="2800" dirty="0">
                <a:solidFill>
                  <a:schemeClr val="bg1"/>
                </a:solidFill>
              </a:rPr>
              <a:t>admission</a:t>
            </a:r>
            <a:r>
              <a:rPr lang="en-US" sz="2800" dirty="0">
                <a:solidFill>
                  <a:schemeClr val="bg1"/>
                </a:solidFill>
              </a:rPr>
              <a:t> support system project is desktop application which is develop in java platform</a:t>
            </a:r>
            <a:r>
              <a:rPr lang="en-IN" altLang="en-US" sz="2800" dirty="0">
                <a:solidFill>
                  <a:schemeClr val="bg1"/>
                </a:solidFill>
              </a:rPr>
              <a:t>.</a:t>
            </a:r>
            <a:endParaRPr lang="en-IN" altLang="en-US" sz="2800" dirty="0">
              <a:solidFill>
                <a:schemeClr val="bg1"/>
              </a:solidFill>
            </a:endParaRPr>
          </a:p>
          <a:p>
            <a:pPr indent="0">
              <a:lnSpc>
                <a:spcPct val="110000"/>
              </a:lnSpc>
              <a:buClr>
                <a:srgbClr val="ACD433"/>
              </a:buClr>
              <a:buFont typeface="Wingdings" panose="05000000000000000000" charset="0"/>
              <a:buNone/>
            </a:pPr>
            <a:endParaRPr lang="en-US" sz="2800" dirty="0">
              <a:solidFill>
                <a:schemeClr val="bg1"/>
              </a:solidFill>
            </a:endParaRPr>
          </a:p>
          <a:p>
            <a:pPr indent="0">
              <a:lnSpc>
                <a:spcPct val="110000"/>
              </a:lnSpc>
              <a:buClr>
                <a:srgbClr val="ACD433"/>
              </a:buClr>
              <a:buFont typeface="Wingdings" panose="05000000000000000000" charset="0"/>
              <a:buChar char="Ø"/>
            </a:pPr>
            <a:r>
              <a:rPr lang="en-US" sz="2800">
                <a:solidFill>
                  <a:schemeClr val="bg1"/>
                </a:solidFill>
              </a:rPr>
              <a:t>  Design of the project is  done by </a:t>
            </a:r>
            <a:r>
              <a:rPr lang="en-US" sz="2800" smtClean="0">
                <a:solidFill>
                  <a:schemeClr val="bg1"/>
                </a:solidFill>
              </a:rPr>
              <a:t> </a:t>
            </a:r>
            <a:r>
              <a:rPr lang="en-US" sz="2800">
                <a:solidFill>
                  <a:schemeClr val="bg1"/>
                </a:solidFill>
              </a:rPr>
              <a:t>Swing technology.</a:t>
            </a:r>
            <a:endParaRPr lang="en-US" sz="2800">
              <a:solidFill>
                <a:schemeClr val="bg1"/>
              </a:solidFill>
            </a:endParaRPr>
          </a:p>
          <a:p>
            <a:pPr indent="0">
              <a:lnSpc>
                <a:spcPct val="110000"/>
              </a:lnSpc>
              <a:buClr>
                <a:srgbClr val="ACD433"/>
              </a:buClr>
              <a:buFont typeface="Wingdings" panose="05000000000000000000" charset="0"/>
              <a:buNone/>
            </a:pPr>
            <a:endParaRPr lang="en-US" sz="2800" dirty="0">
              <a:solidFill>
                <a:schemeClr val="bg1"/>
              </a:solidFill>
            </a:endParaRPr>
          </a:p>
          <a:p>
            <a:pPr indent="0">
              <a:lnSpc>
                <a:spcPct val="110000"/>
              </a:lnSpc>
              <a:buClr>
                <a:srgbClr val="ACD433"/>
              </a:buClr>
              <a:buFont typeface="Wingdings" panose="05000000000000000000" charset="0"/>
              <a:buChar char="Ø"/>
            </a:pPr>
            <a:r>
              <a:rPr lang="en-US" sz="2800" dirty="0">
                <a:solidFill>
                  <a:schemeClr val="bg1"/>
                </a:solidFill>
              </a:rPr>
              <a:t> The system is made for Helping students and also for School, Colleges and Universities to help automate the admission procedure.</a:t>
            </a:r>
            <a:endParaRPr lang="en-US" sz="2800" dirty="0">
              <a:solidFill>
                <a:schemeClr val="bg1"/>
              </a:solidFill>
            </a:endParaRPr>
          </a:p>
          <a:p>
            <a:pPr indent="0">
              <a:lnSpc>
                <a:spcPct val="110000"/>
              </a:lnSpc>
              <a:buClr>
                <a:srgbClr val="ACD433"/>
              </a:buClr>
              <a:buFont typeface="Wingdings" panose="05000000000000000000" charset="0"/>
              <a:buNone/>
            </a:pPr>
            <a:endParaRPr lang="en-IN" altLang="en-US" sz="2800" dirty="0">
              <a:solidFill>
                <a:schemeClr val="bg1"/>
              </a:solidFill>
            </a:endParaRPr>
          </a:p>
        </p:txBody>
      </p:sp>
      <p:sp>
        <p:nvSpPr>
          <p:cNvPr id="5" name="Text Box 4"/>
          <p:cNvSpPr txBox="1"/>
          <p:nvPr/>
        </p:nvSpPr>
        <p:spPr>
          <a:xfrm>
            <a:off x="9148445" y="6240780"/>
            <a:ext cx="3839845" cy="398780"/>
          </a:xfrm>
          <a:prstGeom prst="rect">
            <a:avLst/>
          </a:prstGeom>
          <a:noFill/>
        </p:spPr>
        <p:txBody>
          <a:bodyPr wrap="square" rtlCol="0">
            <a:spAutoFit/>
          </a:bodyPr>
          <a:lstStyle/>
          <a:p>
            <a:r>
              <a:rPr lang="en-IN" altLang="en-US" sz="2000">
                <a:solidFill>
                  <a:srgbClr val="ACD433"/>
                </a:solidFill>
              </a:rPr>
              <a:t>TO CONTINUE....</a:t>
            </a:r>
            <a:endParaRPr lang="en-IN" altLang="en-US" sz="2000">
              <a:solidFill>
                <a:srgbClr val="ACD433"/>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a:t>3</a:t>
            </a:r>
            <a:endParaRPr lang="en-IN" altLang="en-US" sz="32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956945" y="607060"/>
            <a:ext cx="10278110" cy="6123940"/>
          </a:xfrm>
          <a:prstGeom prst="rect">
            <a:avLst/>
          </a:prstGeom>
          <a:noFill/>
        </p:spPr>
        <p:txBody>
          <a:bodyPr wrap="square" rtlCol="0">
            <a:spAutoFit/>
          </a:bodyPr>
          <a:lstStyle/>
          <a:p>
            <a:pPr indent="0" algn="just">
              <a:lnSpc>
                <a:spcPct val="100000"/>
              </a:lnSpc>
              <a:buClr>
                <a:srgbClr val="ACD433"/>
              </a:buClr>
              <a:buFont typeface="Wingdings" panose="05000000000000000000" charset="0"/>
              <a:buChar char="Ø"/>
            </a:pPr>
            <a:r>
              <a:rPr lang="en-US" sz="2800" dirty="0">
                <a:solidFill>
                  <a:schemeClr val="bg1"/>
                </a:solidFill>
                <a:sym typeface="+mn-ea"/>
              </a:rPr>
              <a:t>  Student </a:t>
            </a:r>
            <a:r>
              <a:rPr lang="en-IN" altLang="en-US" sz="2800" dirty="0">
                <a:solidFill>
                  <a:schemeClr val="bg1"/>
                </a:solidFill>
                <a:sym typeface="+mn-ea"/>
              </a:rPr>
              <a:t>admission</a:t>
            </a:r>
            <a:r>
              <a:rPr lang="en-US" sz="2800" dirty="0">
                <a:solidFill>
                  <a:schemeClr val="bg1"/>
                </a:solidFill>
                <a:sym typeface="+mn-ea"/>
              </a:rPr>
              <a:t> support system  allows you to manage the admissions of all the   students easily along with student’s basic details, family information, previous school details, and report card. Student management system is an environment where all the process of the student in </a:t>
            </a:r>
            <a:r>
              <a:rPr lang="en-IN" altLang="en-US" sz="2800" dirty="0">
                <a:solidFill>
                  <a:schemeClr val="bg1"/>
                </a:solidFill>
                <a:sym typeface="+mn-ea"/>
              </a:rPr>
              <a:t>t</a:t>
            </a:r>
            <a:r>
              <a:rPr lang="en-US" sz="2800" dirty="0">
                <a:solidFill>
                  <a:schemeClr val="bg1"/>
                </a:solidFill>
                <a:sym typeface="+mn-ea"/>
              </a:rPr>
              <a:t>he institution is managed.</a:t>
            </a:r>
            <a:endParaRPr lang="en-US" sz="2800" dirty="0">
              <a:solidFill>
                <a:schemeClr val="bg1"/>
              </a:solidFill>
              <a:sym typeface="+mn-ea"/>
            </a:endParaRPr>
          </a:p>
          <a:p>
            <a:pPr indent="0">
              <a:lnSpc>
                <a:spcPct val="100000"/>
              </a:lnSpc>
              <a:buClr>
                <a:srgbClr val="ACD433"/>
              </a:buClr>
              <a:buFont typeface="Wingdings" panose="05000000000000000000" charset="0"/>
              <a:buNone/>
            </a:pPr>
            <a:endParaRPr lang="en-US" sz="2800" dirty="0">
              <a:solidFill>
                <a:schemeClr val="bg1"/>
              </a:solidFill>
            </a:endParaRPr>
          </a:p>
          <a:p>
            <a:pPr indent="0" algn="just">
              <a:lnSpc>
                <a:spcPct val="100000"/>
              </a:lnSpc>
              <a:buClr>
                <a:srgbClr val="ACD433"/>
              </a:buClr>
              <a:buFont typeface="Wingdings" panose="05000000000000000000" charset="0"/>
              <a:buChar char="Ø"/>
            </a:pPr>
            <a:r>
              <a:rPr lang="en-US" sz="2800" dirty="0">
                <a:solidFill>
                  <a:schemeClr val="bg1"/>
                </a:solidFill>
                <a:sym typeface="+mn-ea"/>
              </a:rPr>
              <a:t>   It includes process like registration of the student's details, assigning the department based on their course and maintenance of the record.</a:t>
            </a:r>
            <a:endParaRPr lang="en-US" sz="2800" dirty="0">
              <a:solidFill>
                <a:schemeClr val="bg1"/>
              </a:solidFill>
              <a:sym typeface="+mn-ea"/>
            </a:endParaRPr>
          </a:p>
          <a:p>
            <a:pPr indent="0">
              <a:lnSpc>
                <a:spcPct val="100000"/>
              </a:lnSpc>
              <a:buClr>
                <a:srgbClr val="ACD433"/>
              </a:buClr>
              <a:buFont typeface="Wingdings" panose="05000000000000000000" charset="0"/>
              <a:buNone/>
            </a:pPr>
            <a:endParaRPr lang="en-US" sz="2800" dirty="0">
              <a:solidFill>
                <a:schemeClr val="bg1"/>
              </a:solidFill>
            </a:endParaRPr>
          </a:p>
          <a:p>
            <a:pPr indent="0">
              <a:lnSpc>
                <a:spcPct val="100000"/>
              </a:lnSpc>
              <a:buClr>
                <a:srgbClr val="ACD433"/>
              </a:buClr>
              <a:buFont typeface="Wingdings" panose="05000000000000000000" charset="0"/>
              <a:buChar char="Ø"/>
            </a:pPr>
            <a:r>
              <a:rPr lang="en-US" sz="2800" dirty="0">
                <a:solidFill>
                  <a:schemeClr val="bg1"/>
                </a:solidFill>
                <a:sym typeface="+mn-ea"/>
              </a:rPr>
              <a:t>   it’s design concentrates on 2 Types of user:</a:t>
            </a:r>
            <a:endParaRPr lang="en-US" sz="2800" dirty="0">
              <a:solidFill>
                <a:schemeClr val="bg1"/>
              </a:solidFill>
            </a:endParaRPr>
          </a:p>
          <a:p>
            <a:pPr marL="800100" lvl="1" indent="-342900">
              <a:lnSpc>
                <a:spcPct val="100000"/>
              </a:lnSpc>
              <a:buClr>
                <a:srgbClr val="ACD433"/>
              </a:buClr>
              <a:buFont typeface="+mj-lt"/>
              <a:buAutoNum type="arabicPeriod"/>
            </a:pPr>
            <a:r>
              <a:rPr lang="en-IN" altLang="en-US" sz="2800" dirty="0">
                <a:solidFill>
                  <a:schemeClr val="bg1"/>
                </a:solidFill>
                <a:sym typeface="+mn-ea"/>
              </a:rPr>
              <a:t>ADMIN</a:t>
            </a:r>
            <a:endParaRPr lang="en-IN" altLang="en-US" sz="2800" dirty="0">
              <a:solidFill>
                <a:schemeClr val="bg1"/>
              </a:solidFill>
            </a:endParaRPr>
          </a:p>
          <a:p>
            <a:pPr marL="800100" lvl="1" indent="-342900">
              <a:lnSpc>
                <a:spcPct val="100000"/>
              </a:lnSpc>
              <a:buClr>
                <a:srgbClr val="ACD433"/>
              </a:buClr>
              <a:buFont typeface="+mj-lt"/>
              <a:buAutoNum type="arabicPeriod"/>
            </a:pPr>
            <a:r>
              <a:rPr lang="en-IN" altLang="en-US" sz="2800" dirty="0">
                <a:solidFill>
                  <a:schemeClr val="bg1"/>
                </a:solidFill>
                <a:sym typeface="+mn-ea"/>
              </a:rPr>
              <a:t>STUDENTS</a:t>
            </a:r>
            <a:endParaRPr lang="en-IN" altLang="en-US" sz="2800" dirty="0">
              <a:solidFill>
                <a:schemeClr val="bg1"/>
              </a:solidFill>
            </a:endParaRPr>
          </a:p>
          <a:p>
            <a:pPr>
              <a:lnSpc>
                <a:spcPct val="100000"/>
              </a:lnSpc>
            </a:pPr>
            <a:endParaRPr lang="en-US" sz="2800" dirty="0"/>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a:t>4</a:t>
            </a:r>
            <a:endParaRPr lang="en-IN" altLang="en-US" sz="32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3067050" y="171450"/>
            <a:ext cx="6600825" cy="768350"/>
          </a:xfrm>
          <a:prstGeom prst="rect">
            <a:avLst/>
          </a:prstGeom>
          <a:noFill/>
        </p:spPr>
        <p:txBody>
          <a:bodyPr wrap="square" rtlCol="0">
            <a:spAutoFit/>
          </a:bodyPr>
          <a:lstStyle/>
          <a:p>
            <a:r>
              <a:rPr lang="en-US" sz="4400">
                <a:solidFill>
                  <a:srgbClr val="ACD433"/>
                </a:solidFill>
                <a:sym typeface="+mn-ea"/>
              </a:rPr>
              <a:t>Need For The New System</a:t>
            </a:r>
            <a:endParaRPr lang="en-US" sz="4400">
              <a:solidFill>
                <a:srgbClr val="ACD433"/>
              </a:solidFill>
              <a:sym typeface="+mn-ea"/>
            </a:endParaRPr>
          </a:p>
        </p:txBody>
      </p:sp>
      <p:sp>
        <p:nvSpPr>
          <p:cNvPr id="3" name="Text Box 2"/>
          <p:cNvSpPr txBox="1"/>
          <p:nvPr/>
        </p:nvSpPr>
        <p:spPr>
          <a:xfrm>
            <a:off x="895350" y="1250950"/>
            <a:ext cx="10744200" cy="2936188"/>
          </a:xfrm>
          <a:prstGeom prst="rect">
            <a:avLst/>
          </a:prstGeom>
          <a:noFill/>
        </p:spPr>
        <p:txBody>
          <a:bodyPr wrap="square" rtlCol="0">
            <a:spAutoFit/>
          </a:bodyPr>
          <a:lstStyle/>
          <a:p>
            <a:pPr marL="285750" indent="-285750">
              <a:lnSpc>
                <a:spcPct val="110000"/>
              </a:lnSpc>
              <a:buClr>
                <a:srgbClr val="ACD433"/>
              </a:buClr>
            </a:pPr>
            <a:endParaRPr lang="en-US" altLang="en-US" sz="2800" dirty="0" smtClean="0">
              <a:solidFill>
                <a:schemeClr val="bg1"/>
              </a:solidFill>
            </a:endParaRPr>
          </a:p>
          <a:p>
            <a:pPr marL="285750" indent="-285750">
              <a:lnSpc>
                <a:spcPct val="110000"/>
              </a:lnSpc>
              <a:buClr>
                <a:srgbClr val="ACD433"/>
              </a:buClr>
            </a:pPr>
            <a:endParaRPr lang="en-US" sz="2800" dirty="0" smtClean="0">
              <a:solidFill>
                <a:schemeClr val="bg1"/>
              </a:solidFill>
            </a:endParaRPr>
          </a:p>
          <a:p>
            <a:pPr marL="285750" indent="-285750">
              <a:lnSpc>
                <a:spcPct val="110000"/>
              </a:lnSpc>
              <a:buClr>
                <a:srgbClr val="ACD433"/>
              </a:buClr>
              <a:buFont typeface="Wingdings" panose="05000000000000000000" charset="0"/>
              <a:buChar char="Ø"/>
            </a:pPr>
            <a:r>
              <a:rPr lang="en-IN" altLang="en-US" sz="2800" dirty="0" smtClean="0">
                <a:solidFill>
                  <a:schemeClr val="bg1"/>
                </a:solidFill>
              </a:rPr>
              <a:t> </a:t>
            </a:r>
            <a:r>
              <a:rPr lang="en-US" altLang="en-US" sz="2800" dirty="0" smtClean="0">
                <a:solidFill>
                  <a:schemeClr val="bg1"/>
                </a:solidFill>
              </a:rPr>
              <a:t>Presently  admission support system register process is done through before admission . That would require a manual fill up that could make mistakes which brings  students into trouble.</a:t>
            </a:r>
            <a:r>
              <a:rPr lang="en-IN" altLang="en-US" sz="2800" dirty="0" smtClean="0">
                <a:solidFill>
                  <a:schemeClr val="bg1"/>
                </a:solidFill>
              </a:rPr>
              <a:t>  </a:t>
            </a:r>
            <a:endParaRPr lang="en-IN" altLang="en-US" sz="2800" dirty="0" smtClean="0">
              <a:solidFill>
                <a:schemeClr val="bg1"/>
              </a:solidFill>
            </a:endParaRPr>
          </a:p>
          <a:p>
            <a:pPr indent="0">
              <a:lnSpc>
                <a:spcPct val="110000"/>
              </a:lnSpc>
              <a:buClr>
                <a:srgbClr val="ACD433"/>
              </a:buClr>
              <a:buFont typeface="Wingdings" panose="05000000000000000000" charset="0"/>
              <a:buNone/>
            </a:pPr>
            <a:r>
              <a:rPr lang="en-IN" altLang="en-US" sz="2800" dirty="0" smtClean="0">
                <a:solidFill>
                  <a:schemeClr val="bg1"/>
                </a:solidFill>
              </a:rPr>
              <a:t>  </a:t>
            </a:r>
            <a:endParaRPr lang="en-IN" altLang="en-US" sz="2800" dirty="0">
              <a:solidFill>
                <a:schemeClr val="bg1"/>
              </a:solidFill>
            </a:endParaRPr>
          </a:p>
        </p:txBody>
      </p:sp>
      <p:sp>
        <p:nvSpPr>
          <p:cNvPr id="4" name="Text Box 3"/>
          <p:cNvSpPr txBox="1"/>
          <p:nvPr/>
        </p:nvSpPr>
        <p:spPr>
          <a:xfrm>
            <a:off x="9926320" y="6288405"/>
            <a:ext cx="1713230" cy="368300"/>
          </a:xfrm>
          <a:prstGeom prst="rect">
            <a:avLst/>
          </a:prstGeom>
          <a:noFill/>
        </p:spPr>
        <p:txBody>
          <a:bodyPr wrap="none" rtlCol="0" anchor="t">
            <a:spAutoFit/>
          </a:bodyPr>
          <a:lstStyle/>
          <a:p>
            <a:r>
              <a:rPr lang="en-IN" altLang="en-US">
                <a:solidFill>
                  <a:srgbClr val="ACD433"/>
                </a:solidFill>
                <a:sym typeface="+mn-ea"/>
              </a:rPr>
              <a:t>TO CONTINUE....</a:t>
            </a:r>
            <a:endParaRPr lang="en-US"/>
          </a:p>
        </p:txBody>
      </p:sp>
      <p:sp>
        <p:nvSpPr>
          <p:cNvPr id="12" name="Rectangles 11"/>
          <p:cNvSpPr/>
          <p:nvPr/>
        </p:nvSpPr>
        <p:spPr>
          <a:xfrm>
            <a:off x="11270615"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a:t>5</a:t>
            </a:r>
            <a:endParaRPr lang="en-IN" altLang="en-US" sz="32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902970" y="874395"/>
            <a:ext cx="10579735" cy="4745915"/>
          </a:xfrm>
          <a:prstGeom prst="rect">
            <a:avLst/>
          </a:prstGeom>
          <a:noFill/>
        </p:spPr>
        <p:txBody>
          <a:bodyPr wrap="square" rtlCol="0">
            <a:spAutoFit/>
          </a:bodyPr>
          <a:lstStyle/>
          <a:p>
            <a:pPr marL="285750" indent="-285750" algn="just">
              <a:lnSpc>
                <a:spcPct val="120000"/>
              </a:lnSpc>
              <a:buClr>
                <a:srgbClr val="ACD433"/>
              </a:buClr>
              <a:buFont typeface="Wingdings" panose="05000000000000000000" charset="0"/>
              <a:buChar char="Ø"/>
            </a:pPr>
            <a:r>
              <a:rPr lang="en-IN" altLang="en-US" sz="2800" dirty="0" smtClean="0">
                <a:solidFill>
                  <a:schemeClr val="bg1"/>
                </a:solidFill>
                <a:sym typeface="+mn-ea"/>
              </a:rPr>
              <a:t> </a:t>
            </a:r>
            <a:r>
              <a:rPr lang="en-US" altLang="en-US" sz="2800" dirty="0" smtClean="0">
                <a:solidFill>
                  <a:schemeClr val="bg1"/>
                </a:solidFill>
                <a:sym typeface="+mn-ea"/>
              </a:rPr>
              <a:t>Administrator distribute colleges according to current year merit list &amp; Admin can also add collages and courses among different departments.</a:t>
            </a:r>
            <a:endParaRPr lang="en-IN" altLang="en-US" sz="2800" dirty="0" smtClean="0">
              <a:solidFill>
                <a:schemeClr val="bg1"/>
              </a:solidFill>
              <a:sym typeface="+mn-ea"/>
            </a:endParaRPr>
          </a:p>
          <a:p>
            <a:pPr indent="0" algn="just">
              <a:lnSpc>
                <a:spcPct val="120000"/>
              </a:lnSpc>
              <a:buClr>
                <a:srgbClr val="ACD433"/>
              </a:buClr>
              <a:buFont typeface="Wingdings" panose="05000000000000000000" charset="0"/>
              <a:buNone/>
            </a:pPr>
            <a:endParaRPr lang="en-IN" altLang="en-US" sz="2800" dirty="0">
              <a:solidFill>
                <a:schemeClr val="bg1"/>
              </a:solidFill>
            </a:endParaRPr>
          </a:p>
          <a:p>
            <a:pPr marL="285750" indent="-285750" algn="just">
              <a:lnSpc>
                <a:spcPct val="120000"/>
              </a:lnSpc>
              <a:buClr>
                <a:srgbClr val="ACD433"/>
              </a:buClr>
              <a:buFont typeface="Wingdings" panose="05000000000000000000" charset="0"/>
              <a:buChar char="Ø"/>
            </a:pPr>
            <a:r>
              <a:rPr lang="en-IN" altLang="en-US" sz="2800" dirty="0" smtClean="0">
                <a:solidFill>
                  <a:schemeClr val="bg1"/>
                </a:solidFill>
                <a:sym typeface="+mn-ea"/>
              </a:rPr>
              <a:t> </a:t>
            </a:r>
            <a:r>
              <a:rPr lang="en-US" altLang="en-US" sz="2800" dirty="0" smtClean="0">
                <a:solidFill>
                  <a:schemeClr val="bg1"/>
                </a:solidFill>
                <a:sym typeface="+mn-ea"/>
              </a:rPr>
              <a:t>Admin can deactivate student’s login and also eligible to generate report. Student must have to filled all details like (name, surname,10th result,12thresult and select course etc…).When student filled all details then they will be hand-</a:t>
            </a:r>
            <a:r>
              <a:rPr lang="en-US" altLang="en-US" sz="2800" dirty="0" err="1" smtClean="0">
                <a:solidFill>
                  <a:schemeClr val="bg1"/>
                </a:solidFill>
                <a:sym typeface="+mn-ea"/>
              </a:rPr>
              <a:t>overed</a:t>
            </a:r>
            <a:r>
              <a:rPr lang="en-US" altLang="en-US" sz="2800" dirty="0" smtClean="0">
                <a:solidFill>
                  <a:schemeClr val="bg1"/>
                </a:solidFill>
                <a:sym typeface="+mn-ea"/>
              </a:rPr>
              <a:t> the list of colleges in which they are eligible to get admission.</a:t>
            </a:r>
            <a:r>
              <a:rPr lang="en-IN" altLang="en-US" sz="2800" dirty="0" smtClean="0">
                <a:solidFill>
                  <a:schemeClr val="bg1"/>
                </a:solidFill>
                <a:sym typeface="+mn-ea"/>
              </a:rPr>
              <a:t> </a:t>
            </a:r>
            <a:endParaRPr lang="en-US" sz="2800" dirty="0"/>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a:t>6</a:t>
            </a:r>
            <a:endParaRPr lang="en-IN" altLang="en-US" sz="3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3378835" y="67945"/>
            <a:ext cx="6931025" cy="1445260"/>
          </a:xfrm>
          <a:prstGeom prst="rect">
            <a:avLst/>
          </a:prstGeom>
          <a:noFill/>
        </p:spPr>
        <p:txBody>
          <a:bodyPr wrap="square" rtlCol="0">
            <a:spAutoFit/>
          </a:bodyPr>
          <a:lstStyle/>
          <a:p>
            <a:r>
              <a:rPr lang="en-US" sz="4400">
                <a:solidFill>
                  <a:srgbClr val="ACD433"/>
                </a:solidFill>
                <a:sym typeface="+mn-ea"/>
              </a:rPr>
              <a:t>Objective of new system</a:t>
            </a:r>
            <a:endParaRPr lang="en-US" sz="4400">
              <a:solidFill>
                <a:srgbClr val="ACD433"/>
              </a:solidFill>
            </a:endParaRPr>
          </a:p>
          <a:p>
            <a:endParaRPr lang="en-US" sz="4400">
              <a:solidFill>
                <a:srgbClr val="ACD433"/>
              </a:solidFill>
            </a:endParaRPr>
          </a:p>
        </p:txBody>
      </p:sp>
      <p:sp>
        <p:nvSpPr>
          <p:cNvPr id="3" name="Text Box 2"/>
          <p:cNvSpPr txBox="1"/>
          <p:nvPr/>
        </p:nvSpPr>
        <p:spPr>
          <a:xfrm>
            <a:off x="1036320" y="1440815"/>
            <a:ext cx="10530840" cy="2460625"/>
          </a:xfrm>
          <a:prstGeom prst="rect">
            <a:avLst/>
          </a:prstGeom>
          <a:noFill/>
        </p:spPr>
        <p:txBody>
          <a:bodyPr wrap="square" rtlCol="0">
            <a:spAutoFit/>
          </a:bodyPr>
          <a:lstStyle/>
          <a:p>
            <a:pPr marL="285750" indent="-285750">
              <a:lnSpc>
                <a:spcPct val="110000"/>
              </a:lnSpc>
              <a:buClr>
                <a:srgbClr val="ACD433"/>
              </a:buClr>
              <a:buFont typeface="Wingdings" panose="05000000000000000000" charset="0"/>
              <a:buChar char="Ø"/>
            </a:pPr>
            <a:r>
              <a:rPr lang="en-US" sz="2800">
                <a:solidFill>
                  <a:schemeClr val="bg1"/>
                </a:solidFill>
              </a:rPr>
              <a:t>To predict the chanced of admission in any university collage, schools, based on academic parameters.</a:t>
            </a:r>
            <a:endParaRPr lang="en-US" sz="2800">
              <a:solidFill>
                <a:schemeClr val="bg1"/>
              </a:solidFill>
            </a:endParaRPr>
          </a:p>
          <a:p>
            <a:pPr indent="0">
              <a:lnSpc>
                <a:spcPct val="110000"/>
              </a:lnSpc>
              <a:buClr>
                <a:srgbClr val="ACD433"/>
              </a:buClr>
              <a:buFont typeface="Wingdings" panose="05000000000000000000" charset="0"/>
              <a:buNone/>
            </a:pPr>
            <a:endParaRPr lang="en-US" sz="2800">
              <a:solidFill>
                <a:schemeClr val="bg1"/>
              </a:solidFill>
            </a:endParaRPr>
          </a:p>
          <a:p>
            <a:pPr marL="285750" indent="-285750">
              <a:lnSpc>
                <a:spcPct val="110000"/>
              </a:lnSpc>
              <a:buClr>
                <a:srgbClr val="ACD433"/>
              </a:buClr>
              <a:buFont typeface="Wingdings" panose="05000000000000000000" charset="0"/>
              <a:buChar char="Ø"/>
            </a:pPr>
            <a:r>
              <a:rPr lang="en-US" sz="2800">
                <a:solidFill>
                  <a:schemeClr val="bg1"/>
                </a:solidFill>
              </a:rPr>
              <a:t>To help to students for choosing the better collage university and schools based on their profile.</a:t>
            </a:r>
            <a:endParaRPr lang="en-US" sz="2800">
              <a:solidFill>
                <a:schemeClr val="bg1"/>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a:t>7</a:t>
            </a:r>
            <a:endParaRPr lang="en-IN" altLang="en-US" sz="32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3791585" y="116205"/>
            <a:ext cx="6172835" cy="768350"/>
          </a:xfrm>
          <a:prstGeom prst="rect">
            <a:avLst/>
          </a:prstGeom>
          <a:noFill/>
        </p:spPr>
        <p:txBody>
          <a:bodyPr wrap="square" rtlCol="0">
            <a:spAutoFit/>
          </a:bodyPr>
          <a:lstStyle/>
          <a:p>
            <a:r>
              <a:rPr lang="en-US" sz="4400">
                <a:solidFill>
                  <a:srgbClr val="ACD433"/>
                </a:solidFill>
              </a:rPr>
              <a:t>Problem definition</a:t>
            </a:r>
            <a:endParaRPr lang="en-US" sz="4400">
              <a:solidFill>
                <a:srgbClr val="ACD433"/>
              </a:solidFill>
            </a:endParaRPr>
          </a:p>
        </p:txBody>
      </p:sp>
      <p:sp>
        <p:nvSpPr>
          <p:cNvPr id="3" name="Text Box 2"/>
          <p:cNvSpPr txBox="1"/>
          <p:nvPr/>
        </p:nvSpPr>
        <p:spPr>
          <a:xfrm>
            <a:off x="1238250" y="984250"/>
            <a:ext cx="9974580" cy="4401205"/>
          </a:xfrm>
          <a:prstGeom prst="rect">
            <a:avLst/>
          </a:prstGeom>
          <a:noFill/>
        </p:spPr>
        <p:txBody>
          <a:bodyPr wrap="square" rtlCol="0">
            <a:spAutoFit/>
          </a:bodyPr>
          <a:lstStyle/>
          <a:p>
            <a:pPr marL="457200" indent="-457200" algn="just">
              <a:buClr>
                <a:srgbClr val="ACD433"/>
              </a:buClr>
              <a:buFont typeface="Wingdings" panose="05000000000000000000" charset="0"/>
              <a:buChar char="Ø"/>
            </a:pPr>
            <a:endParaRPr lang="en-US" sz="2800" dirty="0" smtClean="0">
              <a:solidFill>
                <a:schemeClr val="bg1"/>
              </a:solidFill>
            </a:endParaRPr>
          </a:p>
          <a:p>
            <a:pPr marL="457200" indent="-457200" algn="just">
              <a:buClr>
                <a:srgbClr val="ACD433"/>
              </a:buClr>
              <a:buFont typeface="Wingdings" panose="05000000000000000000" charset="0"/>
              <a:buChar char="Ø"/>
            </a:pPr>
            <a:endParaRPr lang="en-US" sz="2800" dirty="0" smtClean="0">
              <a:solidFill>
                <a:schemeClr val="bg1"/>
              </a:solidFill>
            </a:endParaRPr>
          </a:p>
          <a:p>
            <a:pPr marL="457200" indent="-457200" algn="just">
              <a:buClr>
                <a:srgbClr val="ACD433"/>
              </a:buClr>
              <a:buFont typeface="Wingdings" panose="05000000000000000000" charset="0"/>
              <a:buChar char="Ø"/>
            </a:pPr>
            <a:endParaRPr lang="en-US" sz="2800" dirty="0" smtClean="0">
              <a:solidFill>
                <a:schemeClr val="bg1"/>
              </a:solidFill>
            </a:endParaRPr>
          </a:p>
          <a:p>
            <a:pPr marL="457200" indent="-457200" algn="just">
              <a:buClr>
                <a:srgbClr val="ACD433"/>
              </a:buClr>
              <a:buFont typeface="Wingdings" panose="05000000000000000000" charset="0"/>
              <a:buChar char="Ø"/>
            </a:pPr>
            <a:endParaRPr lang="en-US" sz="2800" dirty="0" smtClean="0">
              <a:solidFill>
                <a:schemeClr val="bg1"/>
              </a:solidFill>
            </a:endParaRPr>
          </a:p>
          <a:p>
            <a:pPr marL="457200" indent="-457200" algn="just">
              <a:buClr>
                <a:srgbClr val="ACD433"/>
              </a:buClr>
              <a:buFont typeface="Wingdings" panose="05000000000000000000" charset="0"/>
              <a:buChar char="Ø"/>
            </a:pPr>
            <a:r>
              <a:rPr lang="en-US" sz="2800" dirty="0" smtClean="0">
                <a:solidFill>
                  <a:schemeClr val="bg1"/>
                </a:solidFill>
              </a:rPr>
              <a:t>Students admission is not just an important part but also the crucial one for the  college. This procedure is first priority  of any college.</a:t>
            </a:r>
            <a:endParaRPr lang="en-US" sz="2800" dirty="0" smtClean="0">
              <a:solidFill>
                <a:schemeClr val="bg1"/>
              </a:solidFill>
            </a:endParaRPr>
          </a:p>
          <a:p>
            <a:pPr indent="0" algn="just">
              <a:buClr>
                <a:srgbClr val="ACD433"/>
              </a:buClr>
              <a:buFont typeface="Wingdings" panose="05000000000000000000" charset="0"/>
              <a:buNone/>
            </a:pPr>
            <a:endParaRPr lang="en-US" sz="2800" dirty="0">
              <a:solidFill>
                <a:schemeClr val="bg1"/>
              </a:solidFill>
            </a:endParaRPr>
          </a:p>
          <a:p>
            <a:pPr marL="457200" indent="-457200">
              <a:buClr>
                <a:srgbClr val="ACD433"/>
              </a:buClr>
              <a:buFont typeface="Wingdings" panose="05000000000000000000" charset="0"/>
              <a:buChar char="Ø"/>
            </a:pPr>
            <a:endParaRPr lang="en-US" sz="2800" dirty="0">
              <a:solidFill>
                <a:schemeClr val="bg1"/>
              </a:solidFill>
            </a:endParaRPr>
          </a:p>
          <a:p>
            <a:pPr marL="457200" indent="-457200">
              <a:buClr>
                <a:srgbClr val="ACD433"/>
              </a:buClr>
              <a:buFont typeface="Wingdings" panose="05000000000000000000" charset="0"/>
              <a:buChar char="Ø"/>
            </a:pPr>
            <a:endParaRPr lang="en-US" sz="2800" dirty="0">
              <a:solidFill>
                <a:schemeClr val="bg1"/>
              </a:solidFill>
            </a:endParaRPr>
          </a:p>
        </p:txBody>
      </p:sp>
      <p:sp>
        <p:nvSpPr>
          <p:cNvPr id="4" name="Text Box 3"/>
          <p:cNvSpPr txBox="1"/>
          <p:nvPr/>
        </p:nvSpPr>
        <p:spPr>
          <a:xfrm>
            <a:off x="9926320" y="6288405"/>
            <a:ext cx="1713230" cy="368300"/>
          </a:xfrm>
          <a:prstGeom prst="rect">
            <a:avLst/>
          </a:prstGeom>
          <a:noFill/>
        </p:spPr>
        <p:txBody>
          <a:bodyPr wrap="none" rtlCol="0" anchor="t">
            <a:spAutoFit/>
          </a:bodyPr>
          <a:lstStyle/>
          <a:p>
            <a:r>
              <a:rPr lang="en-IN" altLang="en-US">
                <a:solidFill>
                  <a:srgbClr val="ACD433"/>
                </a:solidFill>
                <a:sym typeface="+mn-ea"/>
              </a:rPr>
              <a:t>TO CONTINUE....</a:t>
            </a:r>
            <a:endParaRPr lang="en-US"/>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a:t>8</a:t>
            </a:r>
            <a:endParaRPr lang="en-IN" altLang="en-US" sz="32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ext Box 1"/>
          <p:cNvSpPr txBox="1"/>
          <p:nvPr/>
        </p:nvSpPr>
        <p:spPr>
          <a:xfrm>
            <a:off x="1361440" y="908050"/>
            <a:ext cx="10104120" cy="3711785"/>
          </a:xfrm>
          <a:prstGeom prst="rect">
            <a:avLst/>
          </a:prstGeom>
          <a:noFill/>
        </p:spPr>
        <p:txBody>
          <a:bodyPr wrap="square" rtlCol="0" anchor="t">
            <a:spAutoFit/>
          </a:bodyPr>
          <a:lstStyle/>
          <a:p>
            <a:pPr marL="457200" indent="-457200" algn="just">
              <a:lnSpc>
                <a:spcPct val="120000"/>
              </a:lnSpc>
              <a:buClr>
                <a:srgbClr val="ACD433"/>
              </a:buClr>
              <a:buFont typeface="Wingdings" panose="05000000000000000000" charset="0"/>
              <a:buChar char="Ø"/>
            </a:pPr>
            <a:r>
              <a:rPr lang="en-US" sz="2800" dirty="0">
                <a:solidFill>
                  <a:schemeClr val="bg1"/>
                </a:solidFill>
                <a:sym typeface="+mn-ea"/>
              </a:rPr>
              <a:t> </a:t>
            </a:r>
            <a:r>
              <a:rPr lang="en-US" sz="2800" dirty="0" smtClean="0">
                <a:solidFill>
                  <a:schemeClr val="bg1"/>
                </a:solidFill>
                <a:sym typeface="+mn-ea"/>
              </a:rPr>
              <a:t>The first step for students is to apply directly to the college through a custom form which would handled by the college admission services.</a:t>
            </a:r>
            <a:endParaRPr lang="en-US" sz="2800" dirty="0" smtClean="0">
              <a:solidFill>
                <a:schemeClr val="bg1"/>
              </a:solidFill>
              <a:sym typeface="+mn-ea"/>
            </a:endParaRPr>
          </a:p>
          <a:p>
            <a:pPr marL="457200" indent="-457200" algn="just">
              <a:lnSpc>
                <a:spcPct val="120000"/>
              </a:lnSpc>
              <a:buClr>
                <a:srgbClr val="ACD433"/>
              </a:buClr>
              <a:buFont typeface="Wingdings" panose="05000000000000000000" charset="0"/>
              <a:buChar char="Ø"/>
            </a:pPr>
            <a:r>
              <a:rPr lang="en-US" sz="2800" dirty="0" smtClean="0">
                <a:solidFill>
                  <a:schemeClr val="bg1"/>
                </a:solidFill>
                <a:sym typeface="+mn-ea"/>
              </a:rPr>
              <a:t>The next step where the admission service centre will review the application and ensures that all of the required information has been provided.</a:t>
            </a:r>
            <a:endParaRPr lang="en-US" sz="2800" dirty="0">
              <a:solidFill>
                <a:schemeClr val="bg1"/>
              </a:solidFill>
              <a:sym typeface="+mn-ea"/>
            </a:endParaRPr>
          </a:p>
          <a:p>
            <a:pPr indent="0">
              <a:lnSpc>
                <a:spcPct val="120000"/>
              </a:lnSpc>
              <a:buClr>
                <a:srgbClr val="ACD433"/>
              </a:buClr>
              <a:buFont typeface="Wingdings" panose="05000000000000000000" charset="0"/>
              <a:buNone/>
            </a:pPr>
            <a:endParaRPr lang="en-US" sz="2800" dirty="0">
              <a:solidFill>
                <a:schemeClr val="bg1"/>
              </a:solidFill>
            </a:endParaRPr>
          </a:p>
        </p:txBody>
      </p:sp>
      <p:sp>
        <p:nvSpPr>
          <p:cNvPr id="12" name="Rectangles 11"/>
          <p:cNvSpPr/>
          <p:nvPr/>
        </p:nvSpPr>
        <p:spPr>
          <a:xfrm>
            <a:off x="11280140" y="9525"/>
            <a:ext cx="600075" cy="1047750"/>
          </a:xfrm>
          <a:prstGeom prst="rect">
            <a:avLst/>
          </a:prstGeom>
          <a:solidFill>
            <a:srgbClr val="ACD4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200"/>
              <a:t>9</a:t>
            </a:r>
            <a:endParaRPr lang="en-IN" altLang="en-US" sz="32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4721</Words>
  <Application>WPS Presentation</Application>
  <PresentationFormat>Custom</PresentationFormat>
  <Paragraphs>226</Paragraphs>
  <Slides>22</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Wingdings</vt:lpstr>
      <vt:lpstr>Calibri Light</vt:lpstr>
      <vt:lpstr>Calibri</vt:lpstr>
      <vt:lpstr>Microsoft YaHei</vt:lpstr>
      <vt:lpstr>Arial Unicode MS</vt:lpstr>
      <vt:lpstr>Times New Roman</vt:lpstr>
      <vt:lpstr>Office Theme</vt:lpstr>
      <vt:lpstr>Student Admission Support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Admission Support System</dc:title>
  <dc:creator/>
  <cp:lastModifiedBy>vvlad</cp:lastModifiedBy>
  <cp:revision>115</cp:revision>
  <dcterms:created xsi:type="dcterms:W3CDTF">2020-01-10T12:48:00Z</dcterms:created>
  <dcterms:modified xsi:type="dcterms:W3CDTF">2020-04-11T05:59:45Z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