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2" roundtripDataSignature="AMtx7mipVwdA8w9I8Sgx5bdwB6nUAMEMF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3cefafb44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g13cefafb446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3cefafb446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g13cefafb446_0_1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8"/>
          <p:cNvSpPr/>
          <p:nvPr/>
        </p:nvSpPr>
        <p:spPr>
          <a:xfrm rot="5400000">
            <a:off x="7500300" y="505"/>
            <a:ext cx="1643700" cy="1643700"/>
          </a:xfrm>
          <a:prstGeom prst="diagStripe">
            <a:avLst>
              <a:gd fmla="val 0" name="adj"/>
            </a:avLst>
          </a:prstGeom>
          <a:solidFill>
            <a:schemeClr val="lt1">
              <a:alpha val="19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8"/>
          <p:cNvGrpSpPr/>
          <p:nvPr/>
        </p:nvGrpSpPr>
        <p:grpSpPr>
          <a:xfrm>
            <a:off x="0" y="490"/>
            <a:ext cx="5153705" cy="5134399"/>
            <a:chOff x="0" y="75"/>
            <a:chExt cx="5153705" cy="5152950"/>
          </a:xfrm>
        </p:grpSpPr>
        <p:sp>
          <p:nvSpPr>
            <p:cNvPr id="12" name="Google Shape;12;p8"/>
            <p:cNvSpPr/>
            <p:nvPr/>
          </p:nvSpPr>
          <p:spPr>
            <a:xfrm rot="-5400000">
              <a:off x="455" y="-225"/>
              <a:ext cx="5152800" cy="5153700"/>
            </a:xfrm>
            <a:prstGeom prst="diagStripe">
              <a:avLst>
                <a:gd fmla="val 50000" name="adj"/>
              </a:avLst>
            </a:prstGeom>
            <a:solidFill>
              <a:schemeClr val="lt1">
                <a:alpha val="19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8"/>
            <p:cNvSpPr/>
            <p:nvPr/>
          </p:nvSpPr>
          <p:spPr>
            <a:xfrm rot="-5400000">
              <a:off x="150" y="1145825"/>
              <a:ext cx="3996600" cy="3996900"/>
            </a:xfrm>
            <a:prstGeom prst="diagStripe">
              <a:avLst>
                <a:gd fmla="val 58774" name="adj"/>
              </a:avLst>
            </a:prstGeom>
            <a:solidFill>
              <a:schemeClr val="lt1">
                <a:alpha val="19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8"/>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8"/>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8"/>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7" name="Google Shape;17;p8"/>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8" name="Google Shape;18;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1" name="Shape 101"/>
        <p:cNvGrpSpPr/>
        <p:nvPr/>
      </p:nvGrpSpPr>
      <p:grpSpPr>
        <a:xfrm>
          <a:off x="0" y="0"/>
          <a:ext cx="0" cy="0"/>
          <a:chOff x="0" y="0"/>
          <a:chExt cx="0" cy="0"/>
        </a:xfrm>
      </p:grpSpPr>
      <p:grpSp>
        <p:nvGrpSpPr>
          <p:cNvPr id="102" name="Google Shape;102;p16"/>
          <p:cNvGrpSpPr/>
          <p:nvPr/>
        </p:nvGrpSpPr>
        <p:grpSpPr>
          <a:xfrm>
            <a:off x="0" y="4128572"/>
            <a:ext cx="698925" cy="684657"/>
            <a:chOff x="0" y="3785672"/>
            <a:chExt cx="698925" cy="684657"/>
          </a:xfrm>
        </p:grpSpPr>
        <p:sp>
          <p:nvSpPr>
            <p:cNvPr id="103" name="Google Shape;103;p16"/>
            <p:cNvSpPr/>
            <p:nvPr/>
          </p:nvSpPr>
          <p:spPr>
            <a:xfrm rot="-5400000">
              <a:off x="0" y="3785672"/>
              <a:ext cx="544800" cy="544800"/>
            </a:xfrm>
            <a:prstGeom prst="diagStripe">
              <a:avLst>
                <a:gd fmla="val 50000" name="adj"/>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6"/>
            <p:cNvSpPr/>
            <p:nvPr/>
          </p:nvSpPr>
          <p:spPr>
            <a:xfrm flipH="1">
              <a:off x="154125" y="3925529"/>
              <a:ext cx="544800" cy="544800"/>
            </a:xfrm>
            <a:prstGeom prst="diagStripe">
              <a:avLst>
                <a:gd fmla="val 50000" name="adj"/>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5" name="Google Shape;105;p16"/>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06" name="Google Shape;106;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7" name="Shape 107"/>
        <p:cNvGrpSpPr/>
        <p:nvPr/>
      </p:nvGrpSpPr>
      <p:grpSpPr>
        <a:xfrm>
          <a:off x="0" y="0"/>
          <a:ext cx="0" cy="0"/>
          <a:chOff x="0" y="0"/>
          <a:chExt cx="0" cy="0"/>
        </a:xfrm>
      </p:grpSpPr>
      <p:grpSp>
        <p:nvGrpSpPr>
          <p:cNvPr id="108" name="Google Shape;108;p17"/>
          <p:cNvGrpSpPr/>
          <p:nvPr/>
        </p:nvGrpSpPr>
        <p:grpSpPr>
          <a:xfrm>
            <a:off x="4406400" y="0"/>
            <a:ext cx="4737600" cy="5143065"/>
            <a:chOff x="4406400" y="0"/>
            <a:chExt cx="4737600" cy="5143065"/>
          </a:xfrm>
        </p:grpSpPr>
        <p:sp>
          <p:nvSpPr>
            <p:cNvPr id="109" name="Google Shape;109;p17"/>
            <p:cNvSpPr/>
            <p:nvPr/>
          </p:nvSpPr>
          <p:spPr>
            <a:xfrm rot="5400000">
              <a:off x="4408200" y="-1800"/>
              <a:ext cx="4734000" cy="4737600"/>
            </a:xfrm>
            <a:prstGeom prst="diagStripe">
              <a:avLst>
                <a:gd fmla="val 49469" name="adj"/>
              </a:avLst>
            </a:prstGeom>
            <a:solidFill>
              <a:schemeClr val="lt1">
                <a:alpha val="235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7"/>
            <p:cNvSpPr/>
            <p:nvPr/>
          </p:nvSpPr>
          <p:spPr>
            <a:xfrm rot="5400000">
              <a:off x="4841125" y="5700"/>
              <a:ext cx="4298100" cy="4286700"/>
            </a:xfrm>
            <a:prstGeom prst="diagStripe">
              <a:avLst>
                <a:gd fmla="val 0" name="adj"/>
              </a:avLst>
            </a:prstGeom>
            <a:solidFill>
              <a:schemeClr val="lt1">
                <a:alpha val="235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7"/>
            <p:cNvSpPr/>
            <p:nvPr/>
          </p:nvSpPr>
          <p:spPr>
            <a:xfrm rot="-5400000">
              <a:off x="5618399" y="1236468"/>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7"/>
            <p:cNvSpPr/>
            <p:nvPr/>
          </p:nvSpPr>
          <p:spPr>
            <a:xfrm flipH="1">
              <a:off x="5849857" y="1443956"/>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7"/>
            <p:cNvSpPr/>
            <p:nvPr/>
          </p:nvSpPr>
          <p:spPr>
            <a:xfrm rot="-5400000">
              <a:off x="5987081" y="2469465"/>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7"/>
            <p:cNvSpPr/>
            <p:nvPr/>
          </p:nvSpPr>
          <p:spPr>
            <a:xfrm flipH="1">
              <a:off x="6222115" y="2676953"/>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7"/>
            <p:cNvSpPr/>
            <p:nvPr/>
          </p:nvSpPr>
          <p:spPr>
            <a:xfrm rot="-5400000">
              <a:off x="6675341" y="1862018"/>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7"/>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7"/>
            <p:cNvSpPr/>
            <p:nvPr/>
          </p:nvSpPr>
          <p:spPr>
            <a:xfrm rot="-5400000">
              <a:off x="6861141" y="2477810"/>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7"/>
            <p:cNvSpPr/>
            <p:nvPr/>
          </p:nvSpPr>
          <p:spPr>
            <a:xfrm flipH="1">
              <a:off x="7965266" y="2692963"/>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7"/>
            <p:cNvSpPr/>
            <p:nvPr/>
          </p:nvSpPr>
          <p:spPr>
            <a:xfrm flipH="1">
              <a:off x="8145082" y="3308755"/>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7"/>
            <p:cNvSpPr/>
            <p:nvPr/>
          </p:nvSpPr>
          <p:spPr>
            <a:xfrm rot="-5400000">
              <a:off x="7047599" y="3095015"/>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7"/>
            <p:cNvSpPr/>
            <p:nvPr/>
          </p:nvSpPr>
          <p:spPr>
            <a:xfrm flipH="1">
              <a:off x="7276649" y="3302502"/>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7"/>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7"/>
            <p:cNvSpPr/>
            <p:nvPr/>
          </p:nvSpPr>
          <p:spPr>
            <a:xfrm flipH="1">
              <a:off x="7462448" y="3918294"/>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7"/>
            <p:cNvSpPr/>
            <p:nvPr/>
          </p:nvSpPr>
          <p:spPr>
            <a:xfrm rot="-5400000">
              <a:off x="8102491" y="3718473"/>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7"/>
            <p:cNvSpPr/>
            <p:nvPr/>
          </p:nvSpPr>
          <p:spPr>
            <a:xfrm flipH="1">
              <a:off x="8334533" y="3925960"/>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7"/>
            <p:cNvSpPr/>
            <p:nvPr/>
          </p:nvSpPr>
          <p:spPr>
            <a:xfrm rot="-5400000">
              <a:off x="8288290" y="4334265"/>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7" name="Google Shape;127;p17"/>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8" name="Google Shape;128;p17"/>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29" name="Google Shape;12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9" name="Shape 19"/>
        <p:cNvGrpSpPr/>
        <p:nvPr/>
      </p:nvGrpSpPr>
      <p:grpSpPr>
        <a:xfrm>
          <a:off x="0" y="0"/>
          <a:ext cx="0" cy="0"/>
          <a:chOff x="0" y="0"/>
          <a:chExt cx="0" cy="0"/>
        </a:xfrm>
      </p:grpSpPr>
      <p:sp>
        <p:nvSpPr>
          <p:cNvPr id="20" name="Google Shape;20;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grpSp>
        <p:nvGrpSpPr>
          <p:cNvPr id="22" name="Google Shape;22;p9"/>
          <p:cNvGrpSpPr/>
          <p:nvPr/>
        </p:nvGrpSpPr>
        <p:grpSpPr>
          <a:xfrm>
            <a:off x="0" y="381001"/>
            <a:ext cx="1037850" cy="1016288"/>
            <a:chOff x="0" y="381001"/>
            <a:chExt cx="1037850" cy="1016288"/>
          </a:xfrm>
        </p:grpSpPr>
        <p:sp>
          <p:nvSpPr>
            <p:cNvPr id="23" name="Google Shape;2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 name="Google Shape;25;p9"/>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6" name="Google Shape;26;p9"/>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7" name="Google Shape;27;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grpSp>
        <p:nvGrpSpPr>
          <p:cNvPr id="29" name="Google Shape;29;p10"/>
          <p:cNvGrpSpPr/>
          <p:nvPr/>
        </p:nvGrpSpPr>
        <p:grpSpPr>
          <a:xfrm>
            <a:off x="4406400" y="0"/>
            <a:ext cx="4737600" cy="5143065"/>
            <a:chOff x="4406400" y="0"/>
            <a:chExt cx="4737600" cy="5143065"/>
          </a:xfrm>
        </p:grpSpPr>
        <p:sp>
          <p:nvSpPr>
            <p:cNvPr id="30" name="Google Shape;30;p10"/>
            <p:cNvSpPr/>
            <p:nvPr/>
          </p:nvSpPr>
          <p:spPr>
            <a:xfrm rot="5400000">
              <a:off x="4408200" y="-1800"/>
              <a:ext cx="4734000" cy="4737600"/>
            </a:xfrm>
            <a:prstGeom prst="diagStripe">
              <a:avLst>
                <a:gd fmla="val 49469" name="adj"/>
              </a:avLst>
            </a:prstGeom>
            <a:solidFill>
              <a:schemeClr val="lt1">
                <a:alpha val="235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10"/>
            <p:cNvSpPr/>
            <p:nvPr/>
          </p:nvSpPr>
          <p:spPr>
            <a:xfrm rot="5400000">
              <a:off x="4841125" y="5700"/>
              <a:ext cx="4298100" cy="4286700"/>
            </a:xfrm>
            <a:prstGeom prst="diagStripe">
              <a:avLst>
                <a:gd fmla="val 0" name="adj"/>
              </a:avLst>
            </a:prstGeom>
            <a:solidFill>
              <a:schemeClr val="lt1">
                <a:alpha val="235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0"/>
            <p:cNvSpPr/>
            <p:nvPr/>
          </p:nvSpPr>
          <p:spPr>
            <a:xfrm rot="-5400000">
              <a:off x="5618399" y="1236468"/>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0"/>
            <p:cNvSpPr/>
            <p:nvPr/>
          </p:nvSpPr>
          <p:spPr>
            <a:xfrm flipH="1">
              <a:off x="5849857" y="1443956"/>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0"/>
            <p:cNvSpPr/>
            <p:nvPr/>
          </p:nvSpPr>
          <p:spPr>
            <a:xfrm rot="-5400000">
              <a:off x="5987081" y="2469465"/>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0"/>
            <p:cNvSpPr/>
            <p:nvPr/>
          </p:nvSpPr>
          <p:spPr>
            <a:xfrm flipH="1">
              <a:off x="6222115" y="2676953"/>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10"/>
            <p:cNvSpPr/>
            <p:nvPr/>
          </p:nvSpPr>
          <p:spPr>
            <a:xfrm rot="-5400000">
              <a:off x="6675341" y="1862018"/>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0"/>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0"/>
            <p:cNvSpPr/>
            <p:nvPr/>
          </p:nvSpPr>
          <p:spPr>
            <a:xfrm rot="-5400000">
              <a:off x="6861141" y="2477810"/>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0"/>
            <p:cNvSpPr/>
            <p:nvPr/>
          </p:nvSpPr>
          <p:spPr>
            <a:xfrm flipH="1">
              <a:off x="7965266" y="2692963"/>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0"/>
            <p:cNvSpPr/>
            <p:nvPr/>
          </p:nvSpPr>
          <p:spPr>
            <a:xfrm flipH="1">
              <a:off x="8145082" y="3308755"/>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0"/>
            <p:cNvSpPr/>
            <p:nvPr/>
          </p:nvSpPr>
          <p:spPr>
            <a:xfrm rot="-5400000">
              <a:off x="7047599" y="3095015"/>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0"/>
            <p:cNvSpPr/>
            <p:nvPr/>
          </p:nvSpPr>
          <p:spPr>
            <a:xfrm flipH="1">
              <a:off x="7276649" y="3302502"/>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0"/>
            <p:cNvSpPr/>
            <p:nvPr/>
          </p:nvSpPr>
          <p:spPr>
            <a:xfrm flipH="1">
              <a:off x="7462448" y="3918294"/>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10"/>
            <p:cNvSpPr/>
            <p:nvPr/>
          </p:nvSpPr>
          <p:spPr>
            <a:xfrm rot="-5400000">
              <a:off x="8102491" y="3718473"/>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10"/>
            <p:cNvSpPr/>
            <p:nvPr/>
          </p:nvSpPr>
          <p:spPr>
            <a:xfrm flipH="1">
              <a:off x="8334533" y="3925960"/>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10"/>
            <p:cNvSpPr/>
            <p:nvPr/>
          </p:nvSpPr>
          <p:spPr>
            <a:xfrm rot="-5400000">
              <a:off x="8288290" y="4334265"/>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8" name="Google Shape;48;p10"/>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9" name="Google Shape;49;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0" name="Shape 50"/>
        <p:cNvGrpSpPr/>
        <p:nvPr/>
      </p:nvGrpSpPr>
      <p:grpSpPr>
        <a:xfrm>
          <a:off x="0" y="0"/>
          <a:ext cx="0" cy="0"/>
          <a:chOff x="0" y="0"/>
          <a:chExt cx="0" cy="0"/>
        </a:xfrm>
      </p:grpSpPr>
      <p:grpSp>
        <p:nvGrpSpPr>
          <p:cNvPr id="51" name="Google Shape;51;p11"/>
          <p:cNvGrpSpPr/>
          <p:nvPr/>
        </p:nvGrpSpPr>
        <p:grpSpPr>
          <a:xfrm>
            <a:off x="0" y="381001"/>
            <a:ext cx="1037850" cy="1016288"/>
            <a:chOff x="0" y="381001"/>
            <a:chExt cx="1037850" cy="1016288"/>
          </a:xfrm>
        </p:grpSpPr>
        <p:sp>
          <p:nvSpPr>
            <p:cNvPr id="52" name="Google Shape;52;p11"/>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1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p11"/>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5" name="Google Shape;55;p11"/>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56" name="Google Shape;56;p11"/>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57" name="Google Shape;5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grpSp>
        <p:nvGrpSpPr>
          <p:cNvPr id="59" name="Google Shape;59;p12"/>
          <p:cNvGrpSpPr/>
          <p:nvPr/>
        </p:nvGrpSpPr>
        <p:grpSpPr>
          <a:xfrm>
            <a:off x="0" y="381001"/>
            <a:ext cx="1037850" cy="1016288"/>
            <a:chOff x="0" y="381001"/>
            <a:chExt cx="1037850" cy="1016288"/>
          </a:xfrm>
        </p:grpSpPr>
        <p:sp>
          <p:nvSpPr>
            <p:cNvPr id="60" name="Google Shape;60;p12"/>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2"/>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2" name="Google Shape;62;p12"/>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3" name="Google Shape;63;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4" name="Shape 64"/>
        <p:cNvGrpSpPr/>
        <p:nvPr/>
      </p:nvGrpSpPr>
      <p:grpSpPr>
        <a:xfrm>
          <a:off x="0" y="0"/>
          <a:ext cx="0" cy="0"/>
          <a:chOff x="0" y="0"/>
          <a:chExt cx="0" cy="0"/>
        </a:xfrm>
      </p:grpSpPr>
      <p:grpSp>
        <p:nvGrpSpPr>
          <p:cNvPr id="65" name="Google Shape;65;p13"/>
          <p:cNvGrpSpPr/>
          <p:nvPr/>
        </p:nvGrpSpPr>
        <p:grpSpPr>
          <a:xfrm>
            <a:off x="0" y="381001"/>
            <a:ext cx="1037850" cy="1016288"/>
            <a:chOff x="0" y="381001"/>
            <a:chExt cx="1037850" cy="1016288"/>
          </a:xfrm>
        </p:grpSpPr>
        <p:sp>
          <p:nvSpPr>
            <p:cNvPr id="66" name="Google Shape;66;p1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3"/>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8" name="Google Shape;68;p13"/>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9" name="Google Shape;69;p13"/>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70" name="Google Shape;70;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1" name="Shape 71"/>
        <p:cNvGrpSpPr/>
        <p:nvPr/>
      </p:nvGrpSpPr>
      <p:grpSpPr>
        <a:xfrm>
          <a:off x="0" y="0"/>
          <a:ext cx="0" cy="0"/>
          <a:chOff x="0" y="0"/>
          <a:chExt cx="0" cy="0"/>
        </a:xfrm>
      </p:grpSpPr>
      <p:grpSp>
        <p:nvGrpSpPr>
          <p:cNvPr id="72" name="Google Shape;72;p14"/>
          <p:cNvGrpSpPr/>
          <p:nvPr/>
        </p:nvGrpSpPr>
        <p:grpSpPr>
          <a:xfrm>
            <a:off x="4406400" y="0"/>
            <a:ext cx="4737600" cy="5143500"/>
            <a:chOff x="4406400" y="0"/>
            <a:chExt cx="4737600" cy="5143500"/>
          </a:xfrm>
        </p:grpSpPr>
        <p:sp>
          <p:nvSpPr>
            <p:cNvPr id="73" name="Google Shape;73;p14"/>
            <p:cNvSpPr/>
            <p:nvPr/>
          </p:nvSpPr>
          <p:spPr>
            <a:xfrm rot="5400000">
              <a:off x="4407900" y="-1500"/>
              <a:ext cx="4734600" cy="4737600"/>
            </a:xfrm>
            <a:prstGeom prst="diagStripe">
              <a:avLst>
                <a:gd fmla="val 49469" name="adj"/>
              </a:avLst>
            </a:prstGeom>
            <a:solidFill>
              <a:schemeClr val="lt1">
                <a:alpha val="235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4"/>
            <p:cNvSpPr/>
            <p:nvPr/>
          </p:nvSpPr>
          <p:spPr>
            <a:xfrm rot="5400000">
              <a:off x="4840825" y="6000"/>
              <a:ext cx="4298700" cy="4286700"/>
            </a:xfrm>
            <a:prstGeom prst="diagStripe">
              <a:avLst>
                <a:gd fmla="val 0" name="adj"/>
              </a:avLst>
            </a:prstGeom>
            <a:solidFill>
              <a:schemeClr val="lt1">
                <a:alpha val="235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4"/>
            <p:cNvSpPr/>
            <p:nvPr/>
          </p:nvSpPr>
          <p:spPr>
            <a:xfrm rot="-5400000">
              <a:off x="5618399" y="1236641"/>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4"/>
            <p:cNvSpPr/>
            <p:nvPr/>
          </p:nvSpPr>
          <p:spPr>
            <a:xfrm flipH="1">
              <a:off x="5849857" y="1444078"/>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4"/>
            <p:cNvSpPr/>
            <p:nvPr/>
          </p:nvSpPr>
          <p:spPr>
            <a:xfrm rot="-5400000">
              <a:off x="5987081" y="2469743"/>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4"/>
            <p:cNvSpPr/>
            <p:nvPr/>
          </p:nvSpPr>
          <p:spPr>
            <a:xfrm flipH="1">
              <a:off x="6222115" y="2677179"/>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4"/>
            <p:cNvSpPr/>
            <p:nvPr/>
          </p:nvSpPr>
          <p:spPr>
            <a:xfrm rot="-5400000">
              <a:off x="6675341" y="1862244"/>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4"/>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4"/>
            <p:cNvSpPr/>
            <p:nvPr/>
          </p:nvSpPr>
          <p:spPr>
            <a:xfrm rot="-5400000">
              <a:off x="6861141" y="2478088"/>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4"/>
            <p:cNvSpPr/>
            <p:nvPr/>
          </p:nvSpPr>
          <p:spPr>
            <a:xfrm flipH="1">
              <a:off x="7965266" y="2693191"/>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4"/>
            <p:cNvSpPr/>
            <p:nvPr/>
          </p:nvSpPr>
          <p:spPr>
            <a:xfrm flipH="1">
              <a:off x="8145082" y="3309036"/>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4"/>
            <p:cNvSpPr/>
            <p:nvPr/>
          </p:nvSpPr>
          <p:spPr>
            <a:xfrm rot="-5400000">
              <a:off x="7047599" y="3095345"/>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4"/>
            <p:cNvSpPr/>
            <p:nvPr/>
          </p:nvSpPr>
          <p:spPr>
            <a:xfrm flipH="1">
              <a:off x="7276649" y="3302781"/>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4"/>
            <p:cNvSpPr/>
            <p:nvPr/>
          </p:nvSpPr>
          <p:spPr>
            <a:xfrm flipH="1">
              <a:off x="7462448" y="3918625"/>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4"/>
            <p:cNvSpPr/>
            <p:nvPr/>
          </p:nvSpPr>
          <p:spPr>
            <a:xfrm rot="-5400000">
              <a:off x="8102491" y="3718856"/>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4"/>
            <p:cNvSpPr/>
            <p:nvPr/>
          </p:nvSpPr>
          <p:spPr>
            <a:xfrm flipH="1">
              <a:off x="8334533" y="3926292"/>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4"/>
            <p:cNvSpPr/>
            <p:nvPr/>
          </p:nvSpPr>
          <p:spPr>
            <a:xfrm rot="-5400000">
              <a:off x="8288290" y="4334700"/>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1" name="Google Shape;91;p14"/>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2" name="Google Shape;92;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3" name="Shape 93"/>
        <p:cNvGrpSpPr/>
        <p:nvPr/>
      </p:nvGrpSpPr>
      <p:grpSpPr>
        <a:xfrm>
          <a:off x="0" y="0"/>
          <a:ext cx="0" cy="0"/>
          <a:chOff x="0" y="0"/>
          <a:chExt cx="0" cy="0"/>
        </a:xfrm>
      </p:grpSpPr>
      <p:grpSp>
        <p:nvGrpSpPr>
          <p:cNvPr id="94" name="Google Shape;94;p15"/>
          <p:cNvGrpSpPr/>
          <p:nvPr/>
        </p:nvGrpSpPr>
        <p:grpSpPr>
          <a:xfrm>
            <a:off x="0" y="381001"/>
            <a:ext cx="1037850" cy="1016288"/>
            <a:chOff x="0" y="381001"/>
            <a:chExt cx="1037850" cy="1016288"/>
          </a:xfrm>
        </p:grpSpPr>
        <p:sp>
          <p:nvSpPr>
            <p:cNvPr id="95" name="Google Shape;95;p1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7" name="Google Shape;97;p15"/>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8" name="Google Shape;98;p15"/>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99" name="Google Shape;99;p15"/>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0" name="Google Shape;10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7" name="Google Shape;7;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160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Google Shape;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0.png"/><Relationship Id="rId5" Type="http://schemas.openxmlformats.org/officeDocument/2006/relationships/image" Target="../media/image7.png"/><Relationship Id="rId6"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
          <p:cNvSpPr txBox="1"/>
          <p:nvPr>
            <p:ph type="ctrTitle"/>
          </p:nvPr>
        </p:nvSpPr>
        <p:spPr>
          <a:xfrm>
            <a:off x="311700" y="3165075"/>
            <a:ext cx="8520600" cy="162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000"/>
              <a:buNone/>
            </a:pPr>
            <a:r>
              <a:rPr lang="en"/>
              <a:t>Data Cleaning with Pandas</a:t>
            </a:r>
            <a:endParaRPr/>
          </a:p>
        </p:txBody>
      </p:sp>
      <p:sp>
        <p:nvSpPr>
          <p:cNvPr id="135" name="Google Shape;135;p1"/>
          <p:cNvSpPr txBox="1"/>
          <p:nvPr>
            <p:ph idx="1" type="subTitle"/>
          </p:nvPr>
        </p:nvSpPr>
        <p:spPr>
          <a:xfrm>
            <a:off x="311700" y="4198675"/>
            <a:ext cx="8520600" cy="418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r>
              <a:rPr lang="en"/>
              <a:t>National Student Leadership Conference</a:t>
            </a:r>
            <a:endParaRPr/>
          </a:p>
          <a:p>
            <a:pPr indent="0" lvl="0" marL="0" rtl="0" algn="l">
              <a:lnSpc>
                <a:spcPct val="100000"/>
              </a:lnSpc>
              <a:spcBef>
                <a:spcPts val="0"/>
              </a:spcBef>
              <a:spcAft>
                <a:spcPts val="0"/>
              </a:spcAft>
              <a:buSzPts val="1300"/>
              <a:buNone/>
            </a:pPr>
            <a:r>
              <a:rPr lang="en"/>
              <a:t> 2022</a:t>
            </a:r>
            <a:endParaRPr/>
          </a:p>
        </p:txBody>
      </p:sp>
      <p:pic>
        <p:nvPicPr>
          <p:cNvPr id="136" name="Google Shape;136;p1"/>
          <p:cNvPicPr preferRelativeResize="0"/>
          <p:nvPr/>
        </p:nvPicPr>
        <p:blipFill rotWithShape="1">
          <a:blip r:embed="rId3">
            <a:alphaModFix/>
          </a:blip>
          <a:srcRect b="0" l="0" r="0" t="0"/>
          <a:stretch/>
        </p:blipFill>
        <p:spPr>
          <a:xfrm>
            <a:off x="1081400" y="999300"/>
            <a:ext cx="968075" cy="921975"/>
          </a:xfrm>
          <a:prstGeom prst="rect">
            <a:avLst/>
          </a:prstGeom>
          <a:noFill/>
          <a:ln>
            <a:noFill/>
          </a:ln>
        </p:spPr>
      </p:pic>
      <p:pic>
        <p:nvPicPr>
          <p:cNvPr id="137" name="Google Shape;137;p1"/>
          <p:cNvPicPr preferRelativeResize="0"/>
          <p:nvPr/>
        </p:nvPicPr>
        <p:blipFill rotWithShape="1">
          <a:blip r:embed="rId4">
            <a:alphaModFix/>
          </a:blip>
          <a:srcRect b="0" l="0" r="0" t="0"/>
          <a:stretch/>
        </p:blipFill>
        <p:spPr>
          <a:xfrm>
            <a:off x="7000028" y="345650"/>
            <a:ext cx="1832276" cy="18322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2700"/>
              <a:t>What is Data Cleaning?</a:t>
            </a:r>
            <a:endParaRPr sz="2700"/>
          </a:p>
        </p:txBody>
      </p:sp>
      <p:sp>
        <p:nvSpPr>
          <p:cNvPr id="143" name="Google Shape;143;p2"/>
          <p:cNvSpPr txBox="1"/>
          <p:nvPr>
            <p:ph idx="1" type="body"/>
          </p:nvPr>
        </p:nvSpPr>
        <p:spPr>
          <a:xfrm>
            <a:off x="1297500" y="1440375"/>
            <a:ext cx="7038900" cy="303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1600"/>
              </a:spcAft>
              <a:buSzPts val="1300"/>
              <a:buNone/>
            </a:pPr>
            <a:r>
              <a:rPr lang="en" sz="1750">
                <a:solidFill>
                  <a:srgbClr val="FFFFFF"/>
                </a:solidFill>
                <a:latin typeface="Arial"/>
                <a:ea typeface="Arial"/>
                <a:cs typeface="Arial"/>
                <a:sym typeface="Arial"/>
              </a:rPr>
              <a:t>Before data can be fully analyzed, it must be cleansed of any incorrect, incomplete, irrelevant, duplicated, or improperly formatted data. Once the </a:t>
            </a:r>
            <a:r>
              <a:rPr lang="en" sz="1750">
                <a:solidFill>
                  <a:srgbClr val="FFFFFF"/>
                </a:solidFill>
                <a:latin typeface="Arial"/>
                <a:ea typeface="Arial"/>
                <a:cs typeface="Arial"/>
                <a:sym typeface="Arial"/>
              </a:rPr>
              <a:t>data</a:t>
            </a:r>
            <a:r>
              <a:rPr lang="en" sz="1750">
                <a:solidFill>
                  <a:srgbClr val="FFFFFF"/>
                </a:solidFill>
                <a:latin typeface="Arial"/>
                <a:ea typeface="Arial"/>
                <a:cs typeface="Arial"/>
                <a:sym typeface="Arial"/>
              </a:rPr>
              <a:t> is organized, then it can be analyzed.</a:t>
            </a:r>
            <a:endParaRPr sz="1750">
              <a:solidFill>
                <a:srgbClr val="FFFFFF"/>
              </a:solidFill>
              <a:latin typeface="Arial"/>
              <a:ea typeface="Arial"/>
              <a:cs typeface="Arial"/>
              <a:sym typeface="Arial"/>
            </a:endParaRPr>
          </a:p>
        </p:txBody>
      </p:sp>
      <p:pic>
        <p:nvPicPr>
          <p:cNvPr id="144" name="Google Shape;144;p2"/>
          <p:cNvPicPr preferRelativeResize="0"/>
          <p:nvPr/>
        </p:nvPicPr>
        <p:blipFill rotWithShape="1">
          <a:blip r:embed="rId3">
            <a:alphaModFix/>
          </a:blip>
          <a:srcRect b="0" l="0" r="0" t="0"/>
          <a:stretch/>
        </p:blipFill>
        <p:spPr>
          <a:xfrm>
            <a:off x="1386000" y="2571750"/>
            <a:ext cx="3328150" cy="2259900"/>
          </a:xfrm>
          <a:prstGeom prst="rect">
            <a:avLst/>
          </a:prstGeom>
          <a:noFill/>
          <a:ln>
            <a:noFill/>
          </a:ln>
        </p:spPr>
      </p:pic>
      <p:pic>
        <p:nvPicPr>
          <p:cNvPr id="145" name="Google Shape;145;p2"/>
          <p:cNvPicPr preferRelativeResize="0"/>
          <p:nvPr/>
        </p:nvPicPr>
        <p:blipFill rotWithShape="1">
          <a:blip r:embed="rId4">
            <a:alphaModFix/>
          </a:blip>
          <a:srcRect b="3955" l="0" r="0" t="0"/>
          <a:stretch/>
        </p:blipFill>
        <p:spPr>
          <a:xfrm>
            <a:off x="4951050" y="2571750"/>
            <a:ext cx="3328150" cy="2259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13cefafb446_0_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2700"/>
              <a:t>How does it differ from Data Validation?</a:t>
            </a:r>
            <a:endParaRPr sz="2700"/>
          </a:p>
        </p:txBody>
      </p:sp>
      <p:sp>
        <p:nvSpPr>
          <p:cNvPr id="151" name="Google Shape;151;g13cefafb446_0_5"/>
          <p:cNvSpPr txBox="1"/>
          <p:nvPr>
            <p:ph idx="1" type="body"/>
          </p:nvPr>
        </p:nvSpPr>
        <p:spPr>
          <a:xfrm>
            <a:off x="1297500" y="1440375"/>
            <a:ext cx="7038900" cy="149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1600"/>
              </a:spcAft>
              <a:buSzPts val="1300"/>
              <a:buNone/>
            </a:pPr>
            <a:r>
              <a:rPr lang="en" sz="1750">
                <a:solidFill>
                  <a:srgbClr val="FFFFFF"/>
                </a:solidFill>
                <a:latin typeface="Arial"/>
                <a:ea typeface="Arial"/>
                <a:cs typeface="Arial"/>
                <a:sym typeface="Arial"/>
              </a:rPr>
              <a:t>Data validation occurs as data is initially entered into the database. Data cleaning can take place any time after to catch any more data that has been formatted incorrectly.</a:t>
            </a:r>
            <a:endParaRPr sz="1750">
              <a:solidFill>
                <a:srgbClr val="FFFFFF"/>
              </a:solidFill>
              <a:latin typeface="Arial"/>
              <a:ea typeface="Arial"/>
              <a:cs typeface="Arial"/>
              <a:sym typeface="Arial"/>
            </a:endParaRPr>
          </a:p>
        </p:txBody>
      </p:sp>
      <p:sp>
        <p:nvSpPr>
          <p:cNvPr id="152" name="Google Shape;152;g13cefafb446_0_5"/>
          <p:cNvSpPr/>
          <p:nvPr/>
        </p:nvSpPr>
        <p:spPr>
          <a:xfrm>
            <a:off x="2933038" y="3437475"/>
            <a:ext cx="1645200" cy="1498500"/>
          </a:xfrm>
          <a:prstGeom prst="roundRect">
            <a:avLst>
              <a:gd fmla="val 16667" name="adj"/>
            </a:avLst>
          </a:prstGeom>
          <a:solidFill>
            <a:srgbClr val="82C7A5"/>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Data Validation</a:t>
            </a:r>
            <a:endParaRPr b="0" i="0" sz="1400" u="none" cap="none" strike="noStrike">
              <a:solidFill>
                <a:srgbClr val="000000"/>
              </a:solidFill>
              <a:latin typeface="Arial"/>
              <a:ea typeface="Arial"/>
              <a:cs typeface="Arial"/>
              <a:sym typeface="Arial"/>
            </a:endParaRPr>
          </a:p>
        </p:txBody>
      </p:sp>
      <p:sp>
        <p:nvSpPr>
          <p:cNvPr id="153" name="Google Shape;153;g13cefafb446_0_5"/>
          <p:cNvSpPr/>
          <p:nvPr/>
        </p:nvSpPr>
        <p:spPr>
          <a:xfrm>
            <a:off x="6509963" y="3437475"/>
            <a:ext cx="1645200" cy="1498500"/>
          </a:xfrm>
          <a:prstGeom prst="roundRect">
            <a:avLst>
              <a:gd fmla="val 16667" name="adj"/>
            </a:avLst>
          </a:prstGeom>
          <a:solidFill>
            <a:srgbClr val="82C7A5"/>
          </a:solidFill>
          <a:ln cap="flat" cmpd="sng" w="1905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Input Sensitive Program</a:t>
            </a:r>
            <a:endParaRPr b="0" i="0" sz="1400" u="none" cap="none" strike="noStrike">
              <a:solidFill>
                <a:srgbClr val="000000"/>
              </a:solidFill>
              <a:latin typeface="Arial"/>
              <a:ea typeface="Arial"/>
              <a:cs typeface="Arial"/>
              <a:sym typeface="Arial"/>
            </a:endParaRPr>
          </a:p>
        </p:txBody>
      </p:sp>
      <p:sp>
        <p:nvSpPr>
          <p:cNvPr id="154" name="Google Shape;154;g13cefafb446_0_5"/>
          <p:cNvSpPr/>
          <p:nvPr/>
        </p:nvSpPr>
        <p:spPr>
          <a:xfrm>
            <a:off x="1080288" y="3834975"/>
            <a:ext cx="1736700" cy="703500"/>
          </a:xfrm>
          <a:prstGeom prst="rightArrow">
            <a:avLst>
              <a:gd fmla="val 50000" name="adj1"/>
              <a:gd fmla="val 50000" name="adj2"/>
            </a:avLst>
          </a:prstGeom>
          <a:solidFill>
            <a:srgbClr val="0145AC"/>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rial"/>
                <a:ea typeface="Arial"/>
                <a:cs typeface="Arial"/>
                <a:sym typeface="Arial"/>
              </a:rPr>
              <a:t>Unknown Inputs</a:t>
            </a:r>
            <a:endParaRPr b="0" i="0" sz="1400" u="none" cap="none" strike="noStrike">
              <a:solidFill>
                <a:srgbClr val="FFFFFF"/>
              </a:solidFill>
              <a:latin typeface="Arial"/>
              <a:ea typeface="Arial"/>
              <a:cs typeface="Arial"/>
              <a:sym typeface="Arial"/>
            </a:endParaRPr>
          </a:p>
        </p:txBody>
      </p:sp>
      <p:sp>
        <p:nvSpPr>
          <p:cNvPr id="155" name="Google Shape;155;g13cefafb446_0_5"/>
          <p:cNvSpPr/>
          <p:nvPr/>
        </p:nvSpPr>
        <p:spPr>
          <a:xfrm>
            <a:off x="4694288" y="3834975"/>
            <a:ext cx="1736700" cy="703500"/>
          </a:xfrm>
          <a:prstGeom prst="rightArrow">
            <a:avLst>
              <a:gd fmla="val 50000" name="adj1"/>
              <a:gd fmla="val 50000" name="adj2"/>
            </a:avLst>
          </a:prstGeom>
          <a:solidFill>
            <a:srgbClr val="0145AC"/>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rial"/>
                <a:ea typeface="Arial"/>
                <a:cs typeface="Arial"/>
                <a:sym typeface="Arial"/>
              </a:rPr>
              <a:t>Known Inputs</a:t>
            </a:r>
            <a:endParaRPr b="0" i="0" sz="1400" u="none" cap="none" strike="noStrike">
              <a:solidFill>
                <a:srgbClr val="FFFFFF"/>
              </a:solidFill>
              <a:latin typeface="Arial"/>
              <a:ea typeface="Arial"/>
              <a:cs typeface="Arial"/>
              <a:sym typeface="Arial"/>
            </a:endParaRPr>
          </a:p>
        </p:txBody>
      </p:sp>
      <p:sp>
        <p:nvSpPr>
          <p:cNvPr id="156" name="Google Shape;156;g13cefafb446_0_5"/>
          <p:cNvSpPr/>
          <p:nvPr/>
        </p:nvSpPr>
        <p:spPr>
          <a:xfrm flipH="1" rot="5400000">
            <a:off x="4934850" y="2740425"/>
            <a:ext cx="977400" cy="1211700"/>
          </a:xfrm>
          <a:prstGeom prst="bentUpArrow">
            <a:avLst>
              <a:gd fmla="val 25000" name="adj1"/>
              <a:gd fmla="val 25000" name="adj2"/>
              <a:gd fmla="val 25000" name="adj3"/>
            </a:avLst>
          </a:prstGeom>
          <a:solidFill>
            <a:schemeClr val="accent1"/>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highlight>
                <a:schemeClr val="lt1"/>
              </a:highlight>
              <a:latin typeface="Arial"/>
              <a:ea typeface="Arial"/>
              <a:cs typeface="Arial"/>
              <a:sym typeface="Arial"/>
            </a:endParaRPr>
          </a:p>
        </p:txBody>
      </p:sp>
      <p:sp>
        <p:nvSpPr>
          <p:cNvPr id="157" name="Google Shape;157;g13cefafb446_0_5"/>
          <p:cNvSpPr/>
          <p:nvPr/>
        </p:nvSpPr>
        <p:spPr>
          <a:xfrm>
            <a:off x="6194425" y="2677050"/>
            <a:ext cx="1645200" cy="703500"/>
          </a:xfrm>
          <a:prstGeom prst="roundRect">
            <a:avLst>
              <a:gd fmla="val 16667" name="adj"/>
            </a:avLst>
          </a:prstGeom>
          <a:solidFill>
            <a:srgbClr val="82C7A5"/>
          </a:solidFill>
          <a:ln cap="flat" cmpd="sng" w="9525">
            <a:solidFill>
              <a:srgbClr val="D9EAD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Data Cleaning</a:t>
            </a:r>
            <a:endParaRPr b="0" i="0" sz="1400" u="none" cap="none" strike="noStrike">
              <a:solidFill>
                <a:srgbClr val="000000"/>
              </a:solidFill>
              <a:latin typeface="Arial"/>
              <a:ea typeface="Arial"/>
              <a:cs typeface="Arial"/>
              <a:sym typeface="Arial"/>
            </a:endParaRPr>
          </a:p>
        </p:txBody>
      </p:sp>
      <p:sp>
        <p:nvSpPr>
          <p:cNvPr id="158" name="Google Shape;158;g13cefafb446_0_5"/>
          <p:cNvSpPr txBox="1"/>
          <p:nvPr/>
        </p:nvSpPr>
        <p:spPr>
          <a:xfrm>
            <a:off x="4942700" y="2933775"/>
            <a:ext cx="950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Lato"/>
                <a:ea typeface="Lato"/>
                <a:cs typeface="Lato"/>
                <a:sym typeface="Lato"/>
              </a:rPr>
              <a:t>Unknown</a:t>
            </a:r>
            <a:endParaRPr b="0" i="0" sz="1400" u="none" cap="none" strike="noStrike">
              <a:solidFill>
                <a:schemeClr val="l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2700"/>
              <a:t>How do we use large batches of data?</a:t>
            </a:r>
            <a:endParaRPr sz="2700"/>
          </a:p>
        </p:txBody>
      </p:sp>
      <p:sp>
        <p:nvSpPr>
          <p:cNvPr id="164" name="Google Shape;164;p3"/>
          <p:cNvSpPr txBox="1"/>
          <p:nvPr>
            <p:ph idx="1" type="body"/>
          </p:nvPr>
        </p:nvSpPr>
        <p:spPr>
          <a:xfrm>
            <a:off x="184725" y="1406800"/>
            <a:ext cx="4604100" cy="331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750"/>
              <a:t>Data Frames</a:t>
            </a:r>
            <a:endParaRPr sz="1750"/>
          </a:p>
          <a:p>
            <a:pPr indent="-339725" lvl="0" marL="457200" rtl="0" algn="l">
              <a:lnSpc>
                <a:spcPct val="115000"/>
              </a:lnSpc>
              <a:spcBef>
                <a:spcPts val="1600"/>
              </a:spcBef>
              <a:spcAft>
                <a:spcPts val="0"/>
              </a:spcAft>
              <a:buSzPts val="1750"/>
              <a:buChar char="-"/>
            </a:pPr>
            <a:r>
              <a:rPr lang="en" sz="1750"/>
              <a:t>Think of a </a:t>
            </a:r>
            <a:r>
              <a:rPr b="1" lang="en" sz="1750"/>
              <a:t>data frame </a:t>
            </a:r>
            <a:r>
              <a:rPr lang="en" sz="1750"/>
              <a:t>as a super large excel file</a:t>
            </a:r>
            <a:endParaRPr sz="1750"/>
          </a:p>
          <a:p>
            <a:pPr indent="-339725" lvl="0" marL="457200" rtl="0" algn="l">
              <a:lnSpc>
                <a:spcPct val="115000"/>
              </a:lnSpc>
              <a:spcBef>
                <a:spcPts val="0"/>
              </a:spcBef>
              <a:spcAft>
                <a:spcPts val="0"/>
              </a:spcAft>
              <a:buSzPts val="1750"/>
              <a:buChar char="-"/>
            </a:pPr>
            <a:r>
              <a:rPr lang="en" sz="1750"/>
              <a:t>Imagine having to go through all of this data manually</a:t>
            </a:r>
            <a:endParaRPr sz="1750"/>
          </a:p>
          <a:p>
            <a:pPr indent="-339725" lvl="0" marL="457200" rtl="0" algn="l">
              <a:lnSpc>
                <a:spcPct val="115000"/>
              </a:lnSpc>
              <a:spcBef>
                <a:spcPts val="0"/>
              </a:spcBef>
              <a:spcAft>
                <a:spcPts val="0"/>
              </a:spcAft>
              <a:buSzPts val="1750"/>
              <a:buChar char="-"/>
            </a:pPr>
            <a:r>
              <a:rPr b="1" lang="en" sz="1750"/>
              <a:t>Data frames</a:t>
            </a:r>
            <a:r>
              <a:rPr lang="en" sz="1750"/>
              <a:t> are how we put this excel style of data into code so that we can easily manipulate it</a:t>
            </a:r>
            <a:endParaRPr sz="1750"/>
          </a:p>
        </p:txBody>
      </p:sp>
      <p:pic>
        <p:nvPicPr>
          <p:cNvPr id="165" name="Google Shape;165;p3"/>
          <p:cNvPicPr preferRelativeResize="0"/>
          <p:nvPr/>
        </p:nvPicPr>
        <p:blipFill rotWithShape="1">
          <a:blip r:embed="rId3">
            <a:alphaModFix/>
          </a:blip>
          <a:srcRect b="0" l="0" r="0" t="0"/>
          <a:stretch/>
        </p:blipFill>
        <p:spPr>
          <a:xfrm>
            <a:off x="4788825" y="951119"/>
            <a:ext cx="4066900" cy="2516401"/>
          </a:xfrm>
          <a:prstGeom prst="rect">
            <a:avLst/>
          </a:prstGeom>
          <a:noFill/>
          <a:ln>
            <a:noFill/>
          </a:ln>
        </p:spPr>
      </p:pic>
      <p:pic>
        <p:nvPicPr>
          <p:cNvPr id="166" name="Google Shape;166;p3"/>
          <p:cNvPicPr preferRelativeResize="0"/>
          <p:nvPr/>
        </p:nvPicPr>
        <p:blipFill rotWithShape="1">
          <a:blip r:embed="rId4">
            <a:alphaModFix/>
          </a:blip>
          <a:srcRect b="0" l="0" r="0" t="0"/>
          <a:stretch/>
        </p:blipFill>
        <p:spPr>
          <a:xfrm>
            <a:off x="4898525" y="3534125"/>
            <a:ext cx="3734400" cy="1430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0" name="Shape 170"/>
        <p:cNvGrpSpPr/>
        <p:nvPr/>
      </p:nvGrpSpPr>
      <p:grpSpPr>
        <a:xfrm>
          <a:off x="0" y="0"/>
          <a:ext cx="0" cy="0"/>
          <a:chOff x="0" y="0"/>
          <a:chExt cx="0" cy="0"/>
        </a:xfrm>
      </p:grpSpPr>
      <p:sp>
        <p:nvSpPr>
          <p:cNvPr id="171" name="Google Shape;171;p4"/>
          <p:cNvSpPr txBox="1"/>
          <p:nvPr>
            <p:ph type="title"/>
          </p:nvPr>
        </p:nvSpPr>
        <p:spPr>
          <a:xfrm>
            <a:off x="1297500" y="601450"/>
            <a:ext cx="7038900" cy="53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2700"/>
              <a:t>For Example</a:t>
            </a:r>
            <a:endParaRPr sz="2700"/>
          </a:p>
        </p:txBody>
      </p:sp>
      <p:sp>
        <p:nvSpPr>
          <p:cNvPr id="172" name="Google Shape;172;p4"/>
          <p:cNvSpPr txBox="1"/>
          <p:nvPr>
            <p:ph idx="1" type="body"/>
          </p:nvPr>
        </p:nvSpPr>
        <p:spPr>
          <a:xfrm>
            <a:off x="1297500" y="1567550"/>
            <a:ext cx="7038900" cy="189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500"/>
              <a:t>Say you work for a company that’s asked you to determine the overall financial worth of each of its employees. </a:t>
            </a:r>
            <a:endParaRPr sz="1500"/>
          </a:p>
          <a:p>
            <a:pPr indent="-323850" lvl="0" marL="457200" rtl="0" algn="l">
              <a:lnSpc>
                <a:spcPct val="115000"/>
              </a:lnSpc>
              <a:spcBef>
                <a:spcPts val="1600"/>
              </a:spcBef>
              <a:spcAft>
                <a:spcPts val="0"/>
              </a:spcAft>
              <a:buSzPts val="1500"/>
              <a:buChar char="-"/>
            </a:pPr>
            <a:r>
              <a:rPr lang="en" sz="1500"/>
              <a:t>You might pull data archived time sheets to get data about hours worked and the amount paid over time.</a:t>
            </a:r>
            <a:endParaRPr sz="1500"/>
          </a:p>
          <a:p>
            <a:pPr indent="0" lvl="0" marL="457200" rtl="0" algn="l">
              <a:lnSpc>
                <a:spcPct val="115000"/>
              </a:lnSpc>
              <a:spcBef>
                <a:spcPts val="1600"/>
              </a:spcBef>
              <a:spcAft>
                <a:spcPts val="0"/>
              </a:spcAft>
              <a:buSzPts val="1300"/>
              <a:buNone/>
            </a:pPr>
            <a:r>
              <a:rPr lang="en" sz="1500"/>
              <a:t>-You may need look through reports of projects they worked on to determine the quality of their work based off something like project costs or value. </a:t>
            </a:r>
            <a:endParaRPr sz="1500"/>
          </a:p>
          <a:p>
            <a:pPr indent="0" lvl="0" marL="457200" rtl="0" algn="l">
              <a:lnSpc>
                <a:spcPct val="115000"/>
              </a:lnSpc>
              <a:spcBef>
                <a:spcPts val="1600"/>
              </a:spcBef>
              <a:spcAft>
                <a:spcPts val="1600"/>
              </a:spcAft>
              <a:buSzPts val="1300"/>
              <a:buNone/>
            </a:pPr>
            <a:r>
              <a:rPr lang="en" sz="1500"/>
              <a:t>-You may need to send out surveys to obtain data of interpersonal values brought to the company like leadership abilities, comradery, etc. (determining the value of this is another story, and usually depends on the companies mission and mindset)</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13cefafb446_0_148"/>
          <p:cNvSpPr txBox="1"/>
          <p:nvPr>
            <p:ph type="title"/>
          </p:nvPr>
        </p:nvSpPr>
        <p:spPr>
          <a:xfrm>
            <a:off x="1297500" y="601450"/>
            <a:ext cx="7038900" cy="53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2700"/>
              <a:t>For Example</a:t>
            </a:r>
            <a:endParaRPr sz="2700"/>
          </a:p>
        </p:txBody>
      </p:sp>
      <p:sp>
        <p:nvSpPr>
          <p:cNvPr id="178" name="Google Shape;178;g13cefafb446_0_148"/>
          <p:cNvSpPr txBox="1"/>
          <p:nvPr>
            <p:ph idx="1" type="body"/>
          </p:nvPr>
        </p:nvSpPr>
        <p:spPr>
          <a:xfrm>
            <a:off x="1297500" y="1567550"/>
            <a:ext cx="7038900" cy="84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750"/>
              <a:t>Say you work for a company that’s asked you to determine the overall financial worth of each of its employees. </a:t>
            </a:r>
            <a:endParaRPr sz="1750"/>
          </a:p>
        </p:txBody>
      </p:sp>
      <p:pic>
        <p:nvPicPr>
          <p:cNvPr id="179" name="Google Shape;179;g13cefafb446_0_148"/>
          <p:cNvPicPr preferRelativeResize="0"/>
          <p:nvPr/>
        </p:nvPicPr>
        <p:blipFill rotWithShape="1">
          <a:blip r:embed="rId3">
            <a:alphaModFix/>
          </a:blip>
          <a:srcRect b="0" l="0" r="0" t="0"/>
          <a:stretch/>
        </p:blipFill>
        <p:spPr>
          <a:xfrm>
            <a:off x="837388" y="2519500"/>
            <a:ext cx="1750875" cy="1750875"/>
          </a:xfrm>
          <a:prstGeom prst="rect">
            <a:avLst/>
          </a:prstGeom>
          <a:noFill/>
          <a:ln>
            <a:noFill/>
          </a:ln>
        </p:spPr>
      </p:pic>
      <p:pic>
        <p:nvPicPr>
          <p:cNvPr id="180" name="Google Shape;180;g13cefafb446_0_148"/>
          <p:cNvPicPr preferRelativeResize="0"/>
          <p:nvPr/>
        </p:nvPicPr>
        <p:blipFill rotWithShape="1">
          <a:blip r:embed="rId4">
            <a:alphaModFix/>
          </a:blip>
          <a:srcRect b="0" l="0" r="0" t="0"/>
          <a:stretch/>
        </p:blipFill>
        <p:spPr>
          <a:xfrm>
            <a:off x="3162813" y="2546350"/>
            <a:ext cx="2628925" cy="1750875"/>
          </a:xfrm>
          <a:prstGeom prst="rect">
            <a:avLst/>
          </a:prstGeom>
          <a:noFill/>
          <a:ln>
            <a:noFill/>
          </a:ln>
        </p:spPr>
      </p:pic>
      <p:pic>
        <p:nvPicPr>
          <p:cNvPr id="181" name="Google Shape;181;g13cefafb446_0_148"/>
          <p:cNvPicPr preferRelativeResize="0"/>
          <p:nvPr/>
        </p:nvPicPr>
        <p:blipFill rotWithShape="1">
          <a:blip r:embed="rId5">
            <a:alphaModFix/>
          </a:blip>
          <a:srcRect b="0" l="0" r="0" t="0"/>
          <a:stretch/>
        </p:blipFill>
        <p:spPr>
          <a:xfrm>
            <a:off x="6366295" y="2411162"/>
            <a:ext cx="988700" cy="1967549"/>
          </a:xfrm>
          <a:prstGeom prst="rect">
            <a:avLst/>
          </a:prstGeom>
          <a:noFill/>
          <a:ln>
            <a:noFill/>
          </a:ln>
        </p:spPr>
      </p:pic>
      <p:pic>
        <p:nvPicPr>
          <p:cNvPr id="182" name="Google Shape;182;g13cefafb446_0_148"/>
          <p:cNvPicPr preferRelativeResize="0"/>
          <p:nvPr/>
        </p:nvPicPr>
        <p:blipFill rotWithShape="1">
          <a:blip r:embed="rId6">
            <a:alphaModFix/>
          </a:blip>
          <a:srcRect b="0" l="0" r="0" t="0"/>
          <a:stretch/>
        </p:blipFill>
        <p:spPr>
          <a:xfrm>
            <a:off x="7534426" y="2411150"/>
            <a:ext cx="772186" cy="1967550"/>
          </a:xfrm>
          <a:prstGeom prst="rect">
            <a:avLst/>
          </a:prstGeom>
          <a:noFill/>
          <a:ln>
            <a:noFill/>
          </a:ln>
        </p:spPr>
      </p:pic>
      <p:sp>
        <p:nvSpPr>
          <p:cNvPr id="183" name="Google Shape;183;g13cefafb446_0_148"/>
          <p:cNvSpPr txBox="1"/>
          <p:nvPr/>
        </p:nvSpPr>
        <p:spPr>
          <a:xfrm>
            <a:off x="837400" y="4432425"/>
            <a:ext cx="1455300" cy="453900"/>
          </a:xfrm>
          <a:prstGeom prst="rect">
            <a:avLst/>
          </a:prstGeom>
          <a:noFill/>
          <a:ln>
            <a:noFill/>
          </a:ln>
        </p:spPr>
        <p:txBody>
          <a:bodyPr anchorCtr="0" anchor="t" bIns="91425" lIns="91425" spcFirstLastPara="1" rIns="91425" wrap="square" tIns="91425">
            <a:spAutoFit/>
          </a:bodyPr>
          <a:lstStyle/>
          <a:p>
            <a:pPr indent="-339725" lvl="0" marL="457200" marR="0" rtl="0" algn="l">
              <a:lnSpc>
                <a:spcPct val="100000"/>
              </a:lnSpc>
              <a:spcBef>
                <a:spcPts val="0"/>
              </a:spcBef>
              <a:spcAft>
                <a:spcPts val="0"/>
              </a:spcAft>
              <a:buClr>
                <a:schemeClr val="lt1"/>
              </a:buClr>
              <a:buSzPts val="1750"/>
              <a:buFont typeface="Lato"/>
              <a:buChar char="●"/>
            </a:pPr>
            <a:r>
              <a:rPr b="0" i="0" lang="en" sz="1750" u="none" cap="none" strike="noStrike">
                <a:solidFill>
                  <a:schemeClr val="lt1"/>
                </a:solidFill>
                <a:latin typeface="Lato"/>
                <a:ea typeface="Lato"/>
                <a:cs typeface="Lato"/>
                <a:sym typeface="Lato"/>
              </a:rPr>
              <a:t>Hours</a:t>
            </a:r>
            <a:endParaRPr b="0" i="0" sz="1750" u="none" cap="none" strike="noStrike">
              <a:solidFill>
                <a:schemeClr val="lt1"/>
              </a:solidFill>
              <a:latin typeface="Lato"/>
              <a:ea typeface="Lato"/>
              <a:cs typeface="Lato"/>
              <a:sym typeface="Lato"/>
            </a:endParaRPr>
          </a:p>
        </p:txBody>
      </p:sp>
      <p:sp>
        <p:nvSpPr>
          <p:cNvPr id="184" name="Google Shape;184;g13cefafb446_0_148"/>
          <p:cNvSpPr txBox="1"/>
          <p:nvPr/>
        </p:nvSpPr>
        <p:spPr>
          <a:xfrm>
            <a:off x="3162825" y="4432425"/>
            <a:ext cx="2502900" cy="453900"/>
          </a:xfrm>
          <a:prstGeom prst="rect">
            <a:avLst/>
          </a:prstGeom>
          <a:noFill/>
          <a:ln>
            <a:noFill/>
          </a:ln>
        </p:spPr>
        <p:txBody>
          <a:bodyPr anchorCtr="0" anchor="t" bIns="91425" lIns="91425" spcFirstLastPara="1" rIns="91425" wrap="square" tIns="91425">
            <a:spAutoFit/>
          </a:bodyPr>
          <a:lstStyle/>
          <a:p>
            <a:pPr indent="-339725" lvl="0" marL="457200" marR="0" rtl="0" algn="l">
              <a:lnSpc>
                <a:spcPct val="100000"/>
              </a:lnSpc>
              <a:spcBef>
                <a:spcPts val="0"/>
              </a:spcBef>
              <a:spcAft>
                <a:spcPts val="0"/>
              </a:spcAft>
              <a:buClr>
                <a:schemeClr val="lt1"/>
              </a:buClr>
              <a:buSzPts val="1750"/>
              <a:buFont typeface="Lato"/>
              <a:buChar char="●"/>
            </a:pPr>
            <a:r>
              <a:rPr b="0" i="0" lang="en" sz="1750" u="none" cap="none" strike="noStrike">
                <a:solidFill>
                  <a:schemeClr val="lt1"/>
                </a:solidFill>
                <a:latin typeface="Lato"/>
                <a:ea typeface="Lato"/>
                <a:cs typeface="Lato"/>
                <a:sym typeface="Lato"/>
              </a:rPr>
              <a:t>Project Success</a:t>
            </a:r>
            <a:endParaRPr b="0" i="0" sz="1750" u="none" cap="none" strike="noStrike">
              <a:solidFill>
                <a:schemeClr val="lt1"/>
              </a:solidFill>
              <a:latin typeface="Lato"/>
              <a:ea typeface="Lato"/>
              <a:cs typeface="Lato"/>
              <a:sym typeface="Lato"/>
            </a:endParaRPr>
          </a:p>
        </p:txBody>
      </p:sp>
      <p:sp>
        <p:nvSpPr>
          <p:cNvPr id="185" name="Google Shape;185;g13cefafb446_0_148"/>
          <p:cNvSpPr txBox="1"/>
          <p:nvPr/>
        </p:nvSpPr>
        <p:spPr>
          <a:xfrm>
            <a:off x="6366300" y="4432425"/>
            <a:ext cx="2628900" cy="453900"/>
          </a:xfrm>
          <a:prstGeom prst="rect">
            <a:avLst/>
          </a:prstGeom>
          <a:noFill/>
          <a:ln>
            <a:noFill/>
          </a:ln>
        </p:spPr>
        <p:txBody>
          <a:bodyPr anchorCtr="0" anchor="t" bIns="91425" lIns="91425" spcFirstLastPara="1" rIns="91425" wrap="square" tIns="91425">
            <a:spAutoFit/>
          </a:bodyPr>
          <a:lstStyle/>
          <a:p>
            <a:pPr indent="-339725" lvl="0" marL="457200" marR="0" rtl="0" algn="l">
              <a:lnSpc>
                <a:spcPct val="100000"/>
              </a:lnSpc>
              <a:spcBef>
                <a:spcPts val="0"/>
              </a:spcBef>
              <a:spcAft>
                <a:spcPts val="0"/>
              </a:spcAft>
              <a:buClr>
                <a:schemeClr val="lt1"/>
              </a:buClr>
              <a:buSzPts val="1750"/>
              <a:buFont typeface="Lato"/>
              <a:buChar char="●"/>
            </a:pPr>
            <a:r>
              <a:rPr b="0" i="0" lang="en" sz="1750" u="none" cap="none" strike="noStrike">
                <a:solidFill>
                  <a:schemeClr val="lt1"/>
                </a:solidFill>
                <a:latin typeface="Lato"/>
                <a:ea typeface="Lato"/>
                <a:cs typeface="Lato"/>
                <a:sym typeface="Lato"/>
              </a:rPr>
              <a:t>Social Interaction</a:t>
            </a:r>
            <a:endParaRPr b="0" i="0" sz="1750" u="none" cap="none" strike="noStrike">
              <a:solidFill>
                <a:schemeClr val="l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5"/>
          <p:cNvSpPr txBox="1"/>
          <p:nvPr>
            <p:ph type="title"/>
          </p:nvPr>
        </p:nvSpPr>
        <p:spPr>
          <a:xfrm>
            <a:off x="1297500" y="601450"/>
            <a:ext cx="7038900" cy="53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2700"/>
              <a:t>Example continued</a:t>
            </a:r>
            <a:endParaRPr sz="2700"/>
          </a:p>
        </p:txBody>
      </p:sp>
      <p:sp>
        <p:nvSpPr>
          <p:cNvPr id="191" name="Google Shape;191;p5"/>
          <p:cNvSpPr txBox="1"/>
          <p:nvPr>
            <p:ph idx="1" type="body"/>
          </p:nvPr>
        </p:nvSpPr>
        <p:spPr>
          <a:xfrm>
            <a:off x="1297500" y="1249900"/>
            <a:ext cx="7038900" cy="81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750"/>
              <a:t>Each of these pieces of data will take a wildly different form, but ultimately holds information for the target- the employees.</a:t>
            </a:r>
            <a:endParaRPr sz="1750"/>
          </a:p>
          <a:p>
            <a:pPr indent="0" lvl="0" marL="0" rtl="0" algn="l">
              <a:lnSpc>
                <a:spcPct val="115000"/>
              </a:lnSpc>
              <a:spcBef>
                <a:spcPts val="1600"/>
              </a:spcBef>
              <a:spcAft>
                <a:spcPts val="1600"/>
              </a:spcAft>
              <a:buSzPts val="1300"/>
              <a:buNone/>
            </a:pPr>
            <a:r>
              <a:rPr b="1" lang="en" sz="1750"/>
              <a:t>Data cleaning will allow us to combine all this data together into an organized format we can easily analyze.</a:t>
            </a:r>
            <a:endParaRPr b="1" sz="175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2700"/>
              <a:t>Why clean it?</a:t>
            </a:r>
            <a:endParaRPr sz="2700"/>
          </a:p>
        </p:txBody>
      </p:sp>
      <p:sp>
        <p:nvSpPr>
          <p:cNvPr id="197" name="Google Shape;197;p6"/>
          <p:cNvSpPr txBox="1"/>
          <p:nvPr>
            <p:ph idx="1" type="body"/>
          </p:nvPr>
        </p:nvSpPr>
        <p:spPr>
          <a:xfrm>
            <a:off x="1297500" y="1249900"/>
            <a:ext cx="7038900" cy="81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SzPts val="1300"/>
              <a:buNone/>
            </a:pPr>
            <a:r>
              <a:rPr lang="en" sz="1700"/>
              <a:t>We clean data for the same reason we comment code. So people can more easily understand it.</a:t>
            </a:r>
            <a:endParaRPr sz="1700"/>
          </a:p>
          <a:p>
            <a:pPr indent="0" lvl="0" marL="0" rtl="0" algn="l">
              <a:lnSpc>
                <a:spcPct val="115000"/>
              </a:lnSpc>
              <a:spcBef>
                <a:spcPts val="1600"/>
              </a:spcBef>
              <a:spcAft>
                <a:spcPts val="0"/>
              </a:spcAft>
              <a:buSzPts val="1300"/>
              <a:buNone/>
            </a:pPr>
            <a:r>
              <a:rPr lang="en" sz="1700"/>
              <a:t>However there’s a more pragmatic reason: Computer Memory</a:t>
            </a:r>
            <a:endParaRPr sz="1700"/>
          </a:p>
          <a:p>
            <a:pPr indent="0" lvl="0" marL="0" rtl="0" algn="l">
              <a:lnSpc>
                <a:spcPct val="115000"/>
              </a:lnSpc>
              <a:spcBef>
                <a:spcPts val="1600"/>
              </a:spcBef>
              <a:spcAft>
                <a:spcPts val="0"/>
              </a:spcAft>
              <a:buSzPts val="1300"/>
              <a:buNone/>
            </a:pPr>
            <a:r>
              <a:rPr lang="en" sz="1700"/>
              <a:t>Though Computer memory has become exponentially cheaper, we have matched it by producing exponentially more data. If we’re combining data from several different sources, it’s very easy for our file sizes to get out of hand, leading to crashes and slow performance. We have to keep only what we need so computers can crunch our numbers effectively.</a:t>
            </a:r>
            <a:endParaRPr sz="1700"/>
          </a:p>
          <a:p>
            <a:pPr indent="0" lvl="0" marL="0" rtl="0" algn="l">
              <a:lnSpc>
                <a:spcPct val="115000"/>
              </a:lnSpc>
              <a:spcBef>
                <a:spcPts val="1600"/>
              </a:spcBef>
              <a:spcAft>
                <a:spcPts val="1600"/>
              </a:spcAft>
              <a:buSzPts val="1300"/>
              <a:buNone/>
            </a:pPr>
            <a:r>
              <a:rPr lang="en" sz="1700"/>
              <a:t>Pandas is a python package with many built in functions for data cleaning.</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