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9" r:id="rId10"/>
    <p:sldId id="4514" r:id="rId11"/>
    <p:sldId id="4515" r:id="rId12"/>
    <p:sldId id="4531" r:id="rId13"/>
    <p:sldId id="4520" r:id="rId14"/>
    <p:sldId id="4521" r:id="rId15"/>
    <p:sldId id="4522" r:id="rId16"/>
    <p:sldId id="4523" r:id="rId17"/>
    <p:sldId id="4524" r:id="rId18"/>
    <p:sldId id="4525" r:id="rId19"/>
    <p:sldId id="4526" r:id="rId20"/>
    <p:sldId id="4513" r:id="rId21"/>
    <p:sldId id="4532" r:id="rId22"/>
    <p:sldId id="4533" r:id="rId23"/>
    <p:sldId id="4516" r:id="rId24"/>
    <p:sldId id="4527" r:id="rId25"/>
    <p:sldId id="4528" r:id="rId26"/>
    <p:sldId id="4529"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4"/>
    <p:restoredTop sz="94694"/>
  </p:normalViewPr>
  <p:slideViewPr>
    <p:cSldViewPr snapToGrid="0">
      <p:cViewPr>
        <p:scale>
          <a:sx n="91" d="100"/>
          <a:sy n="91" d="100"/>
        </p:scale>
        <p:origin x="43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27/10/2024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357758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274263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18</a:t>
            </a:fld>
            <a:endParaRPr lang="en-GB"/>
          </a:p>
        </p:txBody>
      </p:sp>
    </p:spTree>
    <p:extLst>
      <p:ext uri="{BB962C8B-B14F-4D97-AF65-F5344CB8AC3E}">
        <p14:creationId xmlns:p14="http://schemas.microsoft.com/office/powerpoint/2010/main" val="184053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19</a:t>
            </a:fld>
            <a:endParaRPr lang="en-GB"/>
          </a:p>
        </p:txBody>
      </p:sp>
    </p:spTree>
    <p:extLst>
      <p:ext uri="{BB962C8B-B14F-4D97-AF65-F5344CB8AC3E}">
        <p14:creationId xmlns:p14="http://schemas.microsoft.com/office/powerpoint/2010/main" val="13871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232537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21</a:t>
            </a:fld>
            <a:endParaRPr lang="en-GB"/>
          </a:p>
        </p:txBody>
      </p:sp>
    </p:spTree>
    <p:extLst>
      <p:ext uri="{BB962C8B-B14F-4D97-AF65-F5344CB8AC3E}">
        <p14:creationId xmlns:p14="http://schemas.microsoft.com/office/powerpoint/2010/main" val="307826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22</a:t>
            </a:fld>
            <a:endParaRPr lang="en-GB"/>
          </a:p>
        </p:txBody>
      </p:sp>
    </p:spTree>
    <p:extLst>
      <p:ext uri="{BB962C8B-B14F-4D97-AF65-F5344CB8AC3E}">
        <p14:creationId xmlns:p14="http://schemas.microsoft.com/office/powerpoint/2010/main" val="24455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23</a:t>
            </a:fld>
            <a:endParaRPr lang="en-GB"/>
          </a:p>
        </p:txBody>
      </p:sp>
    </p:spTree>
    <p:extLst>
      <p:ext uri="{BB962C8B-B14F-4D97-AF65-F5344CB8AC3E}">
        <p14:creationId xmlns:p14="http://schemas.microsoft.com/office/powerpoint/2010/main" val="159182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28626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35182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33252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7125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9</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302356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294179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27/10/2024</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27/10/2024</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27/10/2024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27/10/2024</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October 2024</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are we going to build?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dirty="0"/>
              <a:t>We will be building a Tetris website!</a:t>
            </a:r>
          </a:p>
          <a:p>
            <a:endParaRPr lang="en-GB" sz="1800" dirty="0"/>
          </a:p>
          <a:p>
            <a:r>
              <a:rPr lang="en-GB" sz="1800" dirty="0"/>
              <a:t>This website must:</a:t>
            </a:r>
          </a:p>
          <a:p>
            <a:pPr marL="285750" indent="-285750">
              <a:buFont typeface="Arial" panose="020B0604020202020204" pitchFamily="34" charset="0"/>
              <a:buChar char="•"/>
            </a:pPr>
            <a:r>
              <a:rPr lang="en-GB" sz="1800" dirty="0"/>
              <a:t>Have a home screen from which a game of Tetris can be started</a:t>
            </a:r>
          </a:p>
          <a:p>
            <a:pPr marL="285750" indent="-285750">
              <a:buFont typeface="Arial" panose="020B0604020202020204" pitchFamily="34" charset="0"/>
              <a:buChar char="•"/>
            </a:pPr>
            <a:r>
              <a:rPr lang="en-GB" sz="1800" dirty="0"/>
              <a:t>Have a playable Tetris game</a:t>
            </a:r>
          </a:p>
          <a:p>
            <a:pPr marL="285750" indent="-285750">
              <a:buFont typeface="Arial" panose="020B0604020202020204" pitchFamily="34" charset="0"/>
              <a:buChar char="•"/>
            </a:pPr>
            <a:r>
              <a:rPr lang="en-GB" sz="1800" dirty="0"/>
              <a:t>Handle the end of the Tetris game sensibly</a:t>
            </a:r>
          </a:p>
          <a:p>
            <a:pPr marL="285750" indent="-285750">
              <a:buFont typeface="Arial" panose="020B0604020202020204" pitchFamily="34" charset="0"/>
              <a:buChar char="•"/>
            </a:pPr>
            <a:endParaRPr lang="en-GB" sz="1800" dirty="0"/>
          </a:p>
          <a:p>
            <a:r>
              <a:rPr lang="en-GB" sz="1800" dirty="0"/>
              <a:t>Also:</a:t>
            </a:r>
          </a:p>
          <a:p>
            <a:pPr marL="285750" indent="-285750">
              <a:buFont typeface="Arial" panose="020B0604020202020204" pitchFamily="34" charset="0"/>
              <a:buChar char="•"/>
            </a:pPr>
            <a:r>
              <a:rPr lang="en-GB" sz="1800" dirty="0"/>
              <a:t>We’ll be able to come up with lots of our own features too!</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is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You can play Tetris here: </a:t>
            </a:r>
            <a:r>
              <a:rPr lang="en-GB" sz="1800" dirty="0">
                <a:hlinkClick r:id="rId3"/>
              </a:rPr>
              <a:t>https://tetris.com/play-tetris</a:t>
            </a:r>
            <a:endParaRPr lang="en-GB" sz="1800" dirty="0"/>
          </a:p>
          <a:p>
            <a:endParaRPr lang="en-GB" sz="1800" dirty="0"/>
          </a:p>
          <a:p>
            <a:pPr marL="285750" indent="-285750">
              <a:buFont typeface="Arial" panose="020B0604020202020204" pitchFamily="34" charset="0"/>
              <a:buChar char="•"/>
            </a:pPr>
            <a:r>
              <a:rPr lang="en-GB" sz="1800" dirty="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dirty="0"/>
              <a:t>The player can move the piece in play left or right, or rotate the piece into a different orientation.</a:t>
            </a:r>
          </a:p>
          <a:p>
            <a:pPr marL="285750" indent="-285750">
              <a:buFont typeface="Arial" panose="020B0604020202020204" pitchFamily="34" charset="0"/>
              <a:buChar char="•"/>
            </a:pPr>
            <a:r>
              <a:rPr lang="en-GB" sz="1800" dirty="0"/>
              <a:t>In some versions of Tetris, the player can make the pieces drop faster with the down key.</a:t>
            </a:r>
          </a:p>
          <a:p>
            <a:pPr marL="285750" indent="-285750">
              <a:buFont typeface="Arial" panose="020B0604020202020204" pitchFamily="34" charset="0"/>
              <a:buChar char="•"/>
            </a:pPr>
            <a:r>
              <a:rPr lang="en-GB" sz="1800" dirty="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Let’s play some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Let’s take 10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The project will have two parts:</a:t>
            </a:r>
          </a:p>
          <a:p>
            <a:endParaRPr lang="en-GB" sz="1800" dirty="0"/>
          </a:p>
          <a:p>
            <a:pPr marL="285750" indent="-285750">
              <a:buFont typeface="Arial" panose="020B0604020202020204" pitchFamily="34" charset="0"/>
              <a:buChar char="•"/>
            </a:pPr>
            <a:r>
              <a:rPr lang="en-GB" sz="1800" dirty="0"/>
              <a:t>The frontend code – this is where the static web pages and main gameplay will be. Most of the work will probably be in this area.</a:t>
            </a:r>
          </a:p>
          <a:p>
            <a:endParaRPr lang="en-GB" sz="1800" dirty="0"/>
          </a:p>
          <a:p>
            <a:pPr marL="285750" indent="-285750">
              <a:buFont typeface="Arial" panose="020B0604020202020204" pitchFamily="34" charset="0"/>
              <a:buChar char="•"/>
            </a:pPr>
            <a:r>
              <a:rPr lang="en-GB" sz="1800" dirty="0"/>
              <a:t>The backend code – if we have time, we can look at creating a backend.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a:p>
            <a:endParaRPr lang="en-GB" sz="1500" dirty="0"/>
          </a:p>
          <a:p>
            <a:r>
              <a:rPr lang="en-GB" sz="1500" dirty="0"/>
              <a:t>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Timetable</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1055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Agile/Scrum/Sprints</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a:t>
            </a:r>
            <a:r>
              <a:rPr lang="en-GB" sz="1400" dirty="0" err="1"/>
              <a:t>standup</a:t>
            </a:r>
            <a:r>
              <a:rPr lang="en-GB" sz="1400" dirty="0"/>
              <a:t>”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a:t>
            </a:r>
            <a:r>
              <a:rPr lang="en-GB" sz="1400" dirty="0" err="1"/>
              <a:t>standup</a:t>
            </a:r>
            <a:r>
              <a:rPr lang="en-GB" sz="1400" dirty="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380010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Pairing</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dirty="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There are two roles:</a:t>
            </a:r>
          </a:p>
          <a:p>
            <a:pPr marL="819150" lvl="2" indent="-285750"/>
            <a:r>
              <a:rPr lang="en-GB" sz="1200" dirty="0"/>
              <a:t>The “Driver”: writes the code and focuses closely with line-by-line detail</a:t>
            </a:r>
          </a:p>
          <a:p>
            <a:pPr marL="819150" lvl="2" indent="-285750"/>
            <a:r>
              <a:rPr lang="en-GB" sz="1200" dirty="0"/>
              <a:t>The “Navigator”: reviews each line of code as it is typed in, and tries to keep in mind the overall direction of the work beyond the current line of code</a:t>
            </a:r>
          </a:p>
          <a:p>
            <a:pPr marL="819150" lvl="2" indent="-285750"/>
            <a:endParaRPr lang="en-GB" sz="1200" dirty="0"/>
          </a:p>
          <a:p>
            <a:pPr marL="285750" indent="-285750">
              <a:buFont typeface="Arial" panose="020B0604020202020204" pitchFamily="34" charset="0"/>
              <a:buChar char="•"/>
            </a:pPr>
            <a:r>
              <a:rPr lang="en-GB" sz="1200" dirty="0"/>
              <a:t>Advantages of this:</a:t>
            </a:r>
          </a:p>
          <a:p>
            <a:pPr marL="819150" lvl="2" indent="-285750"/>
            <a:r>
              <a:rPr lang="en-GB" sz="1200" dirty="0"/>
              <a:t>Developers bring different experience to the task and may assess it in different ways</a:t>
            </a:r>
          </a:p>
          <a:p>
            <a:pPr marL="819150" lvl="2" indent="-285750"/>
            <a:r>
              <a:rPr lang="en-GB" sz="1200" dirty="0"/>
              <a:t>Developers are forced to think in different ways by the two different roles</a:t>
            </a:r>
          </a:p>
          <a:p>
            <a:pPr marL="819150" lvl="2" indent="-285750"/>
            <a:r>
              <a:rPr lang="en-GB" sz="1200" dirty="0"/>
              <a:t>Knowledge sharing happens between the developers</a:t>
            </a:r>
          </a:p>
          <a:p>
            <a:pPr marL="285750" indent="-285750"/>
            <a:endParaRPr lang="en-GB" sz="1200" dirty="0"/>
          </a:p>
          <a:p>
            <a:pPr marL="285750" indent="-285750">
              <a:buFont typeface="Arial" panose="020B0604020202020204" pitchFamily="34" charset="0"/>
              <a:buChar char="•"/>
            </a:pPr>
            <a:r>
              <a:rPr lang="en-GB" sz="1200" dirty="0"/>
              <a:t>Main disadvantage: it takes longer!</a:t>
            </a:r>
          </a:p>
        </p:txBody>
      </p:sp>
    </p:spTree>
    <p:extLst>
      <p:ext uri="{BB962C8B-B14F-4D97-AF65-F5344CB8AC3E}">
        <p14:creationId xmlns:p14="http://schemas.microsoft.com/office/powerpoint/2010/main" val="587718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Monday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graphicFrame>
        <p:nvGraphicFramePr>
          <p:cNvPr id="6" name="Table 5">
            <a:extLst>
              <a:ext uri="{FF2B5EF4-FFF2-40B4-BE49-F238E27FC236}">
                <a16:creationId xmlns:a16="http://schemas.microsoft.com/office/drawing/2014/main" id="{ADDA6B1E-D58F-F32A-45DB-3A5D426A7A7C}"/>
              </a:ext>
            </a:extLst>
          </p:cNvPr>
          <p:cNvGraphicFramePr>
            <a:graphicFrameLocks noGrp="1"/>
          </p:cNvGraphicFramePr>
          <p:nvPr>
            <p:extLst>
              <p:ext uri="{D42A27DB-BD31-4B8C-83A1-F6EECF244321}">
                <p14:modId xmlns:p14="http://schemas.microsoft.com/office/powerpoint/2010/main" val="3967367435"/>
              </p:ext>
            </p:extLst>
          </p:nvPr>
        </p:nvGraphicFramePr>
        <p:xfrm>
          <a:off x="1289575" y="1810386"/>
          <a:ext cx="8128000" cy="3881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50445193"/>
                    </a:ext>
                  </a:extLst>
                </a:gridCol>
                <a:gridCol w="4064000">
                  <a:extLst>
                    <a:ext uri="{9D8B030D-6E8A-4147-A177-3AD203B41FA5}">
                      <a16:colId xmlns:a16="http://schemas.microsoft.com/office/drawing/2014/main" val="1678068987"/>
                    </a:ext>
                  </a:extLst>
                </a:gridCol>
              </a:tblGrid>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687487673"/>
                  </a:ext>
                </a:extLst>
              </a:tr>
              <a:tr h="370840">
                <a:tc>
                  <a:txBody>
                    <a:bodyPr/>
                    <a:lstStyle/>
                    <a:p>
                      <a:r>
                        <a:rPr lang="en-GB" dirty="0"/>
                        <a:t>10:00</a:t>
                      </a:r>
                    </a:p>
                  </a:txBody>
                  <a:tcPr anchor="ctr"/>
                </a:tc>
                <a:tc>
                  <a:txBody>
                    <a:bodyPr/>
                    <a:lstStyle/>
                    <a:p>
                      <a:r>
                        <a:rPr lang="en-GB"/>
                        <a:t>Standup</a:t>
                      </a:r>
                    </a:p>
                  </a:txBody>
                  <a:tcPr anchor="ctr"/>
                </a:tc>
                <a:extLst>
                  <a:ext uri="{0D108BD9-81ED-4DB2-BD59-A6C34878D82A}">
                    <a16:rowId xmlns:a16="http://schemas.microsoft.com/office/drawing/2014/main" val="3879311267"/>
                  </a:ext>
                </a:extLst>
              </a:tr>
              <a:tr h="370840">
                <a:tc>
                  <a:txBody>
                    <a:bodyPr/>
                    <a:lstStyle/>
                    <a:p>
                      <a:r>
                        <a:rPr lang="en-GB"/>
                        <a:t>10:30</a:t>
                      </a:r>
                    </a:p>
                  </a:txBody>
                  <a:tcPr anchor="ctr"/>
                </a:tc>
                <a:tc>
                  <a:txBody>
                    <a:bodyPr/>
                    <a:lstStyle/>
                    <a:p>
                      <a:r>
                        <a:rPr lang="en-GB"/>
                        <a:t>Presentation: HTML/CSS/JS</a:t>
                      </a:r>
                    </a:p>
                  </a:txBody>
                  <a:tcPr anchor="ctr"/>
                </a:tc>
                <a:extLst>
                  <a:ext uri="{0D108BD9-81ED-4DB2-BD59-A6C34878D82A}">
                    <a16:rowId xmlns:a16="http://schemas.microsoft.com/office/drawing/2014/main" val="910391800"/>
                  </a:ext>
                </a:extLst>
              </a:tr>
              <a:tr h="370840">
                <a:tc>
                  <a:txBody>
                    <a:bodyPr/>
                    <a:lstStyle/>
                    <a:p>
                      <a:r>
                        <a:rPr lang="en-GB"/>
                        <a:t>11:00</a:t>
                      </a:r>
                    </a:p>
                  </a:txBody>
                  <a:tcPr anchor="ctr"/>
                </a:tc>
                <a:tc>
                  <a:txBody>
                    <a:bodyPr/>
                    <a:lstStyle/>
                    <a:p>
                      <a:r>
                        <a:rPr lang="en-GB"/>
                        <a:t>Code Development</a:t>
                      </a:r>
                    </a:p>
                  </a:txBody>
                  <a:tcPr anchor="ctr"/>
                </a:tc>
                <a:extLst>
                  <a:ext uri="{0D108BD9-81ED-4DB2-BD59-A6C34878D82A}">
                    <a16:rowId xmlns:a16="http://schemas.microsoft.com/office/drawing/2014/main" val="1273538569"/>
                  </a:ext>
                </a:extLst>
              </a:tr>
              <a:tr h="370840">
                <a:tc>
                  <a:txBody>
                    <a:bodyPr/>
                    <a:lstStyle/>
                    <a:p>
                      <a:r>
                        <a:rPr lang="en-GB"/>
                        <a:t>11:00</a:t>
                      </a:r>
                    </a:p>
                  </a:txBody>
                  <a:tcPr anchor="ctr"/>
                </a:tc>
                <a:tc>
                  <a:txBody>
                    <a:bodyPr/>
                    <a:lstStyle/>
                    <a:p>
                      <a:r>
                        <a:rPr lang="en-GB"/>
                        <a:t>Guest Presentation: What It Means To Be A UX Designer (Gabi Mikolajczak)</a:t>
                      </a:r>
                    </a:p>
                  </a:txBody>
                  <a:tcPr anchor="ctr"/>
                </a:tc>
                <a:extLst>
                  <a:ext uri="{0D108BD9-81ED-4DB2-BD59-A6C34878D82A}">
                    <a16:rowId xmlns:a16="http://schemas.microsoft.com/office/drawing/2014/main" val="3915198340"/>
                  </a:ext>
                </a:extLst>
              </a:tr>
              <a:tr h="370840">
                <a:tc>
                  <a:txBody>
                    <a:bodyPr/>
                    <a:lstStyle/>
                    <a:p>
                      <a:r>
                        <a:rPr lang="en-GB"/>
                        <a:t>11:30</a:t>
                      </a:r>
                    </a:p>
                  </a:txBody>
                  <a:tcPr anchor="ctr"/>
                </a:tc>
                <a:tc>
                  <a:txBody>
                    <a:bodyPr/>
                    <a:lstStyle/>
                    <a:p>
                      <a:r>
                        <a:rPr lang="en-GB"/>
                        <a:t>Code development</a:t>
                      </a:r>
                    </a:p>
                  </a:txBody>
                  <a:tcPr anchor="ctr"/>
                </a:tc>
                <a:extLst>
                  <a:ext uri="{0D108BD9-81ED-4DB2-BD59-A6C34878D82A}">
                    <a16:rowId xmlns:a16="http://schemas.microsoft.com/office/drawing/2014/main" val="2803612485"/>
                  </a:ext>
                </a:extLst>
              </a:tr>
              <a:tr h="370840">
                <a:tc>
                  <a:txBody>
                    <a:bodyPr/>
                    <a:lstStyle/>
                    <a:p>
                      <a:r>
                        <a:rPr lang="en-GB"/>
                        <a:t>12:30</a:t>
                      </a:r>
                    </a:p>
                  </a:txBody>
                  <a:tcPr anchor="ctr"/>
                </a:tc>
                <a:tc>
                  <a:txBody>
                    <a:bodyPr/>
                    <a:lstStyle/>
                    <a:p>
                      <a:r>
                        <a:rPr lang="en-GB"/>
                        <a:t>Lunch break</a:t>
                      </a:r>
                    </a:p>
                  </a:txBody>
                  <a:tcPr anchor="ctr"/>
                </a:tc>
                <a:extLst>
                  <a:ext uri="{0D108BD9-81ED-4DB2-BD59-A6C34878D82A}">
                    <a16:rowId xmlns:a16="http://schemas.microsoft.com/office/drawing/2014/main" val="1581057987"/>
                  </a:ext>
                </a:extLst>
              </a:tr>
              <a:tr h="370840">
                <a:tc>
                  <a:txBody>
                    <a:bodyPr/>
                    <a:lstStyle/>
                    <a:p>
                      <a:r>
                        <a:rPr lang="en-GB"/>
                        <a:t>13:30</a:t>
                      </a:r>
                    </a:p>
                  </a:txBody>
                  <a:tcPr anchor="ctr"/>
                </a:tc>
                <a:tc>
                  <a:txBody>
                    <a:bodyPr/>
                    <a:lstStyle/>
                    <a:p>
                      <a:r>
                        <a:rPr lang="en-GB"/>
                        <a:t>Code development</a:t>
                      </a:r>
                    </a:p>
                  </a:txBody>
                  <a:tcPr anchor="ctr"/>
                </a:tc>
                <a:extLst>
                  <a:ext uri="{0D108BD9-81ED-4DB2-BD59-A6C34878D82A}">
                    <a16:rowId xmlns:a16="http://schemas.microsoft.com/office/drawing/2014/main" val="3313331978"/>
                  </a:ext>
                </a:extLst>
              </a:tr>
              <a:tr h="370840">
                <a:tc>
                  <a:txBody>
                    <a:bodyPr/>
                    <a:lstStyle/>
                    <a:p>
                      <a:r>
                        <a:rPr lang="en-GB"/>
                        <a:t>16:00</a:t>
                      </a:r>
                    </a:p>
                  </a:txBody>
                  <a:tcPr anchor="ctr"/>
                </a:tc>
                <a:tc>
                  <a:txBody>
                    <a:bodyPr/>
                    <a:lstStyle/>
                    <a:p>
                      <a:r>
                        <a:rPr lang="en-GB" dirty="0"/>
                        <a:t>End of Day</a:t>
                      </a:r>
                    </a:p>
                  </a:txBody>
                  <a:tcPr anchor="ctr"/>
                </a:tc>
                <a:extLst>
                  <a:ext uri="{0D108BD9-81ED-4DB2-BD59-A6C34878D82A}">
                    <a16:rowId xmlns:a16="http://schemas.microsoft.com/office/drawing/2014/main" val="4275859510"/>
                  </a:ext>
                </a:extLst>
              </a:tr>
            </a:tbl>
          </a:graphicData>
        </a:graphic>
      </p:graphicFrame>
    </p:spTree>
    <p:extLst>
      <p:ext uri="{BB962C8B-B14F-4D97-AF65-F5344CB8AC3E}">
        <p14:creationId xmlns:p14="http://schemas.microsoft.com/office/powerpoint/2010/main" val="168284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644291650"/>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Introductions</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dirty="0">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dirty="0">
                          <a:latin typeface="Montserrat"/>
                        </a:rPr>
                        <a:t>Setup</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Tuesday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graphicFrame>
        <p:nvGraphicFramePr>
          <p:cNvPr id="3" name="Table 2">
            <a:extLst>
              <a:ext uri="{FF2B5EF4-FFF2-40B4-BE49-F238E27FC236}">
                <a16:creationId xmlns:a16="http://schemas.microsoft.com/office/drawing/2014/main" id="{719F4428-E7DE-9B72-D8E2-B766463A4BF7}"/>
              </a:ext>
            </a:extLst>
          </p:cNvPr>
          <p:cNvGraphicFramePr>
            <a:graphicFrameLocks noGrp="1"/>
          </p:cNvGraphicFramePr>
          <p:nvPr>
            <p:extLst>
              <p:ext uri="{D42A27DB-BD31-4B8C-83A1-F6EECF244321}">
                <p14:modId xmlns:p14="http://schemas.microsoft.com/office/powerpoint/2010/main" val="6055955"/>
              </p:ext>
            </p:extLst>
          </p:nvPr>
        </p:nvGraphicFramePr>
        <p:xfrm>
          <a:off x="1289575" y="1810386"/>
          <a:ext cx="8128000" cy="4246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50445193"/>
                    </a:ext>
                  </a:extLst>
                </a:gridCol>
                <a:gridCol w="4064000">
                  <a:extLst>
                    <a:ext uri="{9D8B030D-6E8A-4147-A177-3AD203B41FA5}">
                      <a16:colId xmlns:a16="http://schemas.microsoft.com/office/drawing/2014/main" val="1678068987"/>
                    </a:ext>
                  </a:extLst>
                </a:gridCol>
              </a:tblGrid>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687487673"/>
                  </a:ext>
                </a:extLst>
              </a:tr>
              <a:tr h="370840">
                <a:tc>
                  <a:txBody>
                    <a:bodyPr/>
                    <a:lstStyle/>
                    <a:p>
                      <a:r>
                        <a:rPr lang="en-GB" dirty="0"/>
                        <a:t>10:00</a:t>
                      </a:r>
                    </a:p>
                  </a:txBody>
                  <a:tcPr anchor="ctr"/>
                </a:tc>
                <a:tc>
                  <a:txBody>
                    <a:bodyPr/>
                    <a:lstStyle/>
                    <a:p>
                      <a:r>
                        <a:rPr lang="en-GB"/>
                        <a:t>Arrival/tour</a:t>
                      </a:r>
                    </a:p>
                  </a:txBody>
                  <a:tcPr anchor="ctr"/>
                </a:tc>
                <a:extLst>
                  <a:ext uri="{0D108BD9-81ED-4DB2-BD59-A6C34878D82A}">
                    <a16:rowId xmlns:a16="http://schemas.microsoft.com/office/drawing/2014/main" val="3879311267"/>
                  </a:ext>
                </a:extLst>
              </a:tr>
              <a:tr h="370840">
                <a:tc>
                  <a:txBody>
                    <a:bodyPr/>
                    <a:lstStyle/>
                    <a:p>
                      <a:r>
                        <a:rPr lang="en-GB"/>
                        <a:t>10:30</a:t>
                      </a:r>
                    </a:p>
                  </a:txBody>
                  <a:tcPr anchor="ctr"/>
                </a:tc>
                <a:tc>
                  <a:txBody>
                    <a:bodyPr/>
                    <a:lstStyle/>
                    <a:p>
                      <a:r>
                        <a:rPr lang="en-GB"/>
                        <a:t>Introductions and Setup</a:t>
                      </a:r>
                    </a:p>
                  </a:txBody>
                  <a:tcPr anchor="ctr"/>
                </a:tc>
                <a:extLst>
                  <a:ext uri="{0D108BD9-81ED-4DB2-BD59-A6C34878D82A}">
                    <a16:rowId xmlns:a16="http://schemas.microsoft.com/office/drawing/2014/main" val="910391800"/>
                  </a:ext>
                </a:extLst>
              </a:tr>
              <a:tr h="370840">
                <a:tc>
                  <a:txBody>
                    <a:bodyPr/>
                    <a:lstStyle/>
                    <a:p>
                      <a:r>
                        <a:rPr lang="en-GB"/>
                        <a:t>11:30</a:t>
                      </a:r>
                    </a:p>
                  </a:txBody>
                  <a:tcPr anchor="ctr"/>
                </a:tc>
                <a:tc>
                  <a:txBody>
                    <a:bodyPr/>
                    <a:lstStyle/>
                    <a:p>
                      <a:r>
                        <a:rPr lang="en-GB"/>
                        <a:t>Feature specification and Trello Setup</a:t>
                      </a:r>
                    </a:p>
                  </a:txBody>
                  <a:tcPr anchor="ctr"/>
                </a:tc>
                <a:extLst>
                  <a:ext uri="{0D108BD9-81ED-4DB2-BD59-A6C34878D82A}">
                    <a16:rowId xmlns:a16="http://schemas.microsoft.com/office/drawing/2014/main" val="1273538569"/>
                  </a:ext>
                </a:extLst>
              </a:tr>
              <a:tr h="370840">
                <a:tc>
                  <a:txBody>
                    <a:bodyPr/>
                    <a:lstStyle/>
                    <a:p>
                      <a:r>
                        <a:rPr lang="en-GB"/>
                        <a:t>12:00</a:t>
                      </a:r>
                    </a:p>
                  </a:txBody>
                  <a:tcPr anchor="ctr"/>
                </a:tc>
                <a:tc>
                  <a:txBody>
                    <a:bodyPr/>
                    <a:lstStyle/>
                    <a:p>
                      <a:r>
                        <a:rPr lang="en-GB"/>
                        <a:t>Presentation: Git and Github</a:t>
                      </a:r>
                    </a:p>
                  </a:txBody>
                  <a:tcPr anchor="ctr"/>
                </a:tc>
                <a:extLst>
                  <a:ext uri="{0D108BD9-81ED-4DB2-BD59-A6C34878D82A}">
                    <a16:rowId xmlns:a16="http://schemas.microsoft.com/office/drawing/2014/main" val="3915198340"/>
                  </a:ext>
                </a:extLst>
              </a:tr>
              <a:tr h="370840">
                <a:tc>
                  <a:txBody>
                    <a:bodyPr/>
                    <a:lstStyle/>
                    <a:p>
                      <a:r>
                        <a:rPr lang="en-GB"/>
                        <a:t>12:30</a:t>
                      </a:r>
                    </a:p>
                  </a:txBody>
                  <a:tcPr anchor="ctr"/>
                </a:tc>
                <a:tc>
                  <a:txBody>
                    <a:bodyPr/>
                    <a:lstStyle/>
                    <a:p>
                      <a:r>
                        <a:rPr lang="en-GB"/>
                        <a:t>Lunch break</a:t>
                      </a:r>
                    </a:p>
                  </a:txBody>
                  <a:tcPr anchor="ctr"/>
                </a:tc>
                <a:extLst>
                  <a:ext uri="{0D108BD9-81ED-4DB2-BD59-A6C34878D82A}">
                    <a16:rowId xmlns:a16="http://schemas.microsoft.com/office/drawing/2014/main" val="2803612485"/>
                  </a:ext>
                </a:extLst>
              </a:tr>
              <a:tr h="370840">
                <a:tc>
                  <a:txBody>
                    <a:bodyPr/>
                    <a:lstStyle/>
                    <a:p>
                      <a:r>
                        <a:rPr lang="en-GB"/>
                        <a:t>13:30</a:t>
                      </a:r>
                    </a:p>
                  </a:txBody>
                  <a:tcPr anchor="ctr"/>
                </a:tc>
                <a:tc>
                  <a:txBody>
                    <a:bodyPr/>
                    <a:lstStyle/>
                    <a:p>
                      <a:r>
                        <a:rPr lang="en-GB"/>
                        <a:t>Code development</a:t>
                      </a:r>
                    </a:p>
                  </a:txBody>
                  <a:tcPr anchor="ctr"/>
                </a:tc>
                <a:extLst>
                  <a:ext uri="{0D108BD9-81ED-4DB2-BD59-A6C34878D82A}">
                    <a16:rowId xmlns:a16="http://schemas.microsoft.com/office/drawing/2014/main" val="1581057987"/>
                  </a:ext>
                </a:extLst>
              </a:tr>
              <a:tr h="370840">
                <a:tc>
                  <a:txBody>
                    <a:bodyPr/>
                    <a:lstStyle/>
                    <a:p>
                      <a:r>
                        <a:rPr lang="en-GB"/>
                        <a:t>15:00</a:t>
                      </a:r>
                    </a:p>
                  </a:txBody>
                  <a:tcPr anchor="ctr"/>
                </a:tc>
                <a:tc>
                  <a:txBody>
                    <a:bodyPr/>
                    <a:lstStyle/>
                    <a:p>
                      <a:r>
                        <a:rPr lang="en-GB"/>
                        <a:t>Guest Presentation: Apprenticeships (Joseph Walker)</a:t>
                      </a:r>
                    </a:p>
                  </a:txBody>
                  <a:tcPr anchor="ctr"/>
                </a:tc>
                <a:extLst>
                  <a:ext uri="{0D108BD9-81ED-4DB2-BD59-A6C34878D82A}">
                    <a16:rowId xmlns:a16="http://schemas.microsoft.com/office/drawing/2014/main" val="3313331978"/>
                  </a:ext>
                </a:extLst>
              </a:tr>
              <a:tr h="370840">
                <a:tc>
                  <a:txBody>
                    <a:bodyPr/>
                    <a:lstStyle/>
                    <a:p>
                      <a:r>
                        <a:rPr lang="en-GB"/>
                        <a:t>15:30</a:t>
                      </a:r>
                    </a:p>
                  </a:txBody>
                  <a:tcPr anchor="ctr"/>
                </a:tc>
                <a:tc>
                  <a:txBody>
                    <a:bodyPr/>
                    <a:lstStyle/>
                    <a:p>
                      <a:r>
                        <a:rPr lang="en-GB"/>
                        <a:t>Code development</a:t>
                      </a:r>
                    </a:p>
                  </a:txBody>
                  <a:tcPr anchor="ctr"/>
                </a:tc>
                <a:extLst>
                  <a:ext uri="{0D108BD9-81ED-4DB2-BD59-A6C34878D82A}">
                    <a16:rowId xmlns:a16="http://schemas.microsoft.com/office/drawing/2014/main" val="4275859510"/>
                  </a:ext>
                </a:extLst>
              </a:tr>
              <a:tr h="370840">
                <a:tc>
                  <a:txBody>
                    <a:bodyPr/>
                    <a:lstStyle/>
                    <a:p>
                      <a:r>
                        <a:rPr lang="en-GB"/>
                        <a:t>16:00</a:t>
                      </a:r>
                    </a:p>
                  </a:txBody>
                  <a:tcPr anchor="ctr"/>
                </a:tc>
                <a:tc>
                  <a:txBody>
                    <a:bodyPr/>
                    <a:lstStyle/>
                    <a:p>
                      <a:r>
                        <a:rPr lang="en-GB" dirty="0"/>
                        <a:t>End of Day</a:t>
                      </a:r>
                    </a:p>
                  </a:txBody>
                  <a:tcPr anchor="ctr"/>
                </a:tc>
                <a:extLst>
                  <a:ext uri="{0D108BD9-81ED-4DB2-BD59-A6C34878D82A}">
                    <a16:rowId xmlns:a16="http://schemas.microsoft.com/office/drawing/2014/main" val="3719190726"/>
                  </a:ext>
                </a:extLst>
              </a:tr>
            </a:tbl>
          </a:graphicData>
        </a:graphic>
      </p:graphicFrame>
    </p:spTree>
    <p:extLst>
      <p:ext uri="{BB962C8B-B14F-4D97-AF65-F5344CB8AC3E}">
        <p14:creationId xmlns:p14="http://schemas.microsoft.com/office/powerpoint/2010/main" val="33629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Wednesday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graphicFrame>
        <p:nvGraphicFramePr>
          <p:cNvPr id="3" name="Table 2">
            <a:extLst>
              <a:ext uri="{FF2B5EF4-FFF2-40B4-BE49-F238E27FC236}">
                <a16:creationId xmlns:a16="http://schemas.microsoft.com/office/drawing/2014/main" id="{896AADA8-7F07-18FE-78AD-8910DC11A2C7}"/>
              </a:ext>
            </a:extLst>
          </p:cNvPr>
          <p:cNvGraphicFramePr>
            <a:graphicFrameLocks noGrp="1"/>
          </p:cNvGraphicFramePr>
          <p:nvPr>
            <p:extLst>
              <p:ext uri="{D42A27DB-BD31-4B8C-83A1-F6EECF244321}">
                <p14:modId xmlns:p14="http://schemas.microsoft.com/office/powerpoint/2010/main" val="2416144867"/>
              </p:ext>
            </p:extLst>
          </p:nvPr>
        </p:nvGraphicFramePr>
        <p:xfrm>
          <a:off x="1289575" y="1810386"/>
          <a:ext cx="8128000" cy="3235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50445193"/>
                    </a:ext>
                  </a:extLst>
                </a:gridCol>
                <a:gridCol w="4064000">
                  <a:extLst>
                    <a:ext uri="{9D8B030D-6E8A-4147-A177-3AD203B41FA5}">
                      <a16:colId xmlns:a16="http://schemas.microsoft.com/office/drawing/2014/main" val="1678068987"/>
                    </a:ext>
                  </a:extLst>
                </a:gridCol>
              </a:tblGrid>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687487673"/>
                  </a:ext>
                </a:extLst>
              </a:tr>
              <a:tr h="370840">
                <a:tc>
                  <a:txBody>
                    <a:bodyPr/>
                    <a:lstStyle/>
                    <a:p>
                      <a:r>
                        <a:rPr lang="en-GB" dirty="0"/>
                        <a:t>10:00</a:t>
                      </a:r>
                    </a:p>
                  </a:txBody>
                  <a:tcPr anchor="ctr"/>
                </a:tc>
                <a:tc>
                  <a:txBody>
                    <a:bodyPr/>
                    <a:lstStyle/>
                    <a:p>
                      <a:r>
                        <a:rPr lang="en-GB"/>
                        <a:t>Standup</a:t>
                      </a:r>
                    </a:p>
                  </a:txBody>
                  <a:tcPr anchor="ctr"/>
                </a:tc>
                <a:extLst>
                  <a:ext uri="{0D108BD9-81ED-4DB2-BD59-A6C34878D82A}">
                    <a16:rowId xmlns:a16="http://schemas.microsoft.com/office/drawing/2014/main" val="3879311267"/>
                  </a:ext>
                </a:extLst>
              </a:tr>
              <a:tr h="370840">
                <a:tc>
                  <a:txBody>
                    <a:bodyPr/>
                    <a:lstStyle/>
                    <a:p>
                      <a:r>
                        <a:rPr lang="en-GB"/>
                        <a:t>10:30</a:t>
                      </a:r>
                    </a:p>
                  </a:txBody>
                  <a:tcPr anchor="ctr"/>
                </a:tc>
                <a:tc>
                  <a:txBody>
                    <a:bodyPr/>
                    <a:lstStyle/>
                    <a:p>
                      <a:r>
                        <a:rPr lang="en-GB"/>
                        <a:t>Presentation: HTTP Requests and Backend Development</a:t>
                      </a:r>
                    </a:p>
                  </a:txBody>
                  <a:tcPr anchor="ctr"/>
                </a:tc>
                <a:extLst>
                  <a:ext uri="{0D108BD9-81ED-4DB2-BD59-A6C34878D82A}">
                    <a16:rowId xmlns:a16="http://schemas.microsoft.com/office/drawing/2014/main" val="910391800"/>
                  </a:ext>
                </a:extLst>
              </a:tr>
              <a:tr h="370840">
                <a:tc>
                  <a:txBody>
                    <a:bodyPr/>
                    <a:lstStyle/>
                    <a:p>
                      <a:r>
                        <a:rPr lang="en-GB"/>
                        <a:t>11:00</a:t>
                      </a:r>
                    </a:p>
                  </a:txBody>
                  <a:tcPr anchor="ctr"/>
                </a:tc>
                <a:tc>
                  <a:txBody>
                    <a:bodyPr/>
                    <a:lstStyle/>
                    <a:p>
                      <a:r>
                        <a:rPr lang="en-GB"/>
                        <a:t>Code development</a:t>
                      </a:r>
                    </a:p>
                  </a:txBody>
                  <a:tcPr anchor="ctr"/>
                </a:tc>
                <a:extLst>
                  <a:ext uri="{0D108BD9-81ED-4DB2-BD59-A6C34878D82A}">
                    <a16:rowId xmlns:a16="http://schemas.microsoft.com/office/drawing/2014/main" val="1273538569"/>
                  </a:ext>
                </a:extLst>
              </a:tr>
              <a:tr h="370840">
                <a:tc>
                  <a:txBody>
                    <a:bodyPr/>
                    <a:lstStyle/>
                    <a:p>
                      <a:r>
                        <a:rPr lang="en-GB"/>
                        <a:t>12:00</a:t>
                      </a:r>
                    </a:p>
                  </a:txBody>
                  <a:tcPr anchor="ctr"/>
                </a:tc>
                <a:tc>
                  <a:txBody>
                    <a:bodyPr/>
                    <a:lstStyle/>
                    <a:p>
                      <a:r>
                        <a:rPr lang="en-GB"/>
                        <a:t>Guest presentation: TBC</a:t>
                      </a:r>
                    </a:p>
                  </a:txBody>
                  <a:tcPr anchor="ctr"/>
                </a:tc>
                <a:extLst>
                  <a:ext uri="{0D108BD9-81ED-4DB2-BD59-A6C34878D82A}">
                    <a16:rowId xmlns:a16="http://schemas.microsoft.com/office/drawing/2014/main" val="3915198340"/>
                  </a:ext>
                </a:extLst>
              </a:tr>
              <a:tr h="370840">
                <a:tc>
                  <a:txBody>
                    <a:bodyPr/>
                    <a:lstStyle/>
                    <a:p>
                      <a:r>
                        <a:rPr lang="en-GB"/>
                        <a:t>12:30</a:t>
                      </a:r>
                    </a:p>
                  </a:txBody>
                  <a:tcPr anchor="ctr"/>
                </a:tc>
                <a:tc>
                  <a:txBody>
                    <a:bodyPr/>
                    <a:lstStyle/>
                    <a:p>
                      <a:r>
                        <a:rPr lang="en-GB"/>
                        <a:t>Lunch break</a:t>
                      </a:r>
                    </a:p>
                  </a:txBody>
                  <a:tcPr anchor="ctr"/>
                </a:tc>
                <a:extLst>
                  <a:ext uri="{0D108BD9-81ED-4DB2-BD59-A6C34878D82A}">
                    <a16:rowId xmlns:a16="http://schemas.microsoft.com/office/drawing/2014/main" val="2803612485"/>
                  </a:ext>
                </a:extLst>
              </a:tr>
              <a:tr h="370840">
                <a:tc>
                  <a:txBody>
                    <a:bodyPr/>
                    <a:lstStyle/>
                    <a:p>
                      <a:r>
                        <a:rPr lang="en-GB"/>
                        <a:t>13:30</a:t>
                      </a:r>
                    </a:p>
                  </a:txBody>
                  <a:tcPr anchor="ctr"/>
                </a:tc>
                <a:tc>
                  <a:txBody>
                    <a:bodyPr/>
                    <a:lstStyle/>
                    <a:p>
                      <a:r>
                        <a:rPr lang="en-GB"/>
                        <a:t>Code development</a:t>
                      </a:r>
                    </a:p>
                  </a:txBody>
                  <a:tcPr anchor="ctr"/>
                </a:tc>
                <a:extLst>
                  <a:ext uri="{0D108BD9-81ED-4DB2-BD59-A6C34878D82A}">
                    <a16:rowId xmlns:a16="http://schemas.microsoft.com/office/drawing/2014/main" val="1581057987"/>
                  </a:ext>
                </a:extLst>
              </a:tr>
              <a:tr h="370840">
                <a:tc>
                  <a:txBody>
                    <a:bodyPr/>
                    <a:lstStyle/>
                    <a:p>
                      <a:r>
                        <a:rPr lang="en-GB"/>
                        <a:t>16:00</a:t>
                      </a:r>
                    </a:p>
                  </a:txBody>
                  <a:tcPr anchor="ctr"/>
                </a:tc>
                <a:tc>
                  <a:txBody>
                    <a:bodyPr/>
                    <a:lstStyle/>
                    <a:p>
                      <a:r>
                        <a:rPr lang="en-GB" dirty="0"/>
                        <a:t>End of Day</a:t>
                      </a:r>
                    </a:p>
                  </a:txBody>
                  <a:tcPr anchor="ctr"/>
                </a:tc>
                <a:extLst>
                  <a:ext uri="{0D108BD9-81ED-4DB2-BD59-A6C34878D82A}">
                    <a16:rowId xmlns:a16="http://schemas.microsoft.com/office/drawing/2014/main" val="3313331978"/>
                  </a:ext>
                </a:extLst>
              </a:tr>
            </a:tbl>
          </a:graphicData>
        </a:graphic>
      </p:graphicFrame>
    </p:spTree>
    <p:extLst>
      <p:ext uri="{BB962C8B-B14F-4D97-AF65-F5344CB8AC3E}">
        <p14:creationId xmlns:p14="http://schemas.microsoft.com/office/powerpoint/2010/main" val="384686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Thursday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graphicFrame>
        <p:nvGraphicFramePr>
          <p:cNvPr id="3" name="Table 2">
            <a:extLst>
              <a:ext uri="{FF2B5EF4-FFF2-40B4-BE49-F238E27FC236}">
                <a16:creationId xmlns:a16="http://schemas.microsoft.com/office/drawing/2014/main" id="{6DDE2A8E-7B66-51B6-C1E0-A6AF3438EA31}"/>
              </a:ext>
            </a:extLst>
          </p:cNvPr>
          <p:cNvGraphicFramePr>
            <a:graphicFrameLocks noGrp="1"/>
          </p:cNvGraphicFramePr>
          <p:nvPr>
            <p:extLst>
              <p:ext uri="{D42A27DB-BD31-4B8C-83A1-F6EECF244321}">
                <p14:modId xmlns:p14="http://schemas.microsoft.com/office/powerpoint/2010/main" val="2550404622"/>
              </p:ext>
            </p:extLst>
          </p:nvPr>
        </p:nvGraphicFramePr>
        <p:xfrm>
          <a:off x="1289575" y="1810386"/>
          <a:ext cx="8128000" cy="4246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50445193"/>
                    </a:ext>
                  </a:extLst>
                </a:gridCol>
                <a:gridCol w="4064000">
                  <a:extLst>
                    <a:ext uri="{9D8B030D-6E8A-4147-A177-3AD203B41FA5}">
                      <a16:colId xmlns:a16="http://schemas.microsoft.com/office/drawing/2014/main" val="1678068987"/>
                    </a:ext>
                  </a:extLst>
                </a:gridCol>
              </a:tblGrid>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687487673"/>
                  </a:ext>
                </a:extLst>
              </a:tr>
              <a:tr h="370840">
                <a:tc>
                  <a:txBody>
                    <a:bodyPr/>
                    <a:lstStyle/>
                    <a:p>
                      <a:r>
                        <a:rPr lang="en-GB" dirty="0"/>
                        <a:t>10:00</a:t>
                      </a:r>
                    </a:p>
                  </a:txBody>
                  <a:tcPr anchor="ctr"/>
                </a:tc>
                <a:tc>
                  <a:txBody>
                    <a:bodyPr/>
                    <a:lstStyle/>
                    <a:p>
                      <a:r>
                        <a:rPr lang="en-GB"/>
                        <a:t>Standup</a:t>
                      </a:r>
                    </a:p>
                  </a:txBody>
                  <a:tcPr anchor="ctr"/>
                </a:tc>
                <a:extLst>
                  <a:ext uri="{0D108BD9-81ED-4DB2-BD59-A6C34878D82A}">
                    <a16:rowId xmlns:a16="http://schemas.microsoft.com/office/drawing/2014/main" val="3879311267"/>
                  </a:ext>
                </a:extLst>
              </a:tr>
              <a:tr h="370840">
                <a:tc>
                  <a:txBody>
                    <a:bodyPr/>
                    <a:lstStyle/>
                    <a:p>
                      <a:r>
                        <a:rPr lang="en-GB"/>
                        <a:t>10:30</a:t>
                      </a:r>
                    </a:p>
                  </a:txBody>
                  <a:tcPr anchor="ctr"/>
                </a:tc>
                <a:tc>
                  <a:txBody>
                    <a:bodyPr/>
                    <a:lstStyle/>
                    <a:p>
                      <a:r>
                        <a:rPr lang="en-GB"/>
                        <a:t>Code development</a:t>
                      </a:r>
                    </a:p>
                  </a:txBody>
                  <a:tcPr anchor="ctr"/>
                </a:tc>
                <a:extLst>
                  <a:ext uri="{0D108BD9-81ED-4DB2-BD59-A6C34878D82A}">
                    <a16:rowId xmlns:a16="http://schemas.microsoft.com/office/drawing/2014/main" val="910391800"/>
                  </a:ext>
                </a:extLst>
              </a:tr>
              <a:tr h="370840">
                <a:tc>
                  <a:txBody>
                    <a:bodyPr/>
                    <a:lstStyle/>
                    <a:p>
                      <a:r>
                        <a:rPr lang="en-GB"/>
                        <a:t>11:00</a:t>
                      </a:r>
                    </a:p>
                  </a:txBody>
                  <a:tcPr anchor="ctr"/>
                </a:tc>
                <a:tc>
                  <a:txBody>
                    <a:bodyPr/>
                    <a:lstStyle/>
                    <a:p>
                      <a:r>
                        <a:rPr lang="fr-FR"/>
                        <a:t>Guest presentation: Recruitment (Frances Portaluri)</a:t>
                      </a:r>
                    </a:p>
                  </a:txBody>
                  <a:tcPr anchor="ctr"/>
                </a:tc>
                <a:extLst>
                  <a:ext uri="{0D108BD9-81ED-4DB2-BD59-A6C34878D82A}">
                    <a16:rowId xmlns:a16="http://schemas.microsoft.com/office/drawing/2014/main" val="1273538569"/>
                  </a:ext>
                </a:extLst>
              </a:tr>
              <a:tr h="370840">
                <a:tc>
                  <a:txBody>
                    <a:bodyPr/>
                    <a:lstStyle/>
                    <a:p>
                      <a:r>
                        <a:rPr lang="en-GB"/>
                        <a:t>11:30</a:t>
                      </a:r>
                    </a:p>
                  </a:txBody>
                  <a:tcPr anchor="ctr"/>
                </a:tc>
                <a:tc>
                  <a:txBody>
                    <a:bodyPr/>
                    <a:lstStyle/>
                    <a:p>
                      <a:r>
                        <a:rPr lang="en-GB"/>
                        <a:t>Code development</a:t>
                      </a:r>
                    </a:p>
                  </a:txBody>
                  <a:tcPr anchor="ctr"/>
                </a:tc>
                <a:extLst>
                  <a:ext uri="{0D108BD9-81ED-4DB2-BD59-A6C34878D82A}">
                    <a16:rowId xmlns:a16="http://schemas.microsoft.com/office/drawing/2014/main" val="3915198340"/>
                  </a:ext>
                </a:extLst>
              </a:tr>
              <a:tr h="370840">
                <a:tc>
                  <a:txBody>
                    <a:bodyPr/>
                    <a:lstStyle/>
                    <a:p>
                      <a:r>
                        <a:rPr lang="en-GB"/>
                        <a:t>12:30</a:t>
                      </a:r>
                    </a:p>
                  </a:txBody>
                  <a:tcPr anchor="ctr"/>
                </a:tc>
                <a:tc>
                  <a:txBody>
                    <a:bodyPr/>
                    <a:lstStyle/>
                    <a:p>
                      <a:r>
                        <a:rPr lang="en-GB"/>
                        <a:t>Lunch break</a:t>
                      </a:r>
                    </a:p>
                  </a:txBody>
                  <a:tcPr anchor="ctr"/>
                </a:tc>
                <a:extLst>
                  <a:ext uri="{0D108BD9-81ED-4DB2-BD59-A6C34878D82A}">
                    <a16:rowId xmlns:a16="http://schemas.microsoft.com/office/drawing/2014/main" val="2803612485"/>
                  </a:ext>
                </a:extLst>
              </a:tr>
              <a:tr h="370840">
                <a:tc>
                  <a:txBody>
                    <a:bodyPr/>
                    <a:lstStyle/>
                    <a:p>
                      <a:r>
                        <a:rPr lang="en-GB"/>
                        <a:t>13:30</a:t>
                      </a:r>
                    </a:p>
                  </a:txBody>
                  <a:tcPr anchor="ctr"/>
                </a:tc>
                <a:tc>
                  <a:txBody>
                    <a:bodyPr/>
                    <a:lstStyle/>
                    <a:p>
                      <a:r>
                        <a:rPr lang="en-GB"/>
                        <a:t>Code development</a:t>
                      </a:r>
                    </a:p>
                  </a:txBody>
                  <a:tcPr anchor="ctr"/>
                </a:tc>
                <a:extLst>
                  <a:ext uri="{0D108BD9-81ED-4DB2-BD59-A6C34878D82A}">
                    <a16:rowId xmlns:a16="http://schemas.microsoft.com/office/drawing/2014/main" val="1581057987"/>
                  </a:ext>
                </a:extLst>
              </a:tr>
              <a:tr h="370840">
                <a:tc>
                  <a:txBody>
                    <a:bodyPr/>
                    <a:lstStyle/>
                    <a:p>
                      <a:r>
                        <a:rPr lang="en-GB"/>
                        <a:t>14:00</a:t>
                      </a:r>
                    </a:p>
                  </a:txBody>
                  <a:tcPr anchor="ctr"/>
                </a:tc>
                <a:tc>
                  <a:txBody>
                    <a:bodyPr/>
                    <a:lstStyle/>
                    <a:p>
                      <a:r>
                        <a:rPr lang="en-GB"/>
                        <a:t>Presentation: DevOps: How is our Tetris site hosted?</a:t>
                      </a:r>
                    </a:p>
                  </a:txBody>
                  <a:tcPr anchor="ctr"/>
                </a:tc>
                <a:extLst>
                  <a:ext uri="{0D108BD9-81ED-4DB2-BD59-A6C34878D82A}">
                    <a16:rowId xmlns:a16="http://schemas.microsoft.com/office/drawing/2014/main" val="3313331978"/>
                  </a:ext>
                </a:extLst>
              </a:tr>
              <a:tr h="370840">
                <a:tc>
                  <a:txBody>
                    <a:bodyPr/>
                    <a:lstStyle/>
                    <a:p>
                      <a:r>
                        <a:rPr lang="en-GB"/>
                        <a:t>14:00</a:t>
                      </a:r>
                    </a:p>
                  </a:txBody>
                  <a:tcPr anchor="ctr"/>
                </a:tc>
                <a:tc>
                  <a:txBody>
                    <a:bodyPr/>
                    <a:lstStyle/>
                    <a:p>
                      <a:r>
                        <a:rPr lang="en-GB"/>
                        <a:t>Code development</a:t>
                      </a:r>
                    </a:p>
                  </a:txBody>
                  <a:tcPr anchor="ctr"/>
                </a:tc>
                <a:extLst>
                  <a:ext uri="{0D108BD9-81ED-4DB2-BD59-A6C34878D82A}">
                    <a16:rowId xmlns:a16="http://schemas.microsoft.com/office/drawing/2014/main" val="4275859510"/>
                  </a:ext>
                </a:extLst>
              </a:tr>
              <a:tr h="370840">
                <a:tc>
                  <a:txBody>
                    <a:bodyPr/>
                    <a:lstStyle/>
                    <a:p>
                      <a:r>
                        <a:rPr lang="en-GB"/>
                        <a:t>16:00</a:t>
                      </a:r>
                    </a:p>
                  </a:txBody>
                  <a:tcPr anchor="ctr"/>
                </a:tc>
                <a:tc>
                  <a:txBody>
                    <a:bodyPr/>
                    <a:lstStyle/>
                    <a:p>
                      <a:r>
                        <a:rPr lang="en-GB" dirty="0"/>
                        <a:t>End of Day</a:t>
                      </a:r>
                    </a:p>
                  </a:txBody>
                  <a:tcPr anchor="ctr"/>
                </a:tc>
                <a:extLst>
                  <a:ext uri="{0D108BD9-81ED-4DB2-BD59-A6C34878D82A}">
                    <a16:rowId xmlns:a16="http://schemas.microsoft.com/office/drawing/2014/main" val="3719190726"/>
                  </a:ext>
                </a:extLst>
              </a:tr>
            </a:tbl>
          </a:graphicData>
        </a:graphic>
      </p:graphicFrame>
    </p:spTree>
    <p:extLst>
      <p:ext uri="{BB962C8B-B14F-4D97-AF65-F5344CB8AC3E}">
        <p14:creationId xmlns:p14="http://schemas.microsoft.com/office/powerpoint/2010/main" val="13501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Friday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graphicFrame>
        <p:nvGraphicFramePr>
          <p:cNvPr id="3" name="Table 2">
            <a:extLst>
              <a:ext uri="{FF2B5EF4-FFF2-40B4-BE49-F238E27FC236}">
                <a16:creationId xmlns:a16="http://schemas.microsoft.com/office/drawing/2014/main" id="{4EDA925A-2EEF-C00D-14BA-E690678A3DA8}"/>
              </a:ext>
            </a:extLst>
          </p:cNvPr>
          <p:cNvGraphicFramePr>
            <a:graphicFrameLocks noGrp="1"/>
          </p:cNvGraphicFramePr>
          <p:nvPr>
            <p:extLst>
              <p:ext uri="{D42A27DB-BD31-4B8C-83A1-F6EECF244321}">
                <p14:modId xmlns:p14="http://schemas.microsoft.com/office/powerpoint/2010/main" val="1617263498"/>
              </p:ext>
            </p:extLst>
          </p:nvPr>
        </p:nvGraphicFramePr>
        <p:xfrm>
          <a:off x="1289575" y="1810386"/>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50445193"/>
                    </a:ext>
                  </a:extLst>
                </a:gridCol>
                <a:gridCol w="4064000">
                  <a:extLst>
                    <a:ext uri="{9D8B030D-6E8A-4147-A177-3AD203B41FA5}">
                      <a16:colId xmlns:a16="http://schemas.microsoft.com/office/drawing/2014/main" val="1678068987"/>
                    </a:ext>
                  </a:extLst>
                </a:gridCol>
              </a:tblGrid>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87487673"/>
                  </a:ext>
                </a:extLst>
              </a:tr>
              <a:tr h="370840">
                <a:tc>
                  <a:txBody>
                    <a:bodyPr/>
                    <a:lstStyle/>
                    <a:p>
                      <a:r>
                        <a:rPr lang="en-GB" dirty="0"/>
                        <a:t>10:00</a:t>
                      </a:r>
                    </a:p>
                  </a:txBody>
                  <a:tcPr anchor="ctr"/>
                </a:tc>
                <a:tc>
                  <a:txBody>
                    <a:bodyPr/>
                    <a:lstStyle/>
                    <a:p>
                      <a:r>
                        <a:rPr lang="en-GB"/>
                        <a:t>Standup</a:t>
                      </a:r>
                    </a:p>
                  </a:txBody>
                  <a:tcPr anchor="ctr"/>
                </a:tc>
                <a:extLst>
                  <a:ext uri="{0D108BD9-81ED-4DB2-BD59-A6C34878D82A}">
                    <a16:rowId xmlns:a16="http://schemas.microsoft.com/office/drawing/2014/main" val="3879311267"/>
                  </a:ext>
                </a:extLst>
              </a:tr>
              <a:tr h="370840">
                <a:tc>
                  <a:txBody>
                    <a:bodyPr/>
                    <a:lstStyle/>
                    <a:p>
                      <a:r>
                        <a:rPr lang="en-GB"/>
                        <a:t>10:30</a:t>
                      </a:r>
                    </a:p>
                  </a:txBody>
                  <a:tcPr anchor="ctr"/>
                </a:tc>
                <a:tc>
                  <a:txBody>
                    <a:bodyPr/>
                    <a:lstStyle/>
                    <a:p>
                      <a:r>
                        <a:rPr lang="en-GB"/>
                        <a:t>Code development</a:t>
                      </a:r>
                    </a:p>
                  </a:txBody>
                  <a:tcPr anchor="ctr"/>
                </a:tc>
                <a:extLst>
                  <a:ext uri="{0D108BD9-81ED-4DB2-BD59-A6C34878D82A}">
                    <a16:rowId xmlns:a16="http://schemas.microsoft.com/office/drawing/2014/main" val="910391800"/>
                  </a:ext>
                </a:extLst>
              </a:tr>
              <a:tr h="370840">
                <a:tc>
                  <a:txBody>
                    <a:bodyPr/>
                    <a:lstStyle/>
                    <a:p>
                      <a:r>
                        <a:rPr lang="en-GB"/>
                        <a:t>12:30</a:t>
                      </a:r>
                    </a:p>
                  </a:txBody>
                  <a:tcPr anchor="ctr"/>
                </a:tc>
                <a:tc>
                  <a:txBody>
                    <a:bodyPr/>
                    <a:lstStyle/>
                    <a:p>
                      <a:r>
                        <a:rPr lang="en-GB"/>
                        <a:t>Lunch break</a:t>
                      </a:r>
                    </a:p>
                  </a:txBody>
                  <a:tcPr anchor="ctr"/>
                </a:tc>
                <a:extLst>
                  <a:ext uri="{0D108BD9-81ED-4DB2-BD59-A6C34878D82A}">
                    <a16:rowId xmlns:a16="http://schemas.microsoft.com/office/drawing/2014/main" val="1273538569"/>
                  </a:ext>
                </a:extLst>
              </a:tr>
              <a:tr h="370840">
                <a:tc>
                  <a:txBody>
                    <a:bodyPr/>
                    <a:lstStyle/>
                    <a:p>
                      <a:r>
                        <a:rPr lang="en-GB"/>
                        <a:t>13:30</a:t>
                      </a:r>
                    </a:p>
                  </a:txBody>
                  <a:tcPr anchor="ctr"/>
                </a:tc>
                <a:tc>
                  <a:txBody>
                    <a:bodyPr/>
                    <a:lstStyle/>
                    <a:p>
                      <a:r>
                        <a:rPr lang="en-GB"/>
                        <a:t>Presentation Prep</a:t>
                      </a:r>
                    </a:p>
                  </a:txBody>
                  <a:tcPr anchor="ctr"/>
                </a:tc>
                <a:extLst>
                  <a:ext uri="{0D108BD9-81ED-4DB2-BD59-A6C34878D82A}">
                    <a16:rowId xmlns:a16="http://schemas.microsoft.com/office/drawing/2014/main" val="3915198340"/>
                  </a:ext>
                </a:extLst>
              </a:tr>
              <a:tr h="370840">
                <a:tc>
                  <a:txBody>
                    <a:bodyPr/>
                    <a:lstStyle/>
                    <a:p>
                      <a:r>
                        <a:rPr lang="en-GB"/>
                        <a:t>14:30</a:t>
                      </a:r>
                    </a:p>
                  </a:txBody>
                  <a:tcPr anchor="ctr"/>
                </a:tc>
                <a:tc>
                  <a:txBody>
                    <a:bodyPr/>
                    <a:lstStyle/>
                    <a:p>
                      <a:r>
                        <a:rPr lang="en-GB"/>
                        <a:t>Presentation</a:t>
                      </a:r>
                    </a:p>
                  </a:txBody>
                  <a:tcPr anchor="ctr"/>
                </a:tc>
                <a:extLst>
                  <a:ext uri="{0D108BD9-81ED-4DB2-BD59-A6C34878D82A}">
                    <a16:rowId xmlns:a16="http://schemas.microsoft.com/office/drawing/2014/main" val="2803612485"/>
                  </a:ext>
                </a:extLst>
              </a:tr>
              <a:tr h="370840">
                <a:tc>
                  <a:txBody>
                    <a:bodyPr/>
                    <a:lstStyle/>
                    <a:p>
                      <a:r>
                        <a:rPr lang="en-GB"/>
                        <a:t>15:00</a:t>
                      </a:r>
                    </a:p>
                  </a:txBody>
                  <a:tcPr anchor="ctr"/>
                </a:tc>
                <a:tc>
                  <a:txBody>
                    <a:bodyPr/>
                    <a:lstStyle/>
                    <a:p>
                      <a:r>
                        <a:rPr lang="en-GB"/>
                        <a:t>Retro</a:t>
                      </a:r>
                    </a:p>
                  </a:txBody>
                  <a:tcPr anchor="ctr"/>
                </a:tc>
                <a:extLst>
                  <a:ext uri="{0D108BD9-81ED-4DB2-BD59-A6C34878D82A}">
                    <a16:rowId xmlns:a16="http://schemas.microsoft.com/office/drawing/2014/main" val="1581057987"/>
                  </a:ext>
                </a:extLst>
              </a:tr>
              <a:tr h="370840">
                <a:tc>
                  <a:txBody>
                    <a:bodyPr/>
                    <a:lstStyle/>
                    <a:p>
                      <a:r>
                        <a:rPr lang="en-GB"/>
                        <a:t>15:00</a:t>
                      </a:r>
                    </a:p>
                  </a:txBody>
                  <a:tcPr anchor="ctr"/>
                </a:tc>
                <a:tc>
                  <a:txBody>
                    <a:bodyPr/>
                    <a:lstStyle/>
                    <a:p>
                      <a:r>
                        <a:rPr lang="en-GB"/>
                        <a:t>Fun and game</a:t>
                      </a:r>
                    </a:p>
                  </a:txBody>
                  <a:tcPr anchor="ctr"/>
                </a:tc>
                <a:extLst>
                  <a:ext uri="{0D108BD9-81ED-4DB2-BD59-A6C34878D82A}">
                    <a16:rowId xmlns:a16="http://schemas.microsoft.com/office/drawing/2014/main" val="3313331978"/>
                  </a:ext>
                </a:extLst>
              </a:tr>
              <a:tr h="370840">
                <a:tc>
                  <a:txBody>
                    <a:bodyPr/>
                    <a:lstStyle/>
                    <a:p>
                      <a:r>
                        <a:rPr lang="en-GB"/>
                        <a:t>16:00</a:t>
                      </a:r>
                    </a:p>
                  </a:txBody>
                  <a:tcPr anchor="ctr"/>
                </a:tc>
                <a:tc>
                  <a:txBody>
                    <a:bodyPr/>
                    <a:lstStyle/>
                    <a:p>
                      <a:r>
                        <a:rPr lang="en-GB" dirty="0"/>
                        <a:t>End of Day</a:t>
                      </a:r>
                    </a:p>
                  </a:txBody>
                  <a:tcPr anchor="ctr"/>
                </a:tc>
                <a:extLst>
                  <a:ext uri="{0D108BD9-81ED-4DB2-BD59-A6C34878D82A}">
                    <a16:rowId xmlns:a16="http://schemas.microsoft.com/office/drawing/2014/main" val="4275859510"/>
                  </a:ext>
                </a:extLst>
              </a:tr>
            </a:tbl>
          </a:graphicData>
        </a:graphic>
      </p:graphicFrame>
    </p:spTree>
    <p:extLst>
      <p:ext uri="{BB962C8B-B14F-4D97-AF65-F5344CB8AC3E}">
        <p14:creationId xmlns:p14="http://schemas.microsoft.com/office/powerpoint/2010/main" val="319172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dirty="0"/>
              <a:t>Kris Gwynne</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Kris.gwynne@softwire.com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Introductions</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am I?</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dirty="0"/>
              <a:t>My name is Ladun, and I’m a Delivery Lead, previously Software Developer, at Softwire.</a:t>
            </a:r>
          </a:p>
          <a:p>
            <a:pPr marL="285750" indent="-285750">
              <a:buFont typeface="Arial" panose="020B0604020202020204" pitchFamily="34" charset="0"/>
              <a:buChar char="•"/>
            </a:pPr>
            <a:r>
              <a:rPr lang="en-GB" dirty="0"/>
              <a:t>I’ll be running your work experience program this week, and will be the main person you interact with.</a:t>
            </a:r>
          </a:p>
          <a:p>
            <a:pPr marL="285750" indent="-285750">
              <a:buFont typeface="Arial" panose="020B0604020202020204" pitchFamily="34" charset="0"/>
              <a:buChar char="•"/>
            </a:pPr>
            <a:r>
              <a:rPr lang="en-GB" dirty="0"/>
              <a:t>I studied PPE at university, then law. Much… much later, I completed a Softwire programme for career switchers called </a:t>
            </a:r>
            <a:r>
              <a:rPr lang="en-GB" dirty="0" err="1"/>
              <a:t>Techswitch</a:t>
            </a:r>
            <a:r>
              <a:rPr lang="en-GB" dirty="0"/>
              <a:t> and joined a few months later. I worked as a developer for almost two years before switching to delivery. I’ve been working at Softwire for about 3 years.</a:t>
            </a:r>
          </a:p>
          <a:p>
            <a:pPr marL="285750" indent="-285750">
              <a:buFont typeface="Arial" panose="020B0604020202020204" pitchFamily="34" charset="0"/>
              <a:buChar char="•"/>
            </a:pPr>
            <a:r>
              <a:rPr lang="en-GB" dirty="0"/>
              <a:t>Since being at Softwire, I’ve worked on:</a:t>
            </a:r>
          </a:p>
          <a:p>
            <a:pPr marL="819150" lvl="2" indent="-285750"/>
            <a:r>
              <a:rPr lang="en-GB" dirty="0"/>
              <a:t>The LNER iOS and android apps</a:t>
            </a:r>
          </a:p>
          <a:p>
            <a:pPr marL="819150" lvl="2" indent="-285750"/>
            <a:r>
              <a:rPr lang="en-GB" dirty="0"/>
              <a:t>The GOV.UK Gender Pay Gap service</a:t>
            </a:r>
          </a:p>
          <a:p>
            <a:pPr marL="819150" lvl="2" indent="-285750"/>
            <a:r>
              <a:rPr lang="en-GB" dirty="0"/>
              <a:t>Three services that check your eligibility for GOV energy grants (GBIS, FWTS and HUG2)</a:t>
            </a:r>
          </a:p>
          <a:p>
            <a:pPr marL="819150" lvl="2" indent="-285750"/>
            <a:r>
              <a:rPr lang="en-GB" dirty="0"/>
              <a:t>Random other gov stuff</a:t>
            </a:r>
          </a:p>
          <a:p>
            <a:pPr marL="285750" indent="-285750">
              <a:buFont typeface="Arial" panose="020B0604020202020204" pitchFamily="34" charset="0"/>
              <a:buChar char="•"/>
            </a:pPr>
            <a:r>
              <a:rPr lang="en-GB" dirty="0"/>
              <a:t>Outside of work, I enjoy sewing my own clothes, painting and drawing my own wallpaper and travelling with friends.</a:t>
            </a:r>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are you?</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sz="2000" dirty="0"/>
              <a:t>What is your name?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What year are you in at school and what subjects are you studying?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How much coding have you done (if any), and in what languages? It’s absolutely fine to have not done any!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Do you have any fun hobbies?</a:t>
            </a:r>
          </a:p>
        </p:txBody>
      </p:sp>
    </p:spTree>
    <p:extLst>
      <p:ext uri="{BB962C8B-B14F-4D97-AF65-F5344CB8AC3E}">
        <p14:creationId xmlns:p14="http://schemas.microsoft.com/office/powerpoint/2010/main" val="203092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Setup</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43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Required Software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800" dirty="0"/>
              <a:t>You should all have laptops. You will need to install the following:</a:t>
            </a:r>
          </a:p>
          <a:p>
            <a:pPr marL="285750" indent="-285750">
              <a:buFont typeface="Arial" panose="020B0604020202020204" pitchFamily="34" charset="0"/>
              <a:buChar char="•"/>
            </a:pPr>
            <a:r>
              <a:rPr lang="en-GB" sz="1800" dirty="0"/>
              <a:t>VS Code</a:t>
            </a:r>
          </a:p>
          <a:p>
            <a:pPr marL="285750" indent="-285750">
              <a:buFont typeface="Arial" panose="020B0604020202020204" pitchFamily="34" charset="0"/>
              <a:buChar char="•"/>
            </a:pPr>
            <a:r>
              <a:rPr lang="en-GB" sz="1800" dirty="0"/>
              <a:t>Node.js</a:t>
            </a:r>
          </a:p>
          <a:p>
            <a:pPr marL="285750" indent="-285750">
              <a:buFont typeface="Arial" panose="020B0604020202020204" pitchFamily="34" charset="0"/>
              <a:buChar char="•"/>
            </a:pPr>
            <a:r>
              <a:rPr lang="en-GB" sz="1800" dirty="0"/>
              <a:t>Git</a:t>
            </a:r>
          </a:p>
          <a:p>
            <a:endParaRPr lang="en-GB" sz="1800" dirty="0"/>
          </a:p>
          <a:p>
            <a:r>
              <a:rPr lang="en-GB" sz="1800" dirty="0"/>
              <a:t>You will also need:</a:t>
            </a:r>
          </a:p>
          <a:p>
            <a:pPr marL="285750" indent="-285750">
              <a:buFont typeface="Arial" panose="020B0604020202020204" pitchFamily="34" charset="0"/>
              <a:buChar char="•"/>
            </a:pPr>
            <a:r>
              <a:rPr lang="en-GB" sz="1800" dirty="0"/>
              <a:t>A GitHub account</a:t>
            </a:r>
          </a:p>
          <a:p>
            <a:endParaRPr lang="en-GB" sz="1800" dirty="0"/>
          </a:p>
          <a:p>
            <a:endParaRPr lang="en-GB" sz="1800" dirty="0"/>
          </a:p>
        </p:txBody>
      </p:sp>
    </p:spTree>
    <p:extLst>
      <p:ext uri="{BB962C8B-B14F-4D97-AF65-F5344CB8AC3E}">
        <p14:creationId xmlns:p14="http://schemas.microsoft.com/office/powerpoint/2010/main" val="20971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GitHub Repository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8</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I’ll send the link to the repository this afternoon.</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Timetable</a:t>
            </a:r>
          </a:p>
          <a:p>
            <a:pPr marL="819150" lvl="2" indent="-285750"/>
            <a:r>
              <a:rPr lang="en-GB" sz="1350" dirty="0"/>
              <a:t>Useful links</a:t>
            </a:r>
          </a:p>
          <a:p>
            <a:pPr marL="819150" lvl="2" indent="-285750"/>
            <a:r>
              <a:rPr lang="en-GB" sz="1350" dirty="0"/>
              <a:t>Technical overview</a:t>
            </a:r>
          </a:p>
          <a:p>
            <a:pPr marL="819150" lvl="2" indent="-285750"/>
            <a:r>
              <a:rPr lang="en-GB" sz="1350" dirty="0"/>
              <a:t>How to run the website locally</a:t>
            </a:r>
          </a:p>
          <a:p>
            <a:pPr marL="819150" lvl="2" indent="-285750"/>
            <a:r>
              <a:rPr lang="en-GB" sz="1350" dirty="0"/>
              <a:t>How to contribute code</a:t>
            </a:r>
          </a:p>
          <a:p>
            <a:pPr marL="285750" indent="-285750">
              <a:buFont typeface="Arial" panose="020B0604020202020204" pitchFamily="34" charset="0"/>
              <a:buChar char="•"/>
            </a:pPr>
            <a:r>
              <a:rPr lang="en-GB" sz="1350" dirty="0"/>
              <a:t>The slides for all of the presentations I’ll be giving this week in case you want to look back and remind yourself of anything</a:t>
            </a:r>
          </a:p>
        </p:txBody>
      </p:sp>
    </p:spTree>
    <p:extLst>
      <p:ext uri="{BB962C8B-B14F-4D97-AF65-F5344CB8AC3E}">
        <p14:creationId xmlns:p14="http://schemas.microsoft.com/office/powerpoint/2010/main" val="20907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Project Introduction</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E1CAEE4-FACD-4E29-9FA2-1415ACCF9B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2645</TotalTime>
  <Words>1588</Words>
  <Application>Microsoft Office PowerPoint</Application>
  <PresentationFormat>Widescreen</PresentationFormat>
  <Paragraphs>281</Paragraphs>
  <Slides>24</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Montserrat</vt:lpstr>
      <vt:lpstr>Montserrat Light</vt:lpstr>
      <vt:lpstr>Office Theme</vt:lpstr>
      <vt:lpstr>Core Slides</vt:lpstr>
      <vt:lpstr>Work Experience</vt:lpstr>
      <vt:lpstr>Contents</vt:lpstr>
      <vt:lpstr>PowerPoint Presentation</vt:lpstr>
      <vt:lpstr>Who am I?</vt:lpstr>
      <vt:lpstr>Who are you?</vt:lpstr>
      <vt:lpstr>PowerPoint Presentation</vt:lpstr>
      <vt:lpstr>Required Software</vt:lpstr>
      <vt:lpstr>GitHub Repository</vt:lpstr>
      <vt:lpstr>PowerPoint Presentation</vt:lpstr>
      <vt:lpstr>What are we going to build?</vt:lpstr>
      <vt:lpstr>What is Tetris?</vt:lpstr>
      <vt:lpstr>Let’s play some Tetris!</vt:lpstr>
      <vt:lpstr>What technology are we going to use?</vt:lpstr>
      <vt:lpstr>What technology are we going to use?</vt:lpstr>
      <vt:lpstr>What technology are we going to use?</vt:lpstr>
      <vt:lpstr>PowerPoint Presentation</vt:lpstr>
      <vt:lpstr>An aside: Agile/Scrum/Sprints</vt:lpstr>
      <vt:lpstr>An aside: Pairing</vt:lpstr>
      <vt:lpstr>Timetable - Monday</vt:lpstr>
      <vt:lpstr>Timetable - Tuesday</vt:lpstr>
      <vt:lpstr>Timetable - Wednesday</vt:lpstr>
      <vt:lpstr>Timetable - Thursday</vt:lpstr>
      <vt:lpstr>Timetable - Friday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Ladun Omideyi</cp:lastModifiedBy>
  <cp:revision>16</cp:revision>
  <dcterms:created xsi:type="dcterms:W3CDTF">2021-11-04T13:51:55Z</dcterms:created>
  <dcterms:modified xsi:type="dcterms:W3CDTF">2024-10-28T00:43:58Z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