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sldIdLst>
    <p:sldId id="259" r:id="rId3"/>
    <p:sldId id="260" r:id="rId4"/>
    <p:sldId id="261" r:id="rId5"/>
    <p:sldId id="262" r:id="rId6"/>
    <p:sldId id="263" r:id="rId7"/>
    <p:sldId id="270" r:id="rId8"/>
    <p:sldId id="276" r:id="rId9"/>
    <p:sldId id="271" r:id="rId10"/>
    <p:sldId id="272" r:id="rId11"/>
    <p:sldId id="273" r:id="rId12"/>
    <p:sldId id="274" r:id="rId13"/>
    <p:sldId id="275" r:id="rId14"/>
    <p:sldId id="265" r:id="rId15"/>
    <p:sldId id="268" r:id="rId16"/>
    <p:sldId id="266" r:id="rId17"/>
    <p:sldId id="267" r:id="rId18"/>
    <p:sldId id="269" r:id="rId19"/>
    <p:sldId id="277" r:id="rId20"/>
    <p:sldId id="264" r:id="rId21"/>
    <p:sldId id="278" r:id="rId22"/>
    <p:sldId id="283" r:id="rId23"/>
    <p:sldId id="284" r:id="rId24"/>
    <p:sldId id="28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DAFB"/>
    <a:srgbClr val="FFFFFF"/>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3" autoAdjust="0"/>
    <p:restoredTop sz="94660"/>
  </p:normalViewPr>
  <p:slideViewPr>
    <p:cSldViewPr snapToGrid="0">
      <p:cViewPr varScale="1">
        <p:scale>
          <a:sx n="73" d="100"/>
          <a:sy n="73" d="100"/>
        </p:scale>
        <p:origin x="132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37DD4EB-E7BD-47EF-A2D1-8F9ACBBA40EF}" type="datetimeFigureOut">
              <a:rPr lang="en-US" smtClean="0"/>
              <a:t>08-Apr-16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CE806-FF2D-4385-93E0-7B8C1857860D}" type="slidenum">
              <a:rPr lang="en-US" smtClean="0"/>
              <a:t>‹#›</a:t>
            </a:fld>
            <a:endParaRPr lang="en-US"/>
          </a:p>
        </p:txBody>
      </p:sp>
    </p:spTree>
    <p:extLst>
      <p:ext uri="{BB962C8B-B14F-4D97-AF65-F5344CB8AC3E}">
        <p14:creationId xmlns:p14="http://schemas.microsoft.com/office/powerpoint/2010/main" val="1316608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7DD4EB-E7BD-47EF-A2D1-8F9ACBBA40EF}" type="datetimeFigureOut">
              <a:rPr lang="en-US" smtClean="0"/>
              <a:t>08-Apr-16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CE806-FF2D-4385-93E0-7B8C1857860D}" type="slidenum">
              <a:rPr lang="en-US" smtClean="0"/>
              <a:t>‹#›</a:t>
            </a:fld>
            <a:endParaRPr lang="en-US"/>
          </a:p>
        </p:txBody>
      </p:sp>
    </p:spTree>
    <p:extLst>
      <p:ext uri="{BB962C8B-B14F-4D97-AF65-F5344CB8AC3E}">
        <p14:creationId xmlns:p14="http://schemas.microsoft.com/office/powerpoint/2010/main" val="1894775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7DD4EB-E7BD-47EF-A2D1-8F9ACBBA40EF}" type="datetimeFigureOut">
              <a:rPr lang="en-US" smtClean="0"/>
              <a:t>08-Apr-16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CE806-FF2D-4385-93E0-7B8C1857860D}" type="slidenum">
              <a:rPr lang="en-US" smtClean="0"/>
              <a:t>‹#›</a:t>
            </a:fld>
            <a:endParaRPr lang="en-US"/>
          </a:p>
        </p:txBody>
      </p:sp>
    </p:spTree>
    <p:extLst>
      <p:ext uri="{BB962C8B-B14F-4D97-AF65-F5344CB8AC3E}">
        <p14:creationId xmlns:p14="http://schemas.microsoft.com/office/powerpoint/2010/main" val="3295013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7DD4EB-E7BD-47EF-A2D1-8F9ACBBA40EF}" type="datetimeFigureOut">
              <a:rPr lang="en-US" smtClean="0"/>
              <a:t>08-Apr-16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CE806-FF2D-4385-93E0-7B8C1857860D}" type="slidenum">
              <a:rPr lang="en-US" smtClean="0"/>
              <a:t>‹#›</a:t>
            </a:fld>
            <a:endParaRPr lang="en-US"/>
          </a:p>
        </p:txBody>
      </p:sp>
    </p:spTree>
    <p:extLst>
      <p:ext uri="{BB962C8B-B14F-4D97-AF65-F5344CB8AC3E}">
        <p14:creationId xmlns:p14="http://schemas.microsoft.com/office/powerpoint/2010/main" val="1950911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7DD4EB-E7BD-47EF-A2D1-8F9ACBBA40EF}" type="datetimeFigureOut">
              <a:rPr lang="en-US" smtClean="0"/>
              <a:t>08-Apr-16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CE806-FF2D-4385-93E0-7B8C1857860D}" type="slidenum">
              <a:rPr lang="en-US" smtClean="0"/>
              <a:t>‹#›</a:t>
            </a:fld>
            <a:endParaRPr lang="en-US"/>
          </a:p>
        </p:txBody>
      </p:sp>
    </p:spTree>
    <p:extLst>
      <p:ext uri="{BB962C8B-B14F-4D97-AF65-F5344CB8AC3E}">
        <p14:creationId xmlns:p14="http://schemas.microsoft.com/office/powerpoint/2010/main" val="1605364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7DD4EB-E7BD-47EF-A2D1-8F9ACBBA40EF}" type="datetimeFigureOut">
              <a:rPr lang="en-US" smtClean="0"/>
              <a:t>08-Apr-16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9CE806-FF2D-4385-93E0-7B8C1857860D}" type="slidenum">
              <a:rPr lang="en-US" smtClean="0"/>
              <a:t>‹#›</a:t>
            </a:fld>
            <a:endParaRPr lang="en-US"/>
          </a:p>
        </p:txBody>
      </p:sp>
    </p:spTree>
    <p:extLst>
      <p:ext uri="{BB962C8B-B14F-4D97-AF65-F5344CB8AC3E}">
        <p14:creationId xmlns:p14="http://schemas.microsoft.com/office/powerpoint/2010/main" val="2174435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7DD4EB-E7BD-47EF-A2D1-8F9ACBBA40EF}" type="datetimeFigureOut">
              <a:rPr lang="en-US" smtClean="0"/>
              <a:t>08-Apr-16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9CE806-FF2D-4385-93E0-7B8C1857860D}" type="slidenum">
              <a:rPr lang="en-US" smtClean="0"/>
              <a:t>‹#›</a:t>
            </a:fld>
            <a:endParaRPr lang="en-US"/>
          </a:p>
        </p:txBody>
      </p:sp>
    </p:spTree>
    <p:extLst>
      <p:ext uri="{BB962C8B-B14F-4D97-AF65-F5344CB8AC3E}">
        <p14:creationId xmlns:p14="http://schemas.microsoft.com/office/powerpoint/2010/main" val="1169835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37DD4EB-E7BD-47EF-A2D1-8F9ACBBA40EF}" type="datetimeFigureOut">
              <a:rPr lang="en-US" smtClean="0"/>
              <a:t>08-Apr-16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9CE806-FF2D-4385-93E0-7B8C1857860D}" type="slidenum">
              <a:rPr lang="en-US" smtClean="0"/>
              <a:t>‹#›</a:t>
            </a:fld>
            <a:endParaRPr lang="en-US"/>
          </a:p>
        </p:txBody>
      </p:sp>
    </p:spTree>
    <p:extLst>
      <p:ext uri="{BB962C8B-B14F-4D97-AF65-F5344CB8AC3E}">
        <p14:creationId xmlns:p14="http://schemas.microsoft.com/office/powerpoint/2010/main" val="3754500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7DD4EB-E7BD-47EF-A2D1-8F9ACBBA40EF}" type="datetimeFigureOut">
              <a:rPr lang="en-US" smtClean="0"/>
              <a:t>08-Apr-16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9CE806-FF2D-4385-93E0-7B8C1857860D}" type="slidenum">
              <a:rPr lang="en-US" smtClean="0"/>
              <a:t>‹#›</a:t>
            </a:fld>
            <a:endParaRPr lang="en-US"/>
          </a:p>
        </p:txBody>
      </p:sp>
      <p:sp>
        <p:nvSpPr>
          <p:cNvPr id="5" name="Rectangle 4"/>
          <p:cNvSpPr/>
          <p:nvPr userDrawn="1"/>
        </p:nvSpPr>
        <p:spPr>
          <a:xfrm>
            <a:off x="9301469" y="10886"/>
            <a:ext cx="1390005" cy="6847114"/>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450"/>
              </a:spcBef>
            </a:pPr>
            <a:r>
              <a:rPr lang="en-US" sz="1200" dirty="0" smtClean="0">
                <a:solidFill>
                  <a:prstClr val="white">
                    <a:lumMod val="50000"/>
                  </a:prstClr>
                </a:solidFill>
                <a:latin typeface="Calibri Light" panose="020F0302020204030204" pitchFamily="34" charset="0"/>
                <a:cs typeface="Calibri" panose="020F0502020204030204" pitchFamily="34" charset="0"/>
              </a:rPr>
              <a:t>Edit the text with your own short phrases. </a:t>
            </a:r>
          </a:p>
          <a:p>
            <a:pPr>
              <a:spcBef>
                <a:spcPts val="450"/>
              </a:spcBef>
            </a:pPr>
            <a:r>
              <a:rPr lang="en-US" sz="1200" dirty="0" smtClean="0">
                <a:solidFill>
                  <a:prstClr val="white">
                    <a:lumMod val="50000"/>
                  </a:prstClr>
                </a:solidFill>
                <a:latin typeface="Calibri Light" panose="020F0302020204030204" pitchFamily="34" charset="0"/>
                <a:cs typeface="Calibri" panose="020F0502020204030204" pitchFamily="34" charset="0"/>
              </a:rPr>
              <a:t>The animation is already done for you; just copy and paste the slide into your existing presentation. </a:t>
            </a:r>
          </a:p>
          <a:p>
            <a:pPr>
              <a:spcBef>
                <a:spcPts val="450"/>
              </a:spcBef>
            </a:pPr>
            <a:r>
              <a:rPr lang="en-US" sz="1200" dirty="0" smtClean="0">
                <a:solidFill>
                  <a:prstClr val="white">
                    <a:lumMod val="50000"/>
                  </a:prstClr>
                </a:solidFill>
                <a:latin typeface="Calibri Light" panose="020F0302020204030204" pitchFamily="34" charset="0"/>
                <a:cs typeface="Calibri" panose="020F0502020204030204" pitchFamily="34" charset="0"/>
              </a:rPr>
              <a:t>This</a:t>
            </a:r>
            <a:r>
              <a:rPr lang="en-US" sz="1200" baseline="0" dirty="0" smtClean="0">
                <a:solidFill>
                  <a:prstClr val="white">
                    <a:lumMod val="50000"/>
                  </a:prstClr>
                </a:solidFill>
                <a:latin typeface="Calibri Light" panose="020F0302020204030204" pitchFamily="34" charset="0"/>
                <a:cs typeface="Calibri" panose="020F0502020204030204" pitchFamily="34" charset="0"/>
              </a:rPr>
              <a:t> animation looks best on a medium or dark colored background. The text will be hard to read on very light or very dark backgrounds.</a:t>
            </a:r>
            <a:endParaRPr lang="en-US" sz="1200" dirty="0" smtClean="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48103458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C37DD4EB-E7BD-47EF-A2D1-8F9ACBBA40EF}" type="datetimeFigureOut">
              <a:rPr lang="en-US" smtClean="0"/>
              <a:t>08-Apr-16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9CE806-FF2D-4385-93E0-7B8C1857860D}" type="slidenum">
              <a:rPr lang="en-US" smtClean="0"/>
              <a:t>‹#›</a:t>
            </a:fld>
            <a:endParaRPr lang="en-US"/>
          </a:p>
        </p:txBody>
      </p:sp>
    </p:spTree>
    <p:extLst>
      <p:ext uri="{BB962C8B-B14F-4D97-AF65-F5344CB8AC3E}">
        <p14:creationId xmlns:p14="http://schemas.microsoft.com/office/powerpoint/2010/main" val="4267112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C37DD4EB-E7BD-47EF-A2D1-8F9ACBBA40EF}" type="datetimeFigureOut">
              <a:rPr lang="en-US" smtClean="0"/>
              <a:t>08-Apr-16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9CE806-FF2D-4385-93E0-7B8C1857860D}" type="slidenum">
              <a:rPr lang="en-US" smtClean="0"/>
              <a:t>‹#›</a:t>
            </a:fld>
            <a:endParaRPr lang="en-US"/>
          </a:p>
        </p:txBody>
      </p:sp>
    </p:spTree>
    <p:extLst>
      <p:ext uri="{BB962C8B-B14F-4D97-AF65-F5344CB8AC3E}">
        <p14:creationId xmlns:p14="http://schemas.microsoft.com/office/powerpoint/2010/main" val="906695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37DD4EB-E7BD-47EF-A2D1-8F9ACBBA40EF}" type="datetimeFigureOut">
              <a:rPr lang="en-US" smtClean="0"/>
              <a:t>08-Apr-16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A9CE806-FF2D-4385-93E0-7B8C1857860D}" type="slidenum">
              <a:rPr lang="en-US" smtClean="0"/>
              <a:t>‹#›</a:t>
            </a:fld>
            <a:endParaRPr lang="en-US"/>
          </a:p>
        </p:txBody>
      </p:sp>
    </p:spTree>
    <p:extLst>
      <p:ext uri="{BB962C8B-B14F-4D97-AF65-F5344CB8AC3E}">
        <p14:creationId xmlns:p14="http://schemas.microsoft.com/office/powerpoint/2010/main" val="26878791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3190" y="3025848"/>
            <a:ext cx="6426926" cy="461665"/>
          </a:xfrm>
          <a:prstGeom prst="rect">
            <a:avLst/>
          </a:prstGeom>
          <a:noFill/>
        </p:spPr>
        <p:txBody>
          <a:bodyPr wrap="square" rtlCol="0">
            <a:spAutoFit/>
          </a:bodyPr>
          <a:lstStyle/>
          <a:p>
            <a:r>
              <a:rPr lang="en-US" sz="2400" spc="-113" dirty="0" smtClean="0"/>
              <a:t>Tone and Relationship insight using IBM Watson services</a:t>
            </a:r>
            <a:endParaRPr lang="en-US" sz="2400" spc="-113" dirty="0"/>
          </a:p>
        </p:txBody>
      </p:sp>
      <p:sp>
        <p:nvSpPr>
          <p:cNvPr id="3" name="TextBox 2"/>
          <p:cNvSpPr txBox="1"/>
          <p:nvPr/>
        </p:nvSpPr>
        <p:spPr>
          <a:xfrm>
            <a:off x="3070687" y="1894769"/>
            <a:ext cx="3062377" cy="1131079"/>
          </a:xfrm>
          <a:prstGeom prst="rect">
            <a:avLst/>
          </a:prstGeom>
          <a:noFill/>
        </p:spPr>
        <p:txBody>
          <a:bodyPr wrap="none" rtlCol="0">
            <a:spAutoFit/>
          </a:bodyPr>
          <a:lstStyle/>
          <a:p>
            <a:r>
              <a:rPr lang="en-US" sz="6750" b="1" spc="-113" dirty="0" err="1" smtClean="0">
                <a:solidFill>
                  <a:srgbClr val="61DAFB"/>
                </a:solidFill>
              </a:rPr>
              <a:t>TwiTone</a:t>
            </a:r>
            <a:endParaRPr lang="en-US" sz="6750" b="1" spc="-113" dirty="0">
              <a:solidFill>
                <a:srgbClr val="61DAFB"/>
              </a:solidFill>
            </a:endParaRPr>
          </a:p>
        </p:txBody>
      </p:sp>
      <p:sp>
        <p:nvSpPr>
          <p:cNvPr id="4" name="TextBox 3"/>
          <p:cNvSpPr txBox="1"/>
          <p:nvPr/>
        </p:nvSpPr>
        <p:spPr>
          <a:xfrm>
            <a:off x="2371342" y="1040689"/>
            <a:ext cx="4286238" cy="854080"/>
          </a:xfrm>
          <a:prstGeom prst="rect">
            <a:avLst/>
          </a:prstGeom>
          <a:noFill/>
        </p:spPr>
        <p:txBody>
          <a:bodyPr wrap="none" rtlCol="0">
            <a:spAutoFit/>
          </a:bodyPr>
          <a:lstStyle/>
          <a:p>
            <a:pPr algn="ctr"/>
            <a:r>
              <a:rPr lang="en-US" sz="4950" b="1" spc="-113" dirty="0" smtClean="0">
                <a:solidFill>
                  <a:srgbClr val="FFFFFF"/>
                </a:solidFill>
              </a:rPr>
              <a:t>Presentation on </a:t>
            </a:r>
            <a:endParaRPr lang="en-US" sz="4950" b="1" spc="-113" dirty="0">
              <a:solidFill>
                <a:srgbClr val="FFFFFF"/>
              </a:solidFill>
            </a:endParaRPr>
          </a:p>
        </p:txBody>
      </p:sp>
      <p:sp>
        <p:nvSpPr>
          <p:cNvPr id="7" name="TextBox 6"/>
          <p:cNvSpPr txBox="1"/>
          <p:nvPr/>
        </p:nvSpPr>
        <p:spPr>
          <a:xfrm>
            <a:off x="171658" y="4177655"/>
            <a:ext cx="2647743" cy="1938992"/>
          </a:xfrm>
          <a:prstGeom prst="rect">
            <a:avLst/>
          </a:prstGeom>
          <a:noFill/>
        </p:spPr>
        <p:txBody>
          <a:bodyPr wrap="square" rtlCol="0">
            <a:spAutoFit/>
          </a:bodyPr>
          <a:lstStyle/>
          <a:p>
            <a:r>
              <a:rPr lang="pt-BR" sz="2400" b="1" spc="-113" smtClean="0"/>
              <a:t>Guided by</a:t>
            </a:r>
            <a:endParaRPr lang="pt-BR" sz="2400" b="1" spc="-113" dirty="0" smtClean="0"/>
          </a:p>
          <a:p>
            <a:endParaRPr lang="pt-BR" sz="2400" b="1" spc="-113" dirty="0" smtClean="0"/>
          </a:p>
          <a:p>
            <a:r>
              <a:rPr lang="pt-BR" sz="2400" spc="-113" dirty="0" smtClean="0"/>
              <a:t>Vinutha H P </a:t>
            </a:r>
            <a:r>
              <a:rPr lang="pt-BR" sz="1200" spc="-113" dirty="0" smtClean="0"/>
              <a:t>M.Tech., M.I.S.T.E</a:t>
            </a:r>
            <a:endParaRPr lang="pt-BR" sz="1050" spc="-113" dirty="0" smtClean="0"/>
          </a:p>
          <a:p>
            <a:r>
              <a:rPr lang="pt-BR" sz="2400" spc="-113" dirty="0" smtClean="0"/>
              <a:t>Naseer R </a:t>
            </a:r>
            <a:r>
              <a:rPr lang="pt-BR" sz="1200" spc="-113" dirty="0" smtClean="0"/>
              <a:t>M.Tech., M.I.S.T.E</a:t>
            </a:r>
          </a:p>
          <a:p>
            <a:endParaRPr lang="en-US" sz="2400" b="1" spc="-113" dirty="0"/>
          </a:p>
        </p:txBody>
      </p:sp>
      <p:sp>
        <p:nvSpPr>
          <p:cNvPr id="8" name="TextBox 7"/>
          <p:cNvSpPr txBox="1"/>
          <p:nvPr/>
        </p:nvSpPr>
        <p:spPr>
          <a:xfrm>
            <a:off x="6772483" y="4177656"/>
            <a:ext cx="1895267" cy="830997"/>
          </a:xfrm>
          <a:prstGeom prst="rect">
            <a:avLst/>
          </a:prstGeom>
          <a:noFill/>
        </p:spPr>
        <p:txBody>
          <a:bodyPr wrap="square" rtlCol="0">
            <a:spAutoFit/>
          </a:bodyPr>
          <a:lstStyle/>
          <a:p>
            <a:r>
              <a:rPr lang="pt-BR" sz="2400" spc="-113" dirty="0"/>
              <a:t>Aditya S Ladwa</a:t>
            </a:r>
          </a:p>
          <a:p>
            <a:r>
              <a:rPr lang="pt-BR" sz="2400" spc="-113" dirty="0"/>
              <a:t>4BD12CS006</a:t>
            </a:r>
            <a:endParaRPr lang="en-US" sz="2400" spc="-113" dirty="0"/>
          </a:p>
        </p:txBody>
      </p:sp>
    </p:spTree>
    <p:extLst>
      <p:ext uri="{BB962C8B-B14F-4D97-AF65-F5344CB8AC3E}">
        <p14:creationId xmlns:p14="http://schemas.microsoft.com/office/powerpoint/2010/main" val="11566776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64979" y="202489"/>
            <a:ext cx="3941015" cy="830997"/>
          </a:xfrm>
          <a:prstGeom prst="rect">
            <a:avLst/>
          </a:prstGeom>
          <a:noFill/>
        </p:spPr>
        <p:txBody>
          <a:bodyPr wrap="none" rtlCol="0">
            <a:spAutoFit/>
          </a:bodyPr>
          <a:lstStyle/>
          <a:p>
            <a:r>
              <a:rPr lang="en-US" sz="4800" b="1" dirty="0" smtClean="0"/>
              <a:t>Prop and State</a:t>
            </a:r>
            <a:endParaRPr lang="en-US" sz="4800" b="1" dirty="0"/>
          </a:p>
        </p:txBody>
      </p:sp>
      <p:sp>
        <p:nvSpPr>
          <p:cNvPr id="3" name="TextBox 2"/>
          <p:cNvSpPr txBox="1"/>
          <p:nvPr/>
        </p:nvSpPr>
        <p:spPr>
          <a:xfrm>
            <a:off x="520700" y="1192836"/>
            <a:ext cx="8029575" cy="461665"/>
          </a:xfrm>
          <a:prstGeom prst="rect">
            <a:avLst/>
          </a:prstGeom>
          <a:noFill/>
        </p:spPr>
        <p:txBody>
          <a:bodyPr wrap="square" rtlCol="0">
            <a:spAutoFit/>
          </a:bodyPr>
          <a:lstStyle/>
          <a:p>
            <a:pPr marL="214313" indent="-214313">
              <a:buFont typeface="Arial" panose="020B0604020202020204" pitchFamily="34" charset="0"/>
              <a:buChar char="•"/>
            </a:pPr>
            <a:r>
              <a:rPr lang="en-US" sz="2400" dirty="0" smtClean="0"/>
              <a:t>How states are initialized and accessed?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7010"/>
            <a:ext cx="9144000" cy="5140990"/>
          </a:xfrm>
          <a:prstGeom prst="rect">
            <a:avLst/>
          </a:prstGeom>
        </p:spPr>
      </p:pic>
    </p:spTree>
    <p:extLst>
      <p:ext uri="{BB962C8B-B14F-4D97-AF65-F5344CB8AC3E}">
        <p14:creationId xmlns:p14="http://schemas.microsoft.com/office/powerpoint/2010/main" val="40809068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01492" y="177089"/>
            <a:ext cx="3941015" cy="830997"/>
          </a:xfrm>
          <a:prstGeom prst="rect">
            <a:avLst/>
          </a:prstGeom>
          <a:noFill/>
        </p:spPr>
        <p:txBody>
          <a:bodyPr wrap="none" rtlCol="0">
            <a:spAutoFit/>
          </a:bodyPr>
          <a:lstStyle/>
          <a:p>
            <a:r>
              <a:rPr lang="en-US" sz="4800" b="1" dirty="0" smtClean="0"/>
              <a:t>Prop and State</a:t>
            </a:r>
            <a:endParaRPr lang="en-US" sz="4800" b="1" dirty="0"/>
          </a:p>
        </p:txBody>
      </p:sp>
      <p:sp>
        <p:nvSpPr>
          <p:cNvPr id="3" name="TextBox 2"/>
          <p:cNvSpPr txBox="1"/>
          <p:nvPr/>
        </p:nvSpPr>
        <p:spPr>
          <a:xfrm>
            <a:off x="520700" y="1192836"/>
            <a:ext cx="8029575" cy="461665"/>
          </a:xfrm>
          <a:prstGeom prst="rect">
            <a:avLst/>
          </a:prstGeom>
          <a:noFill/>
        </p:spPr>
        <p:txBody>
          <a:bodyPr wrap="square" rtlCol="0">
            <a:spAutoFit/>
          </a:bodyPr>
          <a:lstStyle/>
          <a:p>
            <a:pPr marL="214313" indent="-214313">
              <a:buFont typeface="Arial" panose="020B0604020202020204" pitchFamily="34" charset="0"/>
              <a:buChar char="•"/>
            </a:pPr>
            <a:r>
              <a:rPr lang="en-US" sz="2400" dirty="0" smtClean="0"/>
              <a:t>How states are initialized?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7010"/>
            <a:ext cx="9144000" cy="5140990"/>
          </a:xfrm>
          <a:prstGeom prst="rect">
            <a:avLst/>
          </a:prstGeom>
        </p:spPr>
      </p:pic>
    </p:spTree>
    <p:extLst>
      <p:ext uri="{BB962C8B-B14F-4D97-AF65-F5344CB8AC3E}">
        <p14:creationId xmlns:p14="http://schemas.microsoft.com/office/powerpoint/2010/main" val="35111134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64979" y="164389"/>
            <a:ext cx="3941015" cy="830997"/>
          </a:xfrm>
          <a:prstGeom prst="rect">
            <a:avLst/>
          </a:prstGeom>
          <a:noFill/>
        </p:spPr>
        <p:txBody>
          <a:bodyPr wrap="none" rtlCol="0">
            <a:spAutoFit/>
          </a:bodyPr>
          <a:lstStyle/>
          <a:p>
            <a:r>
              <a:rPr lang="en-US" sz="4800" b="1" dirty="0" smtClean="0"/>
              <a:t>Prop and State</a:t>
            </a:r>
            <a:endParaRPr lang="en-US" sz="4800" b="1" dirty="0"/>
          </a:p>
        </p:txBody>
      </p:sp>
      <p:sp>
        <p:nvSpPr>
          <p:cNvPr id="3" name="TextBox 2"/>
          <p:cNvSpPr txBox="1"/>
          <p:nvPr/>
        </p:nvSpPr>
        <p:spPr>
          <a:xfrm>
            <a:off x="520700" y="1192836"/>
            <a:ext cx="8029575" cy="461665"/>
          </a:xfrm>
          <a:prstGeom prst="rect">
            <a:avLst/>
          </a:prstGeom>
          <a:noFill/>
        </p:spPr>
        <p:txBody>
          <a:bodyPr wrap="square" rtlCol="0">
            <a:spAutoFit/>
          </a:bodyPr>
          <a:lstStyle/>
          <a:p>
            <a:pPr marL="214313" indent="-214313">
              <a:buFont typeface="Arial" panose="020B0604020202020204" pitchFamily="34" charset="0"/>
              <a:buChar char="•"/>
            </a:pPr>
            <a:r>
              <a:rPr lang="en-US" sz="2400" dirty="0" smtClean="0"/>
              <a:t>How states are accessed?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1951"/>
            <a:ext cx="9144000" cy="5140990"/>
          </a:xfrm>
          <a:prstGeom prst="rect">
            <a:avLst/>
          </a:prstGeom>
        </p:spPr>
      </p:pic>
    </p:spTree>
    <p:extLst>
      <p:ext uri="{BB962C8B-B14F-4D97-AF65-F5344CB8AC3E}">
        <p14:creationId xmlns:p14="http://schemas.microsoft.com/office/powerpoint/2010/main" val="17722363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77220" y="253289"/>
            <a:ext cx="916533" cy="784830"/>
          </a:xfrm>
          <a:prstGeom prst="rect">
            <a:avLst/>
          </a:prstGeom>
          <a:noFill/>
        </p:spPr>
        <p:txBody>
          <a:bodyPr wrap="none" rtlCol="0">
            <a:spAutoFit/>
          </a:bodyPr>
          <a:lstStyle/>
          <a:p>
            <a:pPr algn="ctr"/>
            <a:r>
              <a:rPr lang="en-US" sz="4500" b="1" spc="-113" dirty="0" smtClean="0">
                <a:solidFill>
                  <a:srgbClr val="FFFFFF"/>
                </a:solidFill>
              </a:rPr>
              <a:t>JSX</a:t>
            </a:r>
            <a:endParaRPr lang="en-US" sz="4500" b="1" spc="-113" dirty="0">
              <a:solidFill>
                <a:srgbClr val="FFFFFF"/>
              </a:solidFill>
            </a:endParaRPr>
          </a:p>
        </p:txBody>
      </p:sp>
      <p:sp>
        <p:nvSpPr>
          <p:cNvPr id="3" name="TextBox 2"/>
          <p:cNvSpPr txBox="1"/>
          <p:nvPr/>
        </p:nvSpPr>
        <p:spPr>
          <a:xfrm>
            <a:off x="520700" y="1192836"/>
            <a:ext cx="8029575" cy="2308324"/>
          </a:xfrm>
          <a:prstGeom prst="rect">
            <a:avLst/>
          </a:prstGeom>
          <a:noFill/>
        </p:spPr>
        <p:txBody>
          <a:bodyPr wrap="square" rtlCol="0">
            <a:spAutoFit/>
          </a:bodyPr>
          <a:lstStyle/>
          <a:p>
            <a:pPr marL="214313" indent="-214313">
              <a:buFont typeface="Arial" panose="020B0604020202020204" pitchFamily="34" charset="0"/>
              <a:buChar char="•"/>
            </a:pPr>
            <a:r>
              <a:rPr lang="en-US" sz="2400" dirty="0"/>
              <a:t>To </a:t>
            </a:r>
            <a:r>
              <a:rPr lang="en-US" sz="2400" dirty="0">
                <a:solidFill>
                  <a:srgbClr val="61DAFB"/>
                </a:solidFill>
              </a:rPr>
              <a:t>simplify Virtual DOM definition </a:t>
            </a:r>
            <a:r>
              <a:rPr lang="en-US" sz="2400" dirty="0" smtClean="0"/>
              <a:t>Facebook added html subset </a:t>
            </a:r>
            <a:r>
              <a:rPr lang="en-US" sz="2400" dirty="0"/>
              <a:t>language called JSX </a:t>
            </a:r>
            <a:r>
              <a:rPr lang="en-US" sz="2400" dirty="0" smtClean="0"/>
              <a:t>(JavaScript </a:t>
            </a:r>
            <a:r>
              <a:rPr lang="en-US" sz="2400" dirty="0"/>
              <a:t>extension </a:t>
            </a:r>
            <a:r>
              <a:rPr lang="en-US" sz="2400" dirty="0" smtClean="0"/>
              <a:t>syntax)</a:t>
            </a:r>
          </a:p>
          <a:p>
            <a:pPr marL="214313" indent="-214313">
              <a:buFont typeface="Arial" panose="020B0604020202020204" pitchFamily="34" charset="0"/>
              <a:buChar char="•"/>
            </a:pPr>
            <a:r>
              <a:rPr lang="en-US" sz="2400" dirty="0"/>
              <a:t>JSX allow to define Widget DOM piece directly within your JavaScript file </a:t>
            </a:r>
            <a:endParaRPr lang="en-US" sz="2400" dirty="0" smtClean="0"/>
          </a:p>
          <a:p>
            <a:pPr marL="214313" indent="-214313">
              <a:buFont typeface="Arial" panose="020B0604020202020204" pitchFamily="34" charset="0"/>
              <a:buChar char="•"/>
            </a:pPr>
            <a:r>
              <a:rPr lang="en-US" sz="2400" dirty="0">
                <a:solidFill>
                  <a:srgbClr val="61DAFB"/>
                </a:solidFill>
              </a:rPr>
              <a:t>JSX </a:t>
            </a:r>
            <a:r>
              <a:rPr lang="en-US" sz="2400" dirty="0" smtClean="0">
                <a:solidFill>
                  <a:srgbClr val="61DAFB"/>
                </a:solidFill>
              </a:rPr>
              <a:t>converter </a:t>
            </a:r>
            <a:r>
              <a:rPr lang="en-US" sz="2400" dirty="0" smtClean="0"/>
              <a:t>is used  </a:t>
            </a:r>
            <a:r>
              <a:rPr lang="en-US" sz="2400" dirty="0"/>
              <a:t>for production into raw JavaScript with preprocessor (</a:t>
            </a:r>
            <a:r>
              <a:rPr lang="en-US" sz="2400" dirty="0">
                <a:solidFill>
                  <a:srgbClr val="61DAFB"/>
                </a:solidFill>
              </a:rPr>
              <a:t>browserify </a:t>
            </a:r>
            <a:r>
              <a:rPr lang="en-US" sz="2400" dirty="0" smtClean="0">
                <a:solidFill>
                  <a:srgbClr val="61DAFB"/>
                </a:solidFill>
              </a:rPr>
              <a:t>or babel </a:t>
            </a:r>
            <a:r>
              <a:rPr lang="en-US" sz="2400" dirty="0" smtClean="0"/>
              <a:t>)</a:t>
            </a:r>
          </a:p>
        </p:txBody>
      </p:sp>
    </p:spTree>
    <p:extLst>
      <p:ext uri="{BB962C8B-B14F-4D97-AF65-F5344CB8AC3E}">
        <p14:creationId xmlns:p14="http://schemas.microsoft.com/office/powerpoint/2010/main" val="10257144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93215" y="208762"/>
            <a:ext cx="4080797" cy="784830"/>
          </a:xfrm>
          <a:prstGeom prst="rect">
            <a:avLst/>
          </a:prstGeom>
          <a:noFill/>
        </p:spPr>
        <p:txBody>
          <a:bodyPr wrap="none" rtlCol="0">
            <a:spAutoFit/>
          </a:bodyPr>
          <a:lstStyle/>
          <a:p>
            <a:pPr algn="ctr"/>
            <a:r>
              <a:rPr lang="en-US" sz="4500" b="1" spc="-113" dirty="0" smtClean="0">
                <a:solidFill>
                  <a:srgbClr val="FFFFFF"/>
                </a:solidFill>
              </a:rPr>
              <a:t>JavaScript v/s JSX</a:t>
            </a:r>
            <a:endParaRPr lang="en-US" sz="4500" b="1" spc="-113" dirty="0">
              <a:solidFill>
                <a:srgbClr val="FFFFFF"/>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1104900"/>
            <a:ext cx="7067028" cy="25273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 y="3854817"/>
            <a:ext cx="7067028" cy="2799983"/>
          </a:xfrm>
          <a:prstGeom prst="rect">
            <a:avLst/>
          </a:prstGeom>
        </p:spPr>
      </p:pic>
    </p:spTree>
    <p:extLst>
      <p:ext uri="{BB962C8B-B14F-4D97-AF65-F5344CB8AC3E}">
        <p14:creationId xmlns:p14="http://schemas.microsoft.com/office/powerpoint/2010/main" val="37852545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6834" y="202489"/>
            <a:ext cx="3037306" cy="784830"/>
          </a:xfrm>
          <a:prstGeom prst="rect">
            <a:avLst/>
          </a:prstGeom>
          <a:noFill/>
        </p:spPr>
        <p:txBody>
          <a:bodyPr wrap="none" rtlCol="0">
            <a:spAutoFit/>
          </a:bodyPr>
          <a:lstStyle/>
          <a:p>
            <a:pPr algn="ctr"/>
            <a:r>
              <a:rPr lang="en-US" sz="4500" b="1" spc="-113" dirty="0">
                <a:solidFill>
                  <a:srgbClr val="FFFFFF"/>
                </a:solidFill>
              </a:rPr>
              <a:t>Virtual DOM</a:t>
            </a:r>
          </a:p>
        </p:txBody>
      </p:sp>
      <p:sp>
        <p:nvSpPr>
          <p:cNvPr id="3" name="TextBox 2"/>
          <p:cNvSpPr txBox="1"/>
          <p:nvPr/>
        </p:nvSpPr>
        <p:spPr>
          <a:xfrm>
            <a:off x="520700" y="1192836"/>
            <a:ext cx="8029575" cy="3046988"/>
          </a:xfrm>
          <a:prstGeom prst="rect">
            <a:avLst/>
          </a:prstGeom>
          <a:noFill/>
        </p:spPr>
        <p:txBody>
          <a:bodyPr wrap="square" rtlCol="0">
            <a:spAutoFit/>
          </a:bodyPr>
          <a:lstStyle/>
          <a:p>
            <a:pPr marL="214313" indent="-214313">
              <a:buFont typeface="Arial" panose="020B0604020202020204" pitchFamily="34" charset="0"/>
              <a:buChar char="•"/>
            </a:pPr>
            <a:r>
              <a:rPr lang="en-US" sz="2400" dirty="0"/>
              <a:t>Modification within </a:t>
            </a:r>
            <a:r>
              <a:rPr lang="en-US" sz="2400" dirty="0">
                <a:solidFill>
                  <a:srgbClr val="61DAFB"/>
                </a:solidFill>
              </a:rPr>
              <a:t>real DOM</a:t>
            </a:r>
            <a:r>
              <a:rPr lang="en-US" sz="2400" dirty="0"/>
              <a:t> tree is very </a:t>
            </a:r>
            <a:r>
              <a:rPr lang="en-US" sz="2400" dirty="0" smtClean="0">
                <a:solidFill>
                  <a:srgbClr val="61DAFB"/>
                </a:solidFill>
              </a:rPr>
              <a:t>slow</a:t>
            </a:r>
            <a:r>
              <a:rPr lang="en-US" sz="2400" dirty="0" smtClean="0"/>
              <a:t> and </a:t>
            </a:r>
            <a:r>
              <a:rPr lang="en-US" sz="2400" dirty="0" smtClean="0">
                <a:solidFill>
                  <a:srgbClr val="61DAFB"/>
                </a:solidFill>
              </a:rPr>
              <a:t>expensive</a:t>
            </a:r>
          </a:p>
          <a:p>
            <a:pPr marL="214313" indent="-214313">
              <a:buFont typeface="Arial" panose="020B0604020202020204" pitchFamily="34" charset="0"/>
              <a:buChar char="•"/>
            </a:pPr>
            <a:r>
              <a:rPr lang="en-US" sz="2400" dirty="0"/>
              <a:t>To speed up things </a:t>
            </a:r>
            <a:r>
              <a:rPr lang="en-US" sz="2400" dirty="0" smtClean="0"/>
              <a:t>Facebook created </a:t>
            </a:r>
            <a:r>
              <a:rPr lang="en-US" sz="2400" dirty="0">
                <a:solidFill>
                  <a:srgbClr val="61DAFB"/>
                </a:solidFill>
              </a:rPr>
              <a:t>Virtual DOM </a:t>
            </a:r>
            <a:r>
              <a:rPr lang="en-US" sz="2400" dirty="0"/>
              <a:t>which consist from </a:t>
            </a:r>
            <a:r>
              <a:rPr lang="en-US" sz="2400" dirty="0">
                <a:solidFill>
                  <a:srgbClr val="61DAFB"/>
                </a:solidFill>
              </a:rPr>
              <a:t>lightweight JavaScript objects </a:t>
            </a:r>
            <a:r>
              <a:rPr lang="en-US" sz="2400" dirty="0"/>
              <a:t>which represent Widgets DOM tree </a:t>
            </a:r>
            <a:endParaRPr lang="en-US" sz="2400" dirty="0" smtClean="0"/>
          </a:p>
          <a:p>
            <a:pPr marL="214313" indent="-214313">
              <a:buFont typeface="Arial" panose="020B0604020202020204" pitchFamily="34" charset="0"/>
              <a:buChar char="•"/>
            </a:pPr>
            <a:r>
              <a:rPr lang="en-US" sz="2400" dirty="0" smtClean="0"/>
              <a:t>It’s a pure JavaScript representation of the DOM</a:t>
            </a:r>
          </a:p>
          <a:p>
            <a:pPr marL="214313" indent="-214313">
              <a:buFont typeface="Arial" panose="020B0604020202020204" pitchFamily="34" charset="0"/>
              <a:buChar char="•"/>
            </a:pPr>
            <a:r>
              <a:rPr lang="en-US" sz="2400" dirty="0" smtClean="0"/>
              <a:t>Render() is called whenever state of a component changes</a:t>
            </a:r>
          </a:p>
          <a:p>
            <a:pPr marL="214313" indent="-214313">
              <a:buFont typeface="Arial" panose="020B0604020202020204" pitchFamily="34" charset="0"/>
              <a:buChar char="•"/>
            </a:pPr>
            <a:r>
              <a:rPr lang="en-US" sz="2400" dirty="0"/>
              <a:t>When state changed </a:t>
            </a:r>
            <a:r>
              <a:rPr lang="en-US" sz="2400" dirty="0">
                <a:solidFill>
                  <a:srgbClr val="61DAFB"/>
                </a:solidFill>
              </a:rPr>
              <a:t>Virtual and real DOM trees are compared</a:t>
            </a:r>
            <a:r>
              <a:rPr lang="en-US" sz="2400" dirty="0"/>
              <a:t> and real DOM modified only where it’s required</a:t>
            </a:r>
            <a:endParaRPr lang="en-US" sz="2400" dirty="0" smtClean="0"/>
          </a:p>
        </p:txBody>
      </p:sp>
    </p:spTree>
    <p:extLst>
      <p:ext uri="{BB962C8B-B14F-4D97-AF65-F5344CB8AC3E}">
        <p14:creationId xmlns:p14="http://schemas.microsoft.com/office/powerpoint/2010/main" val="28432554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56534" y="164389"/>
            <a:ext cx="3037306" cy="784830"/>
          </a:xfrm>
          <a:prstGeom prst="rect">
            <a:avLst/>
          </a:prstGeom>
          <a:noFill/>
        </p:spPr>
        <p:txBody>
          <a:bodyPr wrap="none" rtlCol="0">
            <a:spAutoFit/>
          </a:bodyPr>
          <a:lstStyle/>
          <a:p>
            <a:pPr algn="ctr"/>
            <a:r>
              <a:rPr lang="en-US" sz="4500" b="1" spc="-113" dirty="0">
                <a:solidFill>
                  <a:srgbClr val="FFFFFF"/>
                </a:solidFill>
              </a:rPr>
              <a:t>Virtual DOM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6041" y="1217224"/>
            <a:ext cx="5839640" cy="2524477"/>
          </a:xfrm>
          <a:prstGeom prst="rect">
            <a:avLst/>
          </a:prstGeom>
        </p:spPr>
      </p:pic>
      <p:sp>
        <p:nvSpPr>
          <p:cNvPr id="6" name="TextBox 5"/>
          <p:cNvSpPr txBox="1"/>
          <p:nvPr/>
        </p:nvSpPr>
        <p:spPr>
          <a:xfrm>
            <a:off x="660400" y="3821736"/>
            <a:ext cx="8029575" cy="1200329"/>
          </a:xfrm>
          <a:prstGeom prst="rect">
            <a:avLst/>
          </a:prstGeom>
          <a:noFill/>
        </p:spPr>
        <p:txBody>
          <a:bodyPr wrap="square" rtlCol="0">
            <a:spAutoFit/>
          </a:bodyPr>
          <a:lstStyle/>
          <a:p>
            <a:pPr marL="214313" indent="-214313">
              <a:buFont typeface="Arial" panose="020B0604020202020204" pitchFamily="34" charset="0"/>
              <a:buChar char="•"/>
            </a:pPr>
            <a:r>
              <a:rPr lang="en-US" sz="2400" dirty="0"/>
              <a:t>Complexity to compare two trees is </a:t>
            </a:r>
            <a:r>
              <a:rPr lang="en-US" sz="2400" dirty="0" smtClean="0"/>
              <a:t>O(n^3) complexity</a:t>
            </a:r>
          </a:p>
          <a:p>
            <a:pPr marL="214313" indent="-214313">
              <a:buFont typeface="Arial" panose="020B0604020202020204" pitchFamily="34" charset="0"/>
              <a:buChar char="•"/>
            </a:pPr>
            <a:r>
              <a:rPr lang="en-US" sz="2400" dirty="0" smtClean="0">
                <a:solidFill>
                  <a:srgbClr val="61DAFB"/>
                </a:solidFill>
              </a:rPr>
              <a:t>React</a:t>
            </a:r>
            <a:r>
              <a:rPr lang="en-US" sz="2400" dirty="0" smtClean="0"/>
              <a:t> managed </a:t>
            </a:r>
            <a:r>
              <a:rPr lang="en-US" sz="2400" dirty="0"/>
              <a:t>to turn O(n^3) problem into linear O(n) </a:t>
            </a:r>
            <a:endParaRPr lang="en-US" sz="2400" dirty="0" smtClean="0"/>
          </a:p>
          <a:p>
            <a:pPr marL="214313" indent="-214313">
              <a:buFont typeface="Arial" panose="020B0604020202020204" pitchFamily="34" charset="0"/>
              <a:buChar char="•"/>
            </a:pPr>
            <a:r>
              <a:rPr lang="en-US" sz="2400" dirty="0"/>
              <a:t> So </a:t>
            </a:r>
            <a:r>
              <a:rPr lang="en-US" sz="2400" dirty="0">
                <a:solidFill>
                  <a:srgbClr val="61DAFB"/>
                </a:solidFill>
              </a:rPr>
              <a:t>it’s really fast.</a:t>
            </a:r>
            <a:endParaRPr lang="en-US" sz="2400" dirty="0" smtClean="0">
              <a:solidFill>
                <a:srgbClr val="61DAFB"/>
              </a:solidFill>
            </a:endParaRPr>
          </a:p>
        </p:txBody>
      </p:sp>
    </p:spTree>
    <p:extLst>
      <p:ext uri="{BB962C8B-B14F-4D97-AF65-F5344CB8AC3E}">
        <p14:creationId xmlns:p14="http://schemas.microsoft.com/office/powerpoint/2010/main" val="41019138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40899" y="151689"/>
            <a:ext cx="5287602" cy="784830"/>
          </a:xfrm>
          <a:prstGeom prst="rect">
            <a:avLst/>
          </a:prstGeom>
          <a:noFill/>
        </p:spPr>
        <p:txBody>
          <a:bodyPr wrap="none" rtlCol="0">
            <a:spAutoFit/>
          </a:bodyPr>
          <a:lstStyle/>
          <a:p>
            <a:pPr algn="ctr"/>
            <a:r>
              <a:rPr lang="en-US" sz="4500" b="1" spc="-113" dirty="0">
                <a:solidFill>
                  <a:srgbClr val="FFFFFF"/>
                </a:solidFill>
              </a:rPr>
              <a:t>Virtual </a:t>
            </a:r>
            <a:r>
              <a:rPr lang="en-US" sz="4500" b="1" spc="-113" dirty="0" smtClean="0">
                <a:solidFill>
                  <a:srgbClr val="FFFFFF"/>
                </a:solidFill>
              </a:rPr>
              <a:t>DOM Mutation</a:t>
            </a:r>
            <a:endParaRPr lang="en-US" sz="4500" b="1" spc="-113" dirty="0">
              <a:solidFill>
                <a:srgbClr val="FFFFFF"/>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010" y="1815818"/>
            <a:ext cx="7735380" cy="4039164"/>
          </a:xfrm>
          <a:prstGeom prst="rect">
            <a:avLst/>
          </a:prstGeom>
        </p:spPr>
      </p:pic>
    </p:spTree>
    <p:extLst>
      <p:ext uri="{BB962C8B-B14F-4D97-AF65-F5344CB8AC3E}">
        <p14:creationId xmlns:p14="http://schemas.microsoft.com/office/powerpoint/2010/main" val="5078339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84000" y="151689"/>
            <a:ext cx="4302973" cy="830997"/>
          </a:xfrm>
          <a:prstGeom prst="rect">
            <a:avLst/>
          </a:prstGeom>
          <a:noFill/>
        </p:spPr>
        <p:txBody>
          <a:bodyPr wrap="none" rtlCol="0">
            <a:spAutoFit/>
          </a:bodyPr>
          <a:lstStyle/>
          <a:p>
            <a:r>
              <a:rPr lang="en-US" sz="4800" b="1" dirty="0" smtClean="0"/>
              <a:t>Implementation</a:t>
            </a:r>
            <a:endParaRPr lang="en-US" sz="4800" b="1" dirty="0"/>
          </a:p>
        </p:txBody>
      </p:sp>
      <p:sp>
        <p:nvSpPr>
          <p:cNvPr id="3" name="TextBox 2"/>
          <p:cNvSpPr txBox="1"/>
          <p:nvPr/>
        </p:nvSpPr>
        <p:spPr>
          <a:xfrm>
            <a:off x="520700" y="1192836"/>
            <a:ext cx="8029575" cy="4154984"/>
          </a:xfrm>
          <a:prstGeom prst="rect">
            <a:avLst/>
          </a:prstGeom>
          <a:noFill/>
        </p:spPr>
        <p:txBody>
          <a:bodyPr wrap="square" rtlCol="0">
            <a:spAutoFit/>
          </a:bodyPr>
          <a:lstStyle/>
          <a:p>
            <a:pPr lvl="0"/>
            <a:r>
              <a:rPr lang="en-US" sz="2400" b="1" dirty="0"/>
              <a:t>Software:</a:t>
            </a:r>
            <a:r>
              <a:rPr lang="en-US" sz="2400" dirty="0"/>
              <a:t> </a:t>
            </a:r>
          </a:p>
          <a:p>
            <a:pPr marL="914400" lvl="1" indent="-457200">
              <a:buFont typeface="Arial" panose="020B0604020202020204" pitchFamily="34" charset="0"/>
              <a:buChar char="•"/>
            </a:pPr>
            <a:r>
              <a:rPr lang="en-US" sz="2400" dirty="0"/>
              <a:t>Google Chrome or Mozilla FireFox</a:t>
            </a:r>
          </a:p>
          <a:p>
            <a:pPr marL="914400" lvl="1" indent="-457200">
              <a:buFont typeface="Arial" panose="020B0604020202020204" pitchFamily="34" charset="0"/>
              <a:buChar char="•"/>
            </a:pPr>
            <a:r>
              <a:rPr lang="en-US" sz="2400" dirty="0"/>
              <a:t>A text editor (Atom, Sublime Text 3)</a:t>
            </a:r>
          </a:p>
          <a:p>
            <a:pPr marL="914400" lvl="1" indent="-457200">
              <a:buFont typeface="Arial" panose="020B0604020202020204" pitchFamily="34" charset="0"/>
              <a:buChar char="•"/>
            </a:pPr>
            <a:r>
              <a:rPr lang="en-US" sz="2400" dirty="0"/>
              <a:t>Reactjs, jquery, bootstrap </a:t>
            </a:r>
          </a:p>
          <a:p>
            <a:pPr marL="914400" lvl="1" indent="-457200">
              <a:buFont typeface="Arial" panose="020B0604020202020204" pitchFamily="34" charset="0"/>
              <a:buChar char="•"/>
            </a:pPr>
            <a:r>
              <a:rPr lang="en-US" sz="2400" dirty="0"/>
              <a:t>Windows 7 or above operating system</a:t>
            </a:r>
          </a:p>
          <a:p>
            <a:pPr lvl="0"/>
            <a:r>
              <a:rPr lang="en-US" sz="2400" b="1" dirty="0"/>
              <a:t>Hardware:</a:t>
            </a:r>
            <a:endParaRPr lang="en-US" sz="2400" dirty="0"/>
          </a:p>
          <a:p>
            <a:pPr marL="800100" lvl="1" indent="-342900">
              <a:buFont typeface="Arial" panose="020B0604020202020204" pitchFamily="34" charset="0"/>
              <a:buChar char="•"/>
            </a:pPr>
            <a:r>
              <a:rPr lang="en-US" sz="2400" dirty="0"/>
              <a:t> PENTIUM III processor</a:t>
            </a:r>
          </a:p>
          <a:p>
            <a:pPr marL="800100" lvl="1" indent="-342900">
              <a:buFont typeface="Arial" panose="020B0604020202020204" pitchFamily="34" charset="0"/>
              <a:buChar char="•"/>
            </a:pPr>
            <a:r>
              <a:rPr lang="en-US" sz="2400" dirty="0"/>
              <a:t> DDR RAM of 1GB</a:t>
            </a:r>
          </a:p>
          <a:p>
            <a:pPr marL="800100" lvl="1" indent="-342900">
              <a:buFont typeface="Arial" panose="020B0604020202020204" pitchFamily="34" charset="0"/>
              <a:buChar char="•"/>
            </a:pPr>
            <a:r>
              <a:rPr lang="en-US" sz="2400" dirty="0"/>
              <a:t> Standard qwerty serial or PS/2 keyboard</a:t>
            </a:r>
          </a:p>
          <a:p>
            <a:pPr marL="800100" lvl="1" indent="-342900">
              <a:buFont typeface="Arial" panose="020B0604020202020204" pitchFamily="34" charset="0"/>
              <a:buChar char="•"/>
            </a:pPr>
            <a:r>
              <a:rPr lang="en-US" sz="2400" dirty="0"/>
              <a:t> Standard serial or PS/2 mouse.</a:t>
            </a:r>
          </a:p>
          <a:p>
            <a:pPr marL="800100" lvl="1" indent="-342900">
              <a:buFont typeface="Arial" panose="020B0604020202020204" pitchFamily="34" charset="0"/>
              <a:buChar char="•"/>
            </a:pPr>
            <a:r>
              <a:rPr lang="en-US" sz="2400" dirty="0"/>
              <a:t> Cache memory 256 KB.</a:t>
            </a:r>
          </a:p>
        </p:txBody>
      </p:sp>
    </p:spTree>
    <p:extLst>
      <p:ext uri="{BB962C8B-B14F-4D97-AF65-F5344CB8AC3E}">
        <p14:creationId xmlns:p14="http://schemas.microsoft.com/office/powerpoint/2010/main" val="19934505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83999" y="211088"/>
            <a:ext cx="4302973" cy="830997"/>
          </a:xfrm>
          <a:prstGeom prst="rect">
            <a:avLst/>
          </a:prstGeom>
          <a:noFill/>
        </p:spPr>
        <p:txBody>
          <a:bodyPr wrap="none" rtlCol="0">
            <a:spAutoFit/>
          </a:bodyPr>
          <a:lstStyle/>
          <a:p>
            <a:r>
              <a:rPr lang="en-US" sz="4800" b="1" dirty="0" smtClean="0"/>
              <a:t>Implementation</a:t>
            </a:r>
            <a:endParaRPr lang="en-US" sz="4800" b="1" dirty="0"/>
          </a:p>
        </p:txBody>
      </p:sp>
      <p:sp>
        <p:nvSpPr>
          <p:cNvPr id="3" name="TextBox 2"/>
          <p:cNvSpPr txBox="1"/>
          <p:nvPr/>
        </p:nvSpPr>
        <p:spPr>
          <a:xfrm>
            <a:off x="520700" y="1192836"/>
            <a:ext cx="8029575" cy="461665"/>
          </a:xfrm>
          <a:prstGeom prst="rect">
            <a:avLst/>
          </a:prstGeom>
          <a:noFill/>
        </p:spPr>
        <p:txBody>
          <a:bodyPr wrap="square" rtlCol="0">
            <a:spAutoFit/>
          </a:bodyPr>
          <a:lstStyle/>
          <a:p>
            <a:pPr algn="ctr"/>
            <a:r>
              <a:rPr lang="en-US" sz="2400" dirty="0" smtClean="0"/>
              <a:t>Basic setup of a HTML document to declare a component </a:t>
            </a:r>
            <a:endParaRPr lang="en-US" sz="2400" spc="-113" dirty="0">
              <a:solidFill>
                <a:srgbClr val="FFFFFF"/>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561" y="2220750"/>
            <a:ext cx="8537851" cy="3240249"/>
          </a:xfrm>
          <a:prstGeom prst="rect">
            <a:avLst/>
          </a:prstGeom>
        </p:spPr>
      </p:pic>
    </p:spTree>
    <p:extLst>
      <p:ext uri="{BB962C8B-B14F-4D97-AF65-F5344CB8AC3E}">
        <p14:creationId xmlns:p14="http://schemas.microsoft.com/office/powerpoint/2010/main" val="3041919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35076" y="177089"/>
            <a:ext cx="3000822" cy="784830"/>
          </a:xfrm>
          <a:prstGeom prst="rect">
            <a:avLst/>
          </a:prstGeom>
          <a:noFill/>
        </p:spPr>
        <p:txBody>
          <a:bodyPr wrap="none" rtlCol="0">
            <a:spAutoFit/>
          </a:bodyPr>
          <a:lstStyle/>
          <a:p>
            <a:pPr algn="ctr"/>
            <a:r>
              <a:rPr lang="en-US" sz="4500" b="1" spc="-113" dirty="0">
                <a:solidFill>
                  <a:srgbClr val="FFFFFF"/>
                </a:solidFill>
              </a:rPr>
              <a:t>Introduction</a:t>
            </a:r>
          </a:p>
        </p:txBody>
      </p:sp>
      <p:sp>
        <p:nvSpPr>
          <p:cNvPr id="3" name="TextBox 2"/>
          <p:cNvSpPr txBox="1"/>
          <p:nvPr/>
        </p:nvSpPr>
        <p:spPr>
          <a:xfrm>
            <a:off x="520700" y="1192836"/>
            <a:ext cx="8029575" cy="4154984"/>
          </a:xfrm>
          <a:prstGeom prst="rect">
            <a:avLst/>
          </a:prstGeom>
          <a:noFill/>
        </p:spPr>
        <p:txBody>
          <a:bodyPr wrap="square" rtlCol="0">
            <a:spAutoFit/>
          </a:bodyPr>
          <a:lstStyle/>
          <a:p>
            <a:pPr marL="214313" indent="-214313">
              <a:buFont typeface="Arial" panose="020B0604020202020204" pitchFamily="34" charset="0"/>
              <a:buChar char="•"/>
            </a:pPr>
            <a:r>
              <a:rPr lang="en-US" sz="2400" spc="-113" dirty="0">
                <a:solidFill>
                  <a:srgbClr val="FFFFFF"/>
                </a:solidFill>
              </a:rPr>
              <a:t>This is the era of </a:t>
            </a:r>
            <a:r>
              <a:rPr lang="en-US" sz="2400" b="1" spc="-113" dirty="0">
                <a:solidFill>
                  <a:srgbClr val="61DAFB"/>
                </a:solidFill>
              </a:rPr>
              <a:t>Single Page Web Applications </a:t>
            </a:r>
            <a:endParaRPr lang="en-US" sz="2400" b="1" dirty="0">
              <a:solidFill>
                <a:srgbClr val="61DAFB"/>
              </a:solidFill>
            </a:endParaRPr>
          </a:p>
          <a:p>
            <a:pPr marL="214313" indent="-214313">
              <a:buFont typeface="Arial" panose="020B0604020202020204" pitchFamily="34" charset="0"/>
              <a:buChar char="•"/>
            </a:pPr>
            <a:r>
              <a:rPr lang="en-US" sz="2400" spc="-113" dirty="0">
                <a:solidFill>
                  <a:srgbClr val="FFFFFF"/>
                </a:solidFill>
              </a:rPr>
              <a:t>Pages are rendered in </a:t>
            </a:r>
            <a:r>
              <a:rPr lang="en-US" sz="2400" b="1" spc="-113" dirty="0">
                <a:solidFill>
                  <a:srgbClr val="61DAFB"/>
                </a:solidFill>
              </a:rPr>
              <a:t>real time </a:t>
            </a:r>
            <a:r>
              <a:rPr lang="en-US" sz="2400" spc="-113" dirty="0">
                <a:solidFill>
                  <a:srgbClr val="FFFFFF"/>
                </a:solidFill>
              </a:rPr>
              <a:t>which makes them </a:t>
            </a:r>
            <a:r>
              <a:rPr lang="en-US" sz="2400" b="1" spc="-113" dirty="0">
                <a:solidFill>
                  <a:srgbClr val="61DAFB"/>
                </a:solidFill>
              </a:rPr>
              <a:t>interactive and performant </a:t>
            </a:r>
            <a:r>
              <a:rPr lang="en-US" sz="2400" b="1" u="sng" spc="-113" dirty="0">
                <a:solidFill>
                  <a:srgbClr val="61DAFB"/>
                </a:solidFill>
              </a:rPr>
              <a:t>e.g.</a:t>
            </a:r>
            <a:r>
              <a:rPr lang="en-US" sz="2400" b="1" spc="-113" dirty="0">
                <a:solidFill>
                  <a:srgbClr val="61DAFB"/>
                </a:solidFill>
              </a:rPr>
              <a:t> Facebook Chat</a:t>
            </a:r>
          </a:p>
          <a:p>
            <a:pPr marL="214313" indent="-214313">
              <a:buFont typeface="Arial" panose="020B0604020202020204" pitchFamily="34" charset="0"/>
              <a:buChar char="•"/>
            </a:pPr>
            <a:r>
              <a:rPr lang="en-US" sz="2400" spc="-113" dirty="0">
                <a:solidFill>
                  <a:srgbClr val="FFFFFF"/>
                </a:solidFill>
              </a:rPr>
              <a:t>With added </a:t>
            </a:r>
            <a:r>
              <a:rPr lang="en-US" sz="2400" b="1" spc="-113" dirty="0">
                <a:solidFill>
                  <a:srgbClr val="61DAFB"/>
                </a:solidFill>
              </a:rPr>
              <a:t>difficulty in developing </a:t>
            </a:r>
            <a:r>
              <a:rPr lang="en-US" sz="2400" spc="-113" dirty="0">
                <a:solidFill>
                  <a:srgbClr val="FFFFFF"/>
                </a:solidFill>
              </a:rPr>
              <a:t>these web application </a:t>
            </a:r>
          </a:p>
          <a:p>
            <a:pPr marL="214313" indent="-214313">
              <a:buFont typeface="Arial" panose="020B0604020202020204" pitchFamily="34" charset="0"/>
              <a:buChar char="•"/>
            </a:pPr>
            <a:r>
              <a:rPr lang="en-US" sz="2400" spc="-113" dirty="0">
                <a:solidFill>
                  <a:srgbClr val="FFFFFF"/>
                </a:solidFill>
              </a:rPr>
              <a:t>Programming Enthusiasts started </a:t>
            </a:r>
            <a:r>
              <a:rPr lang="en-US" sz="2400" b="1" spc="-113" dirty="0">
                <a:solidFill>
                  <a:srgbClr val="61DAFB"/>
                </a:solidFill>
              </a:rPr>
              <a:t>abstracting common features</a:t>
            </a:r>
            <a:r>
              <a:rPr lang="en-US" sz="2400" spc="-113" dirty="0">
                <a:solidFill>
                  <a:srgbClr val="61DAFB"/>
                </a:solidFill>
              </a:rPr>
              <a:t> </a:t>
            </a:r>
            <a:r>
              <a:rPr lang="en-US" sz="2400" spc="-113" dirty="0">
                <a:solidFill>
                  <a:srgbClr val="FFFFFF"/>
                </a:solidFill>
              </a:rPr>
              <a:t>that every Web Application requires and Open-sourced them so its available for  everyone to develop applications easily.</a:t>
            </a:r>
          </a:p>
          <a:p>
            <a:pPr marL="214313" indent="-214313">
              <a:buFont typeface="Arial" panose="020B0604020202020204" pitchFamily="34" charset="0"/>
              <a:buChar char="•"/>
            </a:pPr>
            <a:r>
              <a:rPr lang="en-US" sz="2400" spc="-113" dirty="0">
                <a:solidFill>
                  <a:srgbClr val="FFFFFF"/>
                </a:solidFill>
              </a:rPr>
              <a:t>The common patterns were </a:t>
            </a:r>
            <a:r>
              <a:rPr lang="en-US" sz="2400" b="1" spc="-113" dirty="0">
                <a:solidFill>
                  <a:srgbClr val="61DAFB"/>
                </a:solidFill>
              </a:rPr>
              <a:t>MVC</a:t>
            </a:r>
            <a:r>
              <a:rPr lang="en-US" sz="2400" spc="-113" dirty="0">
                <a:solidFill>
                  <a:srgbClr val="61DAFB"/>
                </a:solidFill>
              </a:rPr>
              <a:t> , </a:t>
            </a:r>
            <a:r>
              <a:rPr lang="en-US" sz="2400" b="1" spc="-113" dirty="0">
                <a:solidFill>
                  <a:srgbClr val="61DAFB"/>
                </a:solidFill>
              </a:rPr>
              <a:t>MVVM</a:t>
            </a:r>
            <a:r>
              <a:rPr lang="en-US" sz="2400" spc="-113" dirty="0">
                <a:solidFill>
                  <a:srgbClr val="61DAFB"/>
                </a:solidFill>
              </a:rPr>
              <a:t> , </a:t>
            </a:r>
            <a:r>
              <a:rPr lang="en-US" sz="2400" b="1" spc="-113" dirty="0" smtClean="0">
                <a:solidFill>
                  <a:srgbClr val="61DAFB"/>
                </a:solidFill>
              </a:rPr>
              <a:t>MVW</a:t>
            </a:r>
          </a:p>
          <a:p>
            <a:pPr marL="214313" indent="-214313">
              <a:buFont typeface="Arial" panose="020B0604020202020204" pitchFamily="34" charset="0"/>
              <a:buChar char="•"/>
            </a:pPr>
            <a:r>
              <a:rPr lang="en-US" sz="2400" b="1" spc="-113" dirty="0" smtClean="0">
                <a:solidFill>
                  <a:srgbClr val="61DAFB"/>
                </a:solidFill>
              </a:rPr>
              <a:t>React</a:t>
            </a:r>
            <a:r>
              <a:rPr lang="en-US" sz="2400" spc="-113" dirty="0" smtClean="0">
                <a:solidFill>
                  <a:srgbClr val="61DAFB"/>
                </a:solidFill>
              </a:rPr>
              <a:t> </a:t>
            </a:r>
            <a:r>
              <a:rPr lang="en-US" sz="2400" spc="-113" dirty="0">
                <a:solidFill>
                  <a:srgbClr val="FFFFFF"/>
                </a:solidFill>
              </a:rPr>
              <a:t>was one of them introduced by </a:t>
            </a:r>
            <a:r>
              <a:rPr lang="en-US" sz="2400" b="1" spc="-113" dirty="0" smtClean="0">
                <a:solidFill>
                  <a:srgbClr val="61DAFB"/>
                </a:solidFill>
              </a:rPr>
              <a:t>Facebook</a:t>
            </a:r>
          </a:p>
          <a:p>
            <a:pPr marL="214313" indent="-214313">
              <a:buFont typeface="Arial" panose="020B0604020202020204" pitchFamily="34" charset="0"/>
              <a:buChar char="•"/>
            </a:pPr>
            <a:r>
              <a:rPr lang="en-US" sz="2400" spc="-113" dirty="0" smtClean="0">
                <a:solidFill>
                  <a:srgbClr val="FFFFFF"/>
                </a:solidFill>
              </a:rPr>
              <a:t>Many </a:t>
            </a:r>
            <a:r>
              <a:rPr lang="en-US" sz="2400" spc="-113" dirty="0">
                <a:solidFill>
                  <a:srgbClr val="FFFFFF"/>
                </a:solidFill>
              </a:rPr>
              <a:t>people choose to think of </a:t>
            </a:r>
            <a:r>
              <a:rPr lang="en-US" sz="2400" b="1" spc="-113" dirty="0">
                <a:solidFill>
                  <a:srgbClr val="61DAFB"/>
                </a:solidFill>
              </a:rPr>
              <a:t>React</a:t>
            </a:r>
            <a:r>
              <a:rPr lang="en-US" sz="2400" spc="-113" dirty="0">
                <a:solidFill>
                  <a:srgbClr val="FFFFFF"/>
                </a:solidFill>
              </a:rPr>
              <a:t> as the </a:t>
            </a:r>
            <a:r>
              <a:rPr lang="en-US" sz="2400" b="1" spc="-113" dirty="0">
                <a:solidFill>
                  <a:srgbClr val="61DAFB"/>
                </a:solidFill>
              </a:rPr>
              <a:t>V</a:t>
            </a:r>
            <a:r>
              <a:rPr lang="en-US" sz="2400" spc="-113" dirty="0">
                <a:solidFill>
                  <a:srgbClr val="FFFFFF"/>
                </a:solidFill>
              </a:rPr>
              <a:t> in </a:t>
            </a:r>
            <a:r>
              <a:rPr lang="en-US" sz="2400" spc="-113" dirty="0">
                <a:solidFill>
                  <a:srgbClr val="61DAFB"/>
                </a:solidFill>
              </a:rPr>
              <a:t>MVC</a:t>
            </a:r>
          </a:p>
          <a:p>
            <a:pPr marL="214313" indent="-214313">
              <a:buFont typeface="Arial" panose="020B0604020202020204" pitchFamily="34" charset="0"/>
              <a:buChar char="•"/>
            </a:pPr>
            <a:endParaRPr lang="en-US" sz="2400" b="1" spc="-113" dirty="0">
              <a:solidFill>
                <a:srgbClr val="FFFFFF"/>
              </a:solidFill>
            </a:endParaRPr>
          </a:p>
        </p:txBody>
      </p:sp>
    </p:spTree>
    <p:extLst>
      <p:ext uri="{BB962C8B-B14F-4D97-AF65-F5344CB8AC3E}">
        <p14:creationId xmlns:p14="http://schemas.microsoft.com/office/powerpoint/2010/main" val="147994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93512" y="118220"/>
            <a:ext cx="4302973" cy="830997"/>
          </a:xfrm>
          <a:prstGeom prst="rect">
            <a:avLst/>
          </a:prstGeom>
          <a:noFill/>
        </p:spPr>
        <p:txBody>
          <a:bodyPr wrap="none" rtlCol="0">
            <a:spAutoFit/>
          </a:bodyPr>
          <a:lstStyle/>
          <a:p>
            <a:r>
              <a:rPr lang="en-US" sz="4800" b="1" dirty="0" smtClean="0"/>
              <a:t>Implementation</a:t>
            </a:r>
            <a:endParaRPr lang="en-US" sz="4800" b="1" dirty="0"/>
          </a:p>
        </p:txBody>
      </p:sp>
      <p:sp>
        <p:nvSpPr>
          <p:cNvPr id="4" name="TextBox 3"/>
          <p:cNvSpPr txBox="1"/>
          <p:nvPr/>
        </p:nvSpPr>
        <p:spPr>
          <a:xfrm>
            <a:off x="953601" y="1459126"/>
            <a:ext cx="4926500" cy="461665"/>
          </a:xfrm>
          <a:prstGeom prst="rect">
            <a:avLst/>
          </a:prstGeom>
          <a:noFill/>
        </p:spPr>
        <p:txBody>
          <a:bodyPr wrap="square" rtlCol="0">
            <a:spAutoFit/>
          </a:bodyPr>
          <a:lstStyle/>
          <a:p>
            <a:pPr lvl="0"/>
            <a:r>
              <a:rPr lang="en-US" sz="2400" dirty="0" smtClean="0"/>
              <a:t>Object definition overview</a:t>
            </a: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20791"/>
            <a:ext cx="9144000" cy="4937209"/>
          </a:xfrm>
          <a:prstGeom prst="rect">
            <a:avLst/>
          </a:prstGeom>
        </p:spPr>
      </p:pic>
    </p:spTree>
    <p:extLst>
      <p:ext uri="{BB962C8B-B14F-4D97-AF65-F5344CB8AC3E}">
        <p14:creationId xmlns:p14="http://schemas.microsoft.com/office/powerpoint/2010/main" val="42157630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52548" y="164389"/>
            <a:ext cx="2965877" cy="830997"/>
          </a:xfrm>
          <a:prstGeom prst="rect">
            <a:avLst/>
          </a:prstGeom>
          <a:noFill/>
        </p:spPr>
        <p:txBody>
          <a:bodyPr wrap="none" rtlCol="0">
            <a:spAutoFit/>
          </a:bodyPr>
          <a:lstStyle/>
          <a:p>
            <a:r>
              <a:rPr lang="en-US" sz="4800" b="1" dirty="0" smtClean="0"/>
              <a:t>Conclusion</a:t>
            </a:r>
            <a:endParaRPr lang="en-US" sz="4800" b="1" dirty="0"/>
          </a:p>
        </p:txBody>
      </p:sp>
      <p:sp>
        <p:nvSpPr>
          <p:cNvPr id="3" name="TextBox 2"/>
          <p:cNvSpPr txBox="1"/>
          <p:nvPr/>
        </p:nvSpPr>
        <p:spPr>
          <a:xfrm>
            <a:off x="520700" y="1192836"/>
            <a:ext cx="8029575" cy="3416320"/>
          </a:xfrm>
          <a:prstGeom prst="rect">
            <a:avLst/>
          </a:prstGeom>
          <a:noFill/>
        </p:spPr>
        <p:txBody>
          <a:bodyPr wrap="square" rtlCol="0">
            <a:spAutoFit/>
          </a:bodyPr>
          <a:lstStyle/>
          <a:p>
            <a:pPr marL="342900" lvl="0" indent="-342900">
              <a:buFont typeface="Arial" panose="020B0604020202020204" pitchFamily="34" charset="0"/>
              <a:buChar char="•"/>
            </a:pPr>
            <a:r>
              <a:rPr lang="en-US" sz="2400" dirty="0" smtClean="0"/>
              <a:t>We </a:t>
            </a:r>
            <a:r>
              <a:rPr lang="en-US" sz="2400" dirty="0"/>
              <a:t>have attempted to design and implement a simple Single Page Application using </a:t>
            </a:r>
            <a:r>
              <a:rPr lang="en-US" sz="2400" dirty="0">
                <a:solidFill>
                  <a:srgbClr val="61DAFB"/>
                </a:solidFill>
              </a:rPr>
              <a:t>React and its built in JSX support. </a:t>
            </a:r>
            <a:endParaRPr lang="en-US" sz="2400" dirty="0" smtClean="0">
              <a:solidFill>
                <a:srgbClr val="61DAFB"/>
              </a:solidFill>
            </a:endParaRPr>
          </a:p>
          <a:p>
            <a:pPr marL="342900" lvl="0" indent="-342900">
              <a:buFont typeface="Arial" panose="020B0604020202020204" pitchFamily="34" charset="0"/>
              <a:buChar char="•"/>
            </a:pPr>
            <a:r>
              <a:rPr lang="en-US" sz="2400" dirty="0"/>
              <a:t>found that the </a:t>
            </a:r>
            <a:r>
              <a:rPr lang="en-US" sz="2400" dirty="0">
                <a:solidFill>
                  <a:srgbClr val="61DAFB"/>
                </a:solidFill>
              </a:rPr>
              <a:t>creation of a UI component is fairly fast and efficient </a:t>
            </a:r>
            <a:r>
              <a:rPr lang="en-US" sz="2400" dirty="0"/>
              <a:t>and the rendering of UI is </a:t>
            </a:r>
            <a:r>
              <a:rPr lang="en-US" sz="2400" dirty="0">
                <a:solidFill>
                  <a:srgbClr val="61DAFB"/>
                </a:solidFill>
              </a:rPr>
              <a:t>optimized by the Virtual DOM that React </a:t>
            </a:r>
            <a:r>
              <a:rPr lang="en-US" sz="2400" dirty="0" smtClean="0">
                <a:solidFill>
                  <a:srgbClr val="61DAFB"/>
                </a:solidFill>
              </a:rPr>
              <a:t>supports</a:t>
            </a:r>
          </a:p>
          <a:p>
            <a:pPr marL="342900" lvl="0" indent="-342900">
              <a:buFont typeface="Arial" panose="020B0604020202020204" pitchFamily="34" charset="0"/>
              <a:buChar char="•"/>
            </a:pPr>
            <a:r>
              <a:rPr lang="en-US" sz="2400" dirty="0"/>
              <a:t>Also we can use a single UI component </a:t>
            </a:r>
            <a:r>
              <a:rPr lang="en-US" sz="2400" dirty="0">
                <a:solidFill>
                  <a:srgbClr val="61DAFB"/>
                </a:solidFill>
              </a:rPr>
              <a:t>can be used at multiple </a:t>
            </a:r>
            <a:r>
              <a:rPr lang="en-US" sz="2400" dirty="0" smtClean="0">
                <a:solidFill>
                  <a:srgbClr val="61DAFB"/>
                </a:solidFill>
              </a:rPr>
              <a:t>instances</a:t>
            </a:r>
          </a:p>
          <a:p>
            <a:pPr marL="342900" lvl="0" indent="-342900">
              <a:buFont typeface="Arial" panose="020B0604020202020204" pitchFamily="34" charset="0"/>
              <a:buChar char="•"/>
            </a:pPr>
            <a:r>
              <a:rPr lang="en-US" sz="2400" dirty="0" smtClean="0"/>
              <a:t>Code is available </a:t>
            </a:r>
            <a:r>
              <a:rPr lang="en-US" sz="2400" dirty="0"/>
              <a:t>on </a:t>
            </a:r>
            <a:r>
              <a:rPr lang="en-US" sz="2400" dirty="0">
                <a:solidFill>
                  <a:srgbClr val="61DAFB"/>
                </a:solidFill>
              </a:rPr>
              <a:t>https://github.com/LadwaAditya/ReactJSNoteApp</a:t>
            </a:r>
          </a:p>
        </p:txBody>
      </p:sp>
    </p:spTree>
    <p:extLst>
      <p:ext uri="{BB962C8B-B14F-4D97-AF65-F5344CB8AC3E}">
        <p14:creationId xmlns:p14="http://schemas.microsoft.com/office/powerpoint/2010/main" val="23498142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28174" y="361839"/>
            <a:ext cx="4014625" cy="830997"/>
          </a:xfrm>
          <a:prstGeom prst="rect">
            <a:avLst/>
          </a:prstGeom>
          <a:noFill/>
        </p:spPr>
        <p:txBody>
          <a:bodyPr wrap="none" rtlCol="0">
            <a:spAutoFit/>
          </a:bodyPr>
          <a:lstStyle/>
          <a:p>
            <a:r>
              <a:rPr lang="en-US" sz="4800" b="1" dirty="0"/>
              <a:t>BIBILOGRAPHY</a:t>
            </a:r>
          </a:p>
        </p:txBody>
      </p:sp>
      <p:sp>
        <p:nvSpPr>
          <p:cNvPr id="4" name="TextBox 3"/>
          <p:cNvSpPr txBox="1"/>
          <p:nvPr/>
        </p:nvSpPr>
        <p:spPr>
          <a:xfrm>
            <a:off x="520698" y="1599236"/>
            <a:ext cx="8029575" cy="1569660"/>
          </a:xfrm>
          <a:prstGeom prst="rect">
            <a:avLst/>
          </a:prstGeom>
          <a:noFill/>
        </p:spPr>
        <p:txBody>
          <a:bodyPr wrap="square" rtlCol="0">
            <a:spAutoFit/>
          </a:bodyPr>
          <a:lstStyle/>
          <a:p>
            <a:pPr marL="342900" lvl="0" indent="-342900">
              <a:buFont typeface="Arial" panose="020B0604020202020204" pitchFamily="34" charset="0"/>
              <a:buChar char="•"/>
            </a:pPr>
            <a:r>
              <a:rPr lang="en-US" sz="2400" dirty="0" smtClean="0">
                <a:solidFill>
                  <a:srgbClr val="61DAFB"/>
                </a:solidFill>
              </a:rPr>
              <a:t>https</a:t>
            </a:r>
            <a:r>
              <a:rPr lang="en-US" sz="2400" dirty="0">
                <a:solidFill>
                  <a:srgbClr val="61DAFB"/>
                </a:solidFill>
              </a:rPr>
              <a:t>://facebook.github.io/react/</a:t>
            </a:r>
          </a:p>
          <a:p>
            <a:pPr marL="342900" lvl="0" indent="-342900">
              <a:buFont typeface="Arial" panose="020B0604020202020204" pitchFamily="34" charset="0"/>
              <a:buChar char="•"/>
            </a:pPr>
            <a:r>
              <a:rPr lang="en-US" sz="2400" dirty="0" smtClean="0">
                <a:solidFill>
                  <a:srgbClr val="61DAFB"/>
                </a:solidFill>
              </a:rPr>
              <a:t>https</a:t>
            </a:r>
            <a:r>
              <a:rPr lang="en-US" sz="2400" dirty="0">
                <a:solidFill>
                  <a:srgbClr val="61DAFB"/>
                </a:solidFill>
              </a:rPr>
              <a:t>://github.com/facebook/react</a:t>
            </a:r>
          </a:p>
          <a:p>
            <a:pPr marL="342900" lvl="0" indent="-342900">
              <a:buFont typeface="Arial" panose="020B0604020202020204" pitchFamily="34" charset="0"/>
              <a:buChar char="•"/>
            </a:pPr>
            <a:r>
              <a:rPr lang="en-US" sz="2400" dirty="0" smtClean="0">
                <a:solidFill>
                  <a:srgbClr val="61DAFB"/>
                </a:solidFill>
              </a:rPr>
              <a:t>https</a:t>
            </a:r>
            <a:r>
              <a:rPr lang="en-US" sz="2400" dirty="0">
                <a:solidFill>
                  <a:srgbClr val="61DAFB"/>
                </a:solidFill>
              </a:rPr>
              <a:t>://en.wikipedia.org/wiki/React_(JavaScript_library)</a:t>
            </a:r>
          </a:p>
          <a:p>
            <a:pPr marL="342900" lvl="0" indent="-342900">
              <a:buFont typeface="Arial" panose="020B0604020202020204" pitchFamily="34" charset="0"/>
              <a:buChar char="•"/>
            </a:pPr>
            <a:r>
              <a:rPr lang="en-US" sz="2400" dirty="0" smtClean="0">
                <a:solidFill>
                  <a:srgbClr val="61DAFB"/>
                </a:solidFill>
              </a:rPr>
              <a:t>https</a:t>
            </a:r>
            <a:r>
              <a:rPr lang="en-US" sz="2400" dirty="0">
                <a:solidFill>
                  <a:srgbClr val="61DAFB"/>
                </a:solidFill>
              </a:rPr>
              <a:t>://github.com/facebook/react/wiki/Examples</a:t>
            </a:r>
          </a:p>
        </p:txBody>
      </p:sp>
    </p:spTree>
    <p:extLst>
      <p:ext uri="{BB962C8B-B14F-4D97-AF65-F5344CB8AC3E}">
        <p14:creationId xmlns:p14="http://schemas.microsoft.com/office/powerpoint/2010/main" val="29004925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38280" y="2684486"/>
            <a:ext cx="3761158" cy="1131079"/>
          </a:xfrm>
          <a:prstGeom prst="rect">
            <a:avLst/>
          </a:prstGeom>
          <a:noFill/>
        </p:spPr>
        <p:txBody>
          <a:bodyPr wrap="none" rtlCol="0">
            <a:spAutoFit/>
          </a:bodyPr>
          <a:lstStyle/>
          <a:p>
            <a:pPr algn="ctr"/>
            <a:r>
              <a:rPr lang="en-US" sz="6750" b="1" spc="-113" dirty="0" smtClean="0">
                <a:solidFill>
                  <a:srgbClr val="61DAFB"/>
                </a:solidFill>
              </a:rPr>
              <a:t>Thank You</a:t>
            </a:r>
            <a:endParaRPr lang="en-US" sz="6750" b="1" spc="-113" dirty="0">
              <a:solidFill>
                <a:srgbClr val="61DAFB"/>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19841" y="2684486"/>
            <a:ext cx="1218440" cy="1218440"/>
          </a:xfrm>
          <a:prstGeom prst="rect">
            <a:avLst/>
          </a:prstGeom>
        </p:spPr>
      </p:pic>
    </p:spTree>
    <p:extLst>
      <p:ext uri="{BB962C8B-B14F-4D97-AF65-F5344CB8AC3E}">
        <p14:creationId xmlns:p14="http://schemas.microsoft.com/office/powerpoint/2010/main" val="39025779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974619"/>
            <a:ext cx="8029575" cy="5693866"/>
          </a:xfrm>
          <a:prstGeom prst="rect">
            <a:avLst/>
          </a:prstGeom>
          <a:noFill/>
        </p:spPr>
        <p:txBody>
          <a:bodyPr wrap="square" rtlCol="0">
            <a:spAutoFit/>
          </a:bodyPr>
          <a:lstStyle/>
          <a:p>
            <a:pPr marL="428625" indent="-428625">
              <a:buFont typeface="Arial" panose="020B0604020202020204" pitchFamily="34" charset="0"/>
              <a:buChar char="•"/>
            </a:pPr>
            <a:r>
              <a:rPr lang="en-US" sz="2400" spc="-113" dirty="0" smtClean="0">
                <a:solidFill>
                  <a:srgbClr val="FFFFFF"/>
                </a:solidFill>
              </a:rPr>
              <a:t>What makes </a:t>
            </a:r>
            <a:r>
              <a:rPr lang="en-US" sz="2400" spc="-113" dirty="0" smtClean="0">
                <a:solidFill>
                  <a:srgbClr val="61DAFB"/>
                </a:solidFill>
              </a:rPr>
              <a:t>React</a:t>
            </a:r>
            <a:r>
              <a:rPr lang="en-US" sz="2400" spc="-113" dirty="0" smtClean="0">
                <a:solidFill>
                  <a:srgbClr val="FFFFFF"/>
                </a:solidFill>
              </a:rPr>
              <a:t> different from other Frameworks?</a:t>
            </a:r>
          </a:p>
          <a:p>
            <a:pPr marL="914400" lvl="1" indent="-457200">
              <a:buFont typeface="+mj-lt"/>
              <a:buAutoNum type="arabicPeriod"/>
            </a:pPr>
            <a:r>
              <a:rPr lang="en-US" sz="2000" u="sng" dirty="0">
                <a:solidFill>
                  <a:srgbClr val="61DAFB"/>
                </a:solidFill>
              </a:rPr>
              <a:t>Simple</a:t>
            </a:r>
            <a:r>
              <a:rPr lang="en-US" sz="2000" dirty="0"/>
              <a:t>: Simply express how your app should look at any given point in time, and React will automatically manage all UI updates when your underlying data changes</a:t>
            </a:r>
            <a:r>
              <a:rPr lang="en-US" sz="2000" dirty="0" smtClean="0"/>
              <a:t>.</a:t>
            </a:r>
          </a:p>
          <a:p>
            <a:pPr marL="914400" lvl="1" indent="-457200">
              <a:buFont typeface="+mj-lt"/>
              <a:buAutoNum type="arabicPeriod"/>
            </a:pPr>
            <a:r>
              <a:rPr lang="en-US" sz="2000" u="sng" dirty="0" smtClean="0">
                <a:solidFill>
                  <a:srgbClr val="61DAFB"/>
                </a:solidFill>
              </a:rPr>
              <a:t>Declarative</a:t>
            </a:r>
            <a:r>
              <a:rPr lang="en-US" sz="2000" dirty="0" smtClean="0"/>
              <a:t>: </a:t>
            </a:r>
            <a:r>
              <a:rPr lang="en-US" sz="2000" dirty="0"/>
              <a:t>When the data changes, React conceptually hits the "refresh" button, and knows to only update the changed parts</a:t>
            </a:r>
            <a:r>
              <a:rPr lang="en-US" sz="2000" dirty="0" smtClean="0"/>
              <a:t>.</a:t>
            </a:r>
          </a:p>
          <a:p>
            <a:pPr marL="914400" lvl="1" indent="-457200">
              <a:buFont typeface="+mj-lt"/>
              <a:buAutoNum type="arabicPeriod"/>
            </a:pPr>
            <a:r>
              <a:rPr lang="en-US" sz="2000" u="sng" dirty="0">
                <a:solidFill>
                  <a:srgbClr val="61DAFB"/>
                </a:solidFill>
              </a:rPr>
              <a:t>Build Composable Components</a:t>
            </a:r>
            <a:r>
              <a:rPr lang="en-US" sz="2000" dirty="0"/>
              <a:t>: React is all about building reusable components. In fact, with React the only thing you do is build components. Since they're so encapsulated, components make code reuse, testing, and separation of concerns easy.</a:t>
            </a:r>
          </a:p>
          <a:p>
            <a:pPr marL="914400" lvl="1" indent="-457200">
              <a:buFont typeface="+mj-lt"/>
              <a:buAutoNum type="arabicPeriod"/>
            </a:pPr>
            <a:r>
              <a:rPr lang="en-US" sz="2000" u="sng" dirty="0">
                <a:solidFill>
                  <a:srgbClr val="61DAFB"/>
                </a:solidFill>
              </a:rPr>
              <a:t>Architecture Beyond HTML</a:t>
            </a:r>
            <a:r>
              <a:rPr lang="en-US" sz="2000" dirty="0"/>
              <a:t>: The basic architecture of React applies beyond rendering HTML in the browser. For example, Facebook has dynamic charts that render to &lt;canvas&gt; </a:t>
            </a:r>
            <a:r>
              <a:rPr lang="en-US" sz="2000" dirty="0" smtClean="0"/>
              <a:t>tags.</a:t>
            </a:r>
          </a:p>
          <a:p>
            <a:pPr marL="914400" lvl="1" indent="-457200">
              <a:buFont typeface="+mj-lt"/>
              <a:buAutoNum type="arabicPeriod"/>
            </a:pPr>
            <a:r>
              <a:rPr lang="en-US" sz="2000" u="sng" dirty="0">
                <a:solidFill>
                  <a:srgbClr val="61DAFB"/>
                </a:solidFill>
              </a:rPr>
              <a:t>Isomorphic JavaScript</a:t>
            </a:r>
            <a:r>
              <a:rPr lang="en-US" sz="2000" dirty="0"/>
              <a:t>: React enabled us to build JavaScript UI code that can be executed in both server (e.g. Node.js) and client contexts. </a:t>
            </a:r>
          </a:p>
          <a:p>
            <a:pPr marL="914400" lvl="1" indent="-457200">
              <a:buFont typeface="+mj-lt"/>
              <a:buAutoNum type="arabicPeriod"/>
            </a:pPr>
            <a:endParaRPr lang="en-US" sz="2000" dirty="0"/>
          </a:p>
          <a:p>
            <a:pPr marL="914400" lvl="1" indent="-457200">
              <a:buFont typeface="+mj-lt"/>
              <a:buAutoNum type="arabicPeriod"/>
            </a:pPr>
            <a:endParaRPr lang="en-US" sz="2000" dirty="0"/>
          </a:p>
        </p:txBody>
      </p:sp>
      <p:sp>
        <p:nvSpPr>
          <p:cNvPr id="5" name="TextBox 4"/>
          <p:cNvSpPr txBox="1"/>
          <p:nvPr/>
        </p:nvSpPr>
        <p:spPr>
          <a:xfrm>
            <a:off x="3123976" y="189789"/>
            <a:ext cx="3000822" cy="784830"/>
          </a:xfrm>
          <a:prstGeom prst="rect">
            <a:avLst/>
          </a:prstGeom>
          <a:noFill/>
        </p:spPr>
        <p:txBody>
          <a:bodyPr wrap="none" rtlCol="0">
            <a:spAutoFit/>
          </a:bodyPr>
          <a:lstStyle/>
          <a:p>
            <a:pPr algn="ctr"/>
            <a:r>
              <a:rPr lang="en-US" sz="4500" b="1" spc="-113" dirty="0">
                <a:solidFill>
                  <a:srgbClr val="FFFFFF"/>
                </a:solidFill>
              </a:rPr>
              <a:t>Introduction</a:t>
            </a:r>
          </a:p>
        </p:txBody>
      </p:sp>
    </p:spTree>
    <p:extLst>
      <p:ext uri="{BB962C8B-B14F-4D97-AF65-F5344CB8AC3E}">
        <p14:creationId xmlns:p14="http://schemas.microsoft.com/office/powerpoint/2010/main" val="39731815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383" y="177089"/>
            <a:ext cx="4082208" cy="784830"/>
          </a:xfrm>
          <a:prstGeom prst="rect">
            <a:avLst/>
          </a:prstGeom>
          <a:noFill/>
        </p:spPr>
        <p:txBody>
          <a:bodyPr wrap="none" rtlCol="0">
            <a:spAutoFit/>
          </a:bodyPr>
          <a:lstStyle/>
          <a:p>
            <a:pPr algn="ctr"/>
            <a:r>
              <a:rPr lang="en-US" sz="4500" b="1" spc="-113" dirty="0" smtClean="0">
                <a:solidFill>
                  <a:srgbClr val="FFFFFF"/>
                </a:solidFill>
              </a:rPr>
              <a:t>Features of React</a:t>
            </a:r>
            <a:endParaRPr lang="en-US" sz="4500" b="1" spc="-113" dirty="0">
              <a:solidFill>
                <a:srgbClr val="FFFFFF"/>
              </a:solidFill>
            </a:endParaRPr>
          </a:p>
        </p:txBody>
      </p:sp>
      <p:sp>
        <p:nvSpPr>
          <p:cNvPr id="3" name="TextBox 2"/>
          <p:cNvSpPr txBox="1"/>
          <p:nvPr/>
        </p:nvSpPr>
        <p:spPr>
          <a:xfrm>
            <a:off x="520700" y="1192836"/>
            <a:ext cx="8029575" cy="1569660"/>
          </a:xfrm>
          <a:prstGeom prst="rect">
            <a:avLst/>
          </a:prstGeom>
          <a:noFill/>
        </p:spPr>
        <p:txBody>
          <a:bodyPr wrap="square" rtlCol="0">
            <a:spAutoFit/>
          </a:bodyPr>
          <a:lstStyle/>
          <a:p>
            <a:pPr marL="214313" indent="-214313">
              <a:buFont typeface="Arial" panose="020B0604020202020204" pitchFamily="34" charset="0"/>
              <a:buChar char="•"/>
            </a:pPr>
            <a:r>
              <a:rPr lang="en-US" sz="2400" dirty="0" smtClean="0"/>
              <a:t>React Components</a:t>
            </a:r>
          </a:p>
          <a:p>
            <a:pPr marL="214313" indent="-214313">
              <a:buFont typeface="Arial" panose="020B0604020202020204" pitchFamily="34" charset="0"/>
              <a:buChar char="•"/>
            </a:pPr>
            <a:r>
              <a:rPr lang="en-US" sz="2400" dirty="0" smtClean="0"/>
              <a:t>Prop and State</a:t>
            </a:r>
          </a:p>
          <a:p>
            <a:pPr marL="214313" indent="-214313">
              <a:buFont typeface="Arial" panose="020B0604020202020204" pitchFamily="34" charset="0"/>
              <a:buChar char="•"/>
            </a:pPr>
            <a:r>
              <a:rPr lang="en-US" sz="2400" dirty="0" smtClean="0"/>
              <a:t>JSX</a:t>
            </a:r>
          </a:p>
          <a:p>
            <a:pPr marL="214313" indent="-214313">
              <a:buFont typeface="Arial" panose="020B0604020202020204" pitchFamily="34" charset="0"/>
              <a:buChar char="•"/>
            </a:pPr>
            <a:r>
              <a:rPr lang="en-US" sz="2400" dirty="0" smtClean="0"/>
              <a:t>Virtual DOM</a:t>
            </a:r>
            <a:endParaRPr lang="en-US" sz="2400" b="1" spc="-113" dirty="0">
              <a:solidFill>
                <a:srgbClr val="FFFFFF"/>
              </a:solidFill>
            </a:endParaRPr>
          </a:p>
        </p:txBody>
      </p:sp>
    </p:spTree>
    <p:extLst>
      <p:ext uri="{BB962C8B-B14F-4D97-AF65-F5344CB8AC3E}">
        <p14:creationId xmlns:p14="http://schemas.microsoft.com/office/powerpoint/2010/main" val="19182230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42817" y="189789"/>
            <a:ext cx="4985339" cy="830997"/>
          </a:xfrm>
          <a:prstGeom prst="rect">
            <a:avLst/>
          </a:prstGeom>
          <a:noFill/>
        </p:spPr>
        <p:txBody>
          <a:bodyPr wrap="none" rtlCol="0">
            <a:spAutoFit/>
          </a:bodyPr>
          <a:lstStyle/>
          <a:p>
            <a:r>
              <a:rPr lang="en-US" sz="4800" b="1" dirty="0"/>
              <a:t>React Components</a:t>
            </a:r>
          </a:p>
        </p:txBody>
      </p:sp>
      <p:sp>
        <p:nvSpPr>
          <p:cNvPr id="5" name="TextBox 4"/>
          <p:cNvSpPr txBox="1"/>
          <p:nvPr/>
        </p:nvSpPr>
        <p:spPr>
          <a:xfrm>
            <a:off x="520700" y="1192836"/>
            <a:ext cx="8029575" cy="2308324"/>
          </a:xfrm>
          <a:prstGeom prst="rect">
            <a:avLst/>
          </a:prstGeom>
          <a:noFill/>
        </p:spPr>
        <p:txBody>
          <a:bodyPr wrap="square" rtlCol="0">
            <a:spAutoFit/>
          </a:bodyPr>
          <a:lstStyle/>
          <a:p>
            <a:pPr marL="214313" indent="-214313">
              <a:buFont typeface="Arial" panose="020B0604020202020204" pitchFamily="34" charset="0"/>
              <a:buChar char="•"/>
            </a:pPr>
            <a:r>
              <a:rPr lang="en-US" sz="2400" dirty="0"/>
              <a:t>Object-oriented widgets </a:t>
            </a:r>
            <a:r>
              <a:rPr lang="en-US" sz="2400" dirty="0" smtClean="0"/>
              <a:t>definition i.e. using the java scripts </a:t>
            </a:r>
            <a:r>
              <a:rPr lang="en-US" sz="2400" dirty="0" smtClean="0">
                <a:solidFill>
                  <a:srgbClr val="61DAFB"/>
                </a:solidFill>
              </a:rPr>
              <a:t>OOP concepts</a:t>
            </a:r>
            <a:r>
              <a:rPr lang="en-US" sz="2400" dirty="0" smtClean="0"/>
              <a:t> </a:t>
            </a:r>
          </a:p>
          <a:p>
            <a:pPr marL="214313" indent="-214313">
              <a:buFont typeface="Arial" panose="020B0604020202020204" pitchFamily="34" charset="0"/>
              <a:buChar char="•"/>
            </a:pPr>
            <a:r>
              <a:rPr lang="en-US" sz="2400" dirty="0">
                <a:solidFill>
                  <a:srgbClr val="61DAFB"/>
                </a:solidFill>
              </a:rPr>
              <a:t>Nested widgets </a:t>
            </a:r>
            <a:r>
              <a:rPr lang="en-US" sz="2400" dirty="0"/>
              <a:t>support </a:t>
            </a:r>
            <a:r>
              <a:rPr lang="en-US" sz="2400" dirty="0" smtClean="0"/>
              <a:t>i.e. multiple components can be nested and a more complex UI widget can be created</a:t>
            </a:r>
          </a:p>
          <a:p>
            <a:pPr marL="214313" indent="-214313">
              <a:buFont typeface="Arial" panose="020B0604020202020204" pitchFamily="34" charset="0"/>
              <a:buChar char="•"/>
            </a:pPr>
            <a:r>
              <a:rPr lang="en-US" sz="2400" dirty="0"/>
              <a:t>HTML-Like Widget DOM definition </a:t>
            </a:r>
            <a:r>
              <a:rPr lang="en-US" sz="2400" dirty="0" smtClean="0"/>
              <a:t>(Virtual DOM) </a:t>
            </a:r>
          </a:p>
          <a:p>
            <a:pPr marL="214313" indent="-214313">
              <a:buFont typeface="Arial" panose="020B0604020202020204" pitchFamily="34" charset="0"/>
              <a:buChar char="•"/>
            </a:pPr>
            <a:r>
              <a:rPr lang="en-US" sz="2400" spc="-113" dirty="0" smtClean="0">
                <a:solidFill>
                  <a:srgbClr val="61DAFB"/>
                </a:solidFill>
              </a:rPr>
              <a:t>Optimized </a:t>
            </a:r>
            <a:r>
              <a:rPr lang="en-US" sz="2400" spc="-113" dirty="0">
                <a:solidFill>
                  <a:srgbClr val="61DAFB"/>
                </a:solidFill>
              </a:rPr>
              <a:t>rendering </a:t>
            </a:r>
            <a:r>
              <a:rPr lang="en-US" sz="2400" spc="-113" dirty="0">
                <a:solidFill>
                  <a:srgbClr val="FFFFFF"/>
                </a:solidFill>
              </a:rPr>
              <a:t>to the real DOM tree </a:t>
            </a:r>
            <a:endParaRPr lang="en-US" sz="2400" spc="-113" dirty="0" smtClean="0">
              <a:solidFill>
                <a:srgbClr val="FFFFFF"/>
              </a:solidFill>
            </a:endParaRPr>
          </a:p>
        </p:txBody>
      </p:sp>
    </p:spTree>
    <p:extLst>
      <p:ext uri="{BB962C8B-B14F-4D97-AF65-F5344CB8AC3E}">
        <p14:creationId xmlns:p14="http://schemas.microsoft.com/office/powerpoint/2010/main" val="17041046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7010"/>
            <a:ext cx="9144000" cy="5140990"/>
          </a:xfrm>
          <a:prstGeom prst="rect">
            <a:avLst/>
          </a:prstGeom>
        </p:spPr>
      </p:pic>
      <p:sp>
        <p:nvSpPr>
          <p:cNvPr id="3" name="TextBox 2"/>
          <p:cNvSpPr txBox="1"/>
          <p:nvPr/>
        </p:nvSpPr>
        <p:spPr>
          <a:xfrm>
            <a:off x="2079330" y="177089"/>
            <a:ext cx="4985339" cy="830997"/>
          </a:xfrm>
          <a:prstGeom prst="rect">
            <a:avLst/>
          </a:prstGeom>
          <a:noFill/>
        </p:spPr>
        <p:txBody>
          <a:bodyPr wrap="none" rtlCol="0">
            <a:spAutoFit/>
          </a:bodyPr>
          <a:lstStyle/>
          <a:p>
            <a:r>
              <a:rPr lang="en-US" sz="4800" b="1" dirty="0"/>
              <a:t>React Components</a:t>
            </a:r>
          </a:p>
        </p:txBody>
      </p:sp>
      <p:sp>
        <p:nvSpPr>
          <p:cNvPr id="4" name="TextBox 3"/>
          <p:cNvSpPr txBox="1"/>
          <p:nvPr/>
        </p:nvSpPr>
        <p:spPr>
          <a:xfrm>
            <a:off x="520700" y="1192836"/>
            <a:ext cx="8029575" cy="461665"/>
          </a:xfrm>
          <a:prstGeom prst="rect">
            <a:avLst/>
          </a:prstGeom>
          <a:noFill/>
        </p:spPr>
        <p:txBody>
          <a:bodyPr wrap="square" rtlCol="0">
            <a:spAutoFit/>
          </a:bodyPr>
          <a:lstStyle/>
          <a:p>
            <a:pPr marL="214313" indent="-214313">
              <a:buFont typeface="Arial" panose="020B0604020202020204" pitchFamily="34" charset="0"/>
              <a:buChar char="•"/>
            </a:pPr>
            <a:r>
              <a:rPr lang="en-US" sz="2400" dirty="0" smtClean="0"/>
              <a:t>Our main focus is on the view</a:t>
            </a:r>
            <a:endParaRPr lang="en-US" sz="2400" spc="-113" dirty="0" smtClean="0">
              <a:solidFill>
                <a:srgbClr val="FFFFFF"/>
              </a:solidFill>
            </a:endParaRPr>
          </a:p>
        </p:txBody>
      </p:sp>
    </p:spTree>
    <p:extLst>
      <p:ext uri="{BB962C8B-B14F-4D97-AF65-F5344CB8AC3E}">
        <p14:creationId xmlns:p14="http://schemas.microsoft.com/office/powerpoint/2010/main" val="34401587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68954" y="1606033"/>
            <a:ext cx="1084721" cy="646331"/>
          </a:xfrm>
          <a:prstGeom prst="rect">
            <a:avLst/>
          </a:prstGeom>
        </p:spPr>
        <p:txBody>
          <a:bodyPr wrap="none">
            <a:spAutoFit/>
          </a:bodyPr>
          <a:lstStyle/>
          <a:p>
            <a:r>
              <a:rPr lang="en-US" sz="3600" b="1" dirty="0"/>
              <a:t>Prop</a:t>
            </a:r>
            <a:endParaRPr lang="en-US" dirty="0"/>
          </a:p>
        </p:txBody>
      </p:sp>
      <p:sp>
        <p:nvSpPr>
          <p:cNvPr id="5" name="Rectangle 4"/>
          <p:cNvSpPr/>
          <p:nvPr/>
        </p:nvSpPr>
        <p:spPr>
          <a:xfrm>
            <a:off x="7027990" y="1606033"/>
            <a:ext cx="1168910" cy="646331"/>
          </a:xfrm>
          <a:prstGeom prst="rect">
            <a:avLst/>
          </a:prstGeom>
        </p:spPr>
        <p:txBody>
          <a:bodyPr wrap="none">
            <a:spAutoFit/>
          </a:bodyPr>
          <a:lstStyle/>
          <a:p>
            <a:r>
              <a:rPr lang="en-US" sz="3600" b="1" dirty="0"/>
              <a:t>State</a:t>
            </a:r>
            <a:endParaRPr lang="en-US" dirty="0"/>
          </a:p>
        </p:txBody>
      </p:sp>
      <p:sp>
        <p:nvSpPr>
          <p:cNvPr id="7" name="TextBox 6"/>
          <p:cNvSpPr txBox="1"/>
          <p:nvPr/>
        </p:nvSpPr>
        <p:spPr>
          <a:xfrm>
            <a:off x="419101" y="2678736"/>
            <a:ext cx="412750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passed in from parent  </a:t>
            </a:r>
          </a:p>
          <a:p>
            <a:pPr marL="285750" indent="-285750">
              <a:buFont typeface="Arial" panose="020B0604020202020204" pitchFamily="34" charset="0"/>
              <a:buChar char="•"/>
            </a:pPr>
            <a:r>
              <a:rPr lang="en-US" sz="2400" dirty="0"/>
              <a:t>&lt;MyComp </a:t>
            </a:r>
            <a:r>
              <a:rPr lang="en-US" sz="2400" dirty="0">
                <a:solidFill>
                  <a:srgbClr val="61DAFB"/>
                </a:solidFill>
              </a:rPr>
              <a:t>foo="bar</a:t>
            </a:r>
            <a:r>
              <a:rPr lang="en-US" sz="2400" dirty="0"/>
              <a:t>" /&gt;</a:t>
            </a:r>
          </a:p>
          <a:p>
            <a:pPr marL="285750" indent="-285750">
              <a:buFont typeface="Arial" panose="020B0604020202020204" pitchFamily="34" charset="0"/>
              <a:buChar char="•"/>
            </a:pPr>
            <a:r>
              <a:rPr lang="en-US" sz="2400" dirty="0">
                <a:solidFill>
                  <a:srgbClr val="61DAFB"/>
                </a:solidFill>
              </a:rPr>
              <a:t>this.props</a:t>
            </a:r>
            <a:r>
              <a:rPr lang="en-US" sz="2400" dirty="0"/>
              <a:t> read-only within</a:t>
            </a:r>
          </a:p>
          <a:p>
            <a:pPr marL="285750" indent="-285750">
              <a:buFont typeface="Arial" panose="020B0604020202020204" pitchFamily="34" charset="0"/>
              <a:buChar char="•"/>
            </a:pPr>
            <a:r>
              <a:rPr lang="en-US" sz="2400" dirty="0"/>
              <a:t>can be defaulted &amp; validated</a:t>
            </a:r>
          </a:p>
        </p:txBody>
      </p:sp>
      <p:sp>
        <p:nvSpPr>
          <p:cNvPr id="9" name="TextBox 8"/>
          <p:cNvSpPr txBox="1"/>
          <p:nvPr/>
        </p:nvSpPr>
        <p:spPr>
          <a:xfrm>
            <a:off x="4964240" y="2678736"/>
            <a:ext cx="412750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created within component </a:t>
            </a:r>
          </a:p>
          <a:p>
            <a:pPr marL="285750" indent="-285750">
              <a:buFont typeface="Arial" panose="020B0604020202020204" pitchFamily="34" charset="0"/>
              <a:buChar char="•"/>
            </a:pPr>
            <a:r>
              <a:rPr lang="en-US" sz="2400" dirty="0">
                <a:solidFill>
                  <a:srgbClr val="61DAFB"/>
                </a:solidFill>
              </a:rPr>
              <a:t> </a:t>
            </a:r>
            <a:r>
              <a:rPr lang="en-US" sz="2400" dirty="0" smtClean="0">
                <a:solidFill>
                  <a:srgbClr val="61DAFB"/>
                </a:solidFill>
              </a:rPr>
              <a:t>getInitialState()</a:t>
            </a:r>
            <a:endParaRPr lang="en-US" sz="2400" dirty="0">
              <a:solidFill>
                <a:srgbClr val="61DAFB"/>
              </a:solidFill>
            </a:endParaRPr>
          </a:p>
          <a:p>
            <a:pPr marL="285750" indent="-285750">
              <a:buFont typeface="Arial" panose="020B0604020202020204" pitchFamily="34" charset="0"/>
              <a:buChar char="•"/>
            </a:pPr>
            <a:r>
              <a:rPr lang="en-US" sz="2400" dirty="0">
                <a:solidFill>
                  <a:srgbClr val="61DAFB"/>
                </a:solidFill>
              </a:rPr>
              <a:t>this.state</a:t>
            </a:r>
            <a:r>
              <a:rPr lang="en-US" sz="2400" dirty="0"/>
              <a:t> to read</a:t>
            </a:r>
          </a:p>
          <a:p>
            <a:pPr marL="285750" indent="-285750">
              <a:buFont typeface="Arial" panose="020B0604020202020204" pitchFamily="34" charset="0"/>
              <a:buChar char="•"/>
            </a:pPr>
            <a:r>
              <a:rPr lang="en-US" sz="2400" dirty="0">
                <a:solidFill>
                  <a:srgbClr val="61DAFB"/>
                </a:solidFill>
              </a:rPr>
              <a:t>this.setState()</a:t>
            </a:r>
            <a:r>
              <a:rPr lang="en-US" sz="2400" dirty="0"/>
              <a:t> to update</a:t>
            </a:r>
          </a:p>
        </p:txBody>
      </p:sp>
      <p:sp>
        <p:nvSpPr>
          <p:cNvPr id="11" name="TextBox 10"/>
          <p:cNvSpPr txBox="1"/>
          <p:nvPr/>
        </p:nvSpPr>
        <p:spPr>
          <a:xfrm>
            <a:off x="2647375" y="184452"/>
            <a:ext cx="4080476" cy="830997"/>
          </a:xfrm>
          <a:prstGeom prst="rect">
            <a:avLst/>
          </a:prstGeom>
          <a:noFill/>
        </p:spPr>
        <p:txBody>
          <a:bodyPr wrap="none" rtlCol="0">
            <a:spAutoFit/>
          </a:bodyPr>
          <a:lstStyle/>
          <a:p>
            <a:r>
              <a:rPr lang="en-US" sz="4800" b="1" dirty="0" smtClean="0"/>
              <a:t>Prop and State</a:t>
            </a:r>
            <a:endParaRPr lang="en-US" sz="4800" b="1" dirty="0"/>
          </a:p>
        </p:txBody>
      </p:sp>
    </p:spTree>
    <p:extLst>
      <p:ext uri="{BB962C8B-B14F-4D97-AF65-F5344CB8AC3E}">
        <p14:creationId xmlns:p14="http://schemas.microsoft.com/office/powerpoint/2010/main" val="42341620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01492" y="164389"/>
            <a:ext cx="3941015" cy="830997"/>
          </a:xfrm>
          <a:prstGeom prst="rect">
            <a:avLst/>
          </a:prstGeom>
          <a:noFill/>
        </p:spPr>
        <p:txBody>
          <a:bodyPr wrap="none" rtlCol="0">
            <a:spAutoFit/>
          </a:bodyPr>
          <a:lstStyle/>
          <a:p>
            <a:r>
              <a:rPr lang="en-US" sz="4800" b="1" dirty="0" smtClean="0"/>
              <a:t>Prop and State</a:t>
            </a:r>
            <a:endParaRPr lang="en-US" sz="4800" b="1" dirty="0"/>
          </a:p>
        </p:txBody>
      </p:sp>
      <p:sp>
        <p:nvSpPr>
          <p:cNvPr id="3" name="TextBox 2"/>
          <p:cNvSpPr txBox="1"/>
          <p:nvPr/>
        </p:nvSpPr>
        <p:spPr>
          <a:xfrm>
            <a:off x="520700" y="1192836"/>
            <a:ext cx="8029575" cy="461665"/>
          </a:xfrm>
          <a:prstGeom prst="rect">
            <a:avLst/>
          </a:prstGeom>
          <a:noFill/>
        </p:spPr>
        <p:txBody>
          <a:bodyPr wrap="square" rtlCol="0">
            <a:spAutoFit/>
          </a:bodyPr>
          <a:lstStyle/>
          <a:p>
            <a:pPr marL="214313" indent="-214313">
              <a:buFont typeface="Arial" panose="020B0604020202020204" pitchFamily="34" charset="0"/>
              <a:buChar char="•"/>
            </a:pPr>
            <a:r>
              <a:rPr lang="en-US" sz="2400" dirty="0" smtClean="0"/>
              <a:t>How to access properties?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7010"/>
            <a:ext cx="9144000" cy="5140990"/>
          </a:xfrm>
          <a:prstGeom prst="rect">
            <a:avLst/>
          </a:prstGeom>
        </p:spPr>
      </p:pic>
    </p:spTree>
    <p:extLst>
      <p:ext uri="{BB962C8B-B14F-4D97-AF65-F5344CB8AC3E}">
        <p14:creationId xmlns:p14="http://schemas.microsoft.com/office/powerpoint/2010/main" val="7044103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0700" y="1192836"/>
            <a:ext cx="8029575" cy="461665"/>
          </a:xfrm>
          <a:prstGeom prst="rect">
            <a:avLst/>
          </a:prstGeom>
          <a:noFill/>
        </p:spPr>
        <p:txBody>
          <a:bodyPr wrap="square" rtlCol="0">
            <a:spAutoFit/>
          </a:bodyPr>
          <a:lstStyle/>
          <a:p>
            <a:pPr marL="214313" indent="-214313">
              <a:buFont typeface="Arial" panose="020B0604020202020204" pitchFamily="34" charset="0"/>
              <a:buChar char="•"/>
            </a:pPr>
            <a:r>
              <a:rPr lang="en-US" sz="2400" dirty="0" smtClean="0"/>
              <a:t>How to access properties?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7010"/>
            <a:ext cx="9144000" cy="5140990"/>
          </a:xfrm>
          <a:prstGeom prst="rect">
            <a:avLst/>
          </a:prstGeom>
        </p:spPr>
      </p:pic>
      <p:sp>
        <p:nvSpPr>
          <p:cNvPr id="9" name="TextBox 8"/>
          <p:cNvSpPr txBox="1"/>
          <p:nvPr/>
        </p:nvSpPr>
        <p:spPr>
          <a:xfrm>
            <a:off x="2601492" y="330584"/>
            <a:ext cx="3941015" cy="830997"/>
          </a:xfrm>
          <a:prstGeom prst="rect">
            <a:avLst/>
          </a:prstGeom>
          <a:noFill/>
        </p:spPr>
        <p:txBody>
          <a:bodyPr wrap="none" rtlCol="0">
            <a:spAutoFit/>
          </a:bodyPr>
          <a:lstStyle/>
          <a:p>
            <a:r>
              <a:rPr lang="en-US" sz="4800" b="1" dirty="0" smtClean="0"/>
              <a:t>Prop and State</a:t>
            </a:r>
            <a:endParaRPr lang="en-US" sz="4800" b="1" dirty="0"/>
          </a:p>
        </p:txBody>
      </p:sp>
    </p:spTree>
    <p:extLst>
      <p:ext uri="{BB962C8B-B14F-4D97-AF65-F5344CB8AC3E}">
        <p14:creationId xmlns:p14="http://schemas.microsoft.com/office/powerpoint/2010/main" val="14418148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ansparentOverlapText_16x9.potx" id="{3C679AAD-00F1-43C6-AA07-CDF7466DD6D7}" vid="{E81F2B60-FC17-4324-AB03-0190A0C879E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97D0B87-CC55-47F0-8BE5-14E6FB865D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Animation slide Overlapping transparent text (widescreen)</Template>
  <TotalTime>0</TotalTime>
  <Words>739</Words>
  <Application>Microsoft Office PowerPoint</Application>
  <PresentationFormat>On-screen Show (4:3)</PresentationFormat>
  <Paragraphs>100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2016-01-26T13:06:23Z</dcterms:created>
  <dcterms:modified xsi:type="dcterms:W3CDTF">2016-04-08T15:36:54Z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TC040144249991</vt:lpwstr>
  </property>
</Properties>
</file>