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5" roundtripDataSignature="AMtx7mgw+ykSOXIKlAtQLozYDv5frEhM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4820"/>
          </a:xfrm>
          <a:prstGeom prst="rect">
            <a:avLst/>
          </a:prstGeom>
          <a:noFill/>
          <a:ln>
            <a:noFill/>
          </a:ln>
        </p:spPr>
        <p:txBody>
          <a:bodyPr anchorCtr="0" anchor="t"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972560" y="0"/>
            <a:ext cx="3037840" cy="464820"/>
          </a:xfrm>
          <a:prstGeom prst="rect">
            <a:avLst/>
          </a:prstGeom>
          <a:noFill/>
          <a:ln>
            <a:noFill/>
          </a:ln>
        </p:spPr>
        <p:txBody>
          <a:bodyPr anchorCtr="0" anchor="t" bIns="46575" lIns="93175" spcFirstLastPara="1" rIns="93175" wrap="square" tIns="46575">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4720" y="4415790"/>
            <a:ext cx="5140960" cy="4183380"/>
          </a:xfrm>
          <a:prstGeom prst="rect">
            <a:avLst/>
          </a:prstGeom>
          <a:noFill/>
          <a:ln>
            <a:noFill/>
          </a:ln>
        </p:spPr>
        <p:txBody>
          <a:bodyPr anchorCtr="0" anchor="t" bIns="46575" lIns="93175" spcFirstLastPara="1" rIns="93175" wrap="square" tIns="4657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1580"/>
            <a:ext cx="3037840" cy="464820"/>
          </a:xfrm>
          <a:prstGeom prst="rect">
            <a:avLst/>
          </a:prstGeom>
          <a:noFill/>
          <a:ln>
            <a:noFill/>
          </a:ln>
        </p:spPr>
        <p:txBody>
          <a:bodyPr anchorCtr="0" anchor="b"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972560" y="8831580"/>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89" name="Google Shape;89;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68" name="Google Shape;168;p1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75" name="Google Shape;175;p1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84" name="Google Shape;184;p1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93" name="Google Shape;193;p1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02" name="Google Shape;202;p1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11" name="Google Shape;211;p1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20" name="Google Shape;220;p1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29" name="Google Shape;229;p1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38" name="Google Shape;238;p1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47" name="Google Shape;247;p1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96" name="Google Shape;96;p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0: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56" name="Google Shape;256;p2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65" name="Google Shape;265;p2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74" name="Google Shape;274;p2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3: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83" name="Google Shape;283;p2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4: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94" name="Google Shape;294;p2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5: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03" name="Google Shape;303;p2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6: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12" name="Google Shape;312;p2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7: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21" name="Google Shape;321;p2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8: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30" name="Google Shape;330;p2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9: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39" name="Google Shape;339;p2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05" name="Google Shape;105;p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0: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48" name="Google Shape;348;p3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1: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58" name="Google Shape;358;p3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2: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68" name="Google Shape;368;p3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3: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77" name="Google Shape;377;p3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4: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86" name="Google Shape;386;p3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5: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398" name="Google Shape;398;p3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6: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408" name="Google Shape;408;p3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7: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417" name="Google Shape;417;p3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8: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426" name="Google Shape;426;p3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9: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435" name="Google Shape;435;p3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14" name="Google Shape;114;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0: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445" name="Google Shape;445;p4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1: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454" name="Google Shape;454;p4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2: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464" name="Google Shape;464;p4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3: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473" name="Google Shape;473;p4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4: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482" name="Google Shape;482;p4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5: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491" name="Google Shape;491;p4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6: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500" name="Google Shape;500;p4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7: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509" name="Google Shape;509;p4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8: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518" name="Google Shape;518;p4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9: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527" name="Google Shape;527;p4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23" name="Google Shape;123;p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32" name="Google Shape;132;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41" name="Google Shape;141;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50" name="Google Shape;150;p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934720" y="4415790"/>
            <a:ext cx="5140960" cy="4183380"/>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59" name="Google Shape;159;p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553f2ddb73_1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1553f2ddb73_1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1553f2ddb73_1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553f2ddb73_1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1553f2ddb73_1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1553f2ddb73_1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553f2ddb73_1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number Layout">
  <p:cSld name="Chapter number Layout">
    <p:spTree>
      <p:nvGrpSpPr>
        <p:cNvPr id="54" name="Shape 54"/>
        <p:cNvGrpSpPr/>
        <p:nvPr/>
      </p:nvGrpSpPr>
      <p:grpSpPr>
        <a:xfrm>
          <a:off x="0" y="0"/>
          <a:ext cx="0" cy="0"/>
          <a:chOff x="0" y="0"/>
          <a:chExt cx="0" cy="0"/>
        </a:xfrm>
      </p:grpSpPr>
      <p:sp>
        <p:nvSpPr>
          <p:cNvPr id="55" name="Google Shape;55;g1553f2ddb73_1_45"/>
          <p:cNvSpPr txBox="1"/>
          <p:nvPr>
            <p:ph type="title"/>
          </p:nvPr>
        </p:nvSpPr>
        <p:spPr>
          <a:xfrm>
            <a:off x="685800" y="1143000"/>
            <a:ext cx="7772400" cy="554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2800"/>
              <a:buNone/>
              <a:defRPr b="1" i="0" sz="3600">
                <a:solidFill>
                  <a:srgbClr val="000099"/>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6" name="Google Shape;56;g1553f2ddb73_1_45"/>
          <p:cNvSpPr txBox="1"/>
          <p:nvPr>
            <p:ph idx="1" type="body"/>
          </p:nvPr>
        </p:nvSpPr>
        <p:spPr>
          <a:xfrm>
            <a:off x="1905000" y="2209800"/>
            <a:ext cx="5334000" cy="2971800"/>
          </a:xfrm>
          <a:prstGeom prst="rect">
            <a:avLst/>
          </a:prstGeom>
          <a:noFill/>
          <a:ln>
            <a:noFill/>
          </a:ln>
        </p:spPr>
        <p:txBody>
          <a:bodyPr anchorCtr="0" anchor="t" bIns="45700" lIns="91425" spcFirstLastPara="1" rIns="91425" wrap="square" tIns="45700">
            <a:normAutofit/>
          </a:bodyPr>
          <a:lstStyle>
            <a:lvl1pPr indent="-228600" lvl="0" marL="457200" rtl="0" algn="ctr">
              <a:spcBef>
                <a:spcPts val="960"/>
              </a:spcBef>
              <a:spcAft>
                <a:spcPts val="0"/>
              </a:spcAft>
              <a:buClr>
                <a:schemeClr val="dk1"/>
              </a:buClr>
              <a:buSzPts val="4800"/>
              <a:buFont typeface="Arial"/>
              <a:buNone/>
              <a:defRPr b="1" sz="4800"/>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57" name="Google Shape;57;g1553f2ddb73_1_45"/>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1553f2ddb73_1_45"/>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1553f2ddb73_1_45"/>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lvl1pPr indent="0" lvl="0" marL="0" rtl="0" algn="l">
              <a:spcBef>
                <a:spcPts val="0"/>
              </a:spcBef>
              <a:spcAft>
                <a:spcPts val="0"/>
              </a:spcAft>
              <a:buNone/>
              <a:defRPr sz="1400">
                <a:latin typeface="Times New Roman"/>
                <a:ea typeface="Times New Roman"/>
                <a:cs typeface="Times New Roman"/>
                <a:sym typeface="Times New Roman"/>
              </a:defRPr>
            </a:lvl1pPr>
            <a:lvl2pPr indent="0" lvl="1" marL="0" rtl="0" algn="l">
              <a:spcBef>
                <a:spcPts val="0"/>
              </a:spcBef>
              <a:spcAft>
                <a:spcPts val="0"/>
              </a:spcAft>
              <a:buNone/>
              <a:defRPr sz="1400">
                <a:latin typeface="Times New Roman"/>
                <a:ea typeface="Times New Roman"/>
                <a:cs typeface="Times New Roman"/>
                <a:sym typeface="Times New Roman"/>
              </a:defRPr>
            </a:lvl2pPr>
            <a:lvl3pPr indent="0" lvl="2" marL="0" rtl="0" algn="l">
              <a:spcBef>
                <a:spcPts val="0"/>
              </a:spcBef>
              <a:spcAft>
                <a:spcPts val="0"/>
              </a:spcAft>
              <a:buNone/>
              <a:defRPr sz="1400">
                <a:latin typeface="Times New Roman"/>
                <a:ea typeface="Times New Roman"/>
                <a:cs typeface="Times New Roman"/>
                <a:sym typeface="Times New Roman"/>
              </a:defRPr>
            </a:lvl3pPr>
            <a:lvl4pPr indent="0" lvl="3" marL="0" rtl="0" algn="l">
              <a:spcBef>
                <a:spcPts val="0"/>
              </a:spcBef>
              <a:spcAft>
                <a:spcPts val="0"/>
              </a:spcAft>
              <a:buNone/>
              <a:defRPr sz="1400">
                <a:latin typeface="Times New Roman"/>
                <a:ea typeface="Times New Roman"/>
                <a:cs typeface="Times New Roman"/>
                <a:sym typeface="Times New Roman"/>
              </a:defRPr>
            </a:lvl4pPr>
            <a:lvl5pPr indent="0" lvl="4" marL="0" rtl="0" algn="l">
              <a:spcBef>
                <a:spcPts val="0"/>
              </a:spcBef>
              <a:spcAft>
                <a:spcPts val="0"/>
              </a:spcAft>
              <a:buNone/>
              <a:defRPr sz="1400">
                <a:latin typeface="Times New Roman"/>
                <a:ea typeface="Times New Roman"/>
                <a:cs typeface="Times New Roman"/>
                <a:sym typeface="Times New Roman"/>
              </a:defRPr>
            </a:lvl5pPr>
            <a:lvl6pPr indent="0" lvl="5" marL="0" rtl="0" algn="l">
              <a:spcBef>
                <a:spcPts val="0"/>
              </a:spcBef>
              <a:spcAft>
                <a:spcPts val="0"/>
              </a:spcAft>
              <a:buNone/>
              <a:defRPr sz="1400">
                <a:latin typeface="Times New Roman"/>
                <a:ea typeface="Times New Roman"/>
                <a:cs typeface="Times New Roman"/>
                <a:sym typeface="Times New Roman"/>
              </a:defRPr>
            </a:lvl6pPr>
            <a:lvl7pPr indent="0" lvl="6" marL="0" rtl="0" algn="l">
              <a:spcBef>
                <a:spcPts val="0"/>
              </a:spcBef>
              <a:spcAft>
                <a:spcPts val="0"/>
              </a:spcAft>
              <a:buNone/>
              <a:defRPr sz="1400">
                <a:latin typeface="Times New Roman"/>
                <a:ea typeface="Times New Roman"/>
                <a:cs typeface="Times New Roman"/>
                <a:sym typeface="Times New Roman"/>
              </a:defRPr>
            </a:lvl7pPr>
            <a:lvl8pPr indent="0" lvl="7" marL="0" rtl="0" algn="l">
              <a:spcBef>
                <a:spcPts val="0"/>
              </a:spcBef>
              <a:spcAft>
                <a:spcPts val="0"/>
              </a:spcAft>
              <a:buNone/>
              <a:defRPr sz="1400">
                <a:latin typeface="Times New Roman"/>
                <a:ea typeface="Times New Roman"/>
                <a:cs typeface="Times New Roman"/>
                <a:sym typeface="Times New Roman"/>
              </a:defRPr>
            </a:lvl8pPr>
            <a:lvl9pPr indent="0" lvl="8" marL="0" rtl="0" algn="l">
              <a:spcBef>
                <a:spcPts val="0"/>
              </a:spcBef>
              <a:spcAft>
                <a:spcPts val="0"/>
              </a:spcAft>
              <a:buNone/>
              <a:defRPr sz="1400">
                <a:latin typeface="Times New Roman"/>
                <a:ea typeface="Times New Roman"/>
                <a:cs typeface="Times New Roman"/>
                <a:sym typeface="Times New Roman"/>
              </a:defRPr>
            </a:lvl9pPr>
          </a:lstStyle>
          <a:p>
            <a:pPr indent="0" lvl="0" marL="0" rtl="0" algn="l">
              <a:spcBef>
                <a:spcPts val="0"/>
              </a:spcBef>
              <a:spcAft>
                <a:spcPts val="0"/>
              </a:spcAft>
              <a:buNone/>
            </a:pPr>
            <a:r>
              <a:t/>
            </a:r>
            <a:endParaRPr/>
          </a:p>
          <a:p>
            <a:pPr indent="0" lvl="0" marL="0" rtl="0" algn="r">
              <a:spcBef>
                <a:spcPts val="0"/>
              </a:spcBef>
              <a:spcAft>
                <a:spcPts val="0"/>
              </a:spcAft>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_layout Layout">
  <p:cSld name="Text_layout Layout">
    <p:spTree>
      <p:nvGrpSpPr>
        <p:cNvPr id="60" name="Shape 60"/>
        <p:cNvGrpSpPr/>
        <p:nvPr/>
      </p:nvGrpSpPr>
      <p:grpSpPr>
        <a:xfrm>
          <a:off x="0" y="0"/>
          <a:ext cx="0" cy="0"/>
          <a:chOff x="0" y="0"/>
          <a:chExt cx="0" cy="0"/>
        </a:xfrm>
      </p:grpSpPr>
      <p:sp>
        <p:nvSpPr>
          <p:cNvPr id="61" name="Google Shape;61;g1553f2ddb73_1_51"/>
          <p:cNvSpPr txBox="1"/>
          <p:nvPr>
            <p:ph type="title"/>
          </p:nvPr>
        </p:nvSpPr>
        <p:spPr>
          <a:xfrm>
            <a:off x="914400" y="624989"/>
            <a:ext cx="7315200" cy="3693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2800"/>
              <a:buNone/>
              <a:defRPr b="1" i="0" sz="2400">
                <a:solidFill>
                  <a:srgbClr val="000099"/>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2" name="Google Shape;62;g1553f2ddb73_1_51"/>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a:bodyPr>
          <a:lstStyle>
            <a:lvl1pPr indent="-228600" lvl="0" marL="457200" rtl="0" algn="l">
              <a:spcBef>
                <a:spcPts val="400"/>
              </a:spcBef>
              <a:spcAft>
                <a:spcPts val="0"/>
              </a:spcAft>
              <a:buClr>
                <a:schemeClr val="dk1"/>
              </a:buClr>
              <a:buSzPts val="2000"/>
              <a:buFont typeface="Arial"/>
              <a:buNone/>
              <a:defRPr sz="2000"/>
            </a:lvl1pPr>
            <a:lvl2pPr indent="-228600" lvl="1" marL="914400" rtl="0" algn="l">
              <a:spcBef>
                <a:spcPts val="560"/>
              </a:spcBef>
              <a:spcAft>
                <a:spcPts val="0"/>
              </a:spcAft>
              <a:buClr>
                <a:schemeClr val="dk1"/>
              </a:buClr>
              <a:buSzPts val="2800"/>
              <a:buFont typeface="Arial"/>
              <a:buNone/>
              <a:defRPr/>
            </a:lvl2pPr>
            <a:lvl3pPr indent="-228600" lvl="2" marL="1371600" rtl="0" algn="l">
              <a:spcBef>
                <a:spcPts val="480"/>
              </a:spcBef>
              <a:spcAft>
                <a:spcPts val="0"/>
              </a:spcAft>
              <a:buClr>
                <a:schemeClr val="dk1"/>
              </a:buClr>
              <a:buSzPts val="2400"/>
              <a:buFont typeface="Arial"/>
              <a:buNone/>
              <a:defRPr/>
            </a:lvl3pPr>
            <a:lvl4pPr indent="-228600" lvl="3" marL="1828800" rtl="0" algn="l">
              <a:spcBef>
                <a:spcPts val="400"/>
              </a:spcBef>
              <a:spcAft>
                <a:spcPts val="0"/>
              </a:spcAft>
              <a:buClr>
                <a:schemeClr val="dk1"/>
              </a:buClr>
              <a:buSzPts val="2000"/>
              <a:buFont typeface="Arial"/>
              <a:buNone/>
              <a:defRPr/>
            </a:lvl4pPr>
            <a:lvl5pPr indent="-228600" lvl="4" marL="2286000" rtl="0" algn="l">
              <a:spcBef>
                <a:spcPts val="400"/>
              </a:spcBef>
              <a:spcAft>
                <a:spcPts val="0"/>
              </a:spcAft>
              <a:buClr>
                <a:schemeClr val="dk1"/>
              </a:buClr>
              <a:buSzPts val="2000"/>
              <a:buFont typeface="Arial"/>
              <a:buNone/>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3" name="Google Shape;63;g1553f2ddb73_1_51"/>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1553f2ddb73_1_51"/>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lvl1pPr indent="0" lvl="0" marL="0" rtl="0" algn="l">
              <a:spcBef>
                <a:spcPts val="0"/>
              </a:spcBef>
              <a:spcAft>
                <a:spcPts val="0"/>
              </a:spcAft>
              <a:buNone/>
              <a:defRPr sz="1400">
                <a:latin typeface="Times New Roman"/>
                <a:ea typeface="Times New Roman"/>
                <a:cs typeface="Times New Roman"/>
                <a:sym typeface="Times New Roman"/>
              </a:defRPr>
            </a:lvl1pPr>
            <a:lvl2pPr indent="0" lvl="1" marL="0" rtl="0" algn="l">
              <a:spcBef>
                <a:spcPts val="0"/>
              </a:spcBef>
              <a:spcAft>
                <a:spcPts val="0"/>
              </a:spcAft>
              <a:buNone/>
              <a:defRPr sz="1400">
                <a:latin typeface="Times New Roman"/>
                <a:ea typeface="Times New Roman"/>
                <a:cs typeface="Times New Roman"/>
                <a:sym typeface="Times New Roman"/>
              </a:defRPr>
            </a:lvl2pPr>
            <a:lvl3pPr indent="0" lvl="2" marL="0" rtl="0" algn="l">
              <a:spcBef>
                <a:spcPts val="0"/>
              </a:spcBef>
              <a:spcAft>
                <a:spcPts val="0"/>
              </a:spcAft>
              <a:buNone/>
              <a:defRPr sz="1400">
                <a:latin typeface="Times New Roman"/>
                <a:ea typeface="Times New Roman"/>
                <a:cs typeface="Times New Roman"/>
                <a:sym typeface="Times New Roman"/>
              </a:defRPr>
            </a:lvl3pPr>
            <a:lvl4pPr indent="0" lvl="3" marL="0" rtl="0" algn="l">
              <a:spcBef>
                <a:spcPts val="0"/>
              </a:spcBef>
              <a:spcAft>
                <a:spcPts val="0"/>
              </a:spcAft>
              <a:buNone/>
              <a:defRPr sz="1400">
                <a:latin typeface="Times New Roman"/>
                <a:ea typeface="Times New Roman"/>
                <a:cs typeface="Times New Roman"/>
                <a:sym typeface="Times New Roman"/>
              </a:defRPr>
            </a:lvl4pPr>
            <a:lvl5pPr indent="0" lvl="4" marL="0" rtl="0" algn="l">
              <a:spcBef>
                <a:spcPts val="0"/>
              </a:spcBef>
              <a:spcAft>
                <a:spcPts val="0"/>
              </a:spcAft>
              <a:buNone/>
              <a:defRPr sz="1400">
                <a:latin typeface="Times New Roman"/>
                <a:ea typeface="Times New Roman"/>
                <a:cs typeface="Times New Roman"/>
                <a:sym typeface="Times New Roman"/>
              </a:defRPr>
            </a:lvl5pPr>
            <a:lvl6pPr indent="0" lvl="5" marL="0" rtl="0" algn="l">
              <a:spcBef>
                <a:spcPts val="0"/>
              </a:spcBef>
              <a:spcAft>
                <a:spcPts val="0"/>
              </a:spcAft>
              <a:buNone/>
              <a:defRPr sz="1400">
                <a:latin typeface="Times New Roman"/>
                <a:ea typeface="Times New Roman"/>
                <a:cs typeface="Times New Roman"/>
                <a:sym typeface="Times New Roman"/>
              </a:defRPr>
            </a:lvl6pPr>
            <a:lvl7pPr indent="0" lvl="6" marL="0" rtl="0" algn="l">
              <a:spcBef>
                <a:spcPts val="0"/>
              </a:spcBef>
              <a:spcAft>
                <a:spcPts val="0"/>
              </a:spcAft>
              <a:buNone/>
              <a:defRPr sz="1400">
                <a:latin typeface="Times New Roman"/>
                <a:ea typeface="Times New Roman"/>
                <a:cs typeface="Times New Roman"/>
                <a:sym typeface="Times New Roman"/>
              </a:defRPr>
            </a:lvl7pPr>
            <a:lvl8pPr indent="0" lvl="7" marL="0" rtl="0" algn="l">
              <a:spcBef>
                <a:spcPts val="0"/>
              </a:spcBef>
              <a:spcAft>
                <a:spcPts val="0"/>
              </a:spcAft>
              <a:buNone/>
              <a:defRPr sz="1400">
                <a:latin typeface="Times New Roman"/>
                <a:ea typeface="Times New Roman"/>
                <a:cs typeface="Times New Roman"/>
                <a:sym typeface="Times New Roman"/>
              </a:defRPr>
            </a:lvl8pPr>
            <a:lvl9pPr indent="0" lvl="8" marL="0" rtl="0" algn="l">
              <a:spcBef>
                <a:spcPts val="0"/>
              </a:spcBef>
              <a:spcAft>
                <a:spcPts val="0"/>
              </a:spcAft>
              <a:buNone/>
              <a:defRPr sz="1400">
                <a:latin typeface="Times New Roman"/>
                <a:ea typeface="Times New Roman"/>
                <a:cs typeface="Times New Roman"/>
                <a:sym typeface="Times New Roman"/>
              </a:defRPr>
            </a:lvl9pPr>
          </a:lstStyle>
          <a:p>
            <a:pPr indent="0" lvl="0" marL="0" rtl="0" algn="l">
              <a:spcBef>
                <a:spcPts val="0"/>
              </a:spcBef>
              <a:spcAft>
                <a:spcPts val="0"/>
              </a:spcAft>
              <a:buNone/>
            </a:pPr>
            <a:r>
              <a:t/>
            </a:r>
            <a:endParaRPr/>
          </a:p>
          <a:p>
            <a:pPr indent="0" lvl="0" marL="0" rtl="0" algn="r">
              <a:spcBef>
                <a:spcPts val="0"/>
              </a:spcBef>
              <a:spcAft>
                <a:spcPts val="0"/>
              </a:spcAft>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_Console_Text_Console_layout Layout">
  <p:cSld name="Text_Console_Text_Console_layout Layout">
    <p:spTree>
      <p:nvGrpSpPr>
        <p:cNvPr id="65" name="Shape 65"/>
        <p:cNvGrpSpPr/>
        <p:nvPr/>
      </p:nvGrpSpPr>
      <p:grpSpPr>
        <a:xfrm>
          <a:off x="0" y="0"/>
          <a:ext cx="0" cy="0"/>
          <a:chOff x="0" y="0"/>
          <a:chExt cx="0" cy="0"/>
        </a:xfrm>
      </p:grpSpPr>
      <p:sp>
        <p:nvSpPr>
          <p:cNvPr id="66" name="Google Shape;66;g1553f2ddb73_1_56"/>
          <p:cNvSpPr txBox="1"/>
          <p:nvPr>
            <p:ph type="title"/>
          </p:nvPr>
        </p:nvSpPr>
        <p:spPr>
          <a:xfrm>
            <a:off x="914400" y="624989"/>
            <a:ext cx="7315200" cy="3693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2800"/>
              <a:buNone/>
              <a:defRPr b="1" i="0" sz="2400">
                <a:solidFill>
                  <a:srgbClr val="000099"/>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7" name="Google Shape;67;g1553f2ddb73_1_56"/>
          <p:cNvSpPr txBox="1"/>
          <p:nvPr>
            <p:ph idx="1" type="body"/>
          </p:nvPr>
        </p:nvSpPr>
        <p:spPr>
          <a:xfrm>
            <a:off x="838200" y="1066800"/>
            <a:ext cx="7391400" cy="990600"/>
          </a:xfrm>
          <a:prstGeom prst="rect">
            <a:avLst/>
          </a:prstGeom>
          <a:solidFill>
            <a:schemeClr val="lt1"/>
          </a:solidFill>
          <a:ln>
            <a:noFill/>
          </a:ln>
        </p:spPr>
        <p:txBody>
          <a:bodyPr anchorCtr="0" anchor="t" bIns="45700" lIns="91425" spcFirstLastPara="1" rIns="91425" wrap="square" tIns="45700">
            <a:normAutofit/>
          </a:bodyPr>
          <a:lstStyle>
            <a:lvl1pPr indent="-228600" lvl="0" marL="457200" rtl="0" algn="l">
              <a:spcBef>
                <a:spcPts val="400"/>
              </a:spcBef>
              <a:spcAft>
                <a:spcPts val="0"/>
              </a:spcAft>
              <a:buClr>
                <a:schemeClr val="dk1"/>
              </a:buClr>
              <a:buSzPts val="2000"/>
              <a:buFont typeface="Arial"/>
              <a:buNone/>
              <a:defRPr sz="2000"/>
            </a:lvl1pPr>
            <a:lvl2pPr indent="-228600" lvl="1" marL="914400" rtl="0" algn="l">
              <a:spcBef>
                <a:spcPts val="560"/>
              </a:spcBef>
              <a:spcAft>
                <a:spcPts val="0"/>
              </a:spcAft>
              <a:buClr>
                <a:schemeClr val="dk1"/>
              </a:buClr>
              <a:buSzPts val="2800"/>
              <a:buFont typeface="Arial"/>
              <a:buNone/>
              <a:defRPr/>
            </a:lvl2pPr>
            <a:lvl3pPr indent="-228600" lvl="2" marL="1371600" rtl="0" algn="l">
              <a:spcBef>
                <a:spcPts val="480"/>
              </a:spcBef>
              <a:spcAft>
                <a:spcPts val="0"/>
              </a:spcAft>
              <a:buClr>
                <a:schemeClr val="dk1"/>
              </a:buClr>
              <a:buSzPts val="2400"/>
              <a:buFont typeface="Arial"/>
              <a:buNone/>
              <a:defRPr/>
            </a:lvl3pPr>
            <a:lvl4pPr indent="-228600" lvl="3" marL="1828800" rtl="0" algn="l">
              <a:spcBef>
                <a:spcPts val="400"/>
              </a:spcBef>
              <a:spcAft>
                <a:spcPts val="0"/>
              </a:spcAft>
              <a:buClr>
                <a:schemeClr val="dk1"/>
              </a:buClr>
              <a:buSzPts val="2000"/>
              <a:buFont typeface="Arial"/>
              <a:buNone/>
              <a:defRPr/>
            </a:lvl4pPr>
            <a:lvl5pPr indent="-228600" lvl="4" marL="2286000" rtl="0" algn="l">
              <a:spcBef>
                <a:spcPts val="400"/>
              </a:spcBef>
              <a:spcAft>
                <a:spcPts val="0"/>
              </a:spcAft>
              <a:buClr>
                <a:schemeClr val="dk1"/>
              </a:buClr>
              <a:buSzPts val="2000"/>
              <a:buFont typeface="Arial"/>
              <a:buNone/>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8" name="Google Shape;68;g1553f2ddb73_1_56"/>
          <p:cNvSpPr txBox="1"/>
          <p:nvPr>
            <p:ph idx="2" type="body"/>
          </p:nvPr>
        </p:nvSpPr>
        <p:spPr>
          <a:xfrm>
            <a:off x="1295400" y="2150899"/>
            <a:ext cx="6934200" cy="815700"/>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rmAutofit/>
          </a:bodyPr>
          <a:lstStyle>
            <a:lvl1pPr indent="-228600" lvl="0" marL="457200" rtl="0" algn="l">
              <a:spcBef>
                <a:spcPts val="400"/>
              </a:spcBef>
              <a:spcAft>
                <a:spcPts val="0"/>
              </a:spcAft>
              <a:buClr>
                <a:schemeClr val="dk1"/>
              </a:buClr>
              <a:buSzPts val="2000"/>
              <a:buFont typeface="Arial"/>
              <a:buNone/>
              <a:defRPr sz="2000"/>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9" name="Google Shape;69;g1553f2ddb73_1_56"/>
          <p:cNvSpPr txBox="1"/>
          <p:nvPr>
            <p:ph idx="3" type="body"/>
          </p:nvPr>
        </p:nvSpPr>
        <p:spPr>
          <a:xfrm>
            <a:off x="838200" y="3347534"/>
            <a:ext cx="7391400" cy="1496700"/>
          </a:xfrm>
          <a:prstGeom prst="rect">
            <a:avLst/>
          </a:prstGeom>
          <a:solidFill>
            <a:schemeClr val="lt1"/>
          </a:solidFill>
          <a:ln>
            <a:noFill/>
          </a:ln>
        </p:spPr>
        <p:txBody>
          <a:bodyPr anchorCtr="0" anchor="t" bIns="45700" lIns="91425" spcFirstLastPara="1" rIns="91425" wrap="square" tIns="45700">
            <a:normAutofit/>
          </a:bodyPr>
          <a:lstStyle>
            <a:lvl1pPr indent="-228600" lvl="0" marL="457200" rtl="0" algn="l">
              <a:spcBef>
                <a:spcPts val="400"/>
              </a:spcBef>
              <a:spcAft>
                <a:spcPts val="0"/>
              </a:spcAft>
              <a:buClr>
                <a:schemeClr val="dk1"/>
              </a:buClr>
              <a:buSzPts val="2000"/>
              <a:buFont typeface="Arial"/>
              <a:buNone/>
              <a:defRPr sz="2000"/>
            </a:lvl1pPr>
            <a:lvl2pPr indent="-228600" lvl="1" marL="914400" rtl="0" algn="l">
              <a:spcBef>
                <a:spcPts val="560"/>
              </a:spcBef>
              <a:spcAft>
                <a:spcPts val="0"/>
              </a:spcAft>
              <a:buClr>
                <a:schemeClr val="dk1"/>
              </a:buClr>
              <a:buSzPts val="2800"/>
              <a:buFont typeface="Arial"/>
              <a:buNone/>
              <a:defRPr/>
            </a:lvl2pPr>
            <a:lvl3pPr indent="-228600" lvl="2" marL="1371600" rtl="0" algn="l">
              <a:spcBef>
                <a:spcPts val="480"/>
              </a:spcBef>
              <a:spcAft>
                <a:spcPts val="0"/>
              </a:spcAft>
              <a:buClr>
                <a:schemeClr val="dk1"/>
              </a:buClr>
              <a:buSzPts val="2400"/>
              <a:buFont typeface="Arial"/>
              <a:buNone/>
              <a:defRPr/>
            </a:lvl3pPr>
            <a:lvl4pPr indent="-228600" lvl="3" marL="1828800" rtl="0" algn="l">
              <a:spcBef>
                <a:spcPts val="400"/>
              </a:spcBef>
              <a:spcAft>
                <a:spcPts val="0"/>
              </a:spcAft>
              <a:buClr>
                <a:schemeClr val="dk1"/>
              </a:buClr>
              <a:buSzPts val="2000"/>
              <a:buFont typeface="Arial"/>
              <a:buNone/>
              <a:defRPr/>
            </a:lvl4pPr>
            <a:lvl5pPr indent="-228600" lvl="4" marL="2286000" rtl="0" algn="l">
              <a:spcBef>
                <a:spcPts val="400"/>
              </a:spcBef>
              <a:spcAft>
                <a:spcPts val="0"/>
              </a:spcAft>
              <a:buClr>
                <a:schemeClr val="dk1"/>
              </a:buClr>
              <a:buSzPts val="2000"/>
              <a:buFont typeface="Arial"/>
              <a:buNone/>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70" name="Google Shape;70;g1553f2ddb73_1_56"/>
          <p:cNvSpPr txBox="1"/>
          <p:nvPr>
            <p:ph idx="4" type="body"/>
          </p:nvPr>
        </p:nvSpPr>
        <p:spPr>
          <a:xfrm>
            <a:off x="1295400" y="4982112"/>
            <a:ext cx="6934200" cy="885300"/>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rmAutofit/>
          </a:bodyPr>
          <a:lstStyle>
            <a:lvl1pPr indent="-228600" lvl="0" marL="457200" rtl="0" algn="l">
              <a:spcBef>
                <a:spcPts val="400"/>
              </a:spcBef>
              <a:spcAft>
                <a:spcPts val="0"/>
              </a:spcAft>
              <a:buClr>
                <a:schemeClr val="dk1"/>
              </a:buClr>
              <a:buSzPts val="2000"/>
              <a:buFont typeface="Arial"/>
              <a:buNone/>
              <a:defRPr sz="2000"/>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71" name="Google Shape;71;g1553f2ddb73_1_56"/>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g1553f2ddb73_1_56"/>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g1553f2ddb73_1_56"/>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lvl1pPr indent="0" lvl="0" marL="0" rtl="0" algn="l">
              <a:spcBef>
                <a:spcPts val="0"/>
              </a:spcBef>
              <a:spcAft>
                <a:spcPts val="0"/>
              </a:spcAft>
              <a:buNone/>
              <a:defRPr sz="1400">
                <a:latin typeface="Times New Roman"/>
                <a:ea typeface="Times New Roman"/>
                <a:cs typeface="Times New Roman"/>
                <a:sym typeface="Times New Roman"/>
              </a:defRPr>
            </a:lvl1pPr>
            <a:lvl2pPr indent="0" lvl="1" marL="0" rtl="0" algn="l">
              <a:spcBef>
                <a:spcPts val="0"/>
              </a:spcBef>
              <a:spcAft>
                <a:spcPts val="0"/>
              </a:spcAft>
              <a:buNone/>
              <a:defRPr sz="1400">
                <a:latin typeface="Times New Roman"/>
                <a:ea typeface="Times New Roman"/>
                <a:cs typeface="Times New Roman"/>
                <a:sym typeface="Times New Roman"/>
              </a:defRPr>
            </a:lvl2pPr>
            <a:lvl3pPr indent="0" lvl="2" marL="0" rtl="0" algn="l">
              <a:spcBef>
                <a:spcPts val="0"/>
              </a:spcBef>
              <a:spcAft>
                <a:spcPts val="0"/>
              </a:spcAft>
              <a:buNone/>
              <a:defRPr sz="1400">
                <a:latin typeface="Times New Roman"/>
                <a:ea typeface="Times New Roman"/>
                <a:cs typeface="Times New Roman"/>
                <a:sym typeface="Times New Roman"/>
              </a:defRPr>
            </a:lvl3pPr>
            <a:lvl4pPr indent="0" lvl="3" marL="0" rtl="0" algn="l">
              <a:spcBef>
                <a:spcPts val="0"/>
              </a:spcBef>
              <a:spcAft>
                <a:spcPts val="0"/>
              </a:spcAft>
              <a:buNone/>
              <a:defRPr sz="1400">
                <a:latin typeface="Times New Roman"/>
                <a:ea typeface="Times New Roman"/>
                <a:cs typeface="Times New Roman"/>
                <a:sym typeface="Times New Roman"/>
              </a:defRPr>
            </a:lvl4pPr>
            <a:lvl5pPr indent="0" lvl="4" marL="0" rtl="0" algn="l">
              <a:spcBef>
                <a:spcPts val="0"/>
              </a:spcBef>
              <a:spcAft>
                <a:spcPts val="0"/>
              </a:spcAft>
              <a:buNone/>
              <a:defRPr sz="1400">
                <a:latin typeface="Times New Roman"/>
                <a:ea typeface="Times New Roman"/>
                <a:cs typeface="Times New Roman"/>
                <a:sym typeface="Times New Roman"/>
              </a:defRPr>
            </a:lvl5pPr>
            <a:lvl6pPr indent="0" lvl="5" marL="0" rtl="0" algn="l">
              <a:spcBef>
                <a:spcPts val="0"/>
              </a:spcBef>
              <a:spcAft>
                <a:spcPts val="0"/>
              </a:spcAft>
              <a:buNone/>
              <a:defRPr sz="1400">
                <a:latin typeface="Times New Roman"/>
                <a:ea typeface="Times New Roman"/>
                <a:cs typeface="Times New Roman"/>
                <a:sym typeface="Times New Roman"/>
              </a:defRPr>
            </a:lvl6pPr>
            <a:lvl7pPr indent="0" lvl="6" marL="0" rtl="0" algn="l">
              <a:spcBef>
                <a:spcPts val="0"/>
              </a:spcBef>
              <a:spcAft>
                <a:spcPts val="0"/>
              </a:spcAft>
              <a:buNone/>
              <a:defRPr sz="1400">
                <a:latin typeface="Times New Roman"/>
                <a:ea typeface="Times New Roman"/>
                <a:cs typeface="Times New Roman"/>
                <a:sym typeface="Times New Roman"/>
              </a:defRPr>
            </a:lvl7pPr>
            <a:lvl8pPr indent="0" lvl="7" marL="0" rtl="0" algn="l">
              <a:spcBef>
                <a:spcPts val="0"/>
              </a:spcBef>
              <a:spcAft>
                <a:spcPts val="0"/>
              </a:spcAft>
              <a:buNone/>
              <a:defRPr sz="1400">
                <a:latin typeface="Times New Roman"/>
                <a:ea typeface="Times New Roman"/>
                <a:cs typeface="Times New Roman"/>
                <a:sym typeface="Times New Roman"/>
              </a:defRPr>
            </a:lvl8pPr>
            <a:lvl9pPr indent="0" lvl="8" marL="0" rtl="0" algn="l">
              <a:spcBef>
                <a:spcPts val="0"/>
              </a:spcBef>
              <a:spcAft>
                <a:spcPts val="0"/>
              </a:spcAft>
              <a:buNone/>
              <a:defRPr sz="1400">
                <a:latin typeface="Times New Roman"/>
                <a:ea typeface="Times New Roman"/>
                <a:cs typeface="Times New Roman"/>
                <a:sym typeface="Times New Roman"/>
              </a:defRPr>
            </a:lvl9pPr>
          </a:lstStyle>
          <a:p>
            <a:pPr indent="0" lvl="0" marL="0" rtl="0" algn="l">
              <a:spcBef>
                <a:spcPts val="0"/>
              </a:spcBef>
              <a:spcAft>
                <a:spcPts val="0"/>
              </a:spcAft>
              <a:buNone/>
            </a:pPr>
            <a:r>
              <a:t/>
            </a:r>
            <a:endParaRPr/>
          </a:p>
          <a:p>
            <a:pPr indent="0" lvl="0" marL="0" rtl="0" algn="r">
              <a:spcBef>
                <a:spcPts val="0"/>
              </a:spcBef>
              <a:spcAft>
                <a:spcPts val="0"/>
              </a:spcAft>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sole_layout Layout">
  <p:cSld name="Console_layout Layout">
    <p:spTree>
      <p:nvGrpSpPr>
        <p:cNvPr id="74" name="Shape 74"/>
        <p:cNvGrpSpPr/>
        <p:nvPr/>
      </p:nvGrpSpPr>
      <p:grpSpPr>
        <a:xfrm>
          <a:off x="0" y="0"/>
          <a:ext cx="0" cy="0"/>
          <a:chOff x="0" y="0"/>
          <a:chExt cx="0" cy="0"/>
        </a:xfrm>
      </p:grpSpPr>
      <p:sp>
        <p:nvSpPr>
          <p:cNvPr id="75" name="Google Shape;75;g1553f2ddb73_1_65"/>
          <p:cNvSpPr txBox="1"/>
          <p:nvPr>
            <p:ph type="title"/>
          </p:nvPr>
        </p:nvSpPr>
        <p:spPr>
          <a:xfrm>
            <a:off x="914400" y="624989"/>
            <a:ext cx="7315200" cy="3693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2800"/>
              <a:buNone/>
              <a:defRPr b="1" i="0" sz="2400">
                <a:solidFill>
                  <a:srgbClr val="000099"/>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6" name="Google Shape;76;g1553f2ddb73_1_65"/>
          <p:cNvSpPr txBox="1"/>
          <p:nvPr>
            <p:ph idx="1" type="body"/>
          </p:nvPr>
        </p:nvSpPr>
        <p:spPr>
          <a:xfrm>
            <a:off x="1295400" y="1143000"/>
            <a:ext cx="6934200" cy="3200400"/>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rmAutofit/>
          </a:bodyPr>
          <a:lstStyle>
            <a:lvl1pPr indent="-228600" lvl="0" marL="457200" rtl="0" algn="l">
              <a:spcBef>
                <a:spcPts val="400"/>
              </a:spcBef>
              <a:spcAft>
                <a:spcPts val="0"/>
              </a:spcAft>
              <a:buClr>
                <a:schemeClr val="dk1"/>
              </a:buClr>
              <a:buSzPts val="2000"/>
              <a:buFont typeface="Arial"/>
              <a:buNone/>
              <a:defRPr sz="2000"/>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77" name="Google Shape;77;g1553f2ddb73_1_65"/>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g1553f2ddb73_1_65"/>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g1553f2ddb73_1_65"/>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lvl1pPr indent="0" lvl="0" marL="0" rtl="0" algn="l">
              <a:spcBef>
                <a:spcPts val="0"/>
              </a:spcBef>
              <a:spcAft>
                <a:spcPts val="0"/>
              </a:spcAft>
              <a:buNone/>
              <a:defRPr sz="1400">
                <a:latin typeface="Times New Roman"/>
                <a:ea typeface="Times New Roman"/>
                <a:cs typeface="Times New Roman"/>
                <a:sym typeface="Times New Roman"/>
              </a:defRPr>
            </a:lvl1pPr>
            <a:lvl2pPr indent="0" lvl="1" marL="0" rtl="0" algn="l">
              <a:spcBef>
                <a:spcPts val="0"/>
              </a:spcBef>
              <a:spcAft>
                <a:spcPts val="0"/>
              </a:spcAft>
              <a:buNone/>
              <a:defRPr sz="1400">
                <a:latin typeface="Times New Roman"/>
                <a:ea typeface="Times New Roman"/>
                <a:cs typeface="Times New Roman"/>
                <a:sym typeface="Times New Roman"/>
              </a:defRPr>
            </a:lvl2pPr>
            <a:lvl3pPr indent="0" lvl="2" marL="0" rtl="0" algn="l">
              <a:spcBef>
                <a:spcPts val="0"/>
              </a:spcBef>
              <a:spcAft>
                <a:spcPts val="0"/>
              </a:spcAft>
              <a:buNone/>
              <a:defRPr sz="1400">
                <a:latin typeface="Times New Roman"/>
                <a:ea typeface="Times New Roman"/>
                <a:cs typeface="Times New Roman"/>
                <a:sym typeface="Times New Roman"/>
              </a:defRPr>
            </a:lvl3pPr>
            <a:lvl4pPr indent="0" lvl="3" marL="0" rtl="0" algn="l">
              <a:spcBef>
                <a:spcPts val="0"/>
              </a:spcBef>
              <a:spcAft>
                <a:spcPts val="0"/>
              </a:spcAft>
              <a:buNone/>
              <a:defRPr sz="1400">
                <a:latin typeface="Times New Roman"/>
                <a:ea typeface="Times New Roman"/>
                <a:cs typeface="Times New Roman"/>
                <a:sym typeface="Times New Roman"/>
              </a:defRPr>
            </a:lvl4pPr>
            <a:lvl5pPr indent="0" lvl="4" marL="0" rtl="0" algn="l">
              <a:spcBef>
                <a:spcPts val="0"/>
              </a:spcBef>
              <a:spcAft>
                <a:spcPts val="0"/>
              </a:spcAft>
              <a:buNone/>
              <a:defRPr sz="1400">
                <a:latin typeface="Times New Roman"/>
                <a:ea typeface="Times New Roman"/>
                <a:cs typeface="Times New Roman"/>
                <a:sym typeface="Times New Roman"/>
              </a:defRPr>
            </a:lvl5pPr>
            <a:lvl6pPr indent="0" lvl="5" marL="0" rtl="0" algn="l">
              <a:spcBef>
                <a:spcPts val="0"/>
              </a:spcBef>
              <a:spcAft>
                <a:spcPts val="0"/>
              </a:spcAft>
              <a:buNone/>
              <a:defRPr sz="1400">
                <a:latin typeface="Times New Roman"/>
                <a:ea typeface="Times New Roman"/>
                <a:cs typeface="Times New Roman"/>
                <a:sym typeface="Times New Roman"/>
              </a:defRPr>
            </a:lvl6pPr>
            <a:lvl7pPr indent="0" lvl="6" marL="0" rtl="0" algn="l">
              <a:spcBef>
                <a:spcPts val="0"/>
              </a:spcBef>
              <a:spcAft>
                <a:spcPts val="0"/>
              </a:spcAft>
              <a:buNone/>
              <a:defRPr sz="1400">
                <a:latin typeface="Times New Roman"/>
                <a:ea typeface="Times New Roman"/>
                <a:cs typeface="Times New Roman"/>
                <a:sym typeface="Times New Roman"/>
              </a:defRPr>
            </a:lvl7pPr>
            <a:lvl8pPr indent="0" lvl="7" marL="0" rtl="0" algn="l">
              <a:spcBef>
                <a:spcPts val="0"/>
              </a:spcBef>
              <a:spcAft>
                <a:spcPts val="0"/>
              </a:spcAft>
              <a:buNone/>
              <a:defRPr sz="1400">
                <a:latin typeface="Times New Roman"/>
                <a:ea typeface="Times New Roman"/>
                <a:cs typeface="Times New Roman"/>
                <a:sym typeface="Times New Roman"/>
              </a:defRPr>
            </a:lvl8pPr>
            <a:lvl9pPr indent="0" lvl="8" marL="0" rtl="0" algn="l">
              <a:spcBef>
                <a:spcPts val="0"/>
              </a:spcBef>
              <a:spcAft>
                <a:spcPts val="0"/>
              </a:spcAft>
              <a:buNone/>
              <a:defRPr sz="1400">
                <a:latin typeface="Times New Roman"/>
                <a:ea typeface="Times New Roman"/>
                <a:cs typeface="Times New Roman"/>
                <a:sym typeface="Times New Roman"/>
              </a:defRPr>
            </a:lvl9pPr>
          </a:lstStyle>
          <a:p>
            <a:pPr indent="0" lvl="0" marL="0" rtl="0" algn="l">
              <a:spcBef>
                <a:spcPts val="0"/>
              </a:spcBef>
              <a:spcAft>
                <a:spcPts val="0"/>
              </a:spcAft>
              <a:buNone/>
            </a:pPr>
            <a:r>
              <a:t/>
            </a:r>
            <a:endParaRPr/>
          </a:p>
          <a:p>
            <a:pPr indent="0" lvl="0" marL="0" rtl="0" algn="r">
              <a:spcBef>
                <a:spcPts val="0"/>
              </a:spcBef>
              <a:spcAft>
                <a:spcPts val="0"/>
              </a:spcAft>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_Console_layout Layout">
  <p:cSld name="Text_Console_layout Layout">
    <p:spTree>
      <p:nvGrpSpPr>
        <p:cNvPr id="80" name="Shape 80"/>
        <p:cNvGrpSpPr/>
        <p:nvPr/>
      </p:nvGrpSpPr>
      <p:grpSpPr>
        <a:xfrm>
          <a:off x="0" y="0"/>
          <a:ext cx="0" cy="0"/>
          <a:chOff x="0" y="0"/>
          <a:chExt cx="0" cy="0"/>
        </a:xfrm>
      </p:grpSpPr>
      <p:sp>
        <p:nvSpPr>
          <p:cNvPr id="81" name="Google Shape;81;g1553f2ddb73_1_71"/>
          <p:cNvSpPr txBox="1"/>
          <p:nvPr>
            <p:ph type="title"/>
          </p:nvPr>
        </p:nvSpPr>
        <p:spPr>
          <a:xfrm>
            <a:off x="914400" y="624989"/>
            <a:ext cx="7315200" cy="369300"/>
          </a:xfrm>
          <a:prstGeom prst="rect">
            <a:avLst/>
          </a:prstGeom>
          <a:noFill/>
          <a:ln>
            <a:noFill/>
          </a:ln>
        </p:spPr>
        <p:txBody>
          <a:bodyPr anchorCtr="0" anchor="ctr" bIns="0" lIns="0" spcFirstLastPara="1" rIns="0" wrap="square" tIns="0">
            <a:spAutoFit/>
          </a:bodyPr>
          <a:lstStyle>
            <a:lvl1pPr lvl="0" rtl="0" algn="l">
              <a:spcBef>
                <a:spcPts val="0"/>
              </a:spcBef>
              <a:spcAft>
                <a:spcPts val="0"/>
              </a:spcAft>
              <a:buSzPts val="2800"/>
              <a:buNone/>
              <a:defRPr b="1" i="0" sz="2400">
                <a:solidFill>
                  <a:srgbClr val="000099"/>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2" name="Google Shape;82;g1553f2ddb73_1_71"/>
          <p:cNvSpPr txBox="1"/>
          <p:nvPr>
            <p:ph idx="1" type="body"/>
          </p:nvPr>
        </p:nvSpPr>
        <p:spPr>
          <a:xfrm>
            <a:off x="838200" y="1066800"/>
            <a:ext cx="7391400" cy="2743200"/>
          </a:xfrm>
          <a:prstGeom prst="rect">
            <a:avLst/>
          </a:prstGeom>
          <a:solidFill>
            <a:schemeClr val="lt1"/>
          </a:solidFill>
          <a:ln>
            <a:noFill/>
          </a:ln>
        </p:spPr>
        <p:txBody>
          <a:bodyPr anchorCtr="0" anchor="t" bIns="45700" lIns="91425" spcFirstLastPara="1" rIns="91425" wrap="square" tIns="45700">
            <a:normAutofit/>
          </a:bodyPr>
          <a:lstStyle>
            <a:lvl1pPr indent="-228600" lvl="0" marL="457200" rtl="0" algn="l">
              <a:spcBef>
                <a:spcPts val="400"/>
              </a:spcBef>
              <a:spcAft>
                <a:spcPts val="0"/>
              </a:spcAft>
              <a:buClr>
                <a:schemeClr val="dk1"/>
              </a:buClr>
              <a:buSzPts val="2000"/>
              <a:buFont typeface="Arial"/>
              <a:buNone/>
              <a:defRPr sz="2000"/>
            </a:lvl1pPr>
            <a:lvl2pPr indent="-228600" lvl="1" marL="914400" rtl="0" algn="l">
              <a:spcBef>
                <a:spcPts val="560"/>
              </a:spcBef>
              <a:spcAft>
                <a:spcPts val="0"/>
              </a:spcAft>
              <a:buClr>
                <a:schemeClr val="dk1"/>
              </a:buClr>
              <a:buSzPts val="2800"/>
              <a:buFont typeface="Arial"/>
              <a:buNone/>
              <a:defRPr/>
            </a:lvl2pPr>
            <a:lvl3pPr indent="-228600" lvl="2" marL="1371600" rtl="0" algn="l">
              <a:spcBef>
                <a:spcPts val="480"/>
              </a:spcBef>
              <a:spcAft>
                <a:spcPts val="0"/>
              </a:spcAft>
              <a:buClr>
                <a:schemeClr val="dk1"/>
              </a:buClr>
              <a:buSzPts val="2400"/>
              <a:buFont typeface="Arial"/>
              <a:buNone/>
              <a:defRPr/>
            </a:lvl3pPr>
            <a:lvl4pPr indent="-228600" lvl="3" marL="1828800" rtl="0" algn="l">
              <a:spcBef>
                <a:spcPts val="400"/>
              </a:spcBef>
              <a:spcAft>
                <a:spcPts val="0"/>
              </a:spcAft>
              <a:buClr>
                <a:schemeClr val="dk1"/>
              </a:buClr>
              <a:buSzPts val="2000"/>
              <a:buFont typeface="Arial"/>
              <a:buNone/>
              <a:defRPr/>
            </a:lvl4pPr>
            <a:lvl5pPr indent="-228600" lvl="4" marL="2286000" rtl="0" algn="l">
              <a:spcBef>
                <a:spcPts val="400"/>
              </a:spcBef>
              <a:spcAft>
                <a:spcPts val="0"/>
              </a:spcAft>
              <a:buClr>
                <a:schemeClr val="dk1"/>
              </a:buClr>
              <a:buSzPts val="2000"/>
              <a:buFont typeface="Arial"/>
              <a:buNone/>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83" name="Google Shape;83;g1553f2ddb73_1_71"/>
          <p:cNvSpPr txBox="1"/>
          <p:nvPr>
            <p:ph idx="2" type="body"/>
          </p:nvPr>
        </p:nvSpPr>
        <p:spPr>
          <a:xfrm>
            <a:off x="1295400" y="3892100"/>
            <a:ext cx="6934200" cy="2049900"/>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rmAutofit/>
          </a:bodyPr>
          <a:lstStyle>
            <a:lvl1pPr indent="-228600" lvl="0" marL="457200" rtl="0" algn="l">
              <a:spcBef>
                <a:spcPts val="400"/>
              </a:spcBef>
              <a:spcAft>
                <a:spcPts val="0"/>
              </a:spcAft>
              <a:buClr>
                <a:schemeClr val="dk1"/>
              </a:buClr>
              <a:buSzPts val="2000"/>
              <a:buFont typeface="Arial"/>
              <a:buNone/>
              <a:defRPr sz="2000"/>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84" name="Google Shape;84;g1553f2ddb73_1_71"/>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g1553f2ddb73_1_71"/>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g1553f2ddb73_1_71"/>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lvl1pPr indent="0" lvl="0" marL="0" rtl="0" algn="l">
              <a:spcBef>
                <a:spcPts val="0"/>
              </a:spcBef>
              <a:spcAft>
                <a:spcPts val="0"/>
              </a:spcAft>
              <a:buNone/>
              <a:defRPr sz="1400">
                <a:latin typeface="Times New Roman"/>
                <a:ea typeface="Times New Roman"/>
                <a:cs typeface="Times New Roman"/>
                <a:sym typeface="Times New Roman"/>
              </a:defRPr>
            </a:lvl1pPr>
            <a:lvl2pPr indent="0" lvl="1" marL="0" rtl="0" algn="l">
              <a:spcBef>
                <a:spcPts val="0"/>
              </a:spcBef>
              <a:spcAft>
                <a:spcPts val="0"/>
              </a:spcAft>
              <a:buNone/>
              <a:defRPr sz="1400">
                <a:latin typeface="Times New Roman"/>
                <a:ea typeface="Times New Roman"/>
                <a:cs typeface="Times New Roman"/>
                <a:sym typeface="Times New Roman"/>
              </a:defRPr>
            </a:lvl2pPr>
            <a:lvl3pPr indent="0" lvl="2" marL="0" rtl="0" algn="l">
              <a:spcBef>
                <a:spcPts val="0"/>
              </a:spcBef>
              <a:spcAft>
                <a:spcPts val="0"/>
              </a:spcAft>
              <a:buNone/>
              <a:defRPr sz="1400">
                <a:latin typeface="Times New Roman"/>
                <a:ea typeface="Times New Roman"/>
                <a:cs typeface="Times New Roman"/>
                <a:sym typeface="Times New Roman"/>
              </a:defRPr>
            </a:lvl3pPr>
            <a:lvl4pPr indent="0" lvl="3" marL="0" rtl="0" algn="l">
              <a:spcBef>
                <a:spcPts val="0"/>
              </a:spcBef>
              <a:spcAft>
                <a:spcPts val="0"/>
              </a:spcAft>
              <a:buNone/>
              <a:defRPr sz="1400">
                <a:latin typeface="Times New Roman"/>
                <a:ea typeface="Times New Roman"/>
                <a:cs typeface="Times New Roman"/>
                <a:sym typeface="Times New Roman"/>
              </a:defRPr>
            </a:lvl4pPr>
            <a:lvl5pPr indent="0" lvl="4" marL="0" rtl="0" algn="l">
              <a:spcBef>
                <a:spcPts val="0"/>
              </a:spcBef>
              <a:spcAft>
                <a:spcPts val="0"/>
              </a:spcAft>
              <a:buNone/>
              <a:defRPr sz="1400">
                <a:latin typeface="Times New Roman"/>
                <a:ea typeface="Times New Roman"/>
                <a:cs typeface="Times New Roman"/>
                <a:sym typeface="Times New Roman"/>
              </a:defRPr>
            </a:lvl5pPr>
            <a:lvl6pPr indent="0" lvl="5" marL="0" rtl="0" algn="l">
              <a:spcBef>
                <a:spcPts val="0"/>
              </a:spcBef>
              <a:spcAft>
                <a:spcPts val="0"/>
              </a:spcAft>
              <a:buNone/>
              <a:defRPr sz="1400">
                <a:latin typeface="Times New Roman"/>
                <a:ea typeface="Times New Roman"/>
                <a:cs typeface="Times New Roman"/>
                <a:sym typeface="Times New Roman"/>
              </a:defRPr>
            </a:lvl6pPr>
            <a:lvl7pPr indent="0" lvl="6" marL="0" rtl="0" algn="l">
              <a:spcBef>
                <a:spcPts val="0"/>
              </a:spcBef>
              <a:spcAft>
                <a:spcPts val="0"/>
              </a:spcAft>
              <a:buNone/>
              <a:defRPr sz="1400">
                <a:latin typeface="Times New Roman"/>
                <a:ea typeface="Times New Roman"/>
                <a:cs typeface="Times New Roman"/>
                <a:sym typeface="Times New Roman"/>
              </a:defRPr>
            </a:lvl7pPr>
            <a:lvl8pPr indent="0" lvl="7" marL="0" rtl="0" algn="l">
              <a:spcBef>
                <a:spcPts val="0"/>
              </a:spcBef>
              <a:spcAft>
                <a:spcPts val="0"/>
              </a:spcAft>
              <a:buNone/>
              <a:defRPr sz="1400">
                <a:latin typeface="Times New Roman"/>
                <a:ea typeface="Times New Roman"/>
                <a:cs typeface="Times New Roman"/>
                <a:sym typeface="Times New Roman"/>
              </a:defRPr>
            </a:lvl8pPr>
            <a:lvl9pPr indent="0" lvl="8" marL="0" rtl="0" algn="l">
              <a:spcBef>
                <a:spcPts val="0"/>
              </a:spcBef>
              <a:spcAft>
                <a:spcPts val="0"/>
              </a:spcAft>
              <a:buNone/>
              <a:defRPr sz="1400">
                <a:latin typeface="Times New Roman"/>
                <a:ea typeface="Times New Roman"/>
                <a:cs typeface="Times New Roman"/>
                <a:sym typeface="Times New Roman"/>
              </a:defRPr>
            </a:lvl9pPr>
          </a:lstStyle>
          <a:p>
            <a:pPr indent="0" lvl="0" marL="0" rtl="0" algn="l">
              <a:spcBef>
                <a:spcPts val="0"/>
              </a:spcBef>
              <a:spcAft>
                <a:spcPts val="0"/>
              </a:spcAft>
              <a:buNone/>
            </a:pPr>
            <a:r>
              <a:t/>
            </a:r>
            <a:endParaRPr/>
          </a:p>
          <a:p>
            <a:pPr indent="0" lvl="0" marL="0" rtl="0" algn="r">
              <a:spcBef>
                <a:spcPts val="0"/>
              </a:spcBef>
              <a:spcAft>
                <a:spcPts val="0"/>
              </a:spcAft>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553f2ddb73_1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1553f2ddb73_1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553f2ddb73_1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1553f2ddb73_1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1553f2ddb73_1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553f2ddb73_1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1553f2ddb73_1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1553f2ddb73_1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1553f2ddb73_1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553f2ddb73_1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1553f2ddb73_1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553f2ddb73_1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1553f2ddb73_1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1553f2ddb73_1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553f2ddb73_1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1553f2ddb73_1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553f2ddb73_1_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553f2ddb73_1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1553f2ddb73_1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1553f2ddb73_1_3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1553f2ddb73_1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553f2ddb73_1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1553f2ddb73_1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553f2ddb73_1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1553f2ddb73_1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1553f2ddb73_1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title"/>
          </p:nvPr>
        </p:nvSpPr>
        <p:spPr>
          <a:xfrm>
            <a:off x="685800" y="1143000"/>
            <a:ext cx="7772400" cy="553998"/>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a:t>Chapter 3</a:t>
            </a:r>
            <a:endParaRPr/>
          </a:p>
        </p:txBody>
      </p:sp>
      <p:sp>
        <p:nvSpPr>
          <p:cNvPr id="92" name="Google Shape;92;p1"/>
          <p:cNvSpPr txBox="1"/>
          <p:nvPr>
            <p:ph idx="1" type="body"/>
          </p:nvPr>
        </p:nvSpPr>
        <p:spPr>
          <a:xfrm>
            <a:off x="1638300" y="2209800"/>
            <a:ext cx="5867400" cy="2971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0000"/>
              </a:buClr>
              <a:buSzPts val="4800"/>
              <a:buFont typeface="Arial"/>
              <a:buNone/>
            </a:pPr>
            <a:r>
              <a:rPr lang="en-US">
                <a:solidFill>
                  <a:srgbClr val="000000"/>
                </a:solidFill>
                <a:latin typeface="Arial"/>
                <a:ea typeface="Arial"/>
                <a:cs typeface="Arial"/>
                <a:sym typeface="Arial"/>
              </a:rPr>
              <a:t>How to code </a:t>
            </a:r>
            <a:br>
              <a:rPr lang="en-US">
                <a:solidFill>
                  <a:srgbClr val="000000"/>
                </a:solidFill>
                <a:latin typeface="Arial"/>
                <a:ea typeface="Arial"/>
                <a:cs typeface="Arial"/>
                <a:sym typeface="Arial"/>
              </a:rPr>
            </a:br>
            <a:r>
              <a:rPr lang="en-US">
                <a:solidFill>
                  <a:srgbClr val="000000"/>
                </a:solidFill>
                <a:latin typeface="Arial"/>
                <a:ea typeface="Arial"/>
                <a:cs typeface="Arial"/>
                <a:sym typeface="Arial"/>
              </a:rPr>
              <a:t>control statements</a:t>
            </a:r>
            <a:endParaRPr/>
          </a:p>
          <a:p>
            <a:pPr indent="0" lvl="0" marL="0" rtl="0" algn="ctr">
              <a:spcBef>
                <a:spcPts val="1560"/>
              </a:spcBef>
              <a:spcAft>
                <a:spcPts val="0"/>
              </a:spcAft>
              <a:buClr>
                <a:schemeClr val="dk1"/>
              </a:buClr>
              <a:buSzPts val="4800"/>
              <a:buFont typeface="Arial"/>
              <a:buNone/>
            </a:pPr>
            <a:r>
              <a:t/>
            </a:r>
            <a:endParaRPr/>
          </a:p>
        </p:txBody>
      </p:sp>
      <p:sp>
        <p:nvSpPr>
          <p:cNvPr id="93" name="Google Shape;93;p1"/>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lnSpcReduction="20000"/>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C3,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Two string methods</a:t>
            </a:r>
            <a:endParaRPr/>
          </a:p>
        </p:txBody>
      </p:sp>
      <p:sp>
        <p:nvSpPr>
          <p:cNvPr id="171" name="Google Shape;171;p10"/>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lnSpcReduction="10000"/>
          </a:bodyPr>
          <a:lstStyle/>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lower()</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upper()</a:t>
            </a:r>
            <a:endParaRPr/>
          </a:p>
          <a:p>
            <a:pPr indent="0" lvl="0" marL="0" rtl="0" algn="l">
              <a:spcBef>
                <a:spcPts val="1500"/>
              </a:spcBef>
              <a:spcAft>
                <a:spcPts val="0"/>
              </a:spcAft>
              <a:buClr>
                <a:srgbClr val="000099"/>
              </a:buClr>
              <a:buSzPts val="2400"/>
              <a:buFont typeface="Arial"/>
              <a:buNone/>
            </a:pPr>
            <a:r>
              <a:rPr b="1" lang="en-US" sz="2400">
                <a:solidFill>
                  <a:srgbClr val="000099"/>
                </a:solidFill>
                <a:latin typeface="Arial"/>
                <a:ea typeface="Arial"/>
                <a:cs typeface="Arial"/>
                <a:sym typeface="Arial"/>
              </a:rPr>
              <a:t>How to call a string method</a:t>
            </a:r>
            <a:endParaRPr/>
          </a:p>
          <a:p>
            <a:pPr indent="0" lvl="0" marL="347345" marR="0" rtl="0" algn="l">
              <a:spcBef>
                <a:spcPts val="600"/>
              </a:spcBef>
              <a:spcAft>
                <a:spcPts val="0"/>
              </a:spcAft>
              <a:buClr>
                <a:schemeClr val="dk1"/>
              </a:buClr>
              <a:buSzPts val="1600"/>
              <a:buFont typeface="Courier New"/>
              <a:buNone/>
            </a:pPr>
            <a:r>
              <a:rPr b="1" i="1" lang="en-US" sz="1600">
                <a:latin typeface="Courier New"/>
                <a:ea typeface="Courier New"/>
                <a:cs typeface="Courier New"/>
                <a:sym typeface="Courier New"/>
              </a:rPr>
              <a:t>variableName.methodName()</a:t>
            </a:r>
            <a:endParaRPr b="1" sz="1600">
              <a:latin typeface="Courier New"/>
              <a:ea typeface="Courier New"/>
              <a:cs typeface="Courier New"/>
              <a:sym typeface="Courier New"/>
            </a:endParaRPr>
          </a:p>
          <a:p>
            <a:pPr indent="0" lvl="0" marL="0" rtl="0" algn="l">
              <a:spcBef>
                <a:spcPts val="1500"/>
              </a:spcBef>
              <a:spcAft>
                <a:spcPts val="0"/>
              </a:spcAft>
              <a:buClr>
                <a:srgbClr val="000099"/>
              </a:buClr>
              <a:buSzPts val="2400"/>
              <a:buFont typeface="Arial"/>
              <a:buNone/>
            </a:pPr>
            <a:r>
              <a:rPr b="1" lang="en-US" sz="2400">
                <a:solidFill>
                  <a:srgbClr val="000099"/>
                </a:solidFill>
                <a:latin typeface="Arial"/>
                <a:ea typeface="Arial"/>
                <a:cs typeface="Arial"/>
                <a:sym typeface="Arial"/>
              </a:rPr>
              <a:t>How to compare strings with the lower() method</a:t>
            </a:r>
            <a:endParaRPr/>
          </a:p>
          <a:p>
            <a:pPr indent="0" lvl="0" marL="347345" marR="0" rtl="0" algn="l">
              <a:spcBef>
                <a:spcPts val="600"/>
              </a:spcBef>
              <a:spcAft>
                <a:spcPts val="0"/>
              </a:spcAft>
              <a:buClr>
                <a:schemeClr val="dk1"/>
              </a:buClr>
              <a:buSzPts val="1600"/>
              <a:buFont typeface="Courier New"/>
              <a:buNone/>
            </a:pPr>
            <a:r>
              <a:rPr b="1" lang="en-US" sz="1600">
                <a:latin typeface="Courier New"/>
                <a:ea typeface="Courier New"/>
                <a:cs typeface="Courier New"/>
                <a:sym typeface="Courier New"/>
              </a:rPr>
              <a:t>string1 = "Mary"</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string2 = "mary"</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string1 == string2                  # False</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string1.lower() == string2.lower()  # True</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print(string1)                      # prints 'Mary'</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print(string2)                      # prints 'mary'</a:t>
            </a:r>
            <a:endParaRPr/>
          </a:p>
          <a:p>
            <a:pPr indent="0" lvl="0" marL="0" rtl="0" algn="l">
              <a:spcBef>
                <a:spcPts val="400"/>
              </a:spcBef>
              <a:spcAft>
                <a:spcPts val="0"/>
              </a:spcAft>
              <a:buClr>
                <a:schemeClr val="dk1"/>
              </a:buClr>
              <a:buSzPts val="2000"/>
              <a:buFont typeface="Arial"/>
              <a:buNone/>
            </a:pPr>
            <a:r>
              <a:t/>
            </a:r>
            <a:endParaRPr/>
          </a:p>
        </p:txBody>
      </p:sp>
      <p:sp>
        <p:nvSpPr>
          <p:cNvPr id="172" name="Google Shape;172;p10"/>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1"/>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How the lower() method can simplify code</a:t>
            </a:r>
            <a:endParaRPr/>
          </a:p>
        </p:txBody>
      </p:sp>
      <p:sp>
        <p:nvSpPr>
          <p:cNvPr id="178" name="Google Shape;178;p11"/>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a:bodyPr>
          <a:lstStyle/>
          <a:p>
            <a:pPr indent="0" lvl="0" marL="347345" marR="0" rtl="0" algn="l">
              <a:spcBef>
                <a:spcPts val="0"/>
              </a:spcBef>
              <a:spcAft>
                <a:spcPts val="0"/>
              </a:spcAft>
              <a:buClr>
                <a:srgbClr val="000099"/>
              </a:buClr>
              <a:buSzPts val="2000"/>
              <a:buFont typeface="Arial"/>
              <a:buNone/>
            </a:pPr>
            <a:r>
              <a:rPr b="1" lang="en-US">
                <a:solidFill>
                  <a:srgbClr val="000099"/>
                </a:solidFill>
                <a:latin typeface="Arial"/>
                <a:ea typeface="Arial"/>
                <a:cs typeface="Arial"/>
                <a:sym typeface="Arial"/>
              </a:rPr>
              <a:t>Without the lower() method</a:t>
            </a:r>
            <a:endParaRPr/>
          </a:p>
          <a:p>
            <a:pPr indent="0" lvl="0" marL="347345" marR="0" rtl="0" algn="l">
              <a:spcBef>
                <a:spcPts val="600"/>
              </a:spcBef>
              <a:spcAft>
                <a:spcPts val="0"/>
              </a:spcAft>
              <a:buClr>
                <a:schemeClr val="dk1"/>
              </a:buClr>
              <a:buSzPts val="1600"/>
              <a:buFont typeface="Courier New"/>
              <a:buNone/>
            </a:pPr>
            <a:r>
              <a:rPr b="1" lang="en-US" sz="1600">
                <a:latin typeface="Courier New"/>
                <a:ea typeface="Courier New"/>
                <a:cs typeface="Courier New"/>
                <a:sym typeface="Courier New"/>
              </a:rPr>
              <a:t>customer_type == "r" or customer_type == "R"</a:t>
            </a:r>
            <a:endParaRPr/>
          </a:p>
          <a:p>
            <a:pPr indent="0" lvl="0" marL="347345" marR="0" rtl="0" algn="l">
              <a:spcBef>
                <a:spcPts val="900"/>
              </a:spcBef>
              <a:spcAft>
                <a:spcPts val="0"/>
              </a:spcAft>
              <a:buClr>
                <a:srgbClr val="000099"/>
              </a:buClr>
              <a:buSzPts val="2000"/>
              <a:buFont typeface="Arial"/>
              <a:buNone/>
            </a:pPr>
            <a:r>
              <a:rPr b="1" lang="en-US">
                <a:solidFill>
                  <a:srgbClr val="000099"/>
                </a:solidFill>
                <a:latin typeface="Arial"/>
                <a:ea typeface="Arial"/>
                <a:cs typeface="Arial"/>
                <a:sym typeface="Arial"/>
              </a:rPr>
              <a:t>With the lower() method</a:t>
            </a:r>
            <a:endParaRPr/>
          </a:p>
          <a:p>
            <a:pPr indent="0" lvl="0" marL="347345" marR="0" rtl="0" algn="l">
              <a:spcBef>
                <a:spcPts val="600"/>
              </a:spcBef>
              <a:spcAft>
                <a:spcPts val="0"/>
              </a:spcAft>
              <a:buClr>
                <a:schemeClr val="dk1"/>
              </a:buClr>
              <a:buSzPts val="1600"/>
              <a:buFont typeface="Courier New"/>
              <a:buNone/>
            </a:pPr>
            <a:r>
              <a:rPr b="1" lang="en-US" sz="1600">
                <a:latin typeface="Courier New"/>
                <a:ea typeface="Courier New"/>
                <a:cs typeface="Courier New"/>
                <a:sym typeface="Courier New"/>
              </a:rPr>
              <a:t>customer_type.lower() == "r"</a:t>
            </a:r>
            <a:endParaRPr/>
          </a:p>
          <a:p>
            <a:pPr indent="0" lvl="0" marL="0" rtl="0" algn="l">
              <a:spcBef>
                <a:spcPts val="400"/>
              </a:spcBef>
              <a:spcAft>
                <a:spcPts val="0"/>
              </a:spcAft>
              <a:buClr>
                <a:schemeClr val="dk1"/>
              </a:buClr>
              <a:buSzPts val="2000"/>
              <a:buFont typeface="Arial"/>
              <a:buNone/>
            </a:pPr>
            <a:r>
              <a:t/>
            </a:r>
            <a:endParaRPr/>
          </a:p>
        </p:txBody>
      </p:sp>
      <p:sp>
        <p:nvSpPr>
          <p:cNvPr id="179" name="Google Shape;179;p11"/>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80" name="Google Shape;180;p11"/>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81" name="Google Shape;181;p11"/>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The syntax of the if statement</a:t>
            </a:r>
            <a:endParaRPr/>
          </a:p>
        </p:txBody>
      </p:sp>
      <p:sp>
        <p:nvSpPr>
          <p:cNvPr id="187" name="Google Shape;187;p12"/>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a:bodyPr>
          <a:lstStyle/>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if </a:t>
            </a:r>
            <a:r>
              <a:rPr b="1" i="1" lang="en-US" sz="1600">
                <a:latin typeface="Courier New"/>
                <a:ea typeface="Courier New"/>
                <a:cs typeface="Courier New"/>
                <a:sym typeface="Courier New"/>
              </a:rPr>
              <a:t>boolean_expression</a:t>
            </a:r>
            <a:r>
              <a:rPr b="1" lang="en-US" sz="1600">
                <a:latin typeface="Courier New"/>
                <a:ea typeface="Courier New"/>
                <a:cs typeface="Courier New"/>
                <a:sym typeface="Courier New"/>
              </a:rPr>
              <a:t>:</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a:t>
            </a:r>
            <a:r>
              <a:rPr b="1" i="1" lang="en-US" sz="1600">
                <a:latin typeface="Courier New"/>
                <a:ea typeface="Courier New"/>
                <a:cs typeface="Courier New"/>
                <a:sym typeface="Courier New"/>
              </a:rPr>
              <a:t>statements...</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[elif </a:t>
            </a:r>
            <a:r>
              <a:rPr b="1" i="1" lang="en-US" sz="1600">
                <a:latin typeface="Courier New"/>
                <a:ea typeface="Courier New"/>
                <a:cs typeface="Courier New"/>
                <a:sym typeface="Courier New"/>
              </a:rPr>
              <a:t>boolean_expression</a:t>
            </a:r>
            <a:r>
              <a:rPr b="1" lang="en-US" sz="1600">
                <a:latin typeface="Courier New"/>
                <a:ea typeface="Courier New"/>
                <a:cs typeface="Courier New"/>
                <a:sym typeface="Courier New"/>
              </a:rPr>
              <a:t>:</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a:t>
            </a:r>
            <a:r>
              <a:rPr b="1" i="1" lang="en-US" sz="1600">
                <a:latin typeface="Courier New"/>
                <a:ea typeface="Courier New"/>
                <a:cs typeface="Courier New"/>
                <a:sym typeface="Courier New"/>
              </a:rPr>
              <a:t>statements...</a:t>
            </a:r>
            <a:r>
              <a:rPr b="1" lang="en-US" sz="1600">
                <a:latin typeface="Courier New"/>
                <a:ea typeface="Courier New"/>
                <a:cs typeface="Courier New"/>
                <a:sym typeface="Courier New"/>
              </a:rPr>
              <a:t>]...</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[else:</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a:t>
            </a:r>
            <a:r>
              <a:rPr b="1" i="1" lang="en-US" sz="1600">
                <a:latin typeface="Courier New"/>
                <a:ea typeface="Courier New"/>
                <a:cs typeface="Courier New"/>
                <a:sym typeface="Courier New"/>
              </a:rPr>
              <a:t>statements</a:t>
            </a:r>
            <a:r>
              <a:rPr b="1" lang="en-US" sz="1600">
                <a:latin typeface="Courier New"/>
                <a:ea typeface="Courier New"/>
                <a:cs typeface="Courier New"/>
                <a:sym typeface="Courier New"/>
              </a:rPr>
              <a:t>...]</a:t>
            </a:r>
            <a:endParaRPr/>
          </a:p>
          <a:p>
            <a:pPr indent="0" lvl="0" marL="0" rtl="0" algn="l">
              <a:spcBef>
                <a:spcPts val="320"/>
              </a:spcBef>
              <a:spcAft>
                <a:spcPts val="0"/>
              </a:spcAft>
              <a:buClr>
                <a:schemeClr val="dk1"/>
              </a:buClr>
              <a:buSzPts val="1600"/>
              <a:buFont typeface="Arial"/>
              <a:buNone/>
            </a:pPr>
            <a:r>
              <a:t/>
            </a:r>
            <a:endParaRPr sz="1600"/>
          </a:p>
        </p:txBody>
      </p:sp>
      <p:sp>
        <p:nvSpPr>
          <p:cNvPr id="188" name="Google Shape;188;p12"/>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89" name="Google Shape;189;p12"/>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90" name="Google Shape;190;p12"/>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Only an if clause</a:t>
            </a:r>
            <a:endParaRPr/>
          </a:p>
        </p:txBody>
      </p:sp>
      <p:sp>
        <p:nvSpPr>
          <p:cNvPr id="196" name="Google Shape;196;p13"/>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fontScale="92500" lnSpcReduction="20000"/>
          </a:bodyPr>
          <a:lstStyle/>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if age &gt;= 18:</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print("You may vote.")</a:t>
            </a:r>
            <a:endParaRPr/>
          </a:p>
          <a:p>
            <a:pPr indent="0" lvl="0" marL="0" rtl="0" algn="l">
              <a:spcBef>
                <a:spcPts val="1500"/>
              </a:spcBef>
              <a:spcAft>
                <a:spcPts val="0"/>
              </a:spcAft>
              <a:buClr>
                <a:srgbClr val="000099"/>
              </a:buClr>
              <a:buSzPct val="100000"/>
              <a:buFont typeface="Arial"/>
              <a:buNone/>
            </a:pPr>
            <a:r>
              <a:rPr b="1" lang="en-US" sz="2400">
                <a:solidFill>
                  <a:srgbClr val="000099"/>
                </a:solidFill>
                <a:latin typeface="Arial"/>
                <a:ea typeface="Arial"/>
                <a:cs typeface="Arial"/>
                <a:sym typeface="Arial"/>
              </a:rPr>
              <a:t>An if clause and an else clause</a:t>
            </a:r>
            <a:endParaRPr/>
          </a:p>
          <a:p>
            <a:pPr indent="0" lvl="0" marL="347345" marR="0" rtl="0" algn="l">
              <a:spcBef>
                <a:spcPts val="600"/>
              </a:spcBef>
              <a:spcAft>
                <a:spcPts val="0"/>
              </a:spcAft>
              <a:buClr>
                <a:schemeClr val="dk1"/>
              </a:buClr>
              <a:buSzPct val="100000"/>
              <a:buFont typeface="Courier New"/>
              <a:buNone/>
            </a:pPr>
            <a:r>
              <a:rPr b="1" lang="en-US" sz="1600">
                <a:latin typeface="Courier New"/>
                <a:ea typeface="Courier New"/>
                <a:cs typeface="Courier New"/>
                <a:sym typeface="Courier New"/>
              </a:rPr>
              <a:t>if age &gt;= 18:</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print("You may vote.")</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else:</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print("You are too young to vote.")</a:t>
            </a:r>
            <a:endParaRPr/>
          </a:p>
          <a:p>
            <a:pPr indent="0" lvl="0" marL="0" rtl="0" algn="l">
              <a:spcBef>
                <a:spcPts val="1500"/>
              </a:spcBef>
              <a:spcAft>
                <a:spcPts val="0"/>
              </a:spcAft>
              <a:buClr>
                <a:srgbClr val="000099"/>
              </a:buClr>
              <a:buSzPct val="100000"/>
              <a:buFont typeface="Arial"/>
              <a:buNone/>
            </a:pPr>
            <a:r>
              <a:rPr b="1" lang="en-US" sz="2400">
                <a:solidFill>
                  <a:srgbClr val="000099"/>
                </a:solidFill>
                <a:latin typeface="Arial"/>
                <a:ea typeface="Arial"/>
                <a:cs typeface="Arial"/>
                <a:sym typeface="Arial"/>
              </a:rPr>
              <a:t>An if clause, two elif clauses, and an else clause</a:t>
            </a:r>
            <a:endParaRPr/>
          </a:p>
          <a:p>
            <a:pPr indent="0" lvl="0" marL="347345" marR="0" rtl="0" algn="l">
              <a:spcBef>
                <a:spcPts val="600"/>
              </a:spcBef>
              <a:spcAft>
                <a:spcPts val="0"/>
              </a:spcAft>
              <a:buClr>
                <a:schemeClr val="dk1"/>
              </a:buClr>
              <a:buSzPct val="100000"/>
              <a:buFont typeface="Courier New"/>
              <a:buNone/>
            </a:pPr>
            <a:r>
              <a:rPr b="1" lang="en-US" sz="1600">
                <a:latin typeface="Courier New"/>
                <a:ea typeface="Courier New"/>
                <a:cs typeface="Courier New"/>
                <a:sym typeface="Courier New"/>
              </a:rPr>
              <a:t>if invoice_total &gt;= 500:</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discount_percent = .2</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elif invoice_total &gt;= 250:</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discount_percent = .1</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elif invoice_total &gt; 0:</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discount_percent = 0</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else:</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print("Invoice total must be greater than zero.")</a:t>
            </a:r>
            <a:endParaRPr/>
          </a:p>
          <a:p>
            <a:pPr indent="0" lvl="0" marL="0" rtl="0" algn="l">
              <a:spcBef>
                <a:spcPts val="400"/>
              </a:spcBef>
              <a:spcAft>
                <a:spcPts val="0"/>
              </a:spcAft>
              <a:buClr>
                <a:schemeClr val="dk1"/>
              </a:buClr>
              <a:buSzPct val="100000"/>
              <a:buFont typeface="Arial"/>
              <a:buNone/>
            </a:pPr>
            <a:r>
              <a:t/>
            </a:r>
            <a:endParaRPr/>
          </a:p>
        </p:txBody>
      </p:sp>
      <p:sp>
        <p:nvSpPr>
          <p:cNvPr id="197" name="Google Shape;197;p13"/>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98" name="Google Shape;198;p13"/>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99" name="Google Shape;199;p13"/>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The operation of an if statement</a:t>
            </a:r>
            <a:endParaRPr/>
          </a:p>
        </p:txBody>
      </p:sp>
      <p:sp>
        <p:nvSpPr>
          <p:cNvPr id="205" name="Google Shape;205;p14"/>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lnSpcReduction="20000"/>
          </a:bodyPr>
          <a:lstStyle/>
          <a:p>
            <a:pPr indent="-342900" lvl="0" marL="342900" marR="274320" rtl="0" algn="l">
              <a:spcBef>
                <a:spcPts val="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An </a:t>
            </a:r>
            <a:r>
              <a:rPr i="1" lang="en-US">
                <a:latin typeface="Times New Roman"/>
                <a:ea typeface="Times New Roman"/>
                <a:cs typeface="Times New Roman"/>
                <a:sym typeface="Times New Roman"/>
              </a:rPr>
              <a:t>if</a:t>
            </a:r>
            <a:r>
              <a:rPr lang="en-US">
                <a:latin typeface="Times New Roman"/>
                <a:ea typeface="Times New Roman"/>
                <a:cs typeface="Times New Roman"/>
                <a:sym typeface="Times New Roman"/>
              </a:rPr>
              <a:t> </a:t>
            </a:r>
            <a:r>
              <a:rPr i="1" lang="en-US">
                <a:latin typeface="Times New Roman"/>
                <a:ea typeface="Times New Roman"/>
                <a:cs typeface="Times New Roman"/>
                <a:sym typeface="Times New Roman"/>
              </a:rPr>
              <a:t>statement</a:t>
            </a:r>
            <a:r>
              <a:rPr lang="en-US">
                <a:latin typeface="Times New Roman"/>
                <a:ea typeface="Times New Roman"/>
                <a:cs typeface="Times New Roman"/>
                <a:sym typeface="Times New Roman"/>
              </a:rPr>
              <a:t> always contains an </a:t>
            </a:r>
            <a:r>
              <a:rPr i="1" lang="en-US">
                <a:latin typeface="Times New Roman"/>
                <a:ea typeface="Times New Roman"/>
                <a:cs typeface="Times New Roman"/>
                <a:sym typeface="Times New Roman"/>
              </a:rPr>
              <a:t>if clause</a:t>
            </a:r>
            <a:r>
              <a:rPr lang="en-US">
                <a:latin typeface="Times New Roman"/>
                <a:ea typeface="Times New Roman"/>
                <a:cs typeface="Times New Roman"/>
                <a:sym typeface="Times New Roman"/>
              </a:rPr>
              <a:t>. In addition, it may contain one or more </a:t>
            </a:r>
            <a:r>
              <a:rPr i="1" lang="en-US">
                <a:latin typeface="Times New Roman"/>
                <a:ea typeface="Times New Roman"/>
                <a:cs typeface="Times New Roman"/>
                <a:sym typeface="Times New Roman"/>
              </a:rPr>
              <a:t>elif clauses</a:t>
            </a:r>
            <a:r>
              <a:rPr lang="en-US">
                <a:latin typeface="Times New Roman"/>
                <a:ea typeface="Times New Roman"/>
                <a:cs typeface="Times New Roman"/>
                <a:sym typeface="Times New Roman"/>
              </a:rPr>
              <a:t> and one </a:t>
            </a:r>
            <a:r>
              <a:rPr i="1" lang="en-US">
                <a:latin typeface="Times New Roman"/>
                <a:ea typeface="Times New Roman"/>
                <a:cs typeface="Times New Roman"/>
                <a:sym typeface="Times New Roman"/>
              </a:rPr>
              <a:t>else clause</a:t>
            </a:r>
            <a:r>
              <a:rPr lang="en-US">
                <a:latin typeface="Times New Roman"/>
                <a:ea typeface="Times New Roman"/>
                <a:cs typeface="Times New Roman"/>
                <a:sym typeface="Times New Roman"/>
              </a:rPr>
              <a:t>. </a:t>
            </a:r>
            <a:endParaRPr/>
          </a:p>
          <a:p>
            <a:pPr indent="-342900" lvl="0" marL="342900" marR="274320" rtl="0" algn="l">
              <a:spcBef>
                <a:spcPts val="6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When an if statement is executed, the condition in theif clause is evaluated first. If it is true, the statements in this clause are executed and the if statement ends. Otherwise, the condition in the first elif (else if) clause is evaluated.</a:t>
            </a:r>
            <a:endParaRPr/>
          </a:p>
          <a:p>
            <a:pPr indent="-342900" lvl="0" marL="342900" marR="274320" rtl="0" algn="l">
              <a:spcBef>
                <a:spcPts val="6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If the condition in the first elif clause is true, the statements in this clause are executed. Otherwise, the condition in the next elif clause is evaluated. This continues until the condition in one of the elif clauses is true or the else clause is reached.</a:t>
            </a:r>
            <a:endParaRPr/>
          </a:p>
          <a:p>
            <a:pPr indent="-342900" lvl="0" marL="342900" marR="274320" rtl="0" algn="l">
              <a:spcBef>
                <a:spcPts val="6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The statements in the else clause are executed if the conditions in all of the preceding clauses are false.</a:t>
            </a:r>
            <a:endParaRPr/>
          </a:p>
          <a:p>
            <a:pPr indent="-342900" lvl="0" marL="342900" marR="274320" rtl="0" algn="l">
              <a:spcBef>
                <a:spcPts val="6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Only one block of statements can be run each time an if statement is executed.</a:t>
            </a:r>
            <a:endParaRPr/>
          </a:p>
          <a:p>
            <a:pPr indent="0" lvl="0" marL="0" rtl="0" algn="l">
              <a:spcBef>
                <a:spcPts val="1000"/>
              </a:spcBef>
              <a:spcAft>
                <a:spcPts val="0"/>
              </a:spcAft>
              <a:buClr>
                <a:schemeClr val="dk1"/>
              </a:buClr>
              <a:buSzPts val="2000"/>
              <a:buFont typeface="Arial"/>
              <a:buNone/>
            </a:pPr>
            <a:r>
              <a:t/>
            </a:r>
            <a:endParaRPr/>
          </a:p>
        </p:txBody>
      </p:sp>
      <p:sp>
        <p:nvSpPr>
          <p:cNvPr id="206" name="Google Shape;206;p14"/>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07" name="Google Shape;207;p14"/>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08" name="Google Shape;208;p14"/>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5"/>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An if statement used for grading</a:t>
            </a:r>
            <a:endParaRPr/>
          </a:p>
        </p:txBody>
      </p:sp>
      <p:sp>
        <p:nvSpPr>
          <p:cNvPr id="214" name="Google Shape;214;p15"/>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fontScale="92500" lnSpcReduction="20000"/>
          </a:bodyPr>
          <a:lstStyle/>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score = int(input("Enter test score: "))</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if score &gt;= 90:</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    grade = "A"</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elif score &gt;= 80:</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    grade = "B"</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elif score &gt;= 70:</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    grade = "C"</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elif score &gt;= 60:</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    grade = "D"</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else:</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    grade = "F"</a:t>
            </a:r>
            <a:endParaRPr/>
          </a:p>
          <a:p>
            <a:pPr indent="0" lvl="0" marL="0" marR="0" rtl="0" algn="l">
              <a:spcBef>
                <a:spcPts val="900"/>
              </a:spcBef>
              <a:spcAft>
                <a:spcPts val="0"/>
              </a:spcAft>
              <a:buClr>
                <a:srgbClr val="000099"/>
              </a:buClr>
              <a:buSzPct val="100000"/>
              <a:buFont typeface="Arial"/>
              <a:buNone/>
            </a:pPr>
            <a:r>
              <a:rPr b="1" lang="en-US" sz="2400">
                <a:solidFill>
                  <a:srgbClr val="000099"/>
                </a:solidFill>
                <a:latin typeface="Arial"/>
                <a:ea typeface="Arial"/>
                <a:cs typeface="Arial"/>
                <a:sym typeface="Arial"/>
              </a:rPr>
              <a:t>Another way the if statement could be coded</a:t>
            </a:r>
            <a:endParaRPr/>
          </a:p>
          <a:p>
            <a:pPr indent="0" lvl="0" marL="347345" marR="0" rtl="0" algn="l">
              <a:spcBef>
                <a:spcPts val="600"/>
              </a:spcBef>
              <a:spcAft>
                <a:spcPts val="0"/>
              </a:spcAft>
              <a:buClr>
                <a:schemeClr val="dk1"/>
              </a:buClr>
              <a:buSzPct val="100000"/>
              <a:buFont typeface="Courier New"/>
              <a:buNone/>
            </a:pPr>
            <a:r>
              <a:rPr b="1" lang="en-US" sz="1300">
                <a:latin typeface="Courier New"/>
                <a:ea typeface="Courier New"/>
                <a:cs typeface="Courier New"/>
                <a:sym typeface="Courier New"/>
              </a:rPr>
              <a:t>score = int(input("Enter test score: "))</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if score &gt;= 90 and score &lt;= 100:</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    grade = "A"</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elif score &gt;= 80 and score &lt; 90:</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    grade = "B"</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elif score &gt;= 70 and score &lt; 80:</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    grade = "C"</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elif score &gt;= 60 and score &lt; 70:</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    grade = "D"</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elif score &lt; 60:</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    grade = "F"</a:t>
            </a:r>
            <a:endParaRPr/>
          </a:p>
          <a:p>
            <a:pPr indent="0" lvl="0" marL="0" rtl="0" algn="l">
              <a:spcBef>
                <a:spcPts val="400"/>
              </a:spcBef>
              <a:spcAft>
                <a:spcPts val="0"/>
              </a:spcAft>
              <a:buClr>
                <a:schemeClr val="dk1"/>
              </a:buClr>
              <a:buSzPct val="100000"/>
              <a:buFont typeface="Arial"/>
              <a:buNone/>
            </a:pPr>
            <a:r>
              <a:t/>
            </a:r>
            <a:endParaRPr/>
          </a:p>
        </p:txBody>
      </p:sp>
      <p:sp>
        <p:nvSpPr>
          <p:cNvPr id="215" name="Google Shape;215;p15"/>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16" name="Google Shape;216;p15"/>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17" name="Google Shape;217;p15"/>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An if statement that validates the range of a score</a:t>
            </a:r>
            <a:endParaRPr/>
          </a:p>
        </p:txBody>
      </p:sp>
      <p:sp>
        <p:nvSpPr>
          <p:cNvPr id="223" name="Google Shape;223;p16"/>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a:bodyPr>
          <a:lstStyle/>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score = int(input("Enter test score: "))</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if score &gt;= 0 and score &lt;= 100:</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total_score += score</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else:</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print("Test score must be from 0 - 100.")</a:t>
            </a:r>
            <a:endParaRPr/>
          </a:p>
          <a:p>
            <a:pPr indent="0" lvl="0" marL="0" rtl="0" algn="l">
              <a:spcBef>
                <a:spcPts val="320"/>
              </a:spcBef>
              <a:spcAft>
                <a:spcPts val="0"/>
              </a:spcAft>
              <a:buClr>
                <a:schemeClr val="dk1"/>
              </a:buClr>
              <a:buSzPts val="1600"/>
              <a:buFont typeface="Arial"/>
              <a:buNone/>
            </a:pPr>
            <a:r>
              <a:t/>
            </a:r>
            <a:endParaRPr sz="1600"/>
          </a:p>
        </p:txBody>
      </p:sp>
      <p:sp>
        <p:nvSpPr>
          <p:cNvPr id="224" name="Google Shape;224;p16"/>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25" name="Google Shape;225;p16"/>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26" name="Google Shape;226;p16"/>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An if statement that validates the customer type</a:t>
            </a:r>
            <a:endParaRPr/>
          </a:p>
        </p:txBody>
      </p:sp>
      <p:sp>
        <p:nvSpPr>
          <p:cNvPr id="232" name="Google Shape;232;p17"/>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a:bodyPr>
          <a:lstStyle/>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is_valid = True</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customer_type = input("Enter customer type (r/w): ")</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if customer_type == "r" or customer_type == "w":</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pass           # this statement does nothing</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else:</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print("Customer type must be 'r' or 'w'.")</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is_valid = False</a:t>
            </a:r>
            <a:endParaRPr/>
          </a:p>
          <a:p>
            <a:pPr indent="0" lvl="0" marL="0" rtl="0" algn="l">
              <a:spcBef>
                <a:spcPts val="320"/>
              </a:spcBef>
              <a:spcAft>
                <a:spcPts val="0"/>
              </a:spcAft>
              <a:buClr>
                <a:schemeClr val="dk1"/>
              </a:buClr>
              <a:buSzPts val="1600"/>
              <a:buFont typeface="Arial"/>
              <a:buNone/>
            </a:pPr>
            <a:r>
              <a:t/>
            </a:r>
            <a:endParaRPr sz="1600"/>
          </a:p>
        </p:txBody>
      </p:sp>
      <p:sp>
        <p:nvSpPr>
          <p:cNvPr id="233" name="Google Shape;233;p17"/>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34" name="Google Shape;234;p17"/>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35" name="Google Shape;235;p17"/>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A table that summarizes the discount rules</a:t>
            </a:r>
            <a:endParaRPr/>
          </a:p>
        </p:txBody>
      </p:sp>
      <p:sp>
        <p:nvSpPr>
          <p:cNvPr id="241" name="Google Shape;241;p18"/>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Font typeface="Arial"/>
              <a:buNone/>
            </a:pPr>
            <a:r>
              <a:rPr b="1" lang="en-US">
                <a:latin typeface="Arial"/>
                <a:ea typeface="Arial"/>
                <a:cs typeface="Arial"/>
                <a:sym typeface="Arial"/>
              </a:rPr>
              <a:t>Type code	Invoice total	Discount percent</a:t>
            </a:r>
            <a:endParaRPr/>
          </a:p>
          <a:p>
            <a:pPr indent="0" lvl="0" marL="0" rtl="0" algn="l">
              <a:spcBef>
                <a:spcPts val="120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r (for Retail)	&lt; 100	0</a:t>
            </a:r>
            <a:endParaRPr sz="1600">
              <a:latin typeface="Times New Roman"/>
              <a:ea typeface="Times New Roman"/>
              <a:cs typeface="Times New Roman"/>
              <a:sym typeface="Times New Roman"/>
            </a:endParaRPr>
          </a:p>
          <a:p>
            <a:pPr indent="0" lvl="0" marL="0" rtl="0" algn="l">
              <a:spcBef>
                <a:spcPts val="120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	&gt;= 100 and &lt; 250	.1</a:t>
            </a:r>
            <a:endParaRPr sz="1600">
              <a:latin typeface="Times New Roman"/>
              <a:ea typeface="Times New Roman"/>
              <a:cs typeface="Times New Roman"/>
              <a:sym typeface="Times New Roman"/>
            </a:endParaRPr>
          </a:p>
          <a:p>
            <a:pPr indent="0" lvl="0" marL="0" rtl="0" algn="l">
              <a:spcBef>
                <a:spcPts val="120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	&gt;= 250	.2</a:t>
            </a:r>
            <a:endParaRPr sz="1600">
              <a:latin typeface="Times New Roman"/>
              <a:ea typeface="Times New Roman"/>
              <a:cs typeface="Times New Roman"/>
              <a:sym typeface="Times New Roman"/>
            </a:endParaRPr>
          </a:p>
          <a:p>
            <a:pPr indent="0" lvl="0" marL="0" rtl="0" algn="l">
              <a:spcBef>
                <a:spcPts val="120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w (for Wholesale)	&lt; 500	.4</a:t>
            </a:r>
            <a:endParaRPr sz="1600">
              <a:latin typeface="Times New Roman"/>
              <a:ea typeface="Times New Roman"/>
              <a:cs typeface="Times New Roman"/>
              <a:sym typeface="Times New Roman"/>
            </a:endParaRPr>
          </a:p>
          <a:p>
            <a:pPr indent="0" lvl="0" marL="0" rtl="0" algn="l">
              <a:spcBef>
                <a:spcPts val="120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	&gt;= 500	.5</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2000"/>
              <a:buFont typeface="Arial"/>
              <a:buNone/>
            </a:pPr>
            <a:r>
              <a:t/>
            </a:r>
            <a:endParaRPr/>
          </a:p>
        </p:txBody>
      </p:sp>
      <p:sp>
        <p:nvSpPr>
          <p:cNvPr id="242" name="Google Shape;242;p18"/>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43" name="Google Shape;243;p18"/>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44" name="Google Shape;244;p18"/>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Nested if statements</a:t>
            </a:r>
            <a:endParaRPr/>
          </a:p>
        </p:txBody>
      </p:sp>
      <p:sp>
        <p:nvSpPr>
          <p:cNvPr id="250" name="Google Shape;250;p19"/>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if customer_type.lower() == "r":</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if invoice_total &lt; 100:</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discount_percent = 0</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elif invoice_total &gt;= 100 and invoice_total &lt; 250:</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discount_percent = .1</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elif invoice_total &gt;= 250:</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discount_percent = .2</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elif customer_type.lower() == "w":</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if invoice_total &lt; 500:</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discount_percent = .4</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elif invoice_total &gt;= 500:</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discount_percent = .5</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else:</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discount_percent = 0</a:t>
            </a:r>
            <a:endParaRPr/>
          </a:p>
          <a:p>
            <a:pPr indent="0" lvl="0" marL="0" rtl="0" algn="l">
              <a:spcBef>
                <a:spcPts val="320"/>
              </a:spcBef>
              <a:spcAft>
                <a:spcPts val="0"/>
              </a:spcAft>
              <a:buClr>
                <a:schemeClr val="dk1"/>
              </a:buClr>
              <a:buSzPts val="1600"/>
              <a:buFont typeface="Arial"/>
              <a:buNone/>
            </a:pPr>
            <a:r>
              <a:t/>
            </a:r>
            <a:endParaRPr sz="1600"/>
          </a:p>
        </p:txBody>
      </p:sp>
      <p:sp>
        <p:nvSpPr>
          <p:cNvPr id="251" name="Google Shape;251;p19"/>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52" name="Google Shape;252;p19"/>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53" name="Google Shape;253;p19"/>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Applied objectives</a:t>
            </a:r>
            <a:endParaRPr/>
          </a:p>
        </p:txBody>
      </p:sp>
      <p:sp>
        <p:nvSpPr>
          <p:cNvPr id="99" name="Google Shape;99;p2"/>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a:bodyPr>
          <a:lstStyle/>
          <a:p>
            <a:pPr indent="-342900" lvl="0" marL="342900" marR="274320" rtl="0" algn="l">
              <a:spcBef>
                <a:spcPts val="0"/>
              </a:spcBef>
              <a:spcAft>
                <a:spcPts val="0"/>
              </a:spcAft>
              <a:buClr>
                <a:schemeClr val="dk1"/>
              </a:buClr>
              <a:buSzPts val="2000"/>
              <a:buFont typeface="Arial"/>
              <a:buAutoNum type="arabicPeriod"/>
            </a:pPr>
            <a:r>
              <a:rPr lang="en-US">
                <a:latin typeface="Times New Roman"/>
                <a:ea typeface="Times New Roman"/>
                <a:cs typeface="Times New Roman"/>
                <a:sym typeface="Times New Roman"/>
              </a:rPr>
              <a:t>Code, test, and debug programs that require the skills that you’ve learned in this chapter. That includes the use of:</a:t>
            </a:r>
            <a:endParaRPr/>
          </a:p>
          <a:p>
            <a:pPr indent="0" lvl="0" marL="347345" marR="274320" rtl="0" algn="l">
              <a:spcBef>
                <a:spcPts val="600"/>
              </a:spcBef>
              <a:spcAft>
                <a:spcPts val="0"/>
              </a:spcAft>
              <a:buClr>
                <a:schemeClr val="dk1"/>
              </a:buClr>
              <a:buSzPts val="2000"/>
              <a:buFont typeface="Times New Roman"/>
              <a:buNone/>
            </a:pPr>
            <a:r>
              <a:rPr lang="en-US">
                <a:latin typeface="Times New Roman"/>
                <a:ea typeface="Times New Roman"/>
                <a:cs typeface="Times New Roman"/>
                <a:sym typeface="Times New Roman"/>
              </a:rPr>
              <a:t>if statements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while statements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for statements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break and continue statements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pass statements</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assignment expressions</a:t>
            </a:r>
            <a:endParaRPr/>
          </a:p>
          <a:p>
            <a:pPr indent="-349250" lvl="0" marL="349250" marR="274320" rtl="0" algn="l">
              <a:spcBef>
                <a:spcPts val="600"/>
              </a:spcBef>
              <a:spcAft>
                <a:spcPts val="0"/>
              </a:spcAft>
              <a:buClr>
                <a:schemeClr val="dk1"/>
              </a:buClr>
              <a:buSzPts val="2000"/>
              <a:buFont typeface="Arial"/>
              <a:buAutoNum type="arabicPeriod" startAt="2"/>
            </a:pPr>
            <a:r>
              <a:rPr lang="en-US">
                <a:latin typeface="Times New Roman"/>
                <a:ea typeface="Times New Roman"/>
                <a:cs typeface="Times New Roman"/>
                <a:sym typeface="Times New Roman"/>
              </a:rPr>
              <a:t>Use pseudocode to plan your control structures and programs.</a:t>
            </a:r>
            <a:endParaRPr/>
          </a:p>
          <a:p>
            <a:pPr indent="0" lvl="0" marL="0" marR="274320" rtl="0" algn="l">
              <a:spcBef>
                <a:spcPts val="600"/>
              </a:spcBef>
              <a:spcAft>
                <a:spcPts val="0"/>
              </a:spcAft>
              <a:buClr>
                <a:schemeClr val="dk1"/>
              </a:buClr>
              <a:buSzPts val="2000"/>
              <a:buFont typeface="Arial"/>
              <a:buNone/>
            </a:pPr>
            <a:r>
              <a:t/>
            </a:r>
            <a:endParaRPr>
              <a:latin typeface="Times New Roman"/>
              <a:ea typeface="Times New Roman"/>
              <a:cs typeface="Times New Roman"/>
              <a:sym typeface="Times New Roman"/>
            </a:endParaRPr>
          </a:p>
        </p:txBody>
      </p:sp>
      <p:sp>
        <p:nvSpPr>
          <p:cNvPr id="100" name="Google Shape;100;p2"/>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01" name="Google Shape;101;p2"/>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02" name="Google Shape;102;p2"/>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lnSpcReduction="20000"/>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C3,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An if statement that gets the same results</a:t>
            </a:r>
            <a:endParaRPr/>
          </a:p>
        </p:txBody>
      </p:sp>
      <p:sp>
        <p:nvSpPr>
          <p:cNvPr id="259" name="Google Shape;259;p20"/>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chemeClr val="dk1"/>
              </a:buClr>
              <a:buSzPts val="1600"/>
              <a:buFont typeface="Courier New"/>
              <a:buNone/>
            </a:pPr>
            <a:r>
              <a:rPr b="1" lang="en-US" sz="1600">
                <a:highlight>
                  <a:srgbClr val="FFFF00"/>
                </a:highlight>
                <a:latin typeface="Courier New"/>
                <a:ea typeface="Courier New"/>
                <a:cs typeface="Courier New"/>
                <a:sym typeface="Courier New"/>
              </a:rPr>
              <a:t># the discounts for Retail customers</a:t>
            </a:r>
            <a:endParaRPr b="1" sz="1600">
              <a:latin typeface="Courier New"/>
              <a:ea typeface="Courier New"/>
              <a:cs typeface="Courier New"/>
              <a:sym typeface="Courier New"/>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if customer_type.lower() == "r" and invoice_total &lt; 100:</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discount_percent = 0</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elif customer_type.lower() == "r" and (</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invoice_total &gt;= 100 and invoice_total &lt; 250):</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discount_percent = .1</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elif customer_type.lower() == "r" and invoice_total &gt;= 250:</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discount_percent = .2</a:t>
            </a:r>
            <a:endParaRPr/>
          </a:p>
          <a:p>
            <a:pPr indent="0" lvl="0" marL="0" rtl="0" algn="l">
              <a:spcBef>
                <a:spcPts val="0"/>
              </a:spcBef>
              <a:spcAft>
                <a:spcPts val="0"/>
              </a:spcAft>
              <a:buClr>
                <a:schemeClr val="dk1"/>
              </a:buClr>
              <a:buSzPts val="1600"/>
              <a:buFont typeface="Courier New"/>
              <a:buNone/>
            </a:pPr>
            <a:r>
              <a:rPr b="1" lang="en-US" sz="1600">
                <a:highlight>
                  <a:srgbClr val="FFFF00"/>
                </a:highlight>
                <a:latin typeface="Courier New"/>
                <a:ea typeface="Courier New"/>
                <a:cs typeface="Courier New"/>
                <a:sym typeface="Courier New"/>
              </a:rPr>
              <a:t># the discounts for Wholesale customers</a:t>
            </a:r>
            <a:endParaRPr b="1" sz="1600">
              <a:latin typeface="Courier New"/>
              <a:ea typeface="Courier New"/>
              <a:cs typeface="Courier New"/>
              <a:sym typeface="Courier New"/>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elif customer_type.lower() == "w" and invoice_total &lt; 500:</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discount_percent = .4</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elif customer_type.lower() == "w" and invoice_total &gt;= 500:</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discount_percent = .5</a:t>
            </a:r>
            <a:endParaRPr/>
          </a:p>
          <a:p>
            <a:pPr indent="0" lvl="0" marL="0" rtl="0" algn="l">
              <a:spcBef>
                <a:spcPts val="0"/>
              </a:spcBef>
              <a:spcAft>
                <a:spcPts val="0"/>
              </a:spcAft>
              <a:buClr>
                <a:schemeClr val="dk1"/>
              </a:buClr>
              <a:buSzPts val="1600"/>
              <a:buFont typeface="Courier New"/>
              <a:buNone/>
            </a:pPr>
            <a:r>
              <a:rPr b="1" lang="en-US" sz="1600">
                <a:highlight>
                  <a:srgbClr val="FFFF00"/>
                </a:highlight>
                <a:latin typeface="Courier New"/>
                <a:ea typeface="Courier New"/>
                <a:cs typeface="Courier New"/>
                <a:sym typeface="Courier New"/>
              </a:rPr>
              <a:t># all other customers</a:t>
            </a:r>
            <a:endParaRPr b="1" sz="1600">
              <a:latin typeface="Courier New"/>
              <a:ea typeface="Courier New"/>
              <a:cs typeface="Courier New"/>
              <a:sym typeface="Courier New"/>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else:</a:t>
            </a:r>
            <a:endParaRPr/>
          </a:p>
          <a:p>
            <a:pPr indent="0" lvl="0" marL="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discount_percent = 0</a:t>
            </a:r>
            <a:endParaRPr/>
          </a:p>
          <a:p>
            <a:pPr indent="0" lvl="0" marL="0" rtl="0" algn="l">
              <a:spcBef>
                <a:spcPts val="320"/>
              </a:spcBef>
              <a:spcAft>
                <a:spcPts val="0"/>
              </a:spcAft>
              <a:buClr>
                <a:schemeClr val="dk1"/>
              </a:buClr>
              <a:buSzPts val="1600"/>
              <a:buFont typeface="Arial"/>
              <a:buNone/>
            </a:pPr>
            <a:r>
              <a:t/>
            </a:r>
            <a:endParaRPr sz="1600"/>
          </a:p>
        </p:txBody>
      </p:sp>
      <p:sp>
        <p:nvSpPr>
          <p:cNvPr id="260" name="Google Shape;260;p20"/>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61" name="Google Shape;261;p20"/>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62" name="Google Shape;262;p20"/>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Pseudocode for customer discounts</a:t>
            </a:r>
            <a:endParaRPr/>
          </a:p>
        </p:txBody>
      </p:sp>
      <p:sp>
        <p:nvSpPr>
          <p:cNvPr id="268" name="Google Shape;268;p21"/>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fontScale="92500" lnSpcReduction="20000"/>
          </a:bodyPr>
          <a:lstStyle/>
          <a:p>
            <a:pPr indent="0" lvl="0" marL="347345" marR="0" rtl="0" algn="l">
              <a:spcBef>
                <a:spcPts val="0"/>
              </a:spcBef>
              <a:spcAft>
                <a:spcPts val="0"/>
              </a:spcAft>
              <a:buClr>
                <a:schemeClr val="dk1"/>
              </a:buClr>
              <a:buSzPct val="100000"/>
              <a:buFont typeface="Times New Roman"/>
              <a:buNone/>
            </a:pPr>
            <a:r>
              <a:rPr lang="en-US" sz="1600">
                <a:latin typeface="Times New Roman"/>
                <a:ea typeface="Times New Roman"/>
                <a:cs typeface="Times New Roman"/>
                <a:sym typeface="Times New Roman"/>
              </a:rPr>
              <a:t>Get customer type</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ct val="100000"/>
              <a:buFont typeface="Times New Roman"/>
              <a:buNone/>
            </a:pPr>
            <a:r>
              <a:rPr b="1" lang="en-US" sz="1600">
                <a:latin typeface="Times New Roman"/>
                <a:ea typeface="Times New Roman"/>
                <a:cs typeface="Times New Roman"/>
                <a:sym typeface="Times New Roman"/>
              </a:rPr>
              <a:t>IF</a:t>
            </a:r>
            <a:r>
              <a:rPr lang="en-US" sz="1600">
                <a:latin typeface="Times New Roman"/>
                <a:ea typeface="Times New Roman"/>
                <a:cs typeface="Times New Roman"/>
                <a:sym typeface="Times New Roman"/>
              </a:rPr>
              <a:t> type = R</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ct val="100000"/>
              <a:buFont typeface="Times New Roman"/>
              <a:buNone/>
            </a:pPr>
            <a:r>
              <a:rPr b="1" lang="en-US" sz="1600">
                <a:latin typeface="Times New Roman"/>
                <a:ea typeface="Times New Roman"/>
                <a:cs typeface="Times New Roman"/>
                <a:sym typeface="Times New Roman"/>
              </a:rPr>
              <a:t>	IF </a:t>
            </a:r>
            <a:r>
              <a:rPr lang="en-US" sz="1600">
                <a:latin typeface="Times New Roman"/>
                <a:ea typeface="Times New Roman"/>
                <a:cs typeface="Times New Roman"/>
                <a:sym typeface="Times New Roman"/>
              </a:rPr>
              <a:t>invoice total &lt; 250</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ct val="100000"/>
              <a:buFont typeface="Times New Roman"/>
              <a:buNone/>
            </a:pPr>
            <a:r>
              <a:rPr b="1" lang="en-US" sz="16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discount = 0</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ct val="100000"/>
              <a:buFont typeface="Times New Roman"/>
              <a:buNone/>
            </a:pP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ELSE IF</a:t>
            </a:r>
            <a:r>
              <a:rPr lang="en-US" sz="1600">
                <a:latin typeface="Times New Roman"/>
                <a:ea typeface="Times New Roman"/>
                <a:cs typeface="Times New Roman"/>
                <a:sym typeface="Times New Roman"/>
              </a:rPr>
              <a:t> invoice total &gt;= 250</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ct val="100000"/>
              <a:buFont typeface="Times New Roman"/>
              <a:buNone/>
            </a:pPr>
            <a:r>
              <a:rPr lang="en-US" sz="1600">
                <a:latin typeface="Times New Roman"/>
                <a:ea typeface="Times New Roman"/>
                <a:cs typeface="Times New Roman"/>
                <a:sym typeface="Times New Roman"/>
              </a:rPr>
              <a:t>		discount = 20%</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ct val="100000"/>
              <a:buFont typeface="Times New Roman"/>
              <a:buNone/>
            </a:pPr>
            <a:r>
              <a:rPr b="1" lang="en-US" sz="1600">
                <a:latin typeface="Times New Roman"/>
                <a:ea typeface="Times New Roman"/>
                <a:cs typeface="Times New Roman"/>
                <a:sym typeface="Times New Roman"/>
              </a:rPr>
              <a:t>ELSE IF</a:t>
            </a:r>
            <a:r>
              <a:rPr lang="en-US" sz="1600">
                <a:latin typeface="Times New Roman"/>
                <a:ea typeface="Times New Roman"/>
                <a:cs typeface="Times New Roman"/>
                <a:sym typeface="Times New Roman"/>
              </a:rPr>
              <a:t> type = W</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ct val="100000"/>
              <a:buFont typeface="Times New Roman"/>
              <a:buNone/>
            </a:pPr>
            <a:r>
              <a:rPr lang="en-US" sz="1600">
                <a:latin typeface="Times New Roman"/>
                <a:ea typeface="Times New Roman"/>
                <a:cs typeface="Times New Roman"/>
                <a:sym typeface="Times New Roman"/>
              </a:rPr>
              <a:t>	discount = 40%</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ct val="100000"/>
              <a:buFont typeface="Times New Roman"/>
              <a:buNone/>
            </a:pPr>
            <a:r>
              <a:rPr b="1" lang="en-US" sz="1600">
                <a:latin typeface="Times New Roman"/>
                <a:ea typeface="Times New Roman"/>
                <a:cs typeface="Times New Roman"/>
                <a:sym typeface="Times New Roman"/>
              </a:rPr>
              <a:t>ELSE</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ct val="100000"/>
              <a:buFont typeface="Times New Roman"/>
              <a:buNone/>
            </a:pPr>
            <a:r>
              <a:rPr lang="en-US" sz="1600">
                <a:latin typeface="Times New Roman"/>
                <a:ea typeface="Times New Roman"/>
                <a:cs typeface="Times New Roman"/>
                <a:sym typeface="Times New Roman"/>
              </a:rPr>
              <a:t>	print invalid type message</a:t>
            </a:r>
            <a:endParaRPr b="1" sz="1600">
              <a:latin typeface="Courier New"/>
              <a:ea typeface="Courier New"/>
              <a:cs typeface="Courier New"/>
              <a:sym typeface="Courier New"/>
            </a:endParaRPr>
          </a:p>
          <a:p>
            <a:pPr indent="0" lvl="0" marL="347345" marR="0" rtl="0" algn="l">
              <a:spcBef>
                <a:spcPts val="900"/>
              </a:spcBef>
              <a:spcAft>
                <a:spcPts val="0"/>
              </a:spcAft>
              <a:buClr>
                <a:srgbClr val="000099"/>
              </a:buClr>
              <a:buSzPct val="100000"/>
              <a:buFont typeface="Arial"/>
              <a:buNone/>
            </a:pPr>
            <a:r>
              <a:rPr b="1" lang="en-US">
                <a:solidFill>
                  <a:srgbClr val="000099"/>
                </a:solidFill>
                <a:latin typeface="Arial"/>
                <a:ea typeface="Arial"/>
                <a:cs typeface="Arial"/>
                <a:sym typeface="Arial"/>
              </a:rPr>
              <a:t>The Python code that’s based on the pseudocode</a:t>
            </a:r>
            <a:endParaRPr/>
          </a:p>
          <a:p>
            <a:pPr indent="0" lvl="0" marL="347345" marR="0" rtl="0" algn="l">
              <a:spcBef>
                <a:spcPts val="600"/>
              </a:spcBef>
              <a:spcAft>
                <a:spcPts val="0"/>
              </a:spcAft>
              <a:buClr>
                <a:schemeClr val="dk1"/>
              </a:buClr>
              <a:buSzPct val="100000"/>
              <a:buFont typeface="Courier New"/>
              <a:buNone/>
            </a:pPr>
            <a:r>
              <a:rPr b="1" lang="en-US" sz="1300">
                <a:latin typeface="Courier New"/>
                <a:ea typeface="Courier New"/>
                <a:cs typeface="Courier New"/>
                <a:sym typeface="Courier New"/>
              </a:rPr>
              <a:t>customer_type = input("Enter customer type (R or W): ")</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if customer_type.lower() == "r":</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    if invoice_total &lt; 250:</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        discount_percent = 0</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    elif invoice_total &gt;= 250:</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        discount_percent = .2</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elif customer_type.lower() == "w":</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    discount_percent = .4   </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else:</a:t>
            </a:r>
            <a:endParaRPr/>
          </a:p>
          <a:p>
            <a:pPr indent="0" lvl="0" marL="347345" marR="0" rtl="0" algn="l">
              <a:spcBef>
                <a:spcPts val="0"/>
              </a:spcBef>
              <a:spcAft>
                <a:spcPts val="0"/>
              </a:spcAft>
              <a:buClr>
                <a:schemeClr val="dk1"/>
              </a:buClr>
              <a:buSzPct val="100000"/>
              <a:buFont typeface="Courier New"/>
              <a:buNone/>
            </a:pPr>
            <a:r>
              <a:rPr b="1" lang="en-US" sz="1300">
                <a:latin typeface="Courier New"/>
                <a:ea typeface="Courier New"/>
                <a:cs typeface="Courier New"/>
                <a:sym typeface="Courier New"/>
              </a:rPr>
              <a:t>    print("Customer type must be R or W.")</a:t>
            </a:r>
            <a:endParaRPr/>
          </a:p>
          <a:p>
            <a:pPr indent="0" lvl="0" marL="0" rtl="0" algn="l">
              <a:spcBef>
                <a:spcPts val="400"/>
              </a:spcBef>
              <a:spcAft>
                <a:spcPts val="0"/>
              </a:spcAft>
              <a:buClr>
                <a:schemeClr val="dk1"/>
              </a:buClr>
              <a:buSzPct val="100000"/>
              <a:buFont typeface="Arial"/>
              <a:buNone/>
            </a:pPr>
            <a:r>
              <a:t/>
            </a:r>
            <a:endParaRPr/>
          </a:p>
        </p:txBody>
      </p:sp>
      <p:sp>
        <p:nvSpPr>
          <p:cNvPr id="269" name="Google Shape;269;p21"/>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70" name="Google Shape;270;p21"/>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71" name="Google Shape;271;p21"/>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2"/>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Pseudocode for test score entries</a:t>
            </a:r>
            <a:endParaRPr/>
          </a:p>
        </p:txBody>
      </p:sp>
      <p:sp>
        <p:nvSpPr>
          <p:cNvPr id="277" name="Google Shape;277;p22"/>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lnSpcReduction="20000"/>
          </a:bodyPr>
          <a:lstStyle/>
          <a:p>
            <a:pPr indent="0" lvl="0" marL="347345"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Get test score</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Times New Roman"/>
              <a:buNone/>
            </a:pPr>
            <a:r>
              <a:rPr b="1" lang="en-US" sz="1600">
                <a:latin typeface="Times New Roman"/>
                <a:ea typeface="Times New Roman"/>
                <a:cs typeface="Times New Roman"/>
                <a:sym typeface="Times New Roman"/>
              </a:rPr>
              <a:t>IF</a:t>
            </a:r>
            <a:r>
              <a:rPr lang="en-US" sz="1600">
                <a:latin typeface="Times New Roman"/>
                <a:ea typeface="Times New Roman"/>
                <a:cs typeface="Times New Roman"/>
                <a:sym typeface="Times New Roman"/>
              </a:rPr>
              <a:t> score is from 0 to 100</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	add score to total score</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	add 1 to the number of scores</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Times New Roman"/>
              <a:buNone/>
            </a:pPr>
            <a:r>
              <a:rPr b="1" lang="en-US" sz="1600">
                <a:latin typeface="Times New Roman"/>
                <a:ea typeface="Times New Roman"/>
                <a:cs typeface="Times New Roman"/>
                <a:sym typeface="Times New Roman"/>
              </a:rPr>
              <a:t>ELSE IF</a:t>
            </a:r>
            <a:r>
              <a:rPr lang="en-US" sz="1600">
                <a:latin typeface="Times New Roman"/>
                <a:ea typeface="Times New Roman"/>
                <a:cs typeface="Times New Roman"/>
                <a:sym typeface="Times New Roman"/>
              </a:rPr>
              <a:t> score = 999</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	print end of program message</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Times New Roman"/>
              <a:buNone/>
            </a:pPr>
            <a:r>
              <a:rPr b="1" lang="en-US" sz="1600">
                <a:latin typeface="Times New Roman"/>
                <a:ea typeface="Times New Roman"/>
                <a:cs typeface="Times New Roman"/>
                <a:sym typeface="Times New Roman"/>
              </a:rPr>
              <a:t>ELSE</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	print error message</a:t>
            </a:r>
            <a:endParaRPr b="1" sz="1600">
              <a:latin typeface="Courier New"/>
              <a:ea typeface="Courier New"/>
              <a:cs typeface="Courier New"/>
              <a:sym typeface="Courier New"/>
            </a:endParaRPr>
          </a:p>
          <a:p>
            <a:pPr indent="0" lvl="0" marL="347345" marR="0" rtl="0" algn="l">
              <a:spcBef>
                <a:spcPts val="900"/>
              </a:spcBef>
              <a:spcAft>
                <a:spcPts val="0"/>
              </a:spcAft>
              <a:buClr>
                <a:srgbClr val="000099"/>
              </a:buClr>
              <a:buSzPts val="2000"/>
              <a:buFont typeface="Arial"/>
              <a:buNone/>
            </a:pPr>
            <a:r>
              <a:rPr b="1" lang="en-US">
                <a:solidFill>
                  <a:srgbClr val="000099"/>
                </a:solidFill>
                <a:latin typeface="Arial"/>
                <a:ea typeface="Arial"/>
                <a:cs typeface="Arial"/>
                <a:sym typeface="Arial"/>
              </a:rPr>
              <a:t>The Python code that’s based on the pseudocode</a:t>
            </a:r>
            <a:endParaRPr/>
          </a:p>
          <a:p>
            <a:pPr indent="0" lvl="0" marL="347345" marR="0" rtl="0" algn="l">
              <a:spcBef>
                <a:spcPts val="600"/>
              </a:spcBef>
              <a:spcAft>
                <a:spcPts val="0"/>
              </a:spcAft>
              <a:buClr>
                <a:schemeClr val="dk1"/>
              </a:buClr>
              <a:buSzPts val="1400"/>
              <a:buFont typeface="Courier New"/>
              <a:buNone/>
            </a:pPr>
            <a:r>
              <a:rPr b="1" lang="en-US" sz="1400">
                <a:latin typeface="Courier New"/>
                <a:ea typeface="Courier New"/>
                <a:cs typeface="Courier New"/>
                <a:sym typeface="Courier New"/>
              </a:rPr>
              <a:t>total_score = 0</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score_counter = 0</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score = int(input("Enter test score: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if score &gt;= 0 and score &lt;= 100:</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total_score += score</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score_counter += 1</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elif score == 999:</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print("Ending program...")</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else:</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print("Score must be from 0 through 100. Score discarded.")</a:t>
            </a:r>
            <a:endParaRPr/>
          </a:p>
          <a:p>
            <a:pPr indent="0" lvl="0" marL="0" rtl="0" algn="l">
              <a:spcBef>
                <a:spcPts val="400"/>
              </a:spcBef>
              <a:spcAft>
                <a:spcPts val="0"/>
              </a:spcAft>
              <a:buClr>
                <a:schemeClr val="dk1"/>
              </a:buClr>
              <a:buSzPts val="2000"/>
              <a:buFont typeface="Arial"/>
              <a:buNone/>
            </a:pPr>
            <a:r>
              <a:t/>
            </a:r>
            <a:endParaRPr/>
          </a:p>
        </p:txBody>
      </p:sp>
      <p:sp>
        <p:nvSpPr>
          <p:cNvPr id="278" name="Google Shape;278;p22"/>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79" name="Google Shape;279;p22"/>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80" name="Google Shape;280;p22"/>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3"/>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The user interface with invalid data</a:t>
            </a:r>
            <a:endParaRPr/>
          </a:p>
        </p:txBody>
      </p:sp>
      <p:sp>
        <p:nvSpPr>
          <p:cNvPr id="286" name="Google Shape;286;p23"/>
          <p:cNvSpPr txBox="1"/>
          <p:nvPr>
            <p:ph idx="2" type="body"/>
          </p:nvPr>
        </p:nvSpPr>
        <p:spPr>
          <a:xfrm>
            <a:off x="1295400" y="1132165"/>
            <a:ext cx="6477000" cy="1834369"/>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The Miles Per Gallon program</a:t>
            </a:r>
            <a:endParaRPr b="1" sz="1600">
              <a:latin typeface="Courier New"/>
              <a:ea typeface="Courier New"/>
              <a:cs typeface="Courier New"/>
              <a:sym typeface="Courier New"/>
            </a:endParaRPr>
          </a:p>
          <a:p>
            <a:pPr indent="0" lvl="0" marL="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a:t>
            </a:r>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miles driven:         </a:t>
            </a:r>
            <a:r>
              <a:rPr lang="en-US" sz="1600">
                <a:solidFill>
                  <a:srgbClr val="000000"/>
                </a:solidFill>
                <a:latin typeface="Courier New"/>
                <a:ea typeface="Courier New"/>
                <a:cs typeface="Courier New"/>
                <a:sym typeface="Courier New"/>
              </a:rPr>
              <a:t>150</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gallons of gas used:  </a:t>
            </a:r>
            <a:r>
              <a:rPr lang="en-US" sz="1600">
                <a:solidFill>
                  <a:srgbClr val="000000"/>
                </a:solidFill>
                <a:latin typeface="Courier New"/>
                <a:ea typeface="Courier New"/>
                <a:cs typeface="Courier New"/>
                <a:sym typeface="Courier New"/>
              </a:rPr>
              <a:t>0</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Gallons used must be greater than zero. Try again.</a:t>
            </a:r>
            <a:endParaRPr b="1" sz="1600">
              <a:latin typeface="Courier New"/>
              <a:ea typeface="Courier New"/>
              <a:cs typeface="Courier New"/>
              <a:sym typeface="Courier New"/>
            </a:endParaRPr>
          </a:p>
          <a:p>
            <a:pPr indent="0" lvl="0" marL="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a:t>
            </a:r>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Bye!</a:t>
            </a:r>
            <a:endParaRPr b="1" sz="1600">
              <a:latin typeface="Courier New"/>
              <a:ea typeface="Courier New"/>
              <a:cs typeface="Courier New"/>
              <a:sym typeface="Courier New"/>
            </a:endParaRPr>
          </a:p>
          <a:p>
            <a:pPr indent="0" lvl="0" marL="0" rtl="0" algn="l">
              <a:spcBef>
                <a:spcPts val="400"/>
              </a:spcBef>
              <a:spcAft>
                <a:spcPts val="0"/>
              </a:spcAft>
              <a:buClr>
                <a:schemeClr val="dk1"/>
              </a:buClr>
              <a:buSzPct val="100000"/>
              <a:buFont typeface="Arial"/>
              <a:buNone/>
            </a:pPr>
            <a:r>
              <a:t/>
            </a:r>
            <a:endParaRPr/>
          </a:p>
        </p:txBody>
      </p:sp>
      <p:sp>
        <p:nvSpPr>
          <p:cNvPr id="287" name="Google Shape;287;p23"/>
          <p:cNvSpPr txBox="1"/>
          <p:nvPr>
            <p:ph idx="3" type="body"/>
          </p:nvPr>
        </p:nvSpPr>
        <p:spPr>
          <a:xfrm>
            <a:off x="838200" y="3347534"/>
            <a:ext cx="7391400" cy="457200"/>
          </a:xfrm>
          <a:prstGeom prst="rect">
            <a:avLst/>
          </a:prstGeom>
          <a:solidFill>
            <a:schemeClr val="lt1"/>
          </a:solidFill>
          <a:ln>
            <a:noFill/>
          </a:ln>
        </p:spPr>
        <p:txBody>
          <a:bodyPr anchorCtr="0" anchor="t" bIns="45700" lIns="91425" spcFirstLastPara="1" rIns="91425" wrap="square" tIns="45700">
            <a:normAutofit fontScale="32500"/>
          </a:bodyPr>
          <a:lstStyle/>
          <a:p>
            <a:pPr indent="0" lvl="0" marL="0" rtl="0" algn="l">
              <a:spcBef>
                <a:spcPts val="0"/>
              </a:spcBef>
              <a:spcAft>
                <a:spcPts val="0"/>
              </a:spcAft>
              <a:buClr>
                <a:srgbClr val="000099"/>
              </a:buClr>
              <a:buSzPct val="100000"/>
              <a:buFont typeface="Arial"/>
              <a:buNone/>
            </a:pPr>
            <a:r>
              <a:rPr b="1" lang="en-US" sz="2400">
                <a:solidFill>
                  <a:srgbClr val="000099"/>
                </a:solidFill>
                <a:latin typeface="Arial"/>
                <a:ea typeface="Arial"/>
                <a:cs typeface="Arial"/>
                <a:sym typeface="Arial"/>
              </a:rPr>
              <a:t>The user interface with valid data</a:t>
            </a:r>
            <a:endParaRPr/>
          </a:p>
          <a:p>
            <a:pPr indent="0" lvl="0" marL="0" rtl="0" algn="l">
              <a:spcBef>
                <a:spcPts val="1000"/>
              </a:spcBef>
              <a:spcAft>
                <a:spcPts val="0"/>
              </a:spcAft>
              <a:buClr>
                <a:schemeClr val="dk1"/>
              </a:buClr>
              <a:buSzPct val="100000"/>
              <a:buFont typeface="Arial"/>
              <a:buNone/>
            </a:pPr>
            <a:r>
              <a:t/>
            </a:r>
            <a:endParaRPr/>
          </a:p>
        </p:txBody>
      </p:sp>
      <p:sp>
        <p:nvSpPr>
          <p:cNvPr id="288" name="Google Shape;288;p23"/>
          <p:cNvSpPr txBox="1"/>
          <p:nvPr>
            <p:ph idx="4" type="body"/>
          </p:nvPr>
        </p:nvSpPr>
        <p:spPr>
          <a:xfrm>
            <a:off x="1295400" y="3886200"/>
            <a:ext cx="6477000" cy="1839635"/>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The Miles Per Gallon program</a:t>
            </a:r>
            <a:endParaRPr b="1" sz="1600">
              <a:latin typeface="Courier New"/>
              <a:ea typeface="Courier New"/>
              <a:cs typeface="Courier New"/>
              <a:sym typeface="Courier New"/>
            </a:endParaRPr>
          </a:p>
          <a:p>
            <a:pPr indent="0" lvl="0" marL="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a:t>
            </a:r>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miles driven:         </a:t>
            </a:r>
            <a:r>
              <a:rPr lang="en-US" sz="1600">
                <a:solidFill>
                  <a:srgbClr val="000000"/>
                </a:solidFill>
                <a:latin typeface="Courier New"/>
                <a:ea typeface="Courier New"/>
                <a:cs typeface="Courier New"/>
                <a:sym typeface="Courier New"/>
              </a:rPr>
              <a:t>150</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gallons of gas used:  </a:t>
            </a:r>
            <a:r>
              <a:rPr lang="en-US" sz="1600">
                <a:solidFill>
                  <a:srgbClr val="000000"/>
                </a:solidFill>
                <a:latin typeface="Courier New"/>
                <a:ea typeface="Courier New"/>
                <a:cs typeface="Courier New"/>
                <a:sym typeface="Courier New"/>
              </a:rPr>
              <a:t>30</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Miles Per Gallon:           5.0</a:t>
            </a:r>
            <a:endParaRPr b="1" sz="1600">
              <a:latin typeface="Courier New"/>
              <a:ea typeface="Courier New"/>
              <a:cs typeface="Courier New"/>
              <a:sym typeface="Courier New"/>
            </a:endParaRPr>
          </a:p>
          <a:p>
            <a:pPr indent="0" lvl="0" marL="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a:t>
            </a:r>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Bye!</a:t>
            </a:r>
            <a:endParaRPr b="1" sz="1600">
              <a:latin typeface="Courier New"/>
              <a:ea typeface="Courier New"/>
              <a:cs typeface="Courier New"/>
              <a:sym typeface="Courier New"/>
            </a:endParaRPr>
          </a:p>
          <a:p>
            <a:pPr indent="0" lvl="0" marL="0" rtl="0" algn="l">
              <a:spcBef>
                <a:spcPts val="400"/>
              </a:spcBef>
              <a:spcAft>
                <a:spcPts val="0"/>
              </a:spcAft>
              <a:buClr>
                <a:schemeClr val="dk1"/>
              </a:buClr>
              <a:buSzPct val="100000"/>
              <a:buFont typeface="Arial"/>
              <a:buNone/>
            </a:pPr>
            <a:r>
              <a:t/>
            </a:r>
            <a:endParaRPr/>
          </a:p>
        </p:txBody>
      </p:sp>
      <p:sp>
        <p:nvSpPr>
          <p:cNvPr id="289" name="Google Shape;289;p23"/>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90" name="Google Shape;290;p23"/>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91" name="Google Shape;291;p23"/>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lnSpcReduction="20000"/>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C3,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4"/>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The code for the Miles Per Gallon program</a:t>
            </a:r>
            <a:endParaRPr/>
          </a:p>
        </p:txBody>
      </p:sp>
      <p:sp>
        <p:nvSpPr>
          <p:cNvPr id="297" name="Google Shape;297;p24"/>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lnSpcReduction="20000"/>
          </a:bodyPr>
          <a:lstStyle/>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display a welcome message</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print("The Miles Per Gallon program")</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print()</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get input from the user</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miles_driven = float(input("Enter miles driven: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gallons_used = float(input("Enter gallons of gas used: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if miles_driven &lt;= 0:</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print("Miles driven must be greater than zero. Try again.")</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elif gallons_used &lt;= 0:</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print("Gallons used must be greater than zero. Try again.")</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else:</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 calculate and display miles per gallon</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mpg = round((miles_driven / gallons_used), 2)</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print("Miles Per Gallon:          ", mpg)</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print()</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print("Bye!")</a:t>
            </a:r>
            <a:endParaRPr/>
          </a:p>
          <a:p>
            <a:pPr indent="0" lvl="0" marL="0" rtl="0" algn="l">
              <a:spcBef>
                <a:spcPts val="280"/>
              </a:spcBef>
              <a:spcAft>
                <a:spcPts val="0"/>
              </a:spcAft>
              <a:buClr>
                <a:schemeClr val="dk1"/>
              </a:buClr>
              <a:buSzPts val="1400"/>
              <a:buFont typeface="Arial"/>
              <a:buNone/>
            </a:pPr>
            <a:r>
              <a:t/>
            </a:r>
            <a:endParaRPr sz="1400"/>
          </a:p>
        </p:txBody>
      </p:sp>
      <p:sp>
        <p:nvSpPr>
          <p:cNvPr id="298" name="Google Shape;298;p24"/>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299" name="Google Shape;299;p24"/>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00" name="Google Shape;300;p24"/>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5"/>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Another way the if statement could be coded</a:t>
            </a:r>
            <a:endParaRPr/>
          </a:p>
        </p:txBody>
      </p:sp>
      <p:sp>
        <p:nvSpPr>
          <p:cNvPr id="306" name="Google Shape;306;p25"/>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a:bodyPr>
          <a:lstStyle/>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if miles_driven &gt; 0 and gallons_used &gt; 0:</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mpg = round((miles_driven / gallons_used), 2)</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print("Miles Per Gallon:          ", mpg)</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else:</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print("Both entries must be greater than zero. Try again.")</a:t>
            </a:r>
            <a:endParaRPr/>
          </a:p>
          <a:p>
            <a:pPr indent="0" lvl="0" marL="0" rtl="0" algn="l">
              <a:spcBef>
                <a:spcPts val="280"/>
              </a:spcBef>
              <a:spcAft>
                <a:spcPts val="0"/>
              </a:spcAft>
              <a:buClr>
                <a:schemeClr val="dk1"/>
              </a:buClr>
              <a:buSzPts val="1400"/>
              <a:buFont typeface="Arial"/>
              <a:buNone/>
            </a:pPr>
            <a:r>
              <a:t/>
            </a:r>
            <a:endParaRPr sz="1400"/>
          </a:p>
        </p:txBody>
      </p:sp>
      <p:sp>
        <p:nvSpPr>
          <p:cNvPr id="307" name="Google Shape;307;p25"/>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08" name="Google Shape;308;p25"/>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09" name="Google Shape;309;p25"/>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6"/>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The user interface for the Invoice program</a:t>
            </a:r>
            <a:endParaRPr/>
          </a:p>
        </p:txBody>
      </p:sp>
      <p:sp>
        <p:nvSpPr>
          <p:cNvPr id="315" name="Google Shape;315;p26"/>
          <p:cNvSpPr txBox="1"/>
          <p:nvPr>
            <p:ph idx="1" type="body"/>
          </p:nvPr>
        </p:nvSpPr>
        <p:spPr>
          <a:xfrm>
            <a:off x="1295400" y="1143000"/>
            <a:ext cx="5105400" cy="2362200"/>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The Invoice program</a:t>
            </a:r>
            <a:endParaRPr b="1" sz="1600">
              <a:latin typeface="Courier New"/>
              <a:ea typeface="Courier New"/>
              <a:cs typeface="Courier New"/>
              <a:sym typeface="Courier New"/>
            </a:endParaRPr>
          </a:p>
          <a:p>
            <a:pPr indent="0" lvl="0" marL="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a:t>
            </a:r>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customer type (r/w):     </a:t>
            </a:r>
            <a:r>
              <a:rPr lang="en-US" sz="1600">
                <a:solidFill>
                  <a:srgbClr val="000000"/>
                </a:solidFill>
                <a:latin typeface="Courier New"/>
                <a:ea typeface="Courier New"/>
                <a:cs typeface="Courier New"/>
                <a:sym typeface="Courier New"/>
              </a:rPr>
              <a:t>R</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invoice total:           </a:t>
            </a:r>
            <a:r>
              <a:rPr lang="en-US" sz="1600">
                <a:solidFill>
                  <a:srgbClr val="000000"/>
                </a:solidFill>
                <a:latin typeface="Courier New"/>
                <a:ea typeface="Courier New"/>
                <a:cs typeface="Courier New"/>
                <a:sym typeface="Courier New"/>
              </a:rPr>
              <a:t>250</a:t>
            </a:r>
            <a:endParaRPr b="1" sz="1600">
              <a:latin typeface="Courier New"/>
              <a:ea typeface="Courier New"/>
              <a:cs typeface="Courier New"/>
              <a:sym typeface="Courier New"/>
            </a:endParaRPr>
          </a:p>
          <a:p>
            <a:pPr indent="0" lvl="0" marL="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a:t>
            </a:r>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Invoice total:          250.0</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Discount percent:       0.2</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Discount amount:        50.0</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New invoice total:      200.0</a:t>
            </a:r>
            <a:endParaRPr b="1" sz="1600">
              <a:latin typeface="Courier New"/>
              <a:ea typeface="Courier New"/>
              <a:cs typeface="Courier New"/>
              <a:sym typeface="Courier New"/>
            </a:endParaRPr>
          </a:p>
          <a:p>
            <a:pPr indent="0" lvl="0" marL="0" rtl="0" algn="l">
              <a:spcBef>
                <a:spcPts val="320"/>
              </a:spcBef>
              <a:spcAft>
                <a:spcPts val="0"/>
              </a:spcAft>
              <a:buClr>
                <a:schemeClr val="dk1"/>
              </a:buClr>
              <a:buSzPct val="100000"/>
              <a:buFont typeface="Arial"/>
              <a:buNone/>
            </a:pPr>
            <a:r>
              <a:t/>
            </a:r>
            <a:endParaRPr sz="1600"/>
          </a:p>
        </p:txBody>
      </p:sp>
      <p:sp>
        <p:nvSpPr>
          <p:cNvPr id="316" name="Google Shape;316;p26"/>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17" name="Google Shape;317;p26"/>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18" name="Google Shape;318;p26"/>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lnSpcReduction="20000"/>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C3,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7"/>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The code for the Invoice program (part 1)</a:t>
            </a:r>
            <a:endParaRPr/>
          </a:p>
        </p:txBody>
      </p:sp>
      <p:sp>
        <p:nvSpPr>
          <p:cNvPr id="324" name="Google Shape;324;p27"/>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a:bodyPr>
          <a:lstStyle/>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#!/usr/bin/env python3</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display a welcome message</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print("The Invoice program")</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print()</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get user entries</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customer_type = input("Enter customer type (r/w):\t")</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invoice_total = float(input("Enter invoice total:\t\t"))</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print()               </a:t>
            </a:r>
            <a:endParaRPr/>
          </a:p>
          <a:p>
            <a:pPr indent="0" lvl="0" marL="0" rtl="0" algn="l">
              <a:spcBef>
                <a:spcPts val="320"/>
              </a:spcBef>
              <a:spcAft>
                <a:spcPts val="0"/>
              </a:spcAft>
              <a:buClr>
                <a:schemeClr val="dk1"/>
              </a:buClr>
              <a:buSzPts val="1600"/>
              <a:buFont typeface="Arial"/>
              <a:buNone/>
            </a:pPr>
            <a:r>
              <a:t/>
            </a:r>
            <a:endParaRPr sz="1600"/>
          </a:p>
        </p:txBody>
      </p:sp>
      <p:sp>
        <p:nvSpPr>
          <p:cNvPr id="325" name="Google Shape;325;p27"/>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26" name="Google Shape;326;p27"/>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27" name="Google Shape;327;p27"/>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8"/>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The code for the Invoice program (part 2)</a:t>
            </a:r>
            <a:endParaRPr/>
          </a:p>
        </p:txBody>
      </p:sp>
      <p:sp>
        <p:nvSpPr>
          <p:cNvPr id="333" name="Google Shape;333;p28"/>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fontScale="92500" lnSpcReduction="20000"/>
          </a:bodyPr>
          <a:lstStyle/>
          <a:p>
            <a:pPr indent="0" lvl="0" marL="347345" marR="0" rtl="0" algn="l">
              <a:spcBef>
                <a:spcPts val="0"/>
              </a:spcBef>
              <a:spcAft>
                <a:spcPts val="0"/>
              </a:spcAft>
              <a:buClr>
                <a:schemeClr val="dk1"/>
              </a:buClr>
              <a:buSzPct val="100000"/>
              <a:buFont typeface="Courier New"/>
              <a:buNone/>
            </a:pPr>
            <a:r>
              <a:rPr b="1" lang="en-US" sz="1600">
                <a:highlight>
                  <a:srgbClr val="FFFF00"/>
                </a:highlight>
                <a:latin typeface="Courier New"/>
                <a:ea typeface="Courier New"/>
                <a:cs typeface="Courier New"/>
                <a:sym typeface="Courier New"/>
              </a:rPr>
              <a:t># determine discounts for Retail customers</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if customer_type.lower() == "r":</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if invoice_total &gt; 0 and invoice_total &lt; 100:</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discount_percent = 0</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elif invoice_total &gt;= 100 and invoice_total &lt; 250:</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discount_percent = .1</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elif invoice_total &gt;= 250 and invoice_total &lt; 500:</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discount_percent = .2</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elif invoice_total &gt;= 500:</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discount_percent = .25</a:t>
            </a:r>
            <a:endParaRPr/>
          </a:p>
          <a:p>
            <a:pPr indent="0" lvl="0" marL="347345" marR="0" rtl="0" algn="l">
              <a:spcBef>
                <a:spcPts val="0"/>
              </a:spcBef>
              <a:spcAft>
                <a:spcPts val="0"/>
              </a:spcAft>
              <a:buClr>
                <a:schemeClr val="dk1"/>
              </a:buClr>
              <a:buSzPct val="100000"/>
              <a:buFont typeface="Courier New"/>
              <a:buNone/>
            </a:pPr>
            <a:r>
              <a:rPr b="1" lang="en-US" sz="1600">
                <a:highlight>
                  <a:srgbClr val="FFFF00"/>
                </a:highlight>
                <a:latin typeface="Courier New"/>
                <a:ea typeface="Courier New"/>
                <a:cs typeface="Courier New"/>
                <a:sym typeface="Courier New"/>
              </a:rPr>
              <a:t># determine discounts for Wholesale customers</a:t>
            </a:r>
            <a:r>
              <a:rPr b="1" lang="en-US" sz="1600">
                <a:latin typeface="Courier New"/>
                <a:ea typeface="Courier New"/>
                <a:cs typeface="Courier New"/>
                <a:sym typeface="Courier New"/>
              </a:rPr>
              <a:t>   </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elif customer_type.lower() == "w":</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if invoice_total &gt; 0 and invoice_total &lt; 500:</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discount_percent = .4</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elif invoice_total &gt;= 500:</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discount_percent = .5</a:t>
            </a:r>
            <a:endParaRPr/>
          </a:p>
          <a:p>
            <a:pPr indent="0" lvl="0" marL="347345" marR="0" rtl="0" algn="l">
              <a:spcBef>
                <a:spcPts val="0"/>
              </a:spcBef>
              <a:spcAft>
                <a:spcPts val="0"/>
              </a:spcAft>
              <a:buClr>
                <a:schemeClr val="dk1"/>
              </a:buClr>
              <a:buSzPct val="100000"/>
              <a:buFont typeface="Courier New"/>
              <a:buNone/>
            </a:pPr>
            <a:r>
              <a:rPr b="1" lang="en-US" sz="1600">
                <a:highlight>
                  <a:srgbClr val="FFFF00"/>
                </a:highlight>
                <a:latin typeface="Courier New"/>
                <a:ea typeface="Courier New"/>
                <a:cs typeface="Courier New"/>
                <a:sym typeface="Courier New"/>
              </a:rPr>
              <a:t># set discount to zero if neither Retail or Wholesale</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else:</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discount_percent = 0</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a:t>
            </a:r>
            <a:endParaRPr/>
          </a:p>
          <a:p>
            <a:pPr indent="0" lvl="0" marL="0" rtl="0" algn="l">
              <a:spcBef>
                <a:spcPts val="320"/>
              </a:spcBef>
              <a:spcAft>
                <a:spcPts val="0"/>
              </a:spcAft>
              <a:buClr>
                <a:schemeClr val="dk1"/>
              </a:buClr>
              <a:buSzPct val="100000"/>
              <a:buFont typeface="Arial"/>
              <a:buNone/>
            </a:pPr>
            <a:r>
              <a:t/>
            </a:r>
            <a:endParaRPr sz="1600"/>
          </a:p>
        </p:txBody>
      </p:sp>
      <p:sp>
        <p:nvSpPr>
          <p:cNvPr id="334" name="Google Shape;334;p28"/>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35" name="Google Shape;335;p28"/>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36" name="Google Shape;336;p28"/>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9"/>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The code for the Invoice program (part 3)</a:t>
            </a:r>
            <a:endParaRPr/>
          </a:p>
        </p:txBody>
      </p:sp>
      <p:sp>
        <p:nvSpPr>
          <p:cNvPr id="342" name="Google Shape;342;p29"/>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a:bodyPr>
          <a:lstStyle/>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calculate discount amount and new invoice total</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discount_amount = </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round(invoice_total * discount_percent, 2)</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new_invoice_total = invoice_total - discount_amount</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display the results</a:t>
            </a:r>
            <a:endParaRPr/>
          </a:p>
          <a:p>
            <a:pPr indent="0" lvl="0" marL="344488"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print(f"Invoice total:\t\t{invoice_total}")</a:t>
            </a:r>
            <a:endParaRPr/>
          </a:p>
          <a:p>
            <a:pPr indent="0" lvl="0" marL="344488"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print(f"Discount percent:\t{discount_percent}")</a:t>
            </a:r>
            <a:endParaRPr/>
          </a:p>
          <a:p>
            <a:pPr indent="0" lvl="0" marL="344488"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print(f"Discount amount:\t{discount_amount}")</a:t>
            </a:r>
            <a:endParaRPr/>
          </a:p>
          <a:p>
            <a:pPr indent="0" lvl="0" marL="344488"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print(f"New invoice total:\t{new_invoice_total}")</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print() </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print("Bye!")</a:t>
            </a:r>
            <a:endParaRPr/>
          </a:p>
          <a:p>
            <a:pPr indent="0" lvl="0" marL="0" rtl="0" algn="l">
              <a:spcBef>
                <a:spcPts val="320"/>
              </a:spcBef>
              <a:spcAft>
                <a:spcPts val="0"/>
              </a:spcAft>
              <a:buClr>
                <a:schemeClr val="dk1"/>
              </a:buClr>
              <a:buSzPts val="1600"/>
              <a:buFont typeface="Arial"/>
              <a:buNone/>
            </a:pPr>
            <a:r>
              <a:t/>
            </a:r>
            <a:endParaRPr sz="1600"/>
          </a:p>
        </p:txBody>
      </p:sp>
      <p:sp>
        <p:nvSpPr>
          <p:cNvPr id="343" name="Google Shape;343;p29"/>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44" name="Google Shape;344;p29"/>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45" name="Google Shape;345;p29"/>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Knowledge objectives (part 1)</a:t>
            </a:r>
            <a:endParaRPr/>
          </a:p>
        </p:txBody>
      </p:sp>
      <p:sp>
        <p:nvSpPr>
          <p:cNvPr id="108" name="Google Shape;108;p3"/>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lnSpcReduction="10000"/>
          </a:bodyPr>
          <a:lstStyle/>
          <a:p>
            <a:pPr indent="-342900" lvl="0" marL="342900" marR="274320" rtl="0" algn="l">
              <a:spcBef>
                <a:spcPts val="0"/>
              </a:spcBef>
              <a:spcAft>
                <a:spcPts val="0"/>
              </a:spcAft>
              <a:buClr>
                <a:schemeClr val="dk1"/>
              </a:buClr>
              <a:buSzPts val="2000"/>
              <a:buFont typeface="Arial"/>
              <a:buAutoNum type="arabicPeriod"/>
            </a:pPr>
            <a:r>
              <a:rPr lang="en-US">
                <a:latin typeface="Times New Roman"/>
                <a:ea typeface="Times New Roman"/>
                <a:cs typeface="Times New Roman"/>
                <a:sym typeface="Times New Roman"/>
              </a:rPr>
              <a:t>Distinguish between a Boolean variable and a Boolean expression.</a:t>
            </a:r>
            <a:endParaRPr/>
          </a:p>
          <a:p>
            <a:pPr indent="-342900" lvl="0" marL="342900" marR="274320" rtl="0" algn="l">
              <a:spcBef>
                <a:spcPts val="600"/>
              </a:spcBef>
              <a:spcAft>
                <a:spcPts val="0"/>
              </a:spcAft>
              <a:buClr>
                <a:schemeClr val="dk1"/>
              </a:buClr>
              <a:buSzPts val="2000"/>
              <a:buFont typeface="Arial"/>
              <a:buAutoNum type="arabicPeriod"/>
            </a:pPr>
            <a:r>
              <a:rPr lang="en-US">
                <a:latin typeface="Times New Roman"/>
                <a:ea typeface="Times New Roman"/>
                <a:cs typeface="Times New Roman"/>
                <a:sym typeface="Times New Roman"/>
              </a:rPr>
              <a:t>Describe the evaluation of a Boolean expression, including order of precedence and the use of parentheses.</a:t>
            </a:r>
            <a:endParaRPr/>
          </a:p>
          <a:p>
            <a:pPr indent="-342900" lvl="0" marL="342900" marR="274320" rtl="0" algn="l">
              <a:spcBef>
                <a:spcPts val="600"/>
              </a:spcBef>
              <a:spcAft>
                <a:spcPts val="0"/>
              </a:spcAft>
              <a:buClr>
                <a:schemeClr val="dk1"/>
              </a:buClr>
              <a:buSzPts val="2000"/>
              <a:buFont typeface="Arial"/>
              <a:buAutoNum type="arabicPeriod"/>
            </a:pPr>
            <a:r>
              <a:rPr lang="en-US">
                <a:latin typeface="Times New Roman"/>
                <a:ea typeface="Times New Roman"/>
                <a:cs typeface="Times New Roman"/>
                <a:sym typeface="Times New Roman"/>
              </a:rPr>
              <a:t>Describe the sort sequence of string values and the use of the lower() or upper() method of a string for comparing two string values.</a:t>
            </a:r>
            <a:endParaRPr/>
          </a:p>
          <a:p>
            <a:pPr indent="-342900" lvl="0" marL="342900" marR="274320" rtl="0" algn="l">
              <a:spcBef>
                <a:spcPts val="600"/>
              </a:spcBef>
              <a:spcAft>
                <a:spcPts val="0"/>
              </a:spcAft>
              <a:buClr>
                <a:schemeClr val="dk1"/>
              </a:buClr>
              <a:buSzPts val="2000"/>
              <a:buFont typeface="Arial"/>
              <a:buAutoNum type="arabicPeriod"/>
            </a:pPr>
            <a:r>
              <a:rPr lang="en-US">
                <a:latin typeface="Times New Roman"/>
                <a:ea typeface="Times New Roman"/>
                <a:cs typeface="Times New Roman"/>
                <a:sym typeface="Times New Roman"/>
              </a:rPr>
              <a:t>Describe the flow of control of an if statement that has both elif and else clauses.</a:t>
            </a:r>
            <a:endParaRPr/>
          </a:p>
          <a:p>
            <a:pPr indent="-342900" lvl="0" marL="342900" marR="274320" rtl="0" algn="l">
              <a:spcBef>
                <a:spcPts val="600"/>
              </a:spcBef>
              <a:spcAft>
                <a:spcPts val="0"/>
              </a:spcAft>
              <a:buClr>
                <a:schemeClr val="dk1"/>
              </a:buClr>
              <a:buSzPts val="2000"/>
              <a:buFont typeface="Arial"/>
              <a:buAutoNum type="arabicPeriod"/>
            </a:pPr>
            <a:r>
              <a:rPr lang="en-US">
                <a:latin typeface="Times New Roman"/>
                <a:ea typeface="Times New Roman"/>
                <a:cs typeface="Times New Roman"/>
                <a:sym typeface="Times New Roman"/>
              </a:rPr>
              <a:t>Distinguish between the flow of control in a while loop and the flow of control in a for loop.</a:t>
            </a:r>
            <a:endParaRPr/>
          </a:p>
          <a:p>
            <a:pPr indent="-342900" lvl="0" marL="342900" marR="274320" rtl="0" algn="l">
              <a:spcBef>
                <a:spcPts val="600"/>
              </a:spcBef>
              <a:spcAft>
                <a:spcPts val="0"/>
              </a:spcAft>
              <a:buClr>
                <a:schemeClr val="dk1"/>
              </a:buClr>
              <a:buSzPts val="2000"/>
              <a:buFont typeface="Arial"/>
              <a:buAutoNum type="arabicPeriod"/>
            </a:pPr>
            <a:r>
              <a:rPr lang="en-US">
                <a:latin typeface="Times New Roman"/>
                <a:ea typeface="Times New Roman"/>
                <a:cs typeface="Times New Roman"/>
                <a:sym typeface="Times New Roman"/>
              </a:rPr>
              <a:t>Describe the use of break and continue statements.</a:t>
            </a:r>
            <a:endParaRPr/>
          </a:p>
          <a:p>
            <a:pPr indent="0" lvl="0" marL="0" rtl="0" algn="l">
              <a:spcBef>
                <a:spcPts val="1000"/>
              </a:spcBef>
              <a:spcAft>
                <a:spcPts val="0"/>
              </a:spcAft>
              <a:buClr>
                <a:schemeClr val="dk1"/>
              </a:buClr>
              <a:buSzPts val="2000"/>
              <a:buFont typeface="Arial"/>
              <a:buNone/>
            </a:pPr>
            <a:r>
              <a:t/>
            </a:r>
            <a:endParaRPr/>
          </a:p>
        </p:txBody>
      </p:sp>
      <p:sp>
        <p:nvSpPr>
          <p:cNvPr id="109" name="Google Shape;109;p3"/>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10" name="Google Shape;110;p3"/>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11" name="Google Shape;111;p3"/>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0"/>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The syntax of the while statement</a:t>
            </a:r>
            <a:endParaRPr/>
          </a:p>
        </p:txBody>
      </p:sp>
      <p:sp>
        <p:nvSpPr>
          <p:cNvPr id="351" name="Google Shape;351;p30"/>
          <p:cNvSpPr txBox="1"/>
          <p:nvPr>
            <p:ph idx="1" type="body"/>
          </p:nvPr>
        </p:nvSpPr>
        <p:spPr>
          <a:xfrm>
            <a:off x="838200" y="1066800"/>
            <a:ext cx="7391400" cy="3200400"/>
          </a:xfrm>
          <a:prstGeom prst="rect">
            <a:avLst/>
          </a:prstGeom>
          <a:solidFill>
            <a:schemeClr val="lt1"/>
          </a:solidFill>
          <a:ln>
            <a:noFill/>
          </a:ln>
        </p:spPr>
        <p:txBody>
          <a:bodyPr anchorCtr="0" anchor="t" bIns="45700" lIns="91425" spcFirstLastPara="1" rIns="91425" wrap="square" tIns="45700">
            <a:normAutofit fontScale="85000" lnSpcReduction="20000"/>
          </a:bodyPr>
          <a:lstStyle/>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while </a:t>
            </a:r>
            <a:r>
              <a:rPr b="1" i="1" lang="en-US" sz="1600">
                <a:latin typeface="Courier New"/>
                <a:ea typeface="Courier New"/>
                <a:cs typeface="Courier New"/>
                <a:sym typeface="Courier New"/>
              </a:rPr>
              <a:t>boolean_expression</a:t>
            </a:r>
            <a:r>
              <a:rPr b="1" lang="en-US" sz="1600">
                <a:latin typeface="Courier New"/>
                <a:ea typeface="Courier New"/>
                <a:cs typeface="Courier New"/>
                <a:sym typeface="Courier New"/>
              </a:rPr>
              <a:t>:</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a:t>
            </a:r>
            <a:r>
              <a:rPr b="1" i="1" lang="en-US" sz="1600">
                <a:latin typeface="Courier New"/>
                <a:ea typeface="Courier New"/>
                <a:cs typeface="Courier New"/>
                <a:sym typeface="Courier New"/>
              </a:rPr>
              <a:t>statements...</a:t>
            </a:r>
            <a:endParaRPr b="1" sz="1600">
              <a:latin typeface="Courier New"/>
              <a:ea typeface="Courier New"/>
              <a:cs typeface="Courier New"/>
              <a:sym typeface="Courier New"/>
            </a:endParaRPr>
          </a:p>
          <a:p>
            <a:pPr indent="0" lvl="0" marL="0" rtl="0" algn="l">
              <a:spcBef>
                <a:spcPts val="1500"/>
              </a:spcBef>
              <a:spcAft>
                <a:spcPts val="0"/>
              </a:spcAft>
              <a:buClr>
                <a:srgbClr val="000099"/>
              </a:buClr>
              <a:buSzPct val="100000"/>
              <a:buFont typeface="Arial"/>
              <a:buNone/>
            </a:pPr>
            <a:r>
              <a:rPr b="1" lang="en-US" sz="2400">
                <a:solidFill>
                  <a:srgbClr val="000099"/>
                </a:solidFill>
                <a:latin typeface="Arial"/>
                <a:ea typeface="Arial"/>
                <a:cs typeface="Arial"/>
                <a:sym typeface="Arial"/>
              </a:rPr>
              <a:t>A while loop that continues as long </a:t>
            </a:r>
            <a:br>
              <a:rPr b="1" lang="en-US" sz="2400">
                <a:solidFill>
                  <a:srgbClr val="000099"/>
                </a:solidFill>
                <a:latin typeface="Arial"/>
                <a:ea typeface="Arial"/>
                <a:cs typeface="Arial"/>
                <a:sym typeface="Arial"/>
              </a:rPr>
            </a:br>
            <a:r>
              <a:rPr b="1" lang="en-US" sz="2400">
                <a:solidFill>
                  <a:srgbClr val="000099"/>
                </a:solidFill>
                <a:latin typeface="Arial"/>
                <a:ea typeface="Arial"/>
                <a:cs typeface="Arial"/>
                <a:sym typeface="Arial"/>
              </a:rPr>
              <a:t>as the user enters ‘y’ or ‘Y’</a:t>
            </a:r>
            <a:endParaRPr/>
          </a:p>
          <a:p>
            <a:pPr indent="0" lvl="0" marL="347345" marR="0" rtl="0" algn="l">
              <a:spcBef>
                <a:spcPts val="600"/>
              </a:spcBef>
              <a:spcAft>
                <a:spcPts val="0"/>
              </a:spcAft>
              <a:buClr>
                <a:schemeClr val="dk1"/>
              </a:buClr>
              <a:buSzPct val="100000"/>
              <a:buFont typeface="Courier New"/>
              <a:buNone/>
            </a:pPr>
            <a:r>
              <a:rPr b="1" lang="en-US" sz="1600">
                <a:latin typeface="Courier New"/>
                <a:ea typeface="Courier New"/>
                <a:cs typeface="Courier New"/>
                <a:sym typeface="Courier New"/>
              </a:rPr>
              <a:t>choice = "y"</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while choice.lower() == "y":</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print("Hello!")</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choice = input("Say hello again? (y/n): ")</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print("Bye!")  # runs when loop ends</a:t>
            </a:r>
            <a:endParaRPr/>
          </a:p>
          <a:p>
            <a:pPr indent="0" lvl="0" marL="347345" marR="0" rtl="0" algn="l">
              <a:spcBef>
                <a:spcPts val="900"/>
              </a:spcBef>
              <a:spcAft>
                <a:spcPts val="0"/>
              </a:spcAft>
              <a:buClr>
                <a:srgbClr val="000099"/>
              </a:buClr>
              <a:buSzPct val="100000"/>
              <a:buFont typeface="Arial"/>
              <a:buNone/>
            </a:pPr>
            <a:r>
              <a:rPr b="1" lang="en-US">
                <a:solidFill>
                  <a:srgbClr val="000099"/>
                </a:solidFill>
                <a:latin typeface="Arial"/>
                <a:ea typeface="Arial"/>
                <a:cs typeface="Arial"/>
                <a:sym typeface="Arial"/>
              </a:rPr>
              <a:t>The console after the loop runs</a:t>
            </a:r>
            <a:endParaRPr/>
          </a:p>
          <a:p>
            <a:pPr indent="0" lvl="0" marL="0" rtl="0" algn="l">
              <a:spcBef>
                <a:spcPts val="1000"/>
              </a:spcBef>
              <a:spcAft>
                <a:spcPts val="0"/>
              </a:spcAft>
              <a:buClr>
                <a:schemeClr val="dk1"/>
              </a:buClr>
              <a:buSzPct val="100000"/>
              <a:buFont typeface="Arial"/>
              <a:buNone/>
            </a:pPr>
            <a:r>
              <a:t/>
            </a:r>
            <a:endParaRPr/>
          </a:p>
        </p:txBody>
      </p:sp>
      <p:sp>
        <p:nvSpPr>
          <p:cNvPr id="352" name="Google Shape;352;p30"/>
          <p:cNvSpPr txBox="1"/>
          <p:nvPr>
            <p:ph idx="2" type="body"/>
          </p:nvPr>
        </p:nvSpPr>
        <p:spPr>
          <a:xfrm>
            <a:off x="1295400" y="4343400"/>
            <a:ext cx="5105400" cy="1295400"/>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Hello!</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Say hello again? (y/n): </a:t>
            </a:r>
            <a:r>
              <a:rPr lang="en-US" sz="1600">
                <a:solidFill>
                  <a:srgbClr val="000000"/>
                </a:solidFill>
                <a:latin typeface="Courier New"/>
                <a:ea typeface="Courier New"/>
                <a:cs typeface="Courier New"/>
                <a:sym typeface="Courier New"/>
              </a:rPr>
              <a:t>y</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Hello!</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Say hello again? (y/n): </a:t>
            </a:r>
            <a:r>
              <a:rPr lang="en-US" sz="1600">
                <a:solidFill>
                  <a:srgbClr val="000000"/>
                </a:solidFill>
                <a:latin typeface="Courier New"/>
                <a:ea typeface="Courier New"/>
                <a:cs typeface="Courier New"/>
                <a:sym typeface="Courier New"/>
              </a:rPr>
              <a:t>n</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Bye!</a:t>
            </a:r>
            <a:endParaRPr b="1" sz="1600">
              <a:latin typeface="Courier New"/>
              <a:ea typeface="Courier New"/>
              <a:cs typeface="Courier New"/>
              <a:sym typeface="Courier New"/>
            </a:endParaRPr>
          </a:p>
          <a:p>
            <a:pPr indent="0" lvl="0" marL="0" rtl="0" algn="l">
              <a:spcBef>
                <a:spcPts val="400"/>
              </a:spcBef>
              <a:spcAft>
                <a:spcPts val="0"/>
              </a:spcAft>
              <a:buClr>
                <a:schemeClr val="dk1"/>
              </a:buClr>
              <a:buSzPct val="100000"/>
              <a:buFont typeface="Arial"/>
              <a:buNone/>
            </a:pPr>
            <a:r>
              <a:t/>
            </a:r>
            <a:endParaRPr/>
          </a:p>
        </p:txBody>
      </p:sp>
      <p:sp>
        <p:nvSpPr>
          <p:cNvPr id="353" name="Google Shape;353;p30"/>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54" name="Google Shape;354;p30"/>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55" name="Google Shape;355;p30"/>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lnSpcReduction="20000"/>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r">
              <a:spcBef>
                <a:spcPts val="0"/>
              </a:spcBef>
              <a:spcAft>
                <a:spcPts val="0"/>
              </a:spcAft>
              <a:buNone/>
            </a:pPr>
            <a:r>
              <a:rPr lang="en-US">
                <a:solidFill>
                  <a:schemeClr val="lt1"/>
                </a:solidFill>
              </a:rPr>
              <a:t>C3, Slide </a:t>
            </a: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1"/>
          <p:cNvSpPr txBox="1"/>
          <p:nvPr>
            <p:ph type="title"/>
          </p:nvPr>
        </p:nvSpPr>
        <p:spPr>
          <a:xfrm>
            <a:off x="914400" y="621792"/>
            <a:ext cx="7315200" cy="738900"/>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A while loop that prints the numbers 0 through 4 to the console</a:t>
            </a:r>
            <a:endParaRPr/>
          </a:p>
        </p:txBody>
      </p:sp>
      <p:sp>
        <p:nvSpPr>
          <p:cNvPr id="361" name="Google Shape;361;p31"/>
          <p:cNvSpPr txBox="1"/>
          <p:nvPr>
            <p:ph idx="1" type="body"/>
          </p:nvPr>
        </p:nvSpPr>
        <p:spPr>
          <a:xfrm>
            <a:off x="838200" y="1307200"/>
            <a:ext cx="7391400" cy="1752600"/>
          </a:xfrm>
          <a:prstGeom prst="rect">
            <a:avLst/>
          </a:prstGeom>
          <a:solidFill>
            <a:schemeClr val="lt1"/>
          </a:solidFill>
          <a:ln>
            <a:noFill/>
          </a:ln>
        </p:spPr>
        <p:txBody>
          <a:bodyPr anchorCtr="0" anchor="t" bIns="45700" lIns="91425" spcFirstLastPara="1" rIns="91425" wrap="square" tIns="45700">
            <a:normAutofit fontScale="77500" lnSpcReduction="20000"/>
          </a:bodyPr>
          <a:lstStyle/>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counter = 0</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while counter &lt; 5:</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print(counter, end=" ")</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counter += 1</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print("\nThe loop has ended.")</a:t>
            </a:r>
            <a:endParaRPr/>
          </a:p>
          <a:p>
            <a:pPr indent="0" lvl="0" marL="347345" marR="0" rtl="0" algn="l">
              <a:spcBef>
                <a:spcPts val="900"/>
              </a:spcBef>
              <a:spcAft>
                <a:spcPts val="0"/>
              </a:spcAft>
              <a:buClr>
                <a:srgbClr val="000099"/>
              </a:buClr>
              <a:buSzPct val="100000"/>
              <a:buFont typeface="Arial"/>
              <a:buNone/>
            </a:pPr>
            <a:r>
              <a:rPr b="1" lang="en-US">
                <a:solidFill>
                  <a:srgbClr val="000099"/>
                </a:solidFill>
                <a:latin typeface="Arial"/>
                <a:ea typeface="Arial"/>
                <a:cs typeface="Arial"/>
                <a:sym typeface="Arial"/>
              </a:rPr>
              <a:t>The console after the loop runs</a:t>
            </a:r>
            <a:endParaRPr/>
          </a:p>
          <a:p>
            <a:pPr indent="0" lvl="0" marL="0" rtl="0" algn="l">
              <a:spcBef>
                <a:spcPts val="1000"/>
              </a:spcBef>
              <a:spcAft>
                <a:spcPts val="0"/>
              </a:spcAft>
              <a:buClr>
                <a:schemeClr val="dk1"/>
              </a:buClr>
              <a:buSzPct val="100000"/>
              <a:buFont typeface="Arial"/>
              <a:buNone/>
            </a:pPr>
            <a:r>
              <a:t/>
            </a:r>
            <a:endParaRPr/>
          </a:p>
        </p:txBody>
      </p:sp>
      <p:sp>
        <p:nvSpPr>
          <p:cNvPr id="362" name="Google Shape;362;p31"/>
          <p:cNvSpPr txBox="1"/>
          <p:nvPr>
            <p:ph idx="2" type="body"/>
          </p:nvPr>
        </p:nvSpPr>
        <p:spPr>
          <a:xfrm>
            <a:off x="1295400" y="3053900"/>
            <a:ext cx="5105400" cy="603700"/>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rmAutofit fontScale="55000" lnSpcReduction="10000"/>
          </a:bodyPr>
          <a:lstStyle/>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0 1 2 3 4</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The loop has ended.</a:t>
            </a:r>
            <a:endParaRPr b="1" sz="1600">
              <a:latin typeface="Courier New"/>
              <a:ea typeface="Courier New"/>
              <a:cs typeface="Courier New"/>
              <a:sym typeface="Courier New"/>
            </a:endParaRPr>
          </a:p>
          <a:p>
            <a:pPr indent="0" lvl="0" marL="0" rtl="0" algn="l">
              <a:spcBef>
                <a:spcPts val="400"/>
              </a:spcBef>
              <a:spcAft>
                <a:spcPts val="0"/>
              </a:spcAft>
              <a:buClr>
                <a:schemeClr val="dk1"/>
              </a:buClr>
              <a:buSzPct val="100000"/>
              <a:buFont typeface="Arial"/>
              <a:buNone/>
            </a:pPr>
            <a:r>
              <a:t/>
            </a:r>
            <a:endParaRPr/>
          </a:p>
        </p:txBody>
      </p:sp>
      <p:sp>
        <p:nvSpPr>
          <p:cNvPr id="363" name="Google Shape;363;p31"/>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64" name="Google Shape;364;p31"/>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65" name="Google Shape;365;p31"/>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2"/>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Code that causes an infinite loop</a:t>
            </a:r>
            <a:endParaRPr/>
          </a:p>
        </p:txBody>
      </p:sp>
      <p:sp>
        <p:nvSpPr>
          <p:cNvPr id="371" name="Google Shape;371;p32"/>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a:bodyPr>
          <a:lstStyle/>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while True:</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 any statements in this loop run forever</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 unless a break statement is executed as shown later</a:t>
            </a:r>
            <a:endParaRPr/>
          </a:p>
          <a:p>
            <a:pPr indent="0" lvl="0" marL="0" rtl="0" algn="l">
              <a:spcBef>
                <a:spcPts val="1500"/>
              </a:spcBef>
              <a:spcAft>
                <a:spcPts val="0"/>
              </a:spcAft>
              <a:buClr>
                <a:srgbClr val="000099"/>
              </a:buClr>
              <a:buSzPts val="2400"/>
              <a:buFont typeface="Arial"/>
              <a:buNone/>
            </a:pPr>
            <a:r>
              <a:rPr b="1" lang="en-US" sz="2400">
                <a:solidFill>
                  <a:srgbClr val="000099"/>
                </a:solidFill>
                <a:latin typeface="Arial"/>
                <a:ea typeface="Arial"/>
                <a:cs typeface="Arial"/>
                <a:sym typeface="Arial"/>
              </a:rPr>
              <a:t>How to end an infinite loop</a:t>
            </a:r>
            <a:endParaRPr/>
          </a:p>
          <a:p>
            <a:pPr indent="-342900" lvl="0" marL="342900" marR="274320" rtl="0" algn="l">
              <a:spcBef>
                <a:spcPts val="6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Press Ctrl+C (Windows) or Command+C (macOS).</a:t>
            </a:r>
            <a:endParaRPr/>
          </a:p>
          <a:p>
            <a:pPr indent="0" lvl="0" marL="0" rtl="0" algn="l">
              <a:spcBef>
                <a:spcPts val="1000"/>
              </a:spcBef>
              <a:spcAft>
                <a:spcPts val="0"/>
              </a:spcAft>
              <a:buClr>
                <a:schemeClr val="dk1"/>
              </a:buClr>
              <a:buSzPts val="2000"/>
              <a:buFont typeface="Arial"/>
              <a:buNone/>
            </a:pPr>
            <a:r>
              <a:t/>
            </a:r>
            <a:endParaRPr/>
          </a:p>
        </p:txBody>
      </p:sp>
      <p:sp>
        <p:nvSpPr>
          <p:cNvPr id="372" name="Google Shape;372;p32"/>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73" name="Google Shape;373;p32"/>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74" name="Google Shape;374;p32"/>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3"/>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The syntax of a for loop with the range() function</a:t>
            </a:r>
            <a:endParaRPr/>
          </a:p>
        </p:txBody>
      </p:sp>
      <p:sp>
        <p:nvSpPr>
          <p:cNvPr id="380" name="Google Shape;380;p33"/>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a:bodyPr>
          <a:lstStyle/>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for </a:t>
            </a:r>
            <a:r>
              <a:rPr b="1" i="1" lang="en-US" sz="1600">
                <a:latin typeface="Courier New"/>
                <a:ea typeface="Courier New"/>
                <a:cs typeface="Courier New"/>
                <a:sym typeface="Courier New"/>
              </a:rPr>
              <a:t>int_var</a:t>
            </a:r>
            <a:r>
              <a:rPr b="1" lang="en-US" sz="1600">
                <a:latin typeface="Courier New"/>
                <a:ea typeface="Courier New"/>
                <a:cs typeface="Courier New"/>
                <a:sym typeface="Courier New"/>
              </a:rPr>
              <a:t> in </a:t>
            </a:r>
            <a:r>
              <a:rPr b="1" i="1" lang="en-US" sz="1600">
                <a:latin typeface="Courier New"/>
                <a:ea typeface="Courier New"/>
                <a:cs typeface="Courier New"/>
                <a:sym typeface="Courier New"/>
              </a:rPr>
              <a:t>range_function</a:t>
            </a:r>
            <a:r>
              <a:rPr b="1" lang="en-US" sz="1600">
                <a:latin typeface="Courier New"/>
                <a:ea typeface="Courier New"/>
                <a:cs typeface="Courier New"/>
                <a:sym typeface="Courier New"/>
              </a:rPr>
              <a:t>:</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a:t>
            </a:r>
            <a:r>
              <a:rPr b="1" i="1" lang="en-US" sz="1600">
                <a:latin typeface="Courier New"/>
                <a:ea typeface="Courier New"/>
                <a:cs typeface="Courier New"/>
                <a:sym typeface="Courier New"/>
              </a:rPr>
              <a:t>statements</a:t>
            </a:r>
            <a:r>
              <a:rPr b="1" lang="en-US" sz="1600">
                <a:latin typeface="Courier New"/>
                <a:ea typeface="Courier New"/>
                <a:cs typeface="Courier New"/>
                <a:sym typeface="Courier New"/>
              </a:rPr>
              <a:t>...</a:t>
            </a:r>
            <a:endParaRPr/>
          </a:p>
          <a:p>
            <a:pPr indent="0" lvl="0" marL="0" rtl="0" algn="l">
              <a:spcBef>
                <a:spcPts val="1500"/>
              </a:spcBef>
              <a:spcAft>
                <a:spcPts val="0"/>
              </a:spcAft>
              <a:buClr>
                <a:srgbClr val="000099"/>
              </a:buClr>
              <a:buSzPts val="2400"/>
              <a:buFont typeface="Arial"/>
              <a:buNone/>
            </a:pPr>
            <a:r>
              <a:rPr b="1" lang="en-US" sz="2400">
                <a:solidFill>
                  <a:srgbClr val="000099"/>
                </a:solidFill>
                <a:latin typeface="Arial"/>
                <a:ea typeface="Arial"/>
                <a:cs typeface="Arial"/>
                <a:sym typeface="Arial"/>
              </a:rPr>
              <a:t>The range() function</a:t>
            </a:r>
            <a:endParaRPr/>
          </a:p>
          <a:p>
            <a:pPr indent="0" lvl="0" marL="347345" marR="274320" rtl="0" algn="l">
              <a:spcBef>
                <a:spcPts val="600"/>
              </a:spcBef>
              <a:spcAft>
                <a:spcPts val="0"/>
              </a:spcAft>
              <a:buClr>
                <a:schemeClr val="dk1"/>
              </a:buClr>
              <a:buSzPts val="1600"/>
              <a:buFont typeface="Courier New"/>
              <a:buNone/>
            </a:pPr>
            <a:r>
              <a:rPr b="1" lang="en-US" sz="1600">
                <a:latin typeface="Courier New"/>
                <a:ea typeface="Courier New"/>
                <a:cs typeface="Courier New"/>
                <a:sym typeface="Courier New"/>
              </a:rPr>
              <a:t>range(</a:t>
            </a:r>
            <a:r>
              <a:rPr b="1" i="1" lang="en-US" sz="1600">
                <a:latin typeface="Courier New"/>
                <a:ea typeface="Courier New"/>
                <a:cs typeface="Courier New"/>
                <a:sym typeface="Courier New"/>
              </a:rPr>
              <a:t>stop</a:t>
            </a:r>
            <a:r>
              <a:rPr b="1" lang="en-US" sz="1600">
                <a:latin typeface="Courier New"/>
                <a:ea typeface="Courier New"/>
                <a:cs typeface="Courier New"/>
                <a:sym typeface="Courier New"/>
              </a:rPr>
              <a:t>)</a:t>
            </a:r>
            <a:endParaRPr sz="1600">
              <a:latin typeface="Times New Roman"/>
              <a:ea typeface="Times New Roman"/>
              <a:cs typeface="Times New Roman"/>
              <a:sym typeface="Times New Roman"/>
            </a:endParaRPr>
          </a:p>
          <a:p>
            <a:pPr indent="0" lvl="0" marL="347345" marR="274320" rtl="0" algn="l">
              <a:spcBef>
                <a:spcPts val="600"/>
              </a:spcBef>
              <a:spcAft>
                <a:spcPts val="0"/>
              </a:spcAft>
              <a:buClr>
                <a:schemeClr val="dk1"/>
              </a:buClr>
              <a:buSzPts val="1600"/>
              <a:buFont typeface="Courier New"/>
              <a:buNone/>
            </a:pPr>
            <a:r>
              <a:rPr b="1" lang="en-US" sz="1600">
                <a:latin typeface="Courier New"/>
                <a:ea typeface="Courier New"/>
                <a:cs typeface="Courier New"/>
                <a:sym typeface="Courier New"/>
              </a:rPr>
              <a:t>range(</a:t>
            </a:r>
            <a:r>
              <a:rPr b="1" i="1" lang="en-US" sz="1600">
                <a:latin typeface="Courier New"/>
                <a:ea typeface="Courier New"/>
                <a:cs typeface="Courier New"/>
                <a:sym typeface="Courier New"/>
              </a:rPr>
              <a:t>start</a:t>
            </a:r>
            <a:r>
              <a:rPr b="1" lang="en-US" sz="1600">
                <a:latin typeface="Courier New"/>
                <a:ea typeface="Courier New"/>
                <a:cs typeface="Courier New"/>
                <a:sym typeface="Courier New"/>
              </a:rPr>
              <a:t>, </a:t>
            </a:r>
            <a:r>
              <a:rPr b="1" i="1" lang="en-US" sz="1600">
                <a:latin typeface="Courier New"/>
                <a:ea typeface="Courier New"/>
                <a:cs typeface="Courier New"/>
                <a:sym typeface="Courier New"/>
              </a:rPr>
              <a:t>stop</a:t>
            </a:r>
            <a:r>
              <a:rPr b="1" lang="en-US" sz="1600">
                <a:latin typeface="Courier New"/>
                <a:ea typeface="Courier New"/>
                <a:cs typeface="Courier New"/>
                <a:sym typeface="Courier New"/>
              </a:rPr>
              <a:t>[, </a:t>
            </a:r>
            <a:r>
              <a:rPr b="1" i="1" lang="en-US" sz="1600">
                <a:latin typeface="Courier New"/>
                <a:ea typeface="Courier New"/>
                <a:cs typeface="Courier New"/>
                <a:sym typeface="Courier New"/>
              </a:rPr>
              <a:t>step</a:t>
            </a:r>
            <a:r>
              <a:rPr b="1" lang="en-US" sz="1600">
                <a:latin typeface="Courier New"/>
                <a:ea typeface="Courier New"/>
                <a:cs typeface="Courier New"/>
                <a:sym typeface="Courier New"/>
              </a:rPr>
              <a:t>])</a:t>
            </a:r>
            <a:endParaRPr sz="1600">
              <a:latin typeface="Times New Roman"/>
              <a:ea typeface="Times New Roman"/>
              <a:cs typeface="Times New Roman"/>
              <a:sym typeface="Times New Roman"/>
            </a:endParaRPr>
          </a:p>
          <a:p>
            <a:pPr indent="0" lvl="0" marL="0" rtl="0" algn="l">
              <a:spcBef>
                <a:spcPts val="2100"/>
              </a:spcBef>
              <a:spcAft>
                <a:spcPts val="0"/>
              </a:spcAft>
              <a:buClr>
                <a:srgbClr val="000099"/>
              </a:buClr>
              <a:buSzPts val="2400"/>
              <a:buFont typeface="Arial"/>
              <a:buNone/>
            </a:pPr>
            <a:r>
              <a:rPr b="1" lang="en-US" sz="2400">
                <a:solidFill>
                  <a:srgbClr val="000099"/>
                </a:solidFill>
                <a:latin typeface="Arial"/>
                <a:ea typeface="Arial"/>
                <a:cs typeface="Arial"/>
                <a:sym typeface="Arial"/>
              </a:rPr>
              <a:t>Examples of the range() function</a:t>
            </a:r>
            <a:endParaRPr/>
          </a:p>
          <a:p>
            <a:pPr indent="0" lvl="0" marL="347345" marR="0" rtl="0" algn="l">
              <a:spcBef>
                <a:spcPts val="600"/>
              </a:spcBef>
              <a:spcAft>
                <a:spcPts val="0"/>
              </a:spcAft>
              <a:buClr>
                <a:schemeClr val="dk1"/>
              </a:buClr>
              <a:buSzPts val="1600"/>
              <a:buFont typeface="Courier New"/>
              <a:buNone/>
            </a:pPr>
            <a:r>
              <a:rPr b="1" lang="en-US" sz="1600">
                <a:latin typeface="Courier New"/>
                <a:ea typeface="Courier New"/>
                <a:cs typeface="Courier New"/>
                <a:sym typeface="Courier New"/>
              </a:rPr>
              <a:t>range(5)				# 0, 1, 2, 3, 4</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range(1, 6)			# 1, 2, 3, 4, 5</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range(2, 10, 2)		# 2, 4, 6, 8</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range(5, 0, -1)		# 5, 4, 3, 2, 1</a:t>
            </a:r>
            <a:endParaRPr/>
          </a:p>
          <a:p>
            <a:pPr indent="0" lvl="0" marL="0" rtl="0" algn="l">
              <a:spcBef>
                <a:spcPts val="400"/>
              </a:spcBef>
              <a:spcAft>
                <a:spcPts val="0"/>
              </a:spcAft>
              <a:buClr>
                <a:schemeClr val="dk1"/>
              </a:buClr>
              <a:buSzPts val="2000"/>
              <a:buFont typeface="Arial"/>
              <a:buNone/>
            </a:pPr>
            <a:r>
              <a:t/>
            </a:r>
            <a:endParaRPr/>
          </a:p>
        </p:txBody>
      </p:sp>
      <p:sp>
        <p:nvSpPr>
          <p:cNvPr id="381" name="Google Shape;381;p33"/>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82" name="Google Shape;382;p33"/>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83" name="Google Shape;383;p33"/>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4"/>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A for loop that prints the numbers 0 through 4</a:t>
            </a:r>
            <a:endParaRPr/>
          </a:p>
        </p:txBody>
      </p:sp>
      <p:sp>
        <p:nvSpPr>
          <p:cNvPr id="389" name="Google Shape;389;p34"/>
          <p:cNvSpPr txBox="1"/>
          <p:nvPr>
            <p:ph idx="1" type="body"/>
          </p:nvPr>
        </p:nvSpPr>
        <p:spPr>
          <a:xfrm>
            <a:off x="838200" y="1066799"/>
            <a:ext cx="7391400" cy="1331654"/>
          </a:xfrm>
          <a:prstGeom prst="rect">
            <a:avLst/>
          </a:prstGeom>
          <a:solidFill>
            <a:schemeClr val="lt1"/>
          </a:solidFill>
          <a:ln>
            <a:noFill/>
          </a:ln>
        </p:spPr>
        <p:txBody>
          <a:bodyPr anchorCtr="0" anchor="t" bIns="45700" lIns="91425" spcFirstLastPara="1" rIns="91425" wrap="square" tIns="45700">
            <a:normAutofit fontScale="77500" lnSpcReduction="20000"/>
          </a:bodyPr>
          <a:lstStyle/>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for i in range(5):</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print(i, end=" ")</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print("\nThe loop has ended.")</a:t>
            </a:r>
            <a:endParaRPr/>
          </a:p>
          <a:p>
            <a:pPr indent="0" lvl="0" marL="347345" marR="0" rtl="0" algn="l">
              <a:spcBef>
                <a:spcPts val="900"/>
              </a:spcBef>
              <a:spcAft>
                <a:spcPts val="0"/>
              </a:spcAft>
              <a:buClr>
                <a:srgbClr val="000099"/>
              </a:buClr>
              <a:buSzPct val="100000"/>
              <a:buFont typeface="Arial"/>
              <a:buNone/>
            </a:pPr>
            <a:r>
              <a:rPr b="1" lang="en-US">
                <a:solidFill>
                  <a:srgbClr val="000099"/>
                </a:solidFill>
                <a:latin typeface="Arial"/>
                <a:ea typeface="Arial"/>
                <a:cs typeface="Arial"/>
                <a:sym typeface="Arial"/>
              </a:rPr>
              <a:t>The console after the loop runs</a:t>
            </a:r>
            <a:endParaRPr/>
          </a:p>
          <a:p>
            <a:pPr indent="0" lvl="0" marL="0" rtl="0" algn="l">
              <a:spcBef>
                <a:spcPts val="1000"/>
              </a:spcBef>
              <a:spcAft>
                <a:spcPts val="0"/>
              </a:spcAft>
              <a:buClr>
                <a:schemeClr val="dk1"/>
              </a:buClr>
              <a:buSzPct val="100000"/>
              <a:buFont typeface="Arial"/>
              <a:buNone/>
            </a:pPr>
            <a:r>
              <a:t/>
            </a:r>
            <a:endParaRPr/>
          </a:p>
        </p:txBody>
      </p:sp>
      <p:sp>
        <p:nvSpPr>
          <p:cNvPr id="390" name="Google Shape;390;p34"/>
          <p:cNvSpPr txBox="1"/>
          <p:nvPr>
            <p:ph idx="2" type="body"/>
          </p:nvPr>
        </p:nvSpPr>
        <p:spPr>
          <a:xfrm>
            <a:off x="1295400" y="2362200"/>
            <a:ext cx="5136776" cy="596325"/>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rmAutofit fontScale="55000" lnSpcReduction="10000"/>
          </a:bodyPr>
          <a:lstStyle/>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0 1 2 3 4</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The loop has ended.</a:t>
            </a:r>
            <a:endParaRPr b="1" sz="1600">
              <a:latin typeface="Courier New"/>
              <a:ea typeface="Courier New"/>
              <a:cs typeface="Courier New"/>
              <a:sym typeface="Courier New"/>
            </a:endParaRPr>
          </a:p>
          <a:p>
            <a:pPr indent="0" lvl="0" marL="0" rtl="0" algn="l">
              <a:spcBef>
                <a:spcPts val="400"/>
              </a:spcBef>
              <a:spcAft>
                <a:spcPts val="0"/>
              </a:spcAft>
              <a:buClr>
                <a:schemeClr val="dk1"/>
              </a:buClr>
              <a:buSzPct val="100000"/>
              <a:buFont typeface="Arial"/>
              <a:buNone/>
            </a:pPr>
            <a:r>
              <a:t/>
            </a:r>
            <a:endParaRPr/>
          </a:p>
        </p:txBody>
      </p:sp>
      <p:sp>
        <p:nvSpPr>
          <p:cNvPr id="391" name="Google Shape;391;p34"/>
          <p:cNvSpPr txBox="1"/>
          <p:nvPr>
            <p:ph idx="3" type="body"/>
          </p:nvPr>
        </p:nvSpPr>
        <p:spPr>
          <a:xfrm>
            <a:off x="838200" y="3200400"/>
            <a:ext cx="7391400" cy="1910266"/>
          </a:xfrm>
          <a:prstGeom prst="rect">
            <a:avLst/>
          </a:prstGeom>
          <a:solidFill>
            <a:schemeClr val="lt1"/>
          </a:solid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rgbClr val="000099"/>
              </a:buClr>
              <a:buSzPct val="100000"/>
              <a:buFont typeface="Arial"/>
              <a:buNone/>
            </a:pPr>
            <a:r>
              <a:rPr b="1" lang="en-US" sz="2400">
                <a:solidFill>
                  <a:srgbClr val="000099"/>
                </a:solidFill>
                <a:latin typeface="Arial"/>
                <a:ea typeface="Arial"/>
                <a:cs typeface="Arial"/>
                <a:sym typeface="Arial"/>
              </a:rPr>
              <a:t>A for loop that sums the numbers 1 through 4</a:t>
            </a:r>
            <a:endParaRPr/>
          </a:p>
          <a:p>
            <a:pPr indent="0" lvl="0" marL="347345" marR="0" rtl="0" algn="l">
              <a:spcBef>
                <a:spcPts val="600"/>
              </a:spcBef>
              <a:spcAft>
                <a:spcPts val="0"/>
              </a:spcAft>
              <a:buClr>
                <a:schemeClr val="dk1"/>
              </a:buClr>
              <a:buSzPct val="100000"/>
              <a:buFont typeface="Courier New"/>
              <a:buNone/>
            </a:pPr>
            <a:r>
              <a:rPr b="1" lang="en-US" sz="1600">
                <a:latin typeface="Courier New"/>
                <a:ea typeface="Courier New"/>
                <a:cs typeface="Courier New"/>
                <a:sym typeface="Courier New"/>
              </a:rPr>
              <a:t>sum_of_numbers = 0</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for i in range(1,5):</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sum_of_numbers += i</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print(sum_of_numbers)</a:t>
            </a:r>
            <a:endParaRPr/>
          </a:p>
          <a:p>
            <a:pPr indent="0" lvl="0" marL="347345" marR="0" rtl="0" algn="l">
              <a:spcBef>
                <a:spcPts val="900"/>
              </a:spcBef>
              <a:spcAft>
                <a:spcPts val="0"/>
              </a:spcAft>
              <a:buClr>
                <a:srgbClr val="000099"/>
              </a:buClr>
              <a:buSzPct val="100000"/>
              <a:buFont typeface="Arial"/>
              <a:buNone/>
            </a:pPr>
            <a:r>
              <a:rPr b="1" lang="en-US">
                <a:solidFill>
                  <a:srgbClr val="000099"/>
                </a:solidFill>
                <a:latin typeface="Arial"/>
                <a:ea typeface="Arial"/>
                <a:cs typeface="Arial"/>
                <a:sym typeface="Arial"/>
              </a:rPr>
              <a:t>The console after the loop runs</a:t>
            </a:r>
            <a:endParaRPr/>
          </a:p>
          <a:p>
            <a:pPr indent="0" lvl="0" marL="0" rtl="0" algn="l">
              <a:spcBef>
                <a:spcPts val="1000"/>
              </a:spcBef>
              <a:spcAft>
                <a:spcPts val="0"/>
              </a:spcAft>
              <a:buClr>
                <a:schemeClr val="dk1"/>
              </a:buClr>
              <a:buSzPct val="100000"/>
              <a:buFont typeface="Arial"/>
              <a:buNone/>
            </a:pPr>
            <a:r>
              <a:t/>
            </a:r>
            <a:endParaRPr/>
          </a:p>
        </p:txBody>
      </p:sp>
      <p:sp>
        <p:nvSpPr>
          <p:cNvPr id="392" name="Google Shape;392;p34"/>
          <p:cNvSpPr txBox="1"/>
          <p:nvPr>
            <p:ph idx="4" type="body"/>
          </p:nvPr>
        </p:nvSpPr>
        <p:spPr>
          <a:xfrm>
            <a:off x="1295400" y="5186865"/>
            <a:ext cx="5136776" cy="299535"/>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rmAutofit fontScale="25000"/>
          </a:bodyPr>
          <a:lstStyle/>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10</a:t>
            </a:r>
            <a:endParaRPr b="1" sz="1600">
              <a:latin typeface="Courier New"/>
              <a:ea typeface="Courier New"/>
              <a:cs typeface="Courier New"/>
              <a:sym typeface="Courier New"/>
            </a:endParaRPr>
          </a:p>
          <a:p>
            <a:pPr indent="0" lvl="0" marL="0" rtl="0" algn="l">
              <a:spcBef>
                <a:spcPts val="400"/>
              </a:spcBef>
              <a:spcAft>
                <a:spcPts val="0"/>
              </a:spcAft>
              <a:buClr>
                <a:schemeClr val="dk1"/>
              </a:buClr>
              <a:buSzPct val="100000"/>
              <a:buFont typeface="Arial"/>
              <a:buNone/>
            </a:pPr>
            <a:r>
              <a:t/>
            </a:r>
            <a:endParaRPr/>
          </a:p>
        </p:txBody>
      </p:sp>
      <p:sp>
        <p:nvSpPr>
          <p:cNvPr id="393" name="Google Shape;393;p34"/>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94" name="Google Shape;394;p34"/>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395" name="Google Shape;395;p34"/>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5"/>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A break statement that exits an infinite while loop</a:t>
            </a:r>
            <a:endParaRPr/>
          </a:p>
        </p:txBody>
      </p:sp>
      <p:sp>
        <p:nvSpPr>
          <p:cNvPr id="401" name="Google Shape;401;p35"/>
          <p:cNvSpPr txBox="1"/>
          <p:nvPr>
            <p:ph idx="1" type="body"/>
          </p:nvPr>
        </p:nvSpPr>
        <p:spPr>
          <a:xfrm>
            <a:off x="838200" y="990600"/>
            <a:ext cx="7391400" cy="2518956"/>
          </a:xfrm>
          <a:prstGeom prst="rect">
            <a:avLst/>
          </a:prstGeom>
          <a:solidFill>
            <a:schemeClr val="lt1"/>
          </a:solidFill>
          <a:ln>
            <a:noFill/>
          </a:ln>
        </p:spPr>
        <p:txBody>
          <a:bodyPr anchorCtr="0" anchor="t" bIns="45700" lIns="91425" spcFirstLastPara="1" rIns="91425" wrap="square" tIns="45700">
            <a:normAutofit fontScale="85000" lnSpcReduction="20000"/>
          </a:bodyPr>
          <a:lstStyle/>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print("Enter 'exit' when you're done.\n")</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while True:</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data = input("Enter an integer to square: ")</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if data == "exit":</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a:t>
            </a:r>
            <a:r>
              <a:rPr b="1" lang="en-US" sz="1600">
                <a:highlight>
                  <a:srgbClr val="FFFF00"/>
                </a:highlight>
                <a:latin typeface="Courier New"/>
                <a:ea typeface="Courier New"/>
                <a:cs typeface="Courier New"/>
                <a:sym typeface="Courier New"/>
              </a:rPr>
              <a:t>break</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i = int(data)</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print(i, "squared is", i * i, "\n")</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print("Okay, bye!")</a:t>
            </a:r>
            <a:endParaRPr/>
          </a:p>
          <a:p>
            <a:pPr indent="0" lvl="0" marL="347345" marR="0" rtl="0" algn="l">
              <a:spcBef>
                <a:spcPts val="900"/>
              </a:spcBef>
              <a:spcAft>
                <a:spcPts val="0"/>
              </a:spcAft>
              <a:buClr>
                <a:srgbClr val="000099"/>
              </a:buClr>
              <a:buSzPct val="100000"/>
              <a:buFont typeface="Arial"/>
              <a:buNone/>
            </a:pPr>
            <a:r>
              <a:rPr b="1" lang="en-US">
                <a:solidFill>
                  <a:srgbClr val="000099"/>
                </a:solidFill>
                <a:latin typeface="Arial"/>
                <a:ea typeface="Arial"/>
                <a:cs typeface="Arial"/>
                <a:sym typeface="Arial"/>
              </a:rPr>
              <a:t>The console</a:t>
            </a:r>
            <a:endParaRPr/>
          </a:p>
          <a:p>
            <a:pPr indent="0" lvl="0" marL="0" rtl="0" algn="l">
              <a:spcBef>
                <a:spcPts val="1000"/>
              </a:spcBef>
              <a:spcAft>
                <a:spcPts val="0"/>
              </a:spcAft>
              <a:buClr>
                <a:schemeClr val="dk1"/>
              </a:buClr>
              <a:buSzPct val="100000"/>
              <a:buFont typeface="Arial"/>
              <a:buNone/>
            </a:pPr>
            <a:r>
              <a:t/>
            </a:r>
            <a:endParaRPr/>
          </a:p>
        </p:txBody>
      </p:sp>
      <p:sp>
        <p:nvSpPr>
          <p:cNvPr id="402" name="Google Shape;402;p35"/>
          <p:cNvSpPr txBox="1"/>
          <p:nvPr>
            <p:ph idx="2" type="body"/>
          </p:nvPr>
        </p:nvSpPr>
        <p:spPr>
          <a:xfrm>
            <a:off x="1295400" y="3429000"/>
            <a:ext cx="5105400" cy="2518956"/>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'exit' when you're done.</a:t>
            </a:r>
            <a:endParaRPr b="1" sz="1600">
              <a:latin typeface="Courier New"/>
              <a:ea typeface="Courier New"/>
              <a:cs typeface="Courier New"/>
              <a:sym typeface="Courier New"/>
            </a:endParaRPr>
          </a:p>
          <a:p>
            <a:pPr indent="0" lvl="0" marL="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a:t>
            </a:r>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an integer to square: </a:t>
            </a:r>
            <a:r>
              <a:rPr lang="en-US" sz="1600">
                <a:solidFill>
                  <a:srgbClr val="000000"/>
                </a:solidFill>
                <a:latin typeface="Courier New"/>
                <a:ea typeface="Courier New"/>
                <a:cs typeface="Courier New"/>
                <a:sym typeface="Courier New"/>
              </a:rPr>
              <a:t>10</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10 squared is 100</a:t>
            </a:r>
            <a:endParaRPr b="1" sz="1600">
              <a:latin typeface="Courier New"/>
              <a:ea typeface="Courier New"/>
              <a:cs typeface="Courier New"/>
              <a:sym typeface="Courier New"/>
            </a:endParaRPr>
          </a:p>
          <a:p>
            <a:pPr indent="0" lvl="0" marL="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a:t>
            </a:r>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an integer to square: </a:t>
            </a:r>
            <a:r>
              <a:rPr lang="en-US" sz="1600">
                <a:solidFill>
                  <a:srgbClr val="000000"/>
                </a:solidFill>
                <a:latin typeface="Courier New"/>
                <a:ea typeface="Courier New"/>
                <a:cs typeface="Courier New"/>
                <a:sym typeface="Courier New"/>
              </a:rPr>
              <a:t>23</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23 squared is 529</a:t>
            </a:r>
            <a:endParaRPr b="1" sz="1600">
              <a:latin typeface="Courier New"/>
              <a:ea typeface="Courier New"/>
              <a:cs typeface="Courier New"/>
              <a:sym typeface="Courier New"/>
            </a:endParaRPr>
          </a:p>
          <a:p>
            <a:pPr indent="0" lvl="0" marL="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a:t>
            </a:r>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an integer to square: </a:t>
            </a:r>
            <a:r>
              <a:rPr lang="en-US" sz="1600">
                <a:solidFill>
                  <a:srgbClr val="000000"/>
                </a:solidFill>
                <a:latin typeface="Courier New"/>
                <a:ea typeface="Courier New"/>
                <a:cs typeface="Courier New"/>
                <a:sym typeface="Courier New"/>
              </a:rPr>
              <a:t>exit</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Okay, bye!</a:t>
            </a:r>
            <a:endParaRPr b="1" sz="1600">
              <a:latin typeface="Courier New"/>
              <a:ea typeface="Courier New"/>
              <a:cs typeface="Courier New"/>
              <a:sym typeface="Courier New"/>
            </a:endParaRPr>
          </a:p>
          <a:p>
            <a:pPr indent="0" lvl="0" marL="0" rtl="0" algn="l">
              <a:spcBef>
                <a:spcPts val="320"/>
              </a:spcBef>
              <a:spcAft>
                <a:spcPts val="0"/>
              </a:spcAft>
              <a:buClr>
                <a:schemeClr val="dk1"/>
              </a:buClr>
              <a:buSzPct val="100000"/>
              <a:buFont typeface="Arial"/>
              <a:buNone/>
            </a:pPr>
            <a:r>
              <a:t/>
            </a:r>
            <a:endParaRPr sz="1600"/>
          </a:p>
        </p:txBody>
      </p:sp>
      <p:sp>
        <p:nvSpPr>
          <p:cNvPr id="403" name="Google Shape;403;p35"/>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04" name="Google Shape;404;p35"/>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05" name="Google Shape;405;p35"/>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6"/>
          <p:cNvSpPr txBox="1"/>
          <p:nvPr>
            <p:ph type="title"/>
          </p:nvPr>
        </p:nvSpPr>
        <p:spPr>
          <a:xfrm>
            <a:off x="914400" y="624989"/>
            <a:ext cx="7315200" cy="738900"/>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A continue statement that jumps to the beginning of a while loop</a:t>
            </a:r>
            <a:endParaRPr/>
          </a:p>
        </p:txBody>
      </p:sp>
      <p:sp>
        <p:nvSpPr>
          <p:cNvPr id="411" name="Google Shape;411;p36"/>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lnSpcReduction="20000"/>
          </a:bodyPr>
          <a:lstStyle/>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more = "y"</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while more.lower() == "y":</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miles_driven = float(input("Enter miles driven:\t\t"))</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gallons_used = float(input("Enter gallons of gas used:\t"))</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 validate input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if miles_driven &lt;= 0 or gallons_used &lt;= 0:</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print("Both entries must be greater than zero.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"Try again.\n")</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r>
              <a:rPr b="1" lang="en-US" sz="1400">
                <a:highlight>
                  <a:srgbClr val="FFFF00"/>
                </a:highlight>
                <a:latin typeface="Courier New"/>
                <a:ea typeface="Courier New"/>
                <a:cs typeface="Courier New"/>
                <a:sym typeface="Courier New"/>
              </a:rPr>
              <a:t>continue</a:t>
            </a:r>
            <a:endParaRPr b="1" sz="1400">
              <a:latin typeface="Courier New"/>
              <a:ea typeface="Courier New"/>
              <a:cs typeface="Courier New"/>
              <a:sym typeface="Courier New"/>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mpg = round(miles_driven / gallons_used, 2)</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print("Miles Per Gallon:", mpg, "\n")</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more = input("Continue? (y/n):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print()</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print("Okay, bye!")</a:t>
            </a:r>
            <a:endParaRPr/>
          </a:p>
          <a:p>
            <a:pPr indent="0" lvl="0" marL="0" rtl="0" algn="l">
              <a:spcBef>
                <a:spcPts val="280"/>
              </a:spcBef>
              <a:spcAft>
                <a:spcPts val="0"/>
              </a:spcAft>
              <a:buClr>
                <a:schemeClr val="dk1"/>
              </a:buClr>
              <a:buSzPts val="1400"/>
              <a:buFont typeface="Arial"/>
              <a:buNone/>
            </a:pPr>
            <a:r>
              <a:t/>
            </a:r>
            <a:endParaRPr sz="1400"/>
          </a:p>
        </p:txBody>
      </p:sp>
      <p:sp>
        <p:nvSpPr>
          <p:cNvPr id="412" name="Google Shape;412;p36"/>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13" name="Google Shape;413;p36"/>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14" name="Google Shape;414;p36"/>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7"/>
          <p:cNvSpPr txBox="1"/>
          <p:nvPr>
            <p:ph type="title"/>
          </p:nvPr>
        </p:nvSpPr>
        <p:spPr>
          <a:xfrm>
            <a:off x="914400" y="624989"/>
            <a:ext cx="7315200" cy="738900"/>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Loops that calculates the future value </a:t>
            </a:r>
            <a:br>
              <a:rPr lang="en-US"/>
            </a:br>
            <a:r>
              <a:rPr lang="en-US"/>
              <a:t>of a one-time investment</a:t>
            </a:r>
            <a:endParaRPr/>
          </a:p>
        </p:txBody>
      </p:sp>
      <p:sp>
        <p:nvSpPr>
          <p:cNvPr id="420" name="Google Shape;420;p37"/>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lnSpcReduction="20000"/>
          </a:bodyPr>
          <a:lstStyle/>
          <a:p>
            <a:pPr indent="0" lvl="0" marL="347345" rtl="0" algn="l">
              <a:spcBef>
                <a:spcPts val="0"/>
              </a:spcBef>
              <a:spcAft>
                <a:spcPts val="0"/>
              </a:spcAft>
              <a:buClr>
                <a:srgbClr val="000099"/>
              </a:buClr>
              <a:buSzPts val="2000"/>
              <a:buFont typeface="Arial"/>
              <a:buNone/>
            </a:pPr>
            <a:r>
              <a:rPr b="1" lang="en-US">
                <a:solidFill>
                  <a:srgbClr val="000099"/>
                </a:solidFill>
                <a:latin typeface="Arial"/>
                <a:ea typeface="Arial"/>
                <a:cs typeface="Arial"/>
                <a:sym typeface="Arial"/>
              </a:rPr>
              <a:t>A for loop</a:t>
            </a:r>
            <a:endParaRPr/>
          </a:p>
          <a:p>
            <a:pPr indent="0" lvl="0" marL="347345" marR="0" rtl="0" algn="l">
              <a:spcBef>
                <a:spcPts val="600"/>
              </a:spcBef>
              <a:spcAft>
                <a:spcPts val="0"/>
              </a:spcAft>
              <a:buClr>
                <a:schemeClr val="dk1"/>
              </a:buClr>
              <a:buSzPts val="1600"/>
              <a:buFont typeface="Courier New"/>
              <a:buNone/>
            </a:pPr>
            <a:r>
              <a:rPr b="1" lang="en-US" sz="1600">
                <a:latin typeface="Courier New"/>
                <a:ea typeface="Courier New"/>
                <a:cs typeface="Courier New"/>
                <a:sym typeface="Courier New"/>
              </a:rPr>
              <a:t>investment = 10000</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for i in range(20):</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yearly_interest = investment * .05</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investment = investment + yearly_interest</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investment = round(investment, 2)</a:t>
            </a:r>
            <a:endParaRPr/>
          </a:p>
          <a:p>
            <a:pPr indent="0" lvl="0" marL="347345" marR="0" rtl="0" algn="l">
              <a:spcBef>
                <a:spcPts val="900"/>
              </a:spcBef>
              <a:spcAft>
                <a:spcPts val="0"/>
              </a:spcAft>
              <a:buClr>
                <a:srgbClr val="000099"/>
              </a:buClr>
              <a:buSzPts val="2000"/>
              <a:buFont typeface="Arial"/>
              <a:buNone/>
            </a:pPr>
            <a:r>
              <a:rPr b="1" lang="en-US">
                <a:solidFill>
                  <a:srgbClr val="000099"/>
                </a:solidFill>
                <a:latin typeface="Arial"/>
                <a:ea typeface="Arial"/>
                <a:cs typeface="Arial"/>
                <a:sym typeface="Arial"/>
              </a:rPr>
              <a:t>A while loop</a:t>
            </a:r>
            <a:endParaRPr/>
          </a:p>
          <a:p>
            <a:pPr indent="0" lvl="0" marL="347345" marR="0" rtl="0" algn="l">
              <a:spcBef>
                <a:spcPts val="600"/>
              </a:spcBef>
              <a:spcAft>
                <a:spcPts val="0"/>
              </a:spcAft>
              <a:buClr>
                <a:schemeClr val="dk1"/>
              </a:buClr>
              <a:buSzPts val="1600"/>
              <a:buFont typeface="Courier New"/>
              <a:buNone/>
            </a:pPr>
            <a:r>
              <a:rPr b="1" lang="en-US" sz="1600">
                <a:latin typeface="Courier New"/>
                <a:ea typeface="Courier New"/>
                <a:cs typeface="Courier New"/>
                <a:sym typeface="Courier New"/>
              </a:rPr>
              <a:t>year = 0</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investment = 10000</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while year &lt; 20:</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yearly_interest = investment * .05</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investment = investment + yearly_interest</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year += 1</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investment = round(investment, 2)</a:t>
            </a:r>
            <a:endParaRPr/>
          </a:p>
          <a:p>
            <a:pPr indent="0" lvl="0" marL="0" rtl="0" algn="l">
              <a:spcBef>
                <a:spcPts val="400"/>
              </a:spcBef>
              <a:spcAft>
                <a:spcPts val="0"/>
              </a:spcAft>
              <a:buClr>
                <a:schemeClr val="dk1"/>
              </a:buClr>
              <a:buSzPts val="2000"/>
              <a:buFont typeface="Arial"/>
              <a:buNone/>
            </a:pPr>
            <a:r>
              <a:t/>
            </a:r>
            <a:endParaRPr/>
          </a:p>
        </p:txBody>
      </p:sp>
      <p:sp>
        <p:nvSpPr>
          <p:cNvPr id="421" name="Google Shape;421;p37"/>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22" name="Google Shape;422;p37"/>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23" name="Google Shape;423;p37"/>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8"/>
          <p:cNvSpPr txBox="1"/>
          <p:nvPr>
            <p:ph type="title"/>
          </p:nvPr>
        </p:nvSpPr>
        <p:spPr>
          <a:xfrm>
            <a:off x="914400" y="624989"/>
            <a:ext cx="7315200" cy="738900"/>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A for loop that calculates the future value </a:t>
            </a:r>
            <a:br>
              <a:rPr lang="en-US"/>
            </a:br>
            <a:r>
              <a:rPr lang="en-US"/>
              <a:t>of a monthly investment</a:t>
            </a:r>
            <a:endParaRPr/>
          </a:p>
        </p:txBody>
      </p:sp>
      <p:sp>
        <p:nvSpPr>
          <p:cNvPr id="429" name="Google Shape;429;p38"/>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a:bodyPr>
          <a:lstStyle/>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monthly_investment = 100</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monthly_interest_rate = .08 / 12</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months = 120</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future_value = 0</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for month in range(months):</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future_value += monthly_investment</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monthly_interest_amount = future_value * </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monthly_interest_rate</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future_value += monthly_interest_amount</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future_value = round(future_value, 2)</a:t>
            </a:r>
            <a:endParaRPr/>
          </a:p>
          <a:p>
            <a:pPr indent="0" lvl="0" marL="0" rtl="0" algn="l">
              <a:spcBef>
                <a:spcPts val="320"/>
              </a:spcBef>
              <a:spcAft>
                <a:spcPts val="0"/>
              </a:spcAft>
              <a:buClr>
                <a:schemeClr val="dk1"/>
              </a:buClr>
              <a:buSzPts val="1600"/>
              <a:buFont typeface="Arial"/>
              <a:buNone/>
            </a:pPr>
            <a:r>
              <a:t/>
            </a:r>
            <a:endParaRPr sz="1600"/>
          </a:p>
        </p:txBody>
      </p:sp>
      <p:sp>
        <p:nvSpPr>
          <p:cNvPr id="430" name="Google Shape;430;p38"/>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31" name="Google Shape;431;p38"/>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32" name="Google Shape;432;p38"/>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9"/>
          <p:cNvSpPr txBox="1"/>
          <p:nvPr>
            <p:ph type="title"/>
          </p:nvPr>
        </p:nvSpPr>
        <p:spPr>
          <a:xfrm>
            <a:off x="914400" y="624988"/>
            <a:ext cx="7315200" cy="738900"/>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Nested loops that get the total </a:t>
            </a:r>
            <a:br>
              <a:rPr lang="en-US"/>
            </a:br>
            <a:r>
              <a:rPr lang="en-US"/>
              <a:t>of 3 valid test scores</a:t>
            </a:r>
            <a:endParaRPr/>
          </a:p>
        </p:txBody>
      </p:sp>
      <p:sp>
        <p:nvSpPr>
          <p:cNvPr id="438" name="Google Shape;438;p39"/>
          <p:cNvSpPr txBox="1"/>
          <p:nvPr>
            <p:ph idx="1" type="body"/>
          </p:nvPr>
        </p:nvSpPr>
        <p:spPr>
          <a:xfrm>
            <a:off x="838200" y="1373145"/>
            <a:ext cx="7391400" cy="2667000"/>
          </a:xfrm>
          <a:prstGeom prst="rect">
            <a:avLst/>
          </a:prstGeom>
          <a:solidFill>
            <a:schemeClr val="lt1"/>
          </a:solidFill>
          <a:ln>
            <a:noFill/>
          </a:ln>
        </p:spPr>
        <p:txBody>
          <a:bodyPr anchorCtr="0" anchor="t" bIns="45700" lIns="91425" spcFirstLastPara="1" rIns="91425" wrap="square" tIns="45700">
            <a:normAutofit fontScale="85000" lnSpcReduction="20000"/>
          </a:bodyPr>
          <a:lstStyle/>
          <a:p>
            <a:pPr indent="0" lvl="0" marL="347345" marR="0" rtl="0" algn="l">
              <a:spcBef>
                <a:spcPts val="0"/>
              </a:spcBef>
              <a:spcAft>
                <a:spcPts val="0"/>
              </a:spcAft>
              <a:buClr>
                <a:schemeClr val="dk1"/>
              </a:buClr>
              <a:buSzPct val="100000"/>
              <a:buFont typeface="Courier New"/>
              <a:buNone/>
            </a:pPr>
            <a:r>
              <a:rPr b="1" lang="en-US" sz="1400">
                <a:latin typeface="Courier New"/>
                <a:ea typeface="Courier New"/>
                <a:cs typeface="Courier New"/>
                <a:sym typeface="Courier New"/>
              </a:rPr>
              <a:t>total_score = 0</a:t>
            </a:r>
            <a:endParaRPr/>
          </a:p>
          <a:p>
            <a:pPr indent="0" lvl="0" marL="347345" marR="0" rtl="0" algn="l">
              <a:spcBef>
                <a:spcPts val="0"/>
              </a:spcBef>
              <a:spcAft>
                <a:spcPts val="0"/>
              </a:spcAft>
              <a:buClr>
                <a:schemeClr val="dk1"/>
              </a:buClr>
              <a:buSzPct val="100000"/>
              <a:buFont typeface="Courier New"/>
              <a:buNone/>
            </a:pPr>
            <a:r>
              <a:rPr b="1" lang="en-US" sz="1400">
                <a:latin typeface="Courier New"/>
                <a:ea typeface="Courier New"/>
                <a:cs typeface="Courier New"/>
                <a:sym typeface="Courier New"/>
              </a:rPr>
              <a:t>for i in range(3):</a:t>
            </a:r>
            <a:endParaRPr/>
          </a:p>
          <a:p>
            <a:pPr indent="0" lvl="0" marL="347345" marR="0" rtl="0" algn="l">
              <a:spcBef>
                <a:spcPts val="0"/>
              </a:spcBef>
              <a:spcAft>
                <a:spcPts val="0"/>
              </a:spcAft>
              <a:buClr>
                <a:schemeClr val="dk1"/>
              </a:buClr>
              <a:buSzPct val="100000"/>
              <a:buFont typeface="Courier New"/>
              <a:buNone/>
            </a:pPr>
            <a:r>
              <a:rPr b="1" lang="en-US" sz="1400">
                <a:latin typeface="Courier New"/>
                <a:ea typeface="Courier New"/>
                <a:cs typeface="Courier New"/>
                <a:sym typeface="Courier New"/>
              </a:rPr>
              <a:t>    while True:</a:t>
            </a:r>
            <a:endParaRPr/>
          </a:p>
          <a:p>
            <a:pPr indent="0" lvl="0" marL="347345" marR="0" rtl="0" algn="l">
              <a:spcBef>
                <a:spcPts val="0"/>
              </a:spcBef>
              <a:spcAft>
                <a:spcPts val="0"/>
              </a:spcAft>
              <a:buClr>
                <a:schemeClr val="dk1"/>
              </a:buClr>
              <a:buSzPct val="100000"/>
              <a:buFont typeface="Courier New"/>
              <a:buNone/>
            </a:pPr>
            <a:r>
              <a:rPr b="1" lang="en-US" sz="1400">
                <a:latin typeface="Courier New"/>
                <a:ea typeface="Courier New"/>
                <a:cs typeface="Courier New"/>
                <a:sym typeface="Courier New"/>
              </a:rPr>
              <a:t>        score = int(input("Enter test score: "))</a:t>
            </a:r>
            <a:endParaRPr/>
          </a:p>
          <a:p>
            <a:pPr indent="0" lvl="0" marL="347345" marR="0" rtl="0" algn="l">
              <a:spcBef>
                <a:spcPts val="0"/>
              </a:spcBef>
              <a:spcAft>
                <a:spcPts val="0"/>
              </a:spcAft>
              <a:buClr>
                <a:schemeClr val="dk1"/>
              </a:buClr>
              <a:buSzPct val="100000"/>
              <a:buFont typeface="Courier New"/>
              <a:buNone/>
            </a:pPr>
            <a:r>
              <a:rPr b="1" lang="en-US" sz="1400">
                <a:latin typeface="Courier New"/>
                <a:ea typeface="Courier New"/>
                <a:cs typeface="Courier New"/>
                <a:sym typeface="Courier New"/>
              </a:rPr>
              <a:t>        if score &gt;= 0 and score &lt;= 100:</a:t>
            </a:r>
            <a:endParaRPr/>
          </a:p>
          <a:p>
            <a:pPr indent="0" lvl="0" marL="347345" marR="0" rtl="0" algn="l">
              <a:spcBef>
                <a:spcPts val="0"/>
              </a:spcBef>
              <a:spcAft>
                <a:spcPts val="0"/>
              </a:spcAft>
              <a:buClr>
                <a:schemeClr val="dk1"/>
              </a:buClr>
              <a:buSzPct val="100000"/>
              <a:buFont typeface="Courier New"/>
              <a:buNone/>
            </a:pPr>
            <a:r>
              <a:rPr b="1" lang="en-US" sz="1400">
                <a:latin typeface="Courier New"/>
                <a:ea typeface="Courier New"/>
                <a:cs typeface="Courier New"/>
                <a:sym typeface="Courier New"/>
              </a:rPr>
              <a:t>            total_score += score</a:t>
            </a:r>
            <a:endParaRPr/>
          </a:p>
          <a:p>
            <a:pPr indent="0" lvl="0" marL="347345" marR="0" rtl="0" algn="l">
              <a:spcBef>
                <a:spcPts val="0"/>
              </a:spcBef>
              <a:spcAft>
                <a:spcPts val="0"/>
              </a:spcAft>
              <a:buClr>
                <a:schemeClr val="dk1"/>
              </a:buClr>
              <a:buSzPct val="100000"/>
              <a:buFont typeface="Courier New"/>
              <a:buNone/>
            </a:pPr>
            <a:r>
              <a:rPr b="1" lang="en-US" sz="1400">
                <a:latin typeface="Courier New"/>
                <a:ea typeface="Courier New"/>
                <a:cs typeface="Courier New"/>
                <a:sym typeface="Courier New"/>
              </a:rPr>
              <a:t>            break</a:t>
            </a:r>
            <a:endParaRPr/>
          </a:p>
          <a:p>
            <a:pPr indent="0" lvl="0" marL="347345" marR="0" rtl="0" algn="l">
              <a:spcBef>
                <a:spcPts val="0"/>
              </a:spcBef>
              <a:spcAft>
                <a:spcPts val="0"/>
              </a:spcAft>
              <a:buClr>
                <a:schemeClr val="dk1"/>
              </a:buClr>
              <a:buSzPct val="100000"/>
              <a:buFont typeface="Courier New"/>
              <a:buNone/>
            </a:pPr>
            <a:r>
              <a:rPr b="1" lang="en-US" sz="1400">
                <a:latin typeface="Courier New"/>
                <a:ea typeface="Courier New"/>
                <a:cs typeface="Courier New"/>
                <a:sym typeface="Courier New"/>
              </a:rPr>
              <a:t>        else:</a:t>
            </a:r>
            <a:endParaRPr/>
          </a:p>
          <a:p>
            <a:pPr indent="0" lvl="0" marL="347345" marR="0" rtl="0" algn="l">
              <a:spcBef>
                <a:spcPts val="0"/>
              </a:spcBef>
              <a:spcAft>
                <a:spcPts val="0"/>
              </a:spcAft>
              <a:buClr>
                <a:schemeClr val="dk1"/>
              </a:buClr>
              <a:buSzPct val="100000"/>
              <a:buFont typeface="Courier New"/>
              <a:buNone/>
            </a:pPr>
            <a:r>
              <a:rPr b="1" lang="en-US" sz="1400">
                <a:latin typeface="Courier New"/>
                <a:ea typeface="Courier New"/>
                <a:cs typeface="Courier New"/>
                <a:sym typeface="Courier New"/>
              </a:rPr>
              <a:t>            print("Test score must be from 0 - 100.")</a:t>
            </a:r>
            <a:endParaRPr/>
          </a:p>
          <a:p>
            <a:pPr indent="0" lvl="0" marL="347345" marR="0" rtl="0" algn="l">
              <a:spcBef>
                <a:spcPts val="0"/>
              </a:spcBef>
              <a:spcAft>
                <a:spcPts val="0"/>
              </a:spcAft>
              <a:buClr>
                <a:schemeClr val="dk1"/>
              </a:buClr>
              <a:buSzPct val="100000"/>
              <a:buFont typeface="Courier New"/>
              <a:buNone/>
            </a:pPr>
            <a:r>
              <a:rPr b="1" lang="en-US" sz="1400">
                <a:latin typeface="Courier New"/>
                <a:ea typeface="Courier New"/>
                <a:cs typeface="Courier New"/>
                <a:sym typeface="Courier New"/>
              </a:rPr>
              <a:t>print("Total score:", total_score)</a:t>
            </a:r>
            <a:endParaRPr/>
          </a:p>
          <a:p>
            <a:pPr indent="0" lvl="0" marL="347345" marR="0" rtl="0" algn="l">
              <a:spcBef>
                <a:spcPts val="900"/>
              </a:spcBef>
              <a:spcAft>
                <a:spcPts val="0"/>
              </a:spcAft>
              <a:buClr>
                <a:srgbClr val="000099"/>
              </a:buClr>
              <a:buSzPct val="100000"/>
              <a:buFont typeface="Arial"/>
              <a:buNone/>
            </a:pPr>
            <a:r>
              <a:rPr b="1" lang="en-US">
                <a:solidFill>
                  <a:srgbClr val="000099"/>
                </a:solidFill>
                <a:latin typeface="Arial"/>
                <a:ea typeface="Arial"/>
                <a:cs typeface="Arial"/>
                <a:sym typeface="Arial"/>
              </a:rPr>
              <a:t>The console</a:t>
            </a:r>
            <a:endParaRPr/>
          </a:p>
          <a:p>
            <a:pPr indent="0" lvl="0" marL="0" rtl="0" algn="l">
              <a:spcBef>
                <a:spcPts val="1000"/>
              </a:spcBef>
              <a:spcAft>
                <a:spcPts val="0"/>
              </a:spcAft>
              <a:buClr>
                <a:schemeClr val="dk1"/>
              </a:buClr>
              <a:buSzPct val="100000"/>
              <a:buFont typeface="Arial"/>
              <a:buNone/>
            </a:pPr>
            <a:r>
              <a:t/>
            </a:r>
            <a:endParaRPr/>
          </a:p>
        </p:txBody>
      </p:sp>
      <p:sp>
        <p:nvSpPr>
          <p:cNvPr id="439" name="Google Shape;439;p39"/>
          <p:cNvSpPr txBox="1"/>
          <p:nvPr>
            <p:ph idx="2" type="body"/>
          </p:nvPr>
        </p:nvSpPr>
        <p:spPr>
          <a:xfrm>
            <a:off x="1295400" y="4040144"/>
            <a:ext cx="5105400" cy="1791835"/>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rgbClr val="000000"/>
              </a:buClr>
              <a:buSzPct val="100000"/>
              <a:buFont typeface="Courier New"/>
              <a:buNone/>
            </a:pPr>
            <a:r>
              <a:rPr b="1" lang="en-US" sz="1400">
                <a:solidFill>
                  <a:srgbClr val="000000"/>
                </a:solidFill>
                <a:latin typeface="Courier New"/>
                <a:ea typeface="Courier New"/>
                <a:cs typeface="Courier New"/>
                <a:sym typeface="Courier New"/>
              </a:rPr>
              <a:t>Enter test score: </a:t>
            </a:r>
            <a:r>
              <a:rPr lang="en-US" sz="1400">
                <a:solidFill>
                  <a:srgbClr val="000000"/>
                </a:solidFill>
                <a:latin typeface="Courier New"/>
                <a:ea typeface="Courier New"/>
                <a:cs typeface="Courier New"/>
                <a:sym typeface="Courier New"/>
              </a:rPr>
              <a:t>110</a:t>
            </a:r>
            <a:endParaRPr b="1" sz="14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400">
                <a:solidFill>
                  <a:srgbClr val="000000"/>
                </a:solidFill>
                <a:latin typeface="Courier New"/>
                <a:ea typeface="Courier New"/>
                <a:cs typeface="Courier New"/>
                <a:sym typeface="Courier New"/>
              </a:rPr>
              <a:t>Test score must be from 0 - 100.</a:t>
            </a:r>
            <a:endParaRPr b="1" sz="14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400">
                <a:solidFill>
                  <a:srgbClr val="000000"/>
                </a:solidFill>
                <a:latin typeface="Courier New"/>
                <a:ea typeface="Courier New"/>
                <a:cs typeface="Courier New"/>
                <a:sym typeface="Courier New"/>
              </a:rPr>
              <a:t>Enter test score: </a:t>
            </a:r>
            <a:r>
              <a:rPr lang="en-US" sz="1400">
                <a:solidFill>
                  <a:srgbClr val="000000"/>
                </a:solidFill>
                <a:latin typeface="Courier New"/>
                <a:ea typeface="Courier New"/>
                <a:cs typeface="Courier New"/>
                <a:sym typeface="Courier New"/>
              </a:rPr>
              <a:t>-10</a:t>
            </a:r>
            <a:endParaRPr b="1" sz="14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400">
                <a:solidFill>
                  <a:srgbClr val="000000"/>
                </a:solidFill>
                <a:latin typeface="Courier New"/>
                <a:ea typeface="Courier New"/>
                <a:cs typeface="Courier New"/>
                <a:sym typeface="Courier New"/>
              </a:rPr>
              <a:t>Test score must be from 0 - 100.</a:t>
            </a:r>
            <a:endParaRPr b="1" sz="14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400">
                <a:solidFill>
                  <a:srgbClr val="000000"/>
                </a:solidFill>
                <a:latin typeface="Courier New"/>
                <a:ea typeface="Courier New"/>
                <a:cs typeface="Courier New"/>
                <a:sym typeface="Courier New"/>
              </a:rPr>
              <a:t>Enter test score: </a:t>
            </a:r>
            <a:r>
              <a:rPr lang="en-US" sz="1400">
                <a:solidFill>
                  <a:srgbClr val="000000"/>
                </a:solidFill>
                <a:latin typeface="Courier New"/>
                <a:ea typeface="Courier New"/>
                <a:cs typeface="Courier New"/>
                <a:sym typeface="Courier New"/>
              </a:rPr>
              <a:t>100</a:t>
            </a:r>
            <a:endParaRPr b="1" sz="14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400">
                <a:solidFill>
                  <a:srgbClr val="000000"/>
                </a:solidFill>
                <a:latin typeface="Courier New"/>
                <a:ea typeface="Courier New"/>
                <a:cs typeface="Courier New"/>
                <a:sym typeface="Courier New"/>
              </a:rPr>
              <a:t>Enter test score: </a:t>
            </a:r>
            <a:r>
              <a:rPr lang="en-US" sz="1400">
                <a:solidFill>
                  <a:srgbClr val="000000"/>
                </a:solidFill>
                <a:latin typeface="Courier New"/>
                <a:ea typeface="Courier New"/>
                <a:cs typeface="Courier New"/>
                <a:sym typeface="Courier New"/>
              </a:rPr>
              <a:t>90</a:t>
            </a:r>
            <a:endParaRPr b="1" sz="14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400">
                <a:solidFill>
                  <a:srgbClr val="000000"/>
                </a:solidFill>
                <a:latin typeface="Courier New"/>
                <a:ea typeface="Courier New"/>
                <a:cs typeface="Courier New"/>
                <a:sym typeface="Courier New"/>
              </a:rPr>
              <a:t>Enter test score: </a:t>
            </a:r>
            <a:r>
              <a:rPr lang="en-US" sz="1400">
                <a:solidFill>
                  <a:srgbClr val="000000"/>
                </a:solidFill>
                <a:latin typeface="Courier New"/>
                <a:ea typeface="Courier New"/>
                <a:cs typeface="Courier New"/>
                <a:sym typeface="Courier New"/>
              </a:rPr>
              <a:t>0</a:t>
            </a:r>
            <a:endParaRPr b="1" sz="14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400">
                <a:solidFill>
                  <a:srgbClr val="000000"/>
                </a:solidFill>
                <a:latin typeface="Courier New"/>
                <a:ea typeface="Courier New"/>
                <a:cs typeface="Courier New"/>
                <a:sym typeface="Courier New"/>
              </a:rPr>
              <a:t>Total score: 190</a:t>
            </a:r>
            <a:endParaRPr b="1" sz="1400">
              <a:latin typeface="Courier New"/>
              <a:ea typeface="Courier New"/>
              <a:cs typeface="Courier New"/>
              <a:sym typeface="Courier New"/>
            </a:endParaRPr>
          </a:p>
          <a:p>
            <a:pPr indent="0" lvl="0" marL="0" rtl="0" algn="l">
              <a:spcBef>
                <a:spcPts val="280"/>
              </a:spcBef>
              <a:spcAft>
                <a:spcPts val="0"/>
              </a:spcAft>
              <a:buClr>
                <a:schemeClr val="dk1"/>
              </a:buClr>
              <a:buSzPct val="100000"/>
              <a:buFont typeface="Arial"/>
              <a:buNone/>
            </a:pPr>
            <a:r>
              <a:t/>
            </a:r>
            <a:endParaRPr sz="1400"/>
          </a:p>
        </p:txBody>
      </p:sp>
      <p:sp>
        <p:nvSpPr>
          <p:cNvPr id="440" name="Google Shape;440;p39"/>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41" name="Google Shape;441;p39"/>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42" name="Google Shape;442;p39"/>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Knowledge objectives (part 2)</a:t>
            </a:r>
            <a:endParaRPr/>
          </a:p>
        </p:txBody>
      </p:sp>
      <p:sp>
        <p:nvSpPr>
          <p:cNvPr id="117" name="Google Shape;117;p4"/>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a:bodyPr>
          <a:lstStyle/>
          <a:p>
            <a:pPr indent="-341313" lvl="0" marL="341313" marR="274320" rtl="0" algn="l">
              <a:spcBef>
                <a:spcPts val="0"/>
              </a:spcBef>
              <a:spcAft>
                <a:spcPts val="0"/>
              </a:spcAft>
              <a:buClr>
                <a:schemeClr val="dk1"/>
              </a:buClr>
              <a:buSzPts val="2000"/>
              <a:buFont typeface="Arial"/>
              <a:buAutoNum type="arabicPeriod" startAt="7"/>
            </a:pPr>
            <a:r>
              <a:rPr lang="en-US">
                <a:latin typeface="Times New Roman"/>
                <a:ea typeface="Times New Roman"/>
                <a:cs typeface="Times New Roman"/>
                <a:sym typeface="Times New Roman"/>
              </a:rPr>
              <a:t>Explain how a while statement with an assignment expression can be used to replace a while statement with an infinite loop.</a:t>
            </a:r>
            <a:endParaRPr>
              <a:latin typeface="Times New Roman"/>
              <a:ea typeface="Times New Roman"/>
              <a:cs typeface="Times New Roman"/>
              <a:sym typeface="Times New Roman"/>
            </a:endParaRPr>
          </a:p>
          <a:p>
            <a:pPr indent="-342900" lvl="0" marL="342900" marR="274320" rtl="0" algn="l">
              <a:spcBef>
                <a:spcPts val="600"/>
              </a:spcBef>
              <a:spcAft>
                <a:spcPts val="0"/>
              </a:spcAft>
              <a:buClr>
                <a:schemeClr val="dk1"/>
              </a:buClr>
              <a:buSzPts val="2000"/>
              <a:buFont typeface="Arial"/>
              <a:buAutoNum type="arabicPeriod" startAt="7"/>
            </a:pPr>
            <a:r>
              <a:rPr lang="en-US">
                <a:latin typeface="Times New Roman"/>
                <a:ea typeface="Times New Roman"/>
                <a:cs typeface="Times New Roman"/>
                <a:sym typeface="Times New Roman"/>
              </a:rPr>
              <a:t>Describe the use of pseudocode for planning a program and its control statements.</a:t>
            </a:r>
            <a:endParaRPr/>
          </a:p>
        </p:txBody>
      </p:sp>
      <p:sp>
        <p:nvSpPr>
          <p:cNvPr id="118" name="Google Shape;118;p4"/>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19" name="Google Shape;119;p4"/>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20" name="Google Shape;120;p4"/>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0"/>
          <p:cNvSpPr txBox="1"/>
          <p:nvPr>
            <p:ph type="title"/>
          </p:nvPr>
        </p:nvSpPr>
        <p:spPr>
          <a:xfrm>
            <a:off x="914400" y="624989"/>
            <a:ext cx="7315200" cy="369300"/>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b="1" lang="en-US">
                <a:latin typeface="Arial"/>
                <a:ea typeface="Arial"/>
                <a:cs typeface="Arial"/>
                <a:sym typeface="Arial"/>
              </a:rPr>
              <a:t>The operator used with assignment expressions</a:t>
            </a:r>
            <a:endParaRPr/>
          </a:p>
        </p:txBody>
      </p:sp>
      <p:sp>
        <p:nvSpPr>
          <p:cNvPr id="448" name="Google Shape;448;p40"/>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lnSpcReduction="10000"/>
          </a:bodyPr>
          <a:lstStyle/>
          <a:p>
            <a:pPr indent="-914400" lvl="0" marL="914400" marR="0" rtl="0" algn="l">
              <a:spcBef>
                <a:spcPts val="0"/>
              </a:spcBef>
              <a:spcAft>
                <a:spcPts val="0"/>
              </a:spcAft>
              <a:buClr>
                <a:schemeClr val="dk1"/>
              </a:buClr>
              <a:buSzPts val="2000"/>
              <a:buFont typeface="Arial"/>
              <a:buNone/>
            </a:pPr>
            <a:r>
              <a:rPr b="1" lang="en-US">
                <a:latin typeface="Arial"/>
                <a:ea typeface="Arial"/>
                <a:cs typeface="Arial"/>
                <a:sym typeface="Arial"/>
              </a:rPr>
              <a:t>Operator	Name</a:t>
            </a:r>
            <a:endParaRPr/>
          </a:p>
          <a:p>
            <a:pPr indent="-2062163" lvl="0" marL="2062163" marR="0" rtl="0" algn="l">
              <a:spcBef>
                <a:spcPts val="600"/>
              </a:spcBef>
              <a:spcAft>
                <a:spcPts val="0"/>
              </a:spcAft>
              <a:buClr>
                <a:schemeClr val="dk1"/>
              </a:buClr>
              <a:buSzPts val="1600"/>
              <a:buFont typeface="Courier New"/>
              <a:buNone/>
            </a:pPr>
            <a:r>
              <a:rPr b="1" lang="en-US" sz="1600">
                <a:latin typeface="Courier New"/>
                <a:ea typeface="Courier New"/>
                <a:cs typeface="Courier New"/>
                <a:sym typeface="Courier New"/>
              </a:rPr>
              <a:t>:=</a:t>
            </a:r>
            <a:r>
              <a:rPr lang="en-US" sz="2400">
                <a:latin typeface="Times New Roman"/>
                <a:ea typeface="Times New Roman"/>
                <a:cs typeface="Times New Roman"/>
                <a:sym typeface="Times New Roman"/>
              </a:rPr>
              <a:t>		Walrus</a:t>
            </a:r>
            <a:endParaRPr/>
          </a:p>
          <a:p>
            <a:pPr indent="0" lvl="0" marL="0" marR="0" rtl="0" algn="l">
              <a:spcBef>
                <a:spcPts val="1500"/>
              </a:spcBef>
              <a:spcAft>
                <a:spcPts val="0"/>
              </a:spcAft>
              <a:buClr>
                <a:srgbClr val="000099"/>
              </a:buClr>
              <a:buSzPts val="2400"/>
              <a:buFont typeface="Arial"/>
              <a:buNone/>
            </a:pPr>
            <a:r>
              <a:rPr b="1" lang="en-US" sz="2400">
                <a:solidFill>
                  <a:srgbClr val="000099"/>
                </a:solidFill>
                <a:latin typeface="Arial"/>
                <a:ea typeface="Arial"/>
                <a:cs typeface="Arial"/>
                <a:sym typeface="Arial"/>
              </a:rPr>
              <a:t>A while statement that uses an infinite loop </a:t>
            </a:r>
            <a:br>
              <a:rPr b="1" lang="en-US" sz="2400">
                <a:solidFill>
                  <a:srgbClr val="000099"/>
                </a:solidFill>
                <a:latin typeface="Arial"/>
                <a:ea typeface="Arial"/>
                <a:cs typeface="Arial"/>
                <a:sym typeface="Arial"/>
              </a:rPr>
            </a:br>
            <a:r>
              <a:rPr b="1" lang="en-US" sz="2400">
                <a:solidFill>
                  <a:srgbClr val="000099"/>
                </a:solidFill>
                <a:latin typeface="Arial"/>
                <a:ea typeface="Arial"/>
                <a:cs typeface="Arial"/>
                <a:sym typeface="Arial"/>
              </a:rPr>
              <a:t>to process user data</a:t>
            </a:r>
            <a:endParaRPr/>
          </a:p>
          <a:p>
            <a:pPr indent="0" lvl="0" marL="228600" marR="0" rtl="0" algn="l">
              <a:spcBef>
                <a:spcPts val="300"/>
              </a:spcBef>
              <a:spcAft>
                <a:spcPts val="0"/>
              </a:spcAft>
              <a:buClr>
                <a:schemeClr val="dk1"/>
              </a:buClr>
              <a:buSzPts val="1600"/>
              <a:buFont typeface="Courier New"/>
              <a:buNone/>
            </a:pPr>
            <a:r>
              <a:rPr b="1" lang="en-US" sz="1600">
                <a:latin typeface="Courier New"/>
                <a:ea typeface="Courier New"/>
                <a:cs typeface="Courier New"/>
                <a:sym typeface="Courier New"/>
              </a:rPr>
              <a:t>print("Enter -1 to quit.")</a:t>
            </a:r>
            <a:endParaRPr/>
          </a:p>
          <a:p>
            <a:pPr indent="0" lvl="0" marL="228600"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print("=================")</a:t>
            </a:r>
            <a:endParaRPr/>
          </a:p>
          <a:p>
            <a:pPr indent="0" lvl="0" marL="228600"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while True:</a:t>
            </a:r>
            <a:endParaRPr/>
          </a:p>
          <a:p>
            <a:pPr indent="0" lvl="0" marL="228600"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score = input("Enter a score: ") # assign</a:t>
            </a:r>
            <a:endParaRPr/>
          </a:p>
          <a:p>
            <a:pPr indent="0" lvl="0" marL="228600"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if score == "-1":                # check</a:t>
            </a:r>
            <a:endParaRPr/>
          </a:p>
          <a:p>
            <a:pPr indent="0" lvl="0" marL="228600"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break</a:t>
            </a:r>
            <a:endParaRPr/>
          </a:p>
          <a:p>
            <a:pPr indent="0" lvl="0" marL="228600"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print(f"You entered {score}.")</a:t>
            </a:r>
            <a:endParaRPr/>
          </a:p>
          <a:p>
            <a:pPr indent="0" lvl="0" marL="228600"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print("Bye!")</a:t>
            </a:r>
            <a:endParaRPr/>
          </a:p>
          <a:p>
            <a:pPr indent="0" lvl="0" marL="0" rtl="0" algn="l">
              <a:spcBef>
                <a:spcPts val="400"/>
              </a:spcBef>
              <a:spcAft>
                <a:spcPts val="0"/>
              </a:spcAft>
              <a:buClr>
                <a:schemeClr val="dk1"/>
              </a:buClr>
              <a:buSzPts val="2000"/>
              <a:buFont typeface="Arial"/>
              <a:buNone/>
            </a:pPr>
            <a:r>
              <a:t/>
            </a:r>
            <a:endParaRPr/>
          </a:p>
        </p:txBody>
      </p:sp>
      <p:sp>
        <p:nvSpPr>
          <p:cNvPr id="449" name="Google Shape;449;p40"/>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50" name="Google Shape;450;p40"/>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51" name="Google Shape;451;p40"/>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1"/>
          <p:cNvSpPr txBox="1"/>
          <p:nvPr>
            <p:ph type="title"/>
          </p:nvPr>
        </p:nvSpPr>
        <p:spPr>
          <a:xfrm>
            <a:off x="990600" y="440324"/>
            <a:ext cx="7239000" cy="738900"/>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b="1" lang="en-US">
                <a:latin typeface="Arial"/>
                <a:ea typeface="Arial"/>
                <a:cs typeface="Arial"/>
                <a:sym typeface="Arial"/>
              </a:rPr>
              <a:t>How to rewrite the code using </a:t>
            </a:r>
            <a:br>
              <a:rPr b="1" lang="en-US">
                <a:latin typeface="Arial"/>
                <a:ea typeface="Arial"/>
                <a:cs typeface="Arial"/>
                <a:sym typeface="Arial"/>
              </a:rPr>
            </a:br>
            <a:r>
              <a:rPr b="1" lang="en-US">
                <a:latin typeface="Arial"/>
                <a:ea typeface="Arial"/>
                <a:cs typeface="Arial"/>
                <a:sym typeface="Arial"/>
              </a:rPr>
              <a:t>an assignment expression</a:t>
            </a:r>
            <a:endParaRPr/>
          </a:p>
        </p:txBody>
      </p:sp>
      <p:sp>
        <p:nvSpPr>
          <p:cNvPr id="457" name="Google Shape;457;p41"/>
          <p:cNvSpPr txBox="1"/>
          <p:nvPr>
            <p:ph idx="1" type="body"/>
          </p:nvPr>
        </p:nvSpPr>
        <p:spPr>
          <a:xfrm>
            <a:off x="838200" y="1320966"/>
            <a:ext cx="7391400" cy="2049956"/>
          </a:xfrm>
          <a:prstGeom prst="rect">
            <a:avLst/>
          </a:prstGeom>
          <a:solidFill>
            <a:schemeClr val="lt1"/>
          </a:solidFill>
          <a:ln>
            <a:noFill/>
          </a:ln>
        </p:spPr>
        <p:txBody>
          <a:bodyPr anchorCtr="0" anchor="t" bIns="45700" lIns="91425" spcFirstLastPara="1" rIns="91425" wrap="square" tIns="45700">
            <a:normAutofit fontScale="85000" lnSpcReduction="20000"/>
          </a:bodyPr>
          <a:lstStyle/>
          <a:p>
            <a:pPr indent="0" lvl="0" marL="344488"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print("Enter -1 to quit.")</a:t>
            </a:r>
            <a:endParaRPr/>
          </a:p>
          <a:p>
            <a:pPr indent="0" lvl="0" marL="344488"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print("=================")</a:t>
            </a:r>
            <a:endParaRPr/>
          </a:p>
          <a:p>
            <a:pPr indent="0" lvl="0" marL="344488"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assign and check</a:t>
            </a:r>
            <a:endParaRPr/>
          </a:p>
          <a:p>
            <a:pPr indent="0" lvl="0" marL="344488"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while </a:t>
            </a:r>
            <a:r>
              <a:rPr b="1" lang="en-US" sz="1600">
                <a:highlight>
                  <a:srgbClr val="FFFF00"/>
                </a:highlight>
                <a:latin typeface="Courier New"/>
                <a:ea typeface="Courier New"/>
                <a:cs typeface="Courier New"/>
                <a:sym typeface="Courier New"/>
              </a:rPr>
              <a:t>(score := input("Enter a score: ")) != "-1"</a:t>
            </a:r>
            <a:r>
              <a:rPr b="1" lang="en-US" sz="1600">
                <a:latin typeface="Courier New"/>
                <a:ea typeface="Courier New"/>
                <a:cs typeface="Courier New"/>
                <a:sym typeface="Courier New"/>
              </a:rPr>
              <a:t>:</a:t>
            </a:r>
            <a:endParaRPr/>
          </a:p>
          <a:p>
            <a:pPr indent="0" lvl="0" marL="344488"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print(f"You entered {score}.")</a:t>
            </a:r>
            <a:endParaRPr/>
          </a:p>
          <a:p>
            <a:pPr indent="0" lvl="0" marL="344488"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print("Bye!")</a:t>
            </a:r>
            <a:endParaRPr/>
          </a:p>
          <a:p>
            <a:pPr indent="0" lvl="0" marL="0" rtl="0" algn="l">
              <a:spcBef>
                <a:spcPts val="900"/>
              </a:spcBef>
              <a:spcAft>
                <a:spcPts val="0"/>
              </a:spcAft>
              <a:buClr>
                <a:srgbClr val="000099"/>
              </a:buClr>
              <a:buSzPct val="100000"/>
              <a:buFont typeface="Arial"/>
              <a:buNone/>
            </a:pPr>
            <a:r>
              <a:rPr b="1" lang="en-US">
                <a:solidFill>
                  <a:srgbClr val="000099"/>
                </a:solidFill>
                <a:latin typeface="Arial"/>
                <a:ea typeface="Arial"/>
                <a:cs typeface="Arial"/>
                <a:sym typeface="Arial"/>
              </a:rPr>
              <a:t>The console for both loops</a:t>
            </a:r>
            <a:endParaRPr/>
          </a:p>
          <a:p>
            <a:pPr indent="0" lvl="0" marL="0" rtl="0" algn="l">
              <a:spcBef>
                <a:spcPts val="1000"/>
              </a:spcBef>
              <a:spcAft>
                <a:spcPts val="0"/>
              </a:spcAft>
              <a:buClr>
                <a:schemeClr val="dk1"/>
              </a:buClr>
              <a:buSzPct val="100000"/>
              <a:buFont typeface="Arial"/>
              <a:buNone/>
            </a:pPr>
            <a:r>
              <a:t/>
            </a:r>
            <a:endParaRPr/>
          </a:p>
        </p:txBody>
      </p:sp>
      <p:sp>
        <p:nvSpPr>
          <p:cNvPr id="458" name="Google Shape;458;p41"/>
          <p:cNvSpPr txBox="1"/>
          <p:nvPr>
            <p:ph idx="2" type="body"/>
          </p:nvPr>
        </p:nvSpPr>
        <p:spPr>
          <a:xfrm>
            <a:off x="1295400" y="3409741"/>
            <a:ext cx="5105400" cy="2049956"/>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0" lvl="0" marL="0" marR="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-1 to quit.</a:t>
            </a:r>
            <a:endParaRPr b="1" sz="1600">
              <a:latin typeface="Courier New"/>
              <a:ea typeface="Courier New"/>
              <a:cs typeface="Courier New"/>
              <a:sym typeface="Courier New"/>
            </a:endParaRPr>
          </a:p>
          <a:p>
            <a:pPr indent="0" lvl="0" marL="0" marR="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a:t>
            </a:r>
            <a:endParaRPr b="1" sz="1600">
              <a:latin typeface="Courier New"/>
              <a:ea typeface="Courier New"/>
              <a:cs typeface="Courier New"/>
              <a:sym typeface="Courier New"/>
            </a:endParaRPr>
          </a:p>
          <a:p>
            <a:pPr indent="0" lvl="0" marL="0" marR="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a score: </a:t>
            </a:r>
            <a:r>
              <a:rPr b="0" lang="en-US" sz="1600">
                <a:solidFill>
                  <a:srgbClr val="000000"/>
                </a:solidFill>
                <a:latin typeface="Courier New"/>
                <a:ea typeface="Courier New"/>
                <a:cs typeface="Courier New"/>
                <a:sym typeface="Courier New"/>
              </a:rPr>
              <a:t>90</a:t>
            </a:r>
            <a:endParaRPr b="1" sz="1600">
              <a:latin typeface="Courier New"/>
              <a:ea typeface="Courier New"/>
              <a:cs typeface="Courier New"/>
              <a:sym typeface="Courier New"/>
            </a:endParaRPr>
          </a:p>
          <a:p>
            <a:pPr indent="0" lvl="0" marL="0" marR="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You entered 90.</a:t>
            </a:r>
            <a:endParaRPr b="1" sz="1600">
              <a:latin typeface="Courier New"/>
              <a:ea typeface="Courier New"/>
              <a:cs typeface="Courier New"/>
              <a:sym typeface="Courier New"/>
            </a:endParaRPr>
          </a:p>
          <a:p>
            <a:pPr indent="0" lvl="0" marL="0" marR="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a score: </a:t>
            </a:r>
            <a:r>
              <a:rPr b="0" lang="en-US" sz="1600">
                <a:solidFill>
                  <a:srgbClr val="000000"/>
                </a:solidFill>
                <a:latin typeface="Courier New"/>
                <a:ea typeface="Courier New"/>
                <a:cs typeface="Courier New"/>
                <a:sym typeface="Courier New"/>
              </a:rPr>
              <a:t>99</a:t>
            </a:r>
            <a:endParaRPr b="1" sz="1600">
              <a:latin typeface="Courier New"/>
              <a:ea typeface="Courier New"/>
              <a:cs typeface="Courier New"/>
              <a:sym typeface="Courier New"/>
            </a:endParaRPr>
          </a:p>
          <a:p>
            <a:pPr indent="0" lvl="0" marL="0" marR="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You entered 99.</a:t>
            </a:r>
            <a:endParaRPr b="1" sz="1600">
              <a:latin typeface="Courier New"/>
              <a:ea typeface="Courier New"/>
              <a:cs typeface="Courier New"/>
              <a:sym typeface="Courier New"/>
            </a:endParaRPr>
          </a:p>
          <a:p>
            <a:pPr indent="0" lvl="0" marL="0" marR="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a score: </a:t>
            </a:r>
            <a:r>
              <a:rPr b="0" lang="en-US" sz="1600">
                <a:solidFill>
                  <a:srgbClr val="000000"/>
                </a:solidFill>
                <a:latin typeface="Courier New"/>
                <a:ea typeface="Courier New"/>
                <a:cs typeface="Courier New"/>
                <a:sym typeface="Courier New"/>
              </a:rPr>
              <a:t>-1</a:t>
            </a:r>
            <a:endParaRPr b="1" sz="1600">
              <a:latin typeface="Courier New"/>
              <a:ea typeface="Courier New"/>
              <a:cs typeface="Courier New"/>
              <a:sym typeface="Courier New"/>
            </a:endParaRPr>
          </a:p>
          <a:p>
            <a:pPr indent="0" lvl="0" marL="0" marR="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Bye!</a:t>
            </a:r>
            <a:endParaRPr b="1" sz="1600">
              <a:latin typeface="Courier New"/>
              <a:ea typeface="Courier New"/>
              <a:cs typeface="Courier New"/>
              <a:sym typeface="Courier New"/>
            </a:endParaRPr>
          </a:p>
          <a:p>
            <a:pPr indent="0" lvl="0" marL="0" rtl="0" algn="l">
              <a:spcBef>
                <a:spcPts val="400"/>
              </a:spcBef>
              <a:spcAft>
                <a:spcPts val="0"/>
              </a:spcAft>
              <a:buClr>
                <a:schemeClr val="dk1"/>
              </a:buClr>
              <a:buSzPct val="100000"/>
              <a:buFont typeface="Arial"/>
              <a:buNone/>
            </a:pPr>
            <a:r>
              <a:t/>
            </a:r>
            <a:endParaRPr/>
          </a:p>
        </p:txBody>
      </p:sp>
      <p:sp>
        <p:nvSpPr>
          <p:cNvPr id="459" name="Google Shape;459;p41"/>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60" name="Google Shape;460;p41"/>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61" name="Google Shape;461;p41"/>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2"/>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Pseudocode for a Test Scores program</a:t>
            </a:r>
            <a:endParaRPr/>
          </a:p>
        </p:txBody>
      </p:sp>
      <p:sp>
        <p:nvSpPr>
          <p:cNvPr id="467" name="Google Shape;467;p42"/>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a:bodyPr>
          <a:lstStyle/>
          <a:p>
            <a:pPr indent="0" lvl="0" marL="346075" marR="0" rtl="0" algn="l">
              <a:spcBef>
                <a:spcPts val="0"/>
              </a:spcBef>
              <a:spcAft>
                <a:spcPts val="0"/>
              </a:spcAft>
              <a:buClr>
                <a:schemeClr val="dk1"/>
              </a:buClr>
              <a:buSzPts val="2000"/>
              <a:buFont typeface="Times New Roman"/>
              <a:buNone/>
            </a:pPr>
            <a:r>
              <a:rPr lang="en-US">
                <a:latin typeface="Times New Roman"/>
                <a:ea typeface="Times New Roman"/>
                <a:cs typeface="Times New Roman"/>
                <a:sym typeface="Times New Roman"/>
              </a:rPr>
              <a:t>Display user message</a:t>
            </a:r>
            <a:endParaRPr b="1" sz="1800">
              <a:latin typeface="Courier New"/>
              <a:ea typeface="Courier New"/>
              <a:cs typeface="Courier New"/>
              <a:sym typeface="Courier New"/>
            </a:endParaRPr>
          </a:p>
          <a:p>
            <a:pPr indent="0" lvl="0" marL="346075" marR="0" rtl="0" algn="l">
              <a:spcBef>
                <a:spcPts val="0"/>
              </a:spcBef>
              <a:spcAft>
                <a:spcPts val="0"/>
              </a:spcAft>
              <a:buClr>
                <a:schemeClr val="dk1"/>
              </a:buClr>
              <a:buSzPts val="2000"/>
              <a:buFont typeface="Times New Roman"/>
              <a:buNone/>
            </a:pPr>
            <a:r>
              <a:rPr b="1" lang="en-US">
                <a:latin typeface="Times New Roman"/>
                <a:ea typeface="Times New Roman"/>
                <a:cs typeface="Times New Roman"/>
                <a:sym typeface="Times New Roman"/>
              </a:rPr>
              <a:t>WHILE TRUE</a:t>
            </a:r>
            <a:endParaRPr b="1" sz="1800">
              <a:latin typeface="Courier New"/>
              <a:ea typeface="Courier New"/>
              <a:cs typeface="Courier New"/>
              <a:sym typeface="Courier New"/>
            </a:endParaRPr>
          </a:p>
          <a:p>
            <a:pPr indent="0" lvl="0" marL="346075" marR="0" rtl="0" algn="l">
              <a:spcBef>
                <a:spcPts val="0"/>
              </a:spcBef>
              <a:spcAft>
                <a:spcPts val="0"/>
              </a:spcAft>
              <a:buClr>
                <a:schemeClr val="dk1"/>
              </a:buClr>
              <a:buSzPts val="2000"/>
              <a:buFont typeface="Times New Roman"/>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get score</a:t>
            </a:r>
            <a:endParaRPr b="1" sz="1800">
              <a:latin typeface="Courier New"/>
              <a:ea typeface="Courier New"/>
              <a:cs typeface="Courier New"/>
              <a:sym typeface="Courier New"/>
            </a:endParaRPr>
          </a:p>
          <a:p>
            <a:pPr indent="0" lvl="0" marL="346075" marR="0" rtl="0" algn="l">
              <a:spcBef>
                <a:spcPts val="0"/>
              </a:spcBef>
              <a:spcAft>
                <a:spcPts val="0"/>
              </a:spcAft>
              <a:buClr>
                <a:schemeClr val="dk1"/>
              </a:buClr>
              <a:buSzPts val="2000"/>
              <a:buFont typeface="Times New Roman"/>
              <a:buNone/>
            </a:pPr>
            <a:r>
              <a:rPr b="1" lang="en-US">
                <a:latin typeface="Times New Roman"/>
                <a:ea typeface="Times New Roman"/>
                <a:cs typeface="Times New Roman"/>
                <a:sym typeface="Times New Roman"/>
              </a:rPr>
              <a:t>	IF</a:t>
            </a:r>
            <a:r>
              <a:rPr lang="en-US">
                <a:latin typeface="Times New Roman"/>
                <a:ea typeface="Times New Roman"/>
                <a:cs typeface="Times New Roman"/>
                <a:sym typeface="Times New Roman"/>
              </a:rPr>
              <a:t> score is from 0 to 100</a:t>
            </a:r>
            <a:endParaRPr b="1" sz="1800">
              <a:latin typeface="Courier New"/>
              <a:ea typeface="Courier New"/>
              <a:cs typeface="Courier New"/>
              <a:sym typeface="Courier New"/>
            </a:endParaRPr>
          </a:p>
          <a:p>
            <a:pPr indent="0" lvl="0" marL="346075" marR="0" rtl="0" algn="l">
              <a:spcBef>
                <a:spcPts val="0"/>
              </a:spcBef>
              <a:spcAft>
                <a:spcPts val="0"/>
              </a:spcAft>
              <a:buClr>
                <a:schemeClr val="dk1"/>
              </a:buClr>
              <a:buSzPts val="2000"/>
              <a:buFont typeface="Times New Roman"/>
              <a:buNone/>
            </a:pPr>
            <a:r>
              <a:rPr lang="en-US">
                <a:latin typeface="Times New Roman"/>
                <a:ea typeface="Times New Roman"/>
                <a:cs typeface="Times New Roman"/>
                <a:sym typeface="Times New Roman"/>
              </a:rPr>
              <a:t>		add score to score total</a:t>
            </a:r>
            <a:endParaRPr b="1" sz="1800">
              <a:latin typeface="Courier New"/>
              <a:ea typeface="Courier New"/>
              <a:cs typeface="Courier New"/>
              <a:sym typeface="Courier New"/>
            </a:endParaRPr>
          </a:p>
          <a:p>
            <a:pPr indent="0" lvl="0" marL="346075" marR="0" rtl="0" algn="l">
              <a:spcBef>
                <a:spcPts val="0"/>
              </a:spcBef>
              <a:spcAft>
                <a:spcPts val="0"/>
              </a:spcAft>
              <a:buClr>
                <a:schemeClr val="dk1"/>
              </a:buClr>
              <a:buSzPts val="2000"/>
              <a:buFont typeface="Times New Roman"/>
              <a:buNone/>
            </a:pPr>
            <a:r>
              <a:rPr lang="en-US">
                <a:latin typeface="Times New Roman"/>
                <a:ea typeface="Times New Roman"/>
                <a:cs typeface="Times New Roman"/>
                <a:sym typeface="Times New Roman"/>
              </a:rPr>
              <a:t>		add 1 to number of scores</a:t>
            </a:r>
            <a:endParaRPr b="1" sz="1800">
              <a:latin typeface="Courier New"/>
              <a:ea typeface="Courier New"/>
              <a:cs typeface="Courier New"/>
              <a:sym typeface="Courier New"/>
            </a:endParaRPr>
          </a:p>
          <a:p>
            <a:pPr indent="0" lvl="0" marL="346075" marR="0" rtl="0" algn="l">
              <a:spcBef>
                <a:spcPts val="0"/>
              </a:spcBef>
              <a:spcAft>
                <a:spcPts val="0"/>
              </a:spcAft>
              <a:buClr>
                <a:schemeClr val="dk1"/>
              </a:buClr>
              <a:buSzPts val="2000"/>
              <a:buFont typeface="Times New Roman"/>
              <a:buNone/>
            </a:pPr>
            <a:r>
              <a:rPr b="1" lang="en-US">
                <a:latin typeface="Times New Roman"/>
                <a:ea typeface="Times New Roman"/>
                <a:cs typeface="Times New Roman"/>
                <a:sym typeface="Times New Roman"/>
              </a:rPr>
              <a:t>	ELSE IF</a:t>
            </a:r>
            <a:r>
              <a:rPr lang="en-US">
                <a:latin typeface="Times New Roman"/>
                <a:ea typeface="Times New Roman"/>
                <a:cs typeface="Times New Roman"/>
                <a:sym typeface="Times New Roman"/>
              </a:rPr>
              <a:t> score is 999</a:t>
            </a:r>
            <a:endParaRPr b="1" sz="1800">
              <a:latin typeface="Courier New"/>
              <a:ea typeface="Courier New"/>
              <a:cs typeface="Courier New"/>
              <a:sym typeface="Courier New"/>
            </a:endParaRPr>
          </a:p>
          <a:p>
            <a:pPr indent="0" lvl="0" marL="346075" marR="0" rtl="0" algn="l">
              <a:spcBef>
                <a:spcPts val="0"/>
              </a:spcBef>
              <a:spcAft>
                <a:spcPts val="0"/>
              </a:spcAft>
              <a:buClr>
                <a:schemeClr val="dk1"/>
              </a:buClr>
              <a:buSzPts val="2000"/>
              <a:buFont typeface="Times New Roman"/>
              <a:buNone/>
            </a:pPr>
            <a:r>
              <a:rPr lang="en-US">
                <a:latin typeface="Times New Roman"/>
                <a:ea typeface="Times New Roman"/>
                <a:cs typeface="Times New Roman"/>
                <a:sym typeface="Times New Roman"/>
              </a:rPr>
              <a:t>		end loop</a:t>
            </a:r>
            <a:endParaRPr b="1" sz="1800">
              <a:latin typeface="Courier New"/>
              <a:ea typeface="Courier New"/>
              <a:cs typeface="Courier New"/>
              <a:sym typeface="Courier New"/>
            </a:endParaRPr>
          </a:p>
          <a:p>
            <a:pPr indent="0" lvl="0" marL="346075" marR="0" rtl="0" algn="l">
              <a:spcBef>
                <a:spcPts val="0"/>
              </a:spcBef>
              <a:spcAft>
                <a:spcPts val="0"/>
              </a:spcAft>
              <a:buClr>
                <a:schemeClr val="dk1"/>
              </a:buClr>
              <a:buSzPts val="2000"/>
              <a:buFont typeface="Times New Roman"/>
              <a:buNone/>
            </a:pPr>
            <a:r>
              <a:rPr b="1" lang="en-US">
                <a:latin typeface="Times New Roman"/>
                <a:ea typeface="Times New Roman"/>
                <a:cs typeface="Times New Roman"/>
                <a:sym typeface="Times New Roman"/>
              </a:rPr>
              <a:t>	ELSE</a:t>
            </a:r>
            <a:endParaRPr b="1" sz="1800">
              <a:latin typeface="Courier New"/>
              <a:ea typeface="Courier New"/>
              <a:cs typeface="Courier New"/>
              <a:sym typeface="Courier New"/>
            </a:endParaRPr>
          </a:p>
          <a:p>
            <a:pPr indent="0" lvl="0" marL="346075" marR="0" rtl="0" algn="l">
              <a:spcBef>
                <a:spcPts val="0"/>
              </a:spcBef>
              <a:spcAft>
                <a:spcPts val="0"/>
              </a:spcAft>
              <a:buClr>
                <a:schemeClr val="dk1"/>
              </a:buClr>
              <a:buSzPts val="2000"/>
              <a:buFont typeface="Times New Roman"/>
              <a:buNone/>
            </a:pPr>
            <a:r>
              <a:rPr lang="en-US">
                <a:latin typeface="Times New Roman"/>
                <a:ea typeface="Times New Roman"/>
                <a:cs typeface="Times New Roman"/>
                <a:sym typeface="Times New Roman"/>
              </a:rPr>
              <a:t>		print error message</a:t>
            </a:r>
            <a:endParaRPr b="1" sz="1800">
              <a:latin typeface="Courier New"/>
              <a:ea typeface="Courier New"/>
              <a:cs typeface="Courier New"/>
              <a:sym typeface="Courier New"/>
            </a:endParaRPr>
          </a:p>
          <a:p>
            <a:pPr indent="0" lvl="0" marL="346075" marR="0" rtl="0" algn="l">
              <a:spcBef>
                <a:spcPts val="0"/>
              </a:spcBef>
              <a:spcAft>
                <a:spcPts val="0"/>
              </a:spcAft>
              <a:buClr>
                <a:schemeClr val="dk1"/>
              </a:buClr>
              <a:buSzPts val="2000"/>
              <a:buFont typeface="Times New Roman"/>
              <a:buNone/>
            </a:pPr>
            <a:r>
              <a:rPr lang="en-US">
                <a:latin typeface="Times New Roman"/>
                <a:ea typeface="Times New Roman"/>
                <a:cs typeface="Times New Roman"/>
                <a:sym typeface="Times New Roman"/>
              </a:rPr>
              <a:t>Calculate average score</a:t>
            </a:r>
            <a:endParaRPr b="1" sz="1800">
              <a:latin typeface="Courier New"/>
              <a:ea typeface="Courier New"/>
              <a:cs typeface="Courier New"/>
              <a:sym typeface="Courier New"/>
            </a:endParaRPr>
          </a:p>
          <a:p>
            <a:pPr indent="0" lvl="0" marL="346075" marR="0" rtl="0" algn="l">
              <a:spcBef>
                <a:spcPts val="0"/>
              </a:spcBef>
              <a:spcAft>
                <a:spcPts val="0"/>
              </a:spcAft>
              <a:buClr>
                <a:schemeClr val="dk1"/>
              </a:buClr>
              <a:buSzPts val="2000"/>
              <a:buFont typeface="Times New Roman"/>
              <a:buNone/>
            </a:pPr>
            <a:r>
              <a:rPr lang="en-US">
                <a:latin typeface="Times New Roman"/>
                <a:ea typeface="Times New Roman"/>
                <a:cs typeface="Times New Roman"/>
                <a:sym typeface="Times New Roman"/>
              </a:rPr>
              <a:t>Display results</a:t>
            </a:r>
            <a:endParaRPr b="1" sz="1800">
              <a:latin typeface="Courier New"/>
              <a:ea typeface="Courier New"/>
              <a:cs typeface="Courier New"/>
              <a:sym typeface="Courier New"/>
            </a:endParaRPr>
          </a:p>
          <a:p>
            <a:pPr indent="0" lvl="0" marL="0" rtl="0" algn="l">
              <a:spcBef>
                <a:spcPts val="400"/>
              </a:spcBef>
              <a:spcAft>
                <a:spcPts val="0"/>
              </a:spcAft>
              <a:buClr>
                <a:schemeClr val="dk1"/>
              </a:buClr>
              <a:buSzPts val="2000"/>
              <a:buFont typeface="Arial"/>
              <a:buNone/>
            </a:pPr>
            <a:r>
              <a:t/>
            </a:r>
            <a:endParaRPr/>
          </a:p>
        </p:txBody>
      </p:sp>
      <p:sp>
        <p:nvSpPr>
          <p:cNvPr id="468" name="Google Shape;468;p42"/>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69" name="Google Shape;469;p42"/>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70" name="Google Shape;470;p42"/>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3"/>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The user interface for the Test Scores program</a:t>
            </a:r>
            <a:endParaRPr/>
          </a:p>
        </p:txBody>
      </p:sp>
      <p:sp>
        <p:nvSpPr>
          <p:cNvPr id="476" name="Google Shape;476;p43"/>
          <p:cNvSpPr txBox="1"/>
          <p:nvPr>
            <p:ph idx="1" type="body"/>
          </p:nvPr>
        </p:nvSpPr>
        <p:spPr>
          <a:xfrm>
            <a:off x="1295400" y="1143000"/>
            <a:ext cx="6629400" cy="3733800"/>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The Test Scores program</a:t>
            </a:r>
            <a:endParaRPr b="1" sz="1600">
              <a:latin typeface="Courier New"/>
              <a:ea typeface="Courier New"/>
              <a:cs typeface="Courier New"/>
              <a:sym typeface="Courier New"/>
            </a:endParaRPr>
          </a:p>
          <a:p>
            <a:pPr indent="0" lvl="0" marL="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a:t>
            </a:r>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999 to end input</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test score: </a:t>
            </a:r>
            <a:r>
              <a:rPr lang="en-US" sz="1600">
                <a:solidFill>
                  <a:srgbClr val="000000"/>
                </a:solidFill>
                <a:latin typeface="Courier New"/>
                <a:ea typeface="Courier New"/>
                <a:cs typeface="Courier New"/>
                <a:sym typeface="Courier New"/>
              </a:rPr>
              <a:t>85</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test score: </a:t>
            </a:r>
            <a:r>
              <a:rPr lang="en-US" sz="1600">
                <a:solidFill>
                  <a:srgbClr val="000000"/>
                </a:solidFill>
                <a:latin typeface="Courier New"/>
                <a:ea typeface="Courier New"/>
                <a:cs typeface="Courier New"/>
                <a:sym typeface="Courier New"/>
              </a:rPr>
              <a:t>95</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test score: </a:t>
            </a:r>
            <a:r>
              <a:rPr lang="en-US" sz="1600">
                <a:solidFill>
                  <a:srgbClr val="000000"/>
                </a:solidFill>
                <a:latin typeface="Courier New"/>
                <a:ea typeface="Courier New"/>
                <a:cs typeface="Courier New"/>
                <a:sym typeface="Courier New"/>
              </a:rPr>
              <a:t>155</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Test score must be from 0 through 100. Try again.</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test score: </a:t>
            </a:r>
            <a:r>
              <a:rPr lang="en-US" sz="1600">
                <a:solidFill>
                  <a:srgbClr val="000000"/>
                </a:solidFill>
                <a:latin typeface="Courier New"/>
                <a:ea typeface="Courier New"/>
                <a:cs typeface="Courier New"/>
                <a:sym typeface="Courier New"/>
              </a:rPr>
              <a:t>75</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test score: </a:t>
            </a:r>
            <a:r>
              <a:rPr lang="en-US" sz="1600">
                <a:solidFill>
                  <a:srgbClr val="000000"/>
                </a:solidFill>
                <a:latin typeface="Courier New"/>
                <a:ea typeface="Courier New"/>
                <a:cs typeface="Courier New"/>
                <a:sym typeface="Courier New"/>
              </a:rPr>
              <a:t>999</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Total Score: 255</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Average Score: 85</a:t>
            </a:r>
            <a:endParaRPr/>
          </a:p>
          <a:p>
            <a:pPr indent="0" lvl="0" marL="0" rtl="0" algn="l">
              <a:spcBef>
                <a:spcPts val="0"/>
              </a:spcBef>
              <a:spcAft>
                <a:spcPts val="0"/>
              </a:spcAft>
              <a:buClr>
                <a:schemeClr val="dk1"/>
              </a:buClr>
              <a:buSzPct val="100000"/>
              <a:buFont typeface="Arial"/>
              <a:buNone/>
            </a:pPr>
            <a:r>
              <a:t/>
            </a:r>
            <a:endParaRPr b="1" sz="1600">
              <a:solidFill>
                <a:srgbClr val="000000"/>
              </a:solidFill>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Bye!</a:t>
            </a:r>
            <a:endParaRPr b="1" sz="1600">
              <a:latin typeface="Courier New"/>
              <a:ea typeface="Courier New"/>
              <a:cs typeface="Courier New"/>
              <a:sym typeface="Courier New"/>
            </a:endParaRPr>
          </a:p>
          <a:p>
            <a:pPr indent="0" lvl="0" marL="0" rtl="0" algn="l">
              <a:spcBef>
                <a:spcPts val="320"/>
              </a:spcBef>
              <a:spcAft>
                <a:spcPts val="0"/>
              </a:spcAft>
              <a:buClr>
                <a:schemeClr val="dk1"/>
              </a:buClr>
              <a:buSzPct val="100000"/>
              <a:buFont typeface="Arial"/>
              <a:buNone/>
            </a:pPr>
            <a:r>
              <a:t/>
            </a:r>
            <a:endParaRPr sz="1600"/>
          </a:p>
        </p:txBody>
      </p:sp>
      <p:sp>
        <p:nvSpPr>
          <p:cNvPr id="477" name="Google Shape;477;p43"/>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78" name="Google Shape;478;p43"/>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79" name="Google Shape;479;p43"/>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4"/>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The code for the Test Scores program (part 1)</a:t>
            </a:r>
            <a:endParaRPr/>
          </a:p>
        </p:txBody>
      </p:sp>
      <p:sp>
        <p:nvSpPr>
          <p:cNvPr id="485" name="Google Shape;485;p44"/>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a:bodyPr>
          <a:lstStyle/>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#!/usr/bin/env python3</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display a welcome message</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print("The Test Scores program")</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print()</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print("Enter 999 to end input")</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print("======================")</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 initialize variables</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counter = 0</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score_total = 0</a:t>
            </a:r>
            <a:endParaRPr/>
          </a:p>
          <a:p>
            <a:pPr indent="0" lvl="0" marL="347345" marR="0" rtl="0" algn="l">
              <a:spcBef>
                <a:spcPts val="0"/>
              </a:spcBef>
              <a:spcAft>
                <a:spcPts val="0"/>
              </a:spcAft>
              <a:buClr>
                <a:schemeClr val="dk1"/>
              </a:buClr>
              <a:buSzPts val="1600"/>
              <a:buFont typeface="Courier New"/>
              <a:buNone/>
            </a:pPr>
            <a:r>
              <a:rPr b="1" lang="en-US" sz="1600">
                <a:latin typeface="Courier New"/>
                <a:ea typeface="Courier New"/>
                <a:cs typeface="Courier New"/>
                <a:sym typeface="Courier New"/>
              </a:rPr>
              <a:t>test_score = 0</a:t>
            </a:r>
            <a:endParaRPr/>
          </a:p>
          <a:p>
            <a:pPr indent="0" lvl="0" marL="0" rtl="0" algn="l">
              <a:spcBef>
                <a:spcPts val="320"/>
              </a:spcBef>
              <a:spcAft>
                <a:spcPts val="0"/>
              </a:spcAft>
              <a:buClr>
                <a:schemeClr val="dk1"/>
              </a:buClr>
              <a:buSzPts val="1600"/>
              <a:buFont typeface="Arial"/>
              <a:buNone/>
            </a:pPr>
            <a:r>
              <a:t/>
            </a:r>
            <a:endParaRPr sz="1600"/>
          </a:p>
        </p:txBody>
      </p:sp>
      <p:sp>
        <p:nvSpPr>
          <p:cNvPr id="486" name="Google Shape;486;p44"/>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87" name="Google Shape;487;p44"/>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88" name="Google Shape;488;p44"/>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5"/>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The code for the Test Scores program (part 2)</a:t>
            </a:r>
            <a:endParaRPr/>
          </a:p>
        </p:txBody>
      </p:sp>
      <p:sp>
        <p:nvSpPr>
          <p:cNvPr id="494" name="Google Shape;494;p45"/>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fontScale="92500" lnSpcReduction="20000"/>
          </a:bodyPr>
          <a:lstStyle/>
          <a:p>
            <a:pPr indent="0" lvl="0" marL="347345" marR="0" rtl="0" algn="l">
              <a:spcBef>
                <a:spcPts val="0"/>
              </a:spcBef>
              <a:spcAft>
                <a:spcPts val="0"/>
              </a:spcAft>
              <a:buClr>
                <a:schemeClr val="dk1"/>
              </a:buClr>
              <a:buSzPct val="100000"/>
              <a:buFont typeface="Courier New"/>
              <a:buNone/>
            </a:pPr>
            <a:r>
              <a:rPr b="1" lang="en-US" sz="1600">
                <a:highlight>
                  <a:srgbClr val="FFFF00"/>
                </a:highlight>
                <a:latin typeface="Courier New"/>
                <a:ea typeface="Courier New"/>
                <a:cs typeface="Courier New"/>
                <a:sym typeface="Courier New"/>
              </a:rPr>
              <a:t>while True:</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test_score = int(input("Enter test score: "))</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if test_score &gt;= 0 and test_score &lt;= 100:</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score_total += test_score</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counter += 1</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elif test_score == 999:</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a:t>
            </a:r>
            <a:r>
              <a:rPr b="1" lang="en-US" sz="1600">
                <a:highlight>
                  <a:srgbClr val="FFFF00"/>
                </a:highlight>
                <a:latin typeface="Courier New"/>
                <a:ea typeface="Courier New"/>
                <a:cs typeface="Courier New"/>
                <a:sym typeface="Courier New"/>
              </a:rPr>
              <a:t>break</a:t>
            </a:r>
            <a:endParaRPr b="1" sz="1600">
              <a:latin typeface="Courier New"/>
              <a:ea typeface="Courier New"/>
              <a:cs typeface="Courier New"/>
              <a:sym typeface="Courier New"/>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else:</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print("Test score must be from 0 through 100. ",</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"Score discarded. Try again.")</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calculate average score</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average_score = round(score_total / counter)</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format and display the result</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print("======================")</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print(f"Total Score: {score_total}"</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f"\nAverage Score: {average_score}")</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print()</a:t>
            </a:r>
            <a:endParaRPr/>
          </a:p>
          <a:p>
            <a:pPr indent="0" lvl="0" marL="347345" marR="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print("Bye")</a:t>
            </a:r>
            <a:endParaRPr/>
          </a:p>
          <a:p>
            <a:pPr indent="0" lvl="0" marL="0" rtl="0" algn="l">
              <a:spcBef>
                <a:spcPts val="320"/>
              </a:spcBef>
              <a:spcAft>
                <a:spcPts val="0"/>
              </a:spcAft>
              <a:buClr>
                <a:schemeClr val="dk1"/>
              </a:buClr>
              <a:buSzPct val="100000"/>
              <a:buFont typeface="Arial"/>
              <a:buNone/>
            </a:pPr>
            <a:r>
              <a:t/>
            </a:r>
            <a:endParaRPr sz="1600"/>
          </a:p>
        </p:txBody>
      </p:sp>
      <p:sp>
        <p:nvSpPr>
          <p:cNvPr id="495" name="Google Shape;495;p45"/>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96" name="Google Shape;496;p45"/>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497" name="Google Shape;497;p45"/>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6"/>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Pseudocode for a Future Value program</a:t>
            </a:r>
            <a:endParaRPr/>
          </a:p>
        </p:txBody>
      </p:sp>
      <p:sp>
        <p:nvSpPr>
          <p:cNvPr id="503" name="Google Shape;503;p46"/>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lnSpcReduction="10000"/>
          </a:bodyPr>
          <a:lstStyle/>
          <a:p>
            <a:pPr indent="0" lvl="0" marL="347345" marR="0" rtl="0" algn="l">
              <a:spcBef>
                <a:spcPts val="0"/>
              </a:spcBef>
              <a:spcAft>
                <a:spcPts val="0"/>
              </a:spcAft>
              <a:buClr>
                <a:schemeClr val="dk1"/>
              </a:buClr>
              <a:buSzPts val="2000"/>
              <a:buFont typeface="Times New Roman"/>
              <a:buNone/>
            </a:pPr>
            <a:r>
              <a:rPr lang="en-US">
                <a:latin typeface="Times New Roman"/>
                <a:ea typeface="Times New Roman"/>
                <a:cs typeface="Times New Roman"/>
                <a:sym typeface="Times New Roman"/>
              </a:rPr>
              <a:t>Display user message</a:t>
            </a:r>
            <a:endParaRPr b="1" sz="1800">
              <a:latin typeface="Courier New"/>
              <a:ea typeface="Courier New"/>
              <a:cs typeface="Courier New"/>
              <a:sym typeface="Courier New"/>
            </a:endParaRPr>
          </a:p>
          <a:p>
            <a:pPr indent="0" lvl="0" marL="347345" marR="0" rtl="0" algn="l">
              <a:spcBef>
                <a:spcPts val="0"/>
              </a:spcBef>
              <a:spcAft>
                <a:spcPts val="0"/>
              </a:spcAft>
              <a:buClr>
                <a:schemeClr val="dk1"/>
              </a:buClr>
              <a:buSzPts val="2000"/>
              <a:buFont typeface="Times New Roman"/>
              <a:buNone/>
            </a:pPr>
            <a:r>
              <a:rPr b="1" lang="en-US">
                <a:latin typeface="Times New Roman"/>
                <a:ea typeface="Times New Roman"/>
                <a:cs typeface="Times New Roman"/>
                <a:sym typeface="Times New Roman"/>
              </a:rPr>
              <a:t>WHILE </a:t>
            </a:r>
            <a:r>
              <a:rPr lang="en-US">
                <a:latin typeface="Times New Roman"/>
                <a:ea typeface="Times New Roman"/>
                <a:cs typeface="Times New Roman"/>
                <a:sym typeface="Times New Roman"/>
              </a:rPr>
              <a:t>user wants to continue</a:t>
            </a:r>
            <a:endParaRPr b="1" sz="1800">
              <a:latin typeface="Courier New"/>
              <a:ea typeface="Courier New"/>
              <a:cs typeface="Courier New"/>
              <a:sym typeface="Courier New"/>
            </a:endParaRPr>
          </a:p>
          <a:p>
            <a:pPr indent="0" lvl="0" marL="347345" marR="0" rtl="0" algn="l">
              <a:spcBef>
                <a:spcPts val="0"/>
              </a:spcBef>
              <a:spcAft>
                <a:spcPts val="0"/>
              </a:spcAft>
              <a:buClr>
                <a:schemeClr val="dk1"/>
              </a:buClr>
              <a:buSzPts val="2000"/>
              <a:buFont typeface="Times New Roman"/>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get monthly investment, yearly interest rate, and years</a:t>
            </a:r>
            <a:endParaRPr b="1" sz="1800">
              <a:latin typeface="Courier New"/>
              <a:ea typeface="Courier New"/>
              <a:cs typeface="Courier New"/>
              <a:sym typeface="Courier New"/>
            </a:endParaRPr>
          </a:p>
          <a:p>
            <a:pPr indent="0" lvl="0" marL="347345" marR="0" rtl="0" algn="l">
              <a:spcBef>
                <a:spcPts val="0"/>
              </a:spcBef>
              <a:spcAft>
                <a:spcPts val="0"/>
              </a:spcAft>
              <a:buClr>
                <a:schemeClr val="dk1"/>
              </a:buClr>
              <a:buSzPts val="2000"/>
              <a:buFont typeface="Times New Roman"/>
              <a:buNone/>
            </a:pPr>
            <a:r>
              <a:rPr lang="en-US">
                <a:latin typeface="Times New Roman"/>
                <a:ea typeface="Times New Roman"/>
                <a:cs typeface="Times New Roman"/>
                <a:sym typeface="Times New Roman"/>
              </a:rPr>
              <a:t>	convert yearly interest rate to monthly interest rate</a:t>
            </a:r>
            <a:endParaRPr b="1" sz="1800">
              <a:latin typeface="Courier New"/>
              <a:ea typeface="Courier New"/>
              <a:cs typeface="Courier New"/>
              <a:sym typeface="Courier New"/>
            </a:endParaRPr>
          </a:p>
          <a:p>
            <a:pPr indent="0" lvl="0" marL="347345" marR="0" rtl="0" algn="l">
              <a:spcBef>
                <a:spcPts val="0"/>
              </a:spcBef>
              <a:spcAft>
                <a:spcPts val="0"/>
              </a:spcAft>
              <a:buClr>
                <a:schemeClr val="dk1"/>
              </a:buClr>
              <a:buSzPts val="2000"/>
              <a:buFont typeface="Times New Roman"/>
              <a:buNone/>
            </a:pPr>
            <a:r>
              <a:rPr lang="en-US">
                <a:latin typeface="Times New Roman"/>
                <a:ea typeface="Times New Roman"/>
                <a:cs typeface="Times New Roman"/>
                <a:sym typeface="Times New Roman"/>
              </a:rPr>
              <a:t>	convert years to months</a:t>
            </a:r>
            <a:endParaRPr b="1" sz="1800">
              <a:latin typeface="Courier New"/>
              <a:ea typeface="Courier New"/>
              <a:cs typeface="Courier New"/>
              <a:sym typeface="Courier New"/>
            </a:endParaRPr>
          </a:p>
          <a:p>
            <a:pPr indent="0" lvl="0" marL="347345" marR="0" rtl="0" algn="l">
              <a:spcBef>
                <a:spcPts val="0"/>
              </a:spcBef>
              <a:spcAft>
                <a:spcPts val="0"/>
              </a:spcAft>
              <a:buClr>
                <a:schemeClr val="dk1"/>
              </a:buClr>
              <a:buSzPts val="2000"/>
              <a:buFont typeface="Times New Roman"/>
              <a:buNone/>
            </a:pPr>
            <a:r>
              <a:rPr lang="en-US">
                <a:latin typeface="Times New Roman"/>
                <a:ea typeface="Times New Roman"/>
                <a:cs typeface="Times New Roman"/>
                <a:sym typeface="Times New Roman"/>
              </a:rPr>
              <a:t>	set the future value to zero</a:t>
            </a:r>
            <a:endParaRPr b="1" sz="1800">
              <a:latin typeface="Courier New"/>
              <a:ea typeface="Courier New"/>
              <a:cs typeface="Courier New"/>
              <a:sym typeface="Courier New"/>
            </a:endParaRPr>
          </a:p>
          <a:p>
            <a:pPr indent="0" lvl="0" marL="347345" marR="0" rtl="0" algn="l">
              <a:spcBef>
                <a:spcPts val="0"/>
              </a:spcBef>
              <a:spcAft>
                <a:spcPts val="0"/>
              </a:spcAft>
              <a:buClr>
                <a:schemeClr val="dk1"/>
              </a:buClr>
              <a:buSzPts val="2000"/>
              <a:buFont typeface="Times New Roman"/>
              <a:buNone/>
            </a:pPr>
            <a:r>
              <a:rPr b="1" lang="en-US">
                <a:latin typeface="Times New Roman"/>
                <a:ea typeface="Times New Roman"/>
                <a:cs typeface="Times New Roman"/>
                <a:sym typeface="Times New Roman"/>
              </a:rPr>
              <a:t>	FOR </a:t>
            </a:r>
            <a:r>
              <a:rPr lang="en-US">
                <a:latin typeface="Times New Roman"/>
                <a:ea typeface="Times New Roman"/>
                <a:cs typeface="Times New Roman"/>
                <a:sym typeface="Times New Roman"/>
              </a:rPr>
              <a:t>each month</a:t>
            </a:r>
            <a:endParaRPr b="1" sz="1800">
              <a:latin typeface="Courier New"/>
              <a:ea typeface="Courier New"/>
              <a:cs typeface="Courier New"/>
              <a:sym typeface="Courier New"/>
            </a:endParaRPr>
          </a:p>
          <a:p>
            <a:pPr indent="0" lvl="0" marL="347345" marR="0" rtl="0" algn="l">
              <a:spcBef>
                <a:spcPts val="0"/>
              </a:spcBef>
              <a:spcAft>
                <a:spcPts val="0"/>
              </a:spcAft>
              <a:buClr>
                <a:schemeClr val="dk1"/>
              </a:buClr>
              <a:buSzPts val="2000"/>
              <a:buFont typeface="Times New Roman"/>
              <a:buNone/>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add monthly investment amount to future value</a:t>
            </a:r>
            <a:endParaRPr b="1" sz="1800">
              <a:latin typeface="Courier New"/>
              <a:ea typeface="Courier New"/>
              <a:cs typeface="Courier New"/>
              <a:sym typeface="Courier New"/>
            </a:endParaRPr>
          </a:p>
          <a:p>
            <a:pPr indent="0" lvl="0" marL="347345" marR="0" rtl="0" algn="l">
              <a:spcBef>
                <a:spcPts val="0"/>
              </a:spcBef>
              <a:spcAft>
                <a:spcPts val="0"/>
              </a:spcAft>
              <a:buClr>
                <a:schemeClr val="dk1"/>
              </a:buClr>
              <a:buSzPts val="2000"/>
              <a:buFont typeface="Times New Roman"/>
              <a:buNone/>
            </a:pPr>
            <a:r>
              <a:rPr lang="en-US">
                <a:latin typeface="Times New Roman"/>
                <a:ea typeface="Times New Roman"/>
                <a:cs typeface="Times New Roman"/>
                <a:sym typeface="Times New Roman"/>
              </a:rPr>
              <a:t>		calculate interest for month</a:t>
            </a:r>
            <a:endParaRPr b="1" sz="1800">
              <a:latin typeface="Courier New"/>
              <a:ea typeface="Courier New"/>
              <a:cs typeface="Courier New"/>
              <a:sym typeface="Courier New"/>
            </a:endParaRPr>
          </a:p>
          <a:p>
            <a:pPr indent="0" lvl="0" marL="347345" marR="0" rtl="0" algn="l">
              <a:spcBef>
                <a:spcPts val="0"/>
              </a:spcBef>
              <a:spcAft>
                <a:spcPts val="0"/>
              </a:spcAft>
              <a:buClr>
                <a:schemeClr val="dk1"/>
              </a:buClr>
              <a:buSzPts val="2000"/>
              <a:buFont typeface="Times New Roman"/>
              <a:buNone/>
            </a:pPr>
            <a:r>
              <a:rPr lang="en-US">
                <a:latin typeface="Times New Roman"/>
                <a:ea typeface="Times New Roman"/>
                <a:cs typeface="Times New Roman"/>
                <a:sym typeface="Times New Roman"/>
              </a:rPr>
              <a:t>		add interest to future value</a:t>
            </a:r>
            <a:endParaRPr b="1" sz="1800">
              <a:latin typeface="Courier New"/>
              <a:ea typeface="Courier New"/>
              <a:cs typeface="Courier New"/>
              <a:sym typeface="Courier New"/>
            </a:endParaRPr>
          </a:p>
          <a:p>
            <a:pPr indent="0" lvl="0" marL="347345" marR="0" rtl="0" algn="l">
              <a:spcBef>
                <a:spcPts val="0"/>
              </a:spcBef>
              <a:spcAft>
                <a:spcPts val="0"/>
              </a:spcAft>
              <a:buClr>
                <a:schemeClr val="dk1"/>
              </a:buClr>
              <a:buSzPts val="2000"/>
              <a:buFont typeface="Times New Roman"/>
              <a:buNone/>
            </a:pPr>
            <a:r>
              <a:rPr lang="en-US">
                <a:latin typeface="Times New Roman"/>
                <a:ea typeface="Times New Roman"/>
                <a:cs typeface="Times New Roman"/>
                <a:sym typeface="Times New Roman"/>
              </a:rPr>
              <a:t>	display future value</a:t>
            </a:r>
            <a:endParaRPr b="1" sz="1800">
              <a:latin typeface="Courier New"/>
              <a:ea typeface="Courier New"/>
              <a:cs typeface="Courier New"/>
              <a:sym typeface="Courier New"/>
            </a:endParaRPr>
          </a:p>
          <a:p>
            <a:pPr indent="0" lvl="0" marL="347345" marR="0" rtl="0" algn="l">
              <a:spcBef>
                <a:spcPts val="0"/>
              </a:spcBef>
              <a:spcAft>
                <a:spcPts val="0"/>
              </a:spcAft>
              <a:buClr>
                <a:schemeClr val="dk1"/>
              </a:buClr>
              <a:buSzPts val="2000"/>
              <a:buFont typeface="Times New Roman"/>
              <a:buNone/>
            </a:pPr>
            <a:r>
              <a:rPr lang="en-US">
                <a:latin typeface="Times New Roman"/>
                <a:ea typeface="Times New Roman"/>
                <a:cs typeface="Times New Roman"/>
                <a:sym typeface="Times New Roman"/>
              </a:rPr>
              <a:t>	ask if user wants to continue</a:t>
            </a:r>
            <a:endParaRPr b="1" sz="1800">
              <a:latin typeface="Courier New"/>
              <a:ea typeface="Courier New"/>
              <a:cs typeface="Courier New"/>
              <a:sym typeface="Courier New"/>
            </a:endParaRPr>
          </a:p>
          <a:p>
            <a:pPr indent="0" lvl="0" marL="347345" marR="0" rtl="0" algn="l">
              <a:spcBef>
                <a:spcPts val="0"/>
              </a:spcBef>
              <a:spcAft>
                <a:spcPts val="0"/>
              </a:spcAft>
              <a:buClr>
                <a:schemeClr val="dk1"/>
              </a:buClr>
              <a:buSzPts val="2000"/>
              <a:buFont typeface="Times New Roman"/>
              <a:buNone/>
            </a:pPr>
            <a:r>
              <a:rPr lang="en-US">
                <a:latin typeface="Times New Roman"/>
                <a:ea typeface="Times New Roman"/>
                <a:cs typeface="Times New Roman"/>
                <a:sym typeface="Times New Roman"/>
              </a:rPr>
              <a:t>Display end message</a:t>
            </a:r>
            <a:endParaRPr b="1" sz="1800">
              <a:latin typeface="Courier New"/>
              <a:ea typeface="Courier New"/>
              <a:cs typeface="Courier New"/>
              <a:sym typeface="Courier New"/>
            </a:endParaRPr>
          </a:p>
          <a:p>
            <a:pPr indent="0" lvl="0" marL="0" rtl="0" algn="l">
              <a:spcBef>
                <a:spcPts val="400"/>
              </a:spcBef>
              <a:spcAft>
                <a:spcPts val="0"/>
              </a:spcAft>
              <a:buClr>
                <a:schemeClr val="dk1"/>
              </a:buClr>
              <a:buSzPts val="2000"/>
              <a:buFont typeface="Arial"/>
              <a:buNone/>
            </a:pPr>
            <a:r>
              <a:t/>
            </a:r>
            <a:endParaRPr/>
          </a:p>
        </p:txBody>
      </p:sp>
      <p:sp>
        <p:nvSpPr>
          <p:cNvPr id="504" name="Google Shape;504;p46"/>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505" name="Google Shape;505;p46"/>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506" name="Google Shape;506;p46"/>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7"/>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The user interface for the Future Value Calculator</a:t>
            </a:r>
            <a:endParaRPr/>
          </a:p>
        </p:txBody>
      </p:sp>
      <p:sp>
        <p:nvSpPr>
          <p:cNvPr id="512" name="Google Shape;512;p47"/>
          <p:cNvSpPr txBox="1"/>
          <p:nvPr>
            <p:ph idx="1" type="body"/>
          </p:nvPr>
        </p:nvSpPr>
        <p:spPr>
          <a:xfrm>
            <a:off x="1295400" y="1143000"/>
            <a:ext cx="5562600" cy="2057400"/>
          </a:xfrm>
          <a:prstGeom prst="rect">
            <a:avLst/>
          </a:prstGeom>
          <a:solidFill>
            <a:srgbClr val="F2F2F2"/>
          </a:solidFill>
          <a:ln cap="flat" cmpd="thickThin" w="31750">
            <a:solidFill>
              <a:schemeClr val="dk1"/>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Welcome to the Future Value Calculator</a:t>
            </a:r>
            <a:endParaRPr b="1" sz="1600">
              <a:latin typeface="Courier New"/>
              <a:ea typeface="Courier New"/>
              <a:cs typeface="Courier New"/>
              <a:sym typeface="Courier New"/>
            </a:endParaRPr>
          </a:p>
          <a:p>
            <a:pPr indent="0" lvl="0" marL="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a:t>
            </a:r>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monthly investment:       </a:t>
            </a:r>
            <a:r>
              <a:rPr lang="en-US" sz="1600">
                <a:solidFill>
                  <a:srgbClr val="000000"/>
                </a:solidFill>
                <a:latin typeface="Courier New"/>
                <a:ea typeface="Courier New"/>
                <a:cs typeface="Courier New"/>
                <a:sym typeface="Courier New"/>
              </a:rPr>
              <a:t>100</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yearly interest rate:     </a:t>
            </a:r>
            <a:r>
              <a:rPr lang="en-US" sz="1600">
                <a:solidFill>
                  <a:srgbClr val="000000"/>
                </a:solidFill>
                <a:latin typeface="Courier New"/>
                <a:ea typeface="Courier New"/>
                <a:cs typeface="Courier New"/>
                <a:sym typeface="Courier New"/>
              </a:rPr>
              <a:t>12</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Enter number of years:          </a:t>
            </a:r>
            <a:r>
              <a:rPr lang="en-US" sz="1600">
                <a:solidFill>
                  <a:srgbClr val="000000"/>
                </a:solidFill>
                <a:latin typeface="Courier New"/>
                <a:ea typeface="Courier New"/>
                <a:cs typeface="Courier New"/>
                <a:sym typeface="Courier New"/>
              </a:rPr>
              <a:t>10</a:t>
            </a:r>
            <a:endParaRPr b="1" sz="1600">
              <a:latin typeface="Courier New"/>
              <a:ea typeface="Courier New"/>
              <a:cs typeface="Courier New"/>
              <a:sym typeface="Courier New"/>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Future value:                   23233.91</a:t>
            </a:r>
            <a:endParaRPr b="1" sz="1600">
              <a:latin typeface="Courier New"/>
              <a:ea typeface="Courier New"/>
              <a:cs typeface="Courier New"/>
              <a:sym typeface="Courier New"/>
            </a:endParaRPr>
          </a:p>
          <a:p>
            <a:pPr indent="0" lvl="0" marL="0" rtl="0" algn="l">
              <a:spcBef>
                <a:spcPts val="0"/>
              </a:spcBef>
              <a:spcAft>
                <a:spcPts val="0"/>
              </a:spcAft>
              <a:buClr>
                <a:schemeClr val="dk1"/>
              </a:buClr>
              <a:buSzPct val="100000"/>
              <a:buFont typeface="Courier New"/>
              <a:buNone/>
            </a:pPr>
            <a:r>
              <a:rPr b="1" lang="en-US" sz="1600">
                <a:latin typeface="Courier New"/>
                <a:ea typeface="Courier New"/>
                <a:cs typeface="Courier New"/>
                <a:sym typeface="Courier New"/>
              </a:rPr>
              <a:t> </a:t>
            </a:r>
            <a:endParaRPr/>
          </a:p>
          <a:p>
            <a:pPr indent="0" lvl="0" marL="0" rtl="0" algn="l">
              <a:spcBef>
                <a:spcPts val="0"/>
              </a:spcBef>
              <a:spcAft>
                <a:spcPts val="0"/>
              </a:spcAft>
              <a:buClr>
                <a:srgbClr val="000000"/>
              </a:buClr>
              <a:buSzPct val="100000"/>
              <a:buFont typeface="Courier New"/>
              <a:buNone/>
            </a:pPr>
            <a:r>
              <a:rPr b="1" lang="en-US" sz="1600">
                <a:solidFill>
                  <a:srgbClr val="000000"/>
                </a:solidFill>
                <a:latin typeface="Courier New"/>
                <a:ea typeface="Courier New"/>
                <a:cs typeface="Courier New"/>
                <a:sym typeface="Courier New"/>
              </a:rPr>
              <a:t>Continue (y/n)?: </a:t>
            </a:r>
            <a:endParaRPr b="1" sz="1600">
              <a:latin typeface="Courier New"/>
              <a:ea typeface="Courier New"/>
              <a:cs typeface="Courier New"/>
              <a:sym typeface="Courier New"/>
            </a:endParaRPr>
          </a:p>
          <a:p>
            <a:pPr indent="0" lvl="0" marL="0" rtl="0" algn="l">
              <a:spcBef>
                <a:spcPts val="400"/>
              </a:spcBef>
              <a:spcAft>
                <a:spcPts val="0"/>
              </a:spcAft>
              <a:buClr>
                <a:schemeClr val="dk1"/>
              </a:buClr>
              <a:buSzPct val="100000"/>
              <a:buFont typeface="Arial"/>
              <a:buNone/>
            </a:pPr>
            <a:r>
              <a:t/>
            </a:r>
            <a:endParaRPr/>
          </a:p>
        </p:txBody>
      </p:sp>
      <p:sp>
        <p:nvSpPr>
          <p:cNvPr id="513" name="Google Shape;513;p47"/>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514" name="Google Shape;514;p47"/>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515" name="Google Shape;515;p47"/>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8"/>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The code for the Future Value Calculator (part 1)</a:t>
            </a:r>
            <a:endParaRPr/>
          </a:p>
        </p:txBody>
      </p:sp>
      <p:sp>
        <p:nvSpPr>
          <p:cNvPr id="521" name="Google Shape;521;p48"/>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lnSpcReduction="20000"/>
          </a:bodyPr>
          <a:lstStyle/>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#!/usr/bin/env python3</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display a welcome message</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print("Welcome to the Future Value Calculator")</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print()</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choice = "y"</a:t>
            </a:r>
            <a:endParaRPr/>
          </a:p>
          <a:p>
            <a:pPr indent="0" lvl="0" marL="347345" marR="0" rtl="0" algn="l">
              <a:spcBef>
                <a:spcPts val="0"/>
              </a:spcBef>
              <a:spcAft>
                <a:spcPts val="0"/>
              </a:spcAft>
              <a:buClr>
                <a:schemeClr val="dk1"/>
              </a:buClr>
              <a:buSzPts val="1400"/>
              <a:buFont typeface="Courier New"/>
              <a:buNone/>
            </a:pPr>
            <a:r>
              <a:rPr b="1" lang="en-US" sz="1400">
                <a:highlight>
                  <a:srgbClr val="FFFF00"/>
                </a:highlight>
                <a:latin typeface="Courier New"/>
                <a:ea typeface="Courier New"/>
                <a:cs typeface="Courier New"/>
                <a:sym typeface="Courier New"/>
              </a:rPr>
              <a:t>while choice.lower() == "y":</a:t>
            </a:r>
            <a:endParaRPr b="1" sz="1400">
              <a:latin typeface="Courier New"/>
              <a:ea typeface="Courier New"/>
              <a:cs typeface="Courier New"/>
              <a:sym typeface="Courier New"/>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 get input from the user</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monthly_investment = float(input(</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"Enter monthly investment:\t"))</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yearly_interest_rate = float(input(</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"Enter yearly interest rate:\t"))</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years = int(input(</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"Enter number of years:\t\t"))</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 convert yearly values to monthly values</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monthly_interest_rate = yearly_interest_rate / 12 / 100</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months = years * 12</a:t>
            </a:r>
            <a:endParaRPr/>
          </a:p>
          <a:p>
            <a:pPr indent="0" lvl="0" marL="0" rtl="0" algn="l">
              <a:spcBef>
                <a:spcPts val="280"/>
              </a:spcBef>
              <a:spcAft>
                <a:spcPts val="0"/>
              </a:spcAft>
              <a:buClr>
                <a:schemeClr val="dk1"/>
              </a:buClr>
              <a:buSzPts val="1400"/>
              <a:buFont typeface="Arial"/>
              <a:buNone/>
            </a:pPr>
            <a:r>
              <a:t/>
            </a:r>
            <a:endParaRPr sz="1400"/>
          </a:p>
        </p:txBody>
      </p:sp>
      <p:sp>
        <p:nvSpPr>
          <p:cNvPr id="522" name="Google Shape;522;p48"/>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523" name="Google Shape;523;p48"/>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524" name="Google Shape;524;p48"/>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9"/>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The code for the Future Value Calculator (part 2)</a:t>
            </a:r>
            <a:endParaRPr/>
          </a:p>
        </p:txBody>
      </p:sp>
      <p:sp>
        <p:nvSpPr>
          <p:cNvPr id="530" name="Google Shape;530;p49"/>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lnSpcReduction="20000"/>
          </a:bodyPr>
          <a:lstStyle/>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 calculate the future value</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future_value = 0</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r>
              <a:rPr b="1" lang="en-US" sz="1400">
                <a:highlight>
                  <a:srgbClr val="FFFF00"/>
                </a:highlight>
                <a:latin typeface="Courier New"/>
                <a:ea typeface="Courier New"/>
                <a:cs typeface="Courier New"/>
                <a:sym typeface="Courier New"/>
              </a:rPr>
              <a:t>for i in range(months):</a:t>
            </a:r>
            <a:endParaRPr b="1" sz="1400">
              <a:latin typeface="Courier New"/>
              <a:ea typeface="Courier New"/>
              <a:cs typeface="Courier New"/>
              <a:sym typeface="Courier New"/>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future_value += monthly_investment</a:t>
            </a:r>
            <a:endParaRPr b="1" sz="1400">
              <a:latin typeface="Courier New"/>
              <a:ea typeface="Courier New"/>
              <a:cs typeface="Courier New"/>
              <a:sym typeface="Courier New"/>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monthly_interest_amount = future_value *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monthly_interest_rate</a:t>
            </a:r>
            <a:endParaRPr b="1" sz="1400">
              <a:latin typeface="Courier New"/>
              <a:ea typeface="Courier New"/>
              <a:cs typeface="Courier New"/>
              <a:sym typeface="Courier New"/>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future_value += monthly_interest_amount</a:t>
            </a:r>
            <a:endParaRPr b="1" sz="1400">
              <a:latin typeface="Courier New"/>
              <a:ea typeface="Courier New"/>
              <a:cs typeface="Courier New"/>
              <a:sym typeface="Courier New"/>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 display the result</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print(f"Future value:\t\t\t{round(future_value, 2)}")</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print()</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 see if the user wants to continue</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choice = input("Continue (y/n)?: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print()</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347345" marR="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print("Bye!")</a:t>
            </a:r>
            <a:endParaRPr sz="1400"/>
          </a:p>
        </p:txBody>
      </p:sp>
      <p:sp>
        <p:nvSpPr>
          <p:cNvPr id="531" name="Google Shape;531;p49"/>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532" name="Google Shape;532;p49"/>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533" name="Google Shape;533;p49"/>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Relational operators</a:t>
            </a:r>
            <a:endParaRPr/>
          </a:p>
        </p:txBody>
      </p:sp>
      <p:sp>
        <p:nvSpPr>
          <p:cNvPr id="126" name="Google Shape;126;p5"/>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a:bodyPr>
          <a:lstStyle/>
          <a:p>
            <a:pPr indent="-2057400" lvl="0" marL="2057400" marR="0" rtl="0" algn="l">
              <a:spcBef>
                <a:spcPts val="0"/>
              </a:spcBef>
              <a:spcAft>
                <a:spcPts val="0"/>
              </a:spcAft>
              <a:buClr>
                <a:schemeClr val="dk1"/>
              </a:buClr>
              <a:buSzPts val="2000"/>
              <a:buFont typeface="Arial"/>
              <a:buNone/>
            </a:pPr>
            <a:r>
              <a:rPr b="1" lang="en-US">
                <a:latin typeface="Arial"/>
                <a:ea typeface="Arial"/>
                <a:cs typeface="Arial"/>
                <a:sym typeface="Arial"/>
              </a:rPr>
              <a:t>Operator	Name</a:t>
            </a:r>
            <a:endParaRPr/>
          </a:p>
          <a:p>
            <a:pPr indent="-1828800" lvl="0" marL="1828800" marR="0" rtl="0" algn="l">
              <a:spcBef>
                <a:spcPts val="120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a:t>
            </a:r>
            <a:r>
              <a:rPr lang="en-US">
                <a:solidFill>
                  <a:srgbClr val="000000"/>
                </a:solidFill>
                <a:latin typeface="Times New Roman"/>
                <a:ea typeface="Times New Roman"/>
                <a:cs typeface="Times New Roman"/>
                <a:sym typeface="Times New Roman"/>
              </a:rPr>
              <a:t>	Equal to</a:t>
            </a:r>
            <a:endParaRPr>
              <a:latin typeface="Times New Roman"/>
              <a:ea typeface="Times New Roman"/>
              <a:cs typeface="Times New Roman"/>
              <a:sym typeface="Times New Roman"/>
            </a:endParaRPr>
          </a:p>
          <a:p>
            <a:pPr indent="-1828800" lvl="0" marL="1828800" marR="0" rtl="0" algn="l">
              <a:spcBef>
                <a:spcPts val="120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a:t>
            </a:r>
            <a:r>
              <a:rPr lang="en-US">
                <a:solidFill>
                  <a:srgbClr val="000000"/>
                </a:solidFill>
                <a:latin typeface="Times New Roman"/>
                <a:ea typeface="Times New Roman"/>
                <a:cs typeface="Times New Roman"/>
                <a:sym typeface="Times New Roman"/>
              </a:rPr>
              <a:t>	Not equal to	</a:t>
            </a:r>
            <a:endParaRPr>
              <a:latin typeface="Times New Roman"/>
              <a:ea typeface="Times New Roman"/>
              <a:cs typeface="Times New Roman"/>
              <a:sym typeface="Times New Roman"/>
            </a:endParaRPr>
          </a:p>
          <a:p>
            <a:pPr indent="-1828800" lvl="0" marL="1828800" marR="0" rtl="0" algn="l">
              <a:spcBef>
                <a:spcPts val="120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&gt;</a:t>
            </a:r>
            <a:r>
              <a:rPr lang="en-US">
                <a:solidFill>
                  <a:srgbClr val="000000"/>
                </a:solidFill>
                <a:latin typeface="Times New Roman"/>
                <a:ea typeface="Times New Roman"/>
                <a:cs typeface="Times New Roman"/>
                <a:sym typeface="Times New Roman"/>
              </a:rPr>
              <a:t>	Greater than</a:t>
            </a:r>
            <a:endParaRPr>
              <a:latin typeface="Times New Roman"/>
              <a:ea typeface="Times New Roman"/>
              <a:cs typeface="Times New Roman"/>
              <a:sym typeface="Times New Roman"/>
            </a:endParaRPr>
          </a:p>
          <a:p>
            <a:pPr indent="-1828800" lvl="0" marL="1828800" marR="0" rtl="0" algn="l">
              <a:spcBef>
                <a:spcPts val="120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&lt;</a:t>
            </a:r>
            <a:r>
              <a:rPr lang="en-US">
                <a:solidFill>
                  <a:srgbClr val="000000"/>
                </a:solidFill>
                <a:latin typeface="Times New Roman"/>
                <a:ea typeface="Times New Roman"/>
                <a:cs typeface="Times New Roman"/>
                <a:sym typeface="Times New Roman"/>
              </a:rPr>
              <a:t>	Less than</a:t>
            </a:r>
            <a:endParaRPr>
              <a:latin typeface="Times New Roman"/>
              <a:ea typeface="Times New Roman"/>
              <a:cs typeface="Times New Roman"/>
              <a:sym typeface="Times New Roman"/>
            </a:endParaRPr>
          </a:p>
          <a:p>
            <a:pPr indent="-1828800" lvl="0" marL="1828800" marR="0" rtl="0" algn="l">
              <a:spcBef>
                <a:spcPts val="120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&gt;=</a:t>
            </a:r>
            <a:r>
              <a:rPr lang="en-US">
                <a:solidFill>
                  <a:srgbClr val="000000"/>
                </a:solidFill>
                <a:latin typeface="Times New Roman"/>
                <a:ea typeface="Times New Roman"/>
                <a:cs typeface="Times New Roman"/>
                <a:sym typeface="Times New Roman"/>
              </a:rPr>
              <a:t>	Greater than or equal to</a:t>
            </a:r>
            <a:endParaRPr>
              <a:latin typeface="Times New Roman"/>
              <a:ea typeface="Times New Roman"/>
              <a:cs typeface="Times New Roman"/>
              <a:sym typeface="Times New Roman"/>
            </a:endParaRPr>
          </a:p>
          <a:p>
            <a:pPr indent="-1828800" lvl="0" marL="1828800" marR="0" rtl="0" algn="l">
              <a:spcBef>
                <a:spcPts val="120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&lt;=</a:t>
            </a:r>
            <a:r>
              <a:rPr lang="en-US">
                <a:solidFill>
                  <a:srgbClr val="000000"/>
                </a:solidFill>
                <a:latin typeface="Times New Roman"/>
                <a:ea typeface="Times New Roman"/>
                <a:cs typeface="Times New Roman"/>
                <a:sym typeface="Times New Roman"/>
              </a:rPr>
              <a:t>	Less than or equal to</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2000"/>
              <a:buFont typeface="Arial"/>
              <a:buNone/>
            </a:pPr>
            <a:r>
              <a:t/>
            </a:r>
            <a:endParaRPr/>
          </a:p>
        </p:txBody>
      </p:sp>
      <p:sp>
        <p:nvSpPr>
          <p:cNvPr id="127" name="Google Shape;127;p5"/>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28" name="Google Shape;128;p5"/>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29" name="Google Shape;129;p5"/>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Boolean expressions</a:t>
            </a:r>
            <a:endParaRPr/>
          </a:p>
        </p:txBody>
      </p:sp>
      <p:sp>
        <p:nvSpPr>
          <p:cNvPr id="135" name="Google Shape;135;p6"/>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age == 5                # variable equal to numeric literal</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first_name == "John"    # variable equal to string literal</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quantity != 0           # variable not equal to numeric literal</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distance &gt; 5.6          # variable greater than numeric literal</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fuel_req &lt; fuel_cap     # variable less than variable</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distance &gt;= limit       # variable greater than or equal to variable</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stock &lt;= reorder_point  # variable less than or equal to variable</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rate / 100 &gt;= 0.1      # expression greater than or equal to literal</a:t>
            </a:r>
            <a:endParaRPr/>
          </a:p>
          <a:p>
            <a:pPr indent="0" lvl="0" marL="0" rtl="0" algn="l">
              <a:spcBef>
                <a:spcPts val="1500"/>
              </a:spcBef>
              <a:spcAft>
                <a:spcPts val="0"/>
              </a:spcAft>
              <a:buClr>
                <a:srgbClr val="000099"/>
              </a:buClr>
              <a:buSzPts val="2400"/>
              <a:buFont typeface="Arial"/>
              <a:buNone/>
            </a:pPr>
            <a:r>
              <a:rPr b="1" lang="en-US" sz="2400">
                <a:solidFill>
                  <a:srgbClr val="000099"/>
                </a:solidFill>
                <a:latin typeface="Arial"/>
                <a:ea typeface="Arial"/>
                <a:cs typeface="Arial"/>
                <a:sym typeface="Arial"/>
              </a:rPr>
              <a:t>How to assign a Boolean value to a variable</a:t>
            </a:r>
            <a:endParaRPr/>
          </a:p>
          <a:p>
            <a:pPr indent="0" lvl="0" marL="0" rtl="0" algn="l">
              <a:spcBef>
                <a:spcPts val="600"/>
              </a:spcBef>
              <a:spcAft>
                <a:spcPts val="0"/>
              </a:spcAft>
              <a:buClr>
                <a:schemeClr val="dk1"/>
              </a:buClr>
              <a:buSzPts val="1400"/>
              <a:buFont typeface="Courier New"/>
              <a:buNone/>
            </a:pPr>
            <a:r>
              <a:rPr b="1" lang="en-US" sz="1400">
                <a:latin typeface="Courier New"/>
                <a:ea typeface="Courier New"/>
                <a:cs typeface="Courier New"/>
                <a:sym typeface="Courier New"/>
              </a:rPr>
              <a:t>active = True           # variable is set to Boolean True value</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active = False          # variable is set to Boolean False value</a:t>
            </a:r>
            <a:endParaRPr/>
          </a:p>
          <a:p>
            <a:pPr indent="0" lvl="0" marL="0" rtl="0" algn="l">
              <a:spcBef>
                <a:spcPts val="400"/>
              </a:spcBef>
              <a:spcAft>
                <a:spcPts val="0"/>
              </a:spcAft>
              <a:buClr>
                <a:schemeClr val="dk1"/>
              </a:buClr>
              <a:buSzPts val="2000"/>
              <a:buFont typeface="Arial"/>
              <a:buNone/>
            </a:pPr>
            <a:r>
              <a:t/>
            </a:r>
            <a:endParaRPr/>
          </a:p>
        </p:txBody>
      </p:sp>
      <p:sp>
        <p:nvSpPr>
          <p:cNvPr id="136" name="Google Shape;136;p6"/>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37" name="Google Shape;137;p6"/>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38" name="Google Shape;138;p6"/>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Logical operators</a:t>
            </a:r>
            <a:endParaRPr/>
          </a:p>
        </p:txBody>
      </p:sp>
      <p:sp>
        <p:nvSpPr>
          <p:cNvPr id="144" name="Google Shape;144;p7"/>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a:bodyPr>
          <a:lstStyle/>
          <a:p>
            <a:pPr indent="-1600200" lvl="0" marL="1600200" marR="0" rtl="0" algn="l">
              <a:spcBef>
                <a:spcPts val="0"/>
              </a:spcBef>
              <a:spcAft>
                <a:spcPts val="0"/>
              </a:spcAft>
              <a:buClr>
                <a:schemeClr val="dk1"/>
              </a:buClr>
              <a:buSzPts val="2000"/>
              <a:buFont typeface="Arial"/>
              <a:buNone/>
            </a:pPr>
            <a:r>
              <a:rPr b="1" lang="en-US">
                <a:latin typeface="Arial"/>
                <a:ea typeface="Arial"/>
                <a:cs typeface="Arial"/>
                <a:sym typeface="Arial"/>
              </a:rPr>
              <a:t>Operator	Name</a:t>
            </a:r>
            <a:endParaRPr/>
          </a:p>
          <a:p>
            <a:pPr indent="-1600200" lvl="0" marL="1600200" marR="0" rtl="0" algn="l">
              <a:spcBef>
                <a:spcPts val="1200"/>
              </a:spcBef>
              <a:spcAft>
                <a:spcPts val="0"/>
              </a:spcAft>
              <a:buClr>
                <a:srgbClr val="000000"/>
              </a:buClr>
              <a:buSzPts val="2000"/>
              <a:buFont typeface="Times New Roman"/>
              <a:buNone/>
            </a:pPr>
            <a:r>
              <a:rPr lang="en-US">
                <a:solidFill>
                  <a:srgbClr val="000000"/>
                </a:solidFill>
                <a:latin typeface="Times New Roman"/>
                <a:ea typeface="Times New Roman"/>
                <a:cs typeface="Times New Roman"/>
                <a:sym typeface="Times New Roman"/>
              </a:rPr>
              <a:t>and	AND</a:t>
            </a:r>
            <a:endParaRPr>
              <a:latin typeface="Times New Roman"/>
              <a:ea typeface="Times New Roman"/>
              <a:cs typeface="Times New Roman"/>
              <a:sym typeface="Times New Roman"/>
            </a:endParaRPr>
          </a:p>
          <a:p>
            <a:pPr indent="-1600200" lvl="0" marL="1600200" marR="0" rtl="0" algn="l">
              <a:spcBef>
                <a:spcPts val="1200"/>
              </a:spcBef>
              <a:spcAft>
                <a:spcPts val="0"/>
              </a:spcAft>
              <a:buClr>
                <a:srgbClr val="000000"/>
              </a:buClr>
              <a:buSzPts val="2000"/>
              <a:buFont typeface="Times New Roman"/>
              <a:buNone/>
            </a:pPr>
            <a:r>
              <a:rPr lang="en-US">
                <a:solidFill>
                  <a:srgbClr val="000000"/>
                </a:solidFill>
                <a:latin typeface="Times New Roman"/>
                <a:ea typeface="Times New Roman"/>
                <a:cs typeface="Times New Roman"/>
                <a:sym typeface="Times New Roman"/>
              </a:rPr>
              <a:t>or	OR</a:t>
            </a:r>
            <a:endParaRPr>
              <a:latin typeface="Times New Roman"/>
              <a:ea typeface="Times New Roman"/>
              <a:cs typeface="Times New Roman"/>
              <a:sym typeface="Times New Roman"/>
            </a:endParaRPr>
          </a:p>
          <a:p>
            <a:pPr indent="-1600200" lvl="0" marL="1600200" marR="0" rtl="0" algn="l">
              <a:spcBef>
                <a:spcPts val="1200"/>
              </a:spcBef>
              <a:spcAft>
                <a:spcPts val="0"/>
              </a:spcAft>
              <a:buClr>
                <a:srgbClr val="000000"/>
              </a:buClr>
              <a:buSzPts val="2000"/>
              <a:buFont typeface="Times New Roman"/>
              <a:buNone/>
            </a:pPr>
            <a:r>
              <a:rPr lang="en-US">
                <a:solidFill>
                  <a:srgbClr val="000000"/>
                </a:solidFill>
                <a:latin typeface="Times New Roman"/>
                <a:ea typeface="Times New Roman"/>
                <a:cs typeface="Times New Roman"/>
                <a:sym typeface="Times New Roman"/>
              </a:rPr>
              <a:t>not	NOT</a:t>
            </a:r>
            <a:endParaRPr>
              <a:latin typeface="Times New Roman"/>
              <a:ea typeface="Times New Roman"/>
              <a:cs typeface="Times New Roman"/>
              <a:sym typeface="Times New Roman"/>
            </a:endParaRPr>
          </a:p>
          <a:p>
            <a:pPr indent="0" lvl="0" marL="0" rtl="0" algn="l">
              <a:spcBef>
                <a:spcPts val="2100"/>
              </a:spcBef>
              <a:spcAft>
                <a:spcPts val="0"/>
              </a:spcAft>
              <a:buClr>
                <a:srgbClr val="000099"/>
              </a:buClr>
              <a:buSzPts val="2400"/>
              <a:buFont typeface="Arial"/>
              <a:buNone/>
            </a:pPr>
            <a:r>
              <a:rPr b="1" lang="en-US" sz="2400">
                <a:solidFill>
                  <a:srgbClr val="000099"/>
                </a:solidFill>
                <a:latin typeface="Arial"/>
                <a:ea typeface="Arial"/>
                <a:cs typeface="Arial"/>
                <a:sym typeface="Arial"/>
              </a:rPr>
              <a:t>Order of precedence</a:t>
            </a:r>
            <a:endParaRPr/>
          </a:p>
          <a:p>
            <a:pPr indent="-342900" lvl="0" marL="342900" marR="0" rtl="0" algn="l">
              <a:spcBef>
                <a:spcPts val="600"/>
              </a:spcBef>
              <a:spcAft>
                <a:spcPts val="0"/>
              </a:spcAft>
              <a:buClr>
                <a:schemeClr val="dk1"/>
              </a:buClr>
              <a:buSzPts val="2000"/>
              <a:buFont typeface="Arial"/>
              <a:buAutoNum type="arabicPeriod"/>
            </a:pPr>
            <a:r>
              <a:rPr lang="en-US">
                <a:latin typeface="Times New Roman"/>
                <a:ea typeface="Times New Roman"/>
                <a:cs typeface="Times New Roman"/>
                <a:sym typeface="Times New Roman"/>
              </a:rPr>
              <a:t>NOT operator</a:t>
            </a:r>
            <a:endParaRPr/>
          </a:p>
          <a:p>
            <a:pPr indent="-342900" lvl="0" marL="342900" marR="0" rtl="0" algn="l">
              <a:spcBef>
                <a:spcPts val="600"/>
              </a:spcBef>
              <a:spcAft>
                <a:spcPts val="0"/>
              </a:spcAft>
              <a:buClr>
                <a:schemeClr val="dk1"/>
              </a:buClr>
              <a:buSzPts val="2000"/>
              <a:buFont typeface="Arial"/>
              <a:buAutoNum type="arabicPeriod"/>
            </a:pPr>
            <a:r>
              <a:rPr lang="en-US">
                <a:latin typeface="Times New Roman"/>
                <a:ea typeface="Times New Roman"/>
                <a:cs typeface="Times New Roman"/>
                <a:sym typeface="Times New Roman"/>
              </a:rPr>
              <a:t>AND operator</a:t>
            </a:r>
            <a:endParaRPr/>
          </a:p>
          <a:p>
            <a:pPr indent="-342900" lvl="0" marL="342900" marR="0" rtl="0" algn="l">
              <a:spcBef>
                <a:spcPts val="600"/>
              </a:spcBef>
              <a:spcAft>
                <a:spcPts val="0"/>
              </a:spcAft>
              <a:buClr>
                <a:schemeClr val="dk1"/>
              </a:buClr>
              <a:buSzPts val="2000"/>
              <a:buFont typeface="Arial"/>
              <a:buAutoNum type="arabicPeriod"/>
            </a:pPr>
            <a:r>
              <a:rPr lang="en-US">
                <a:latin typeface="Times New Roman"/>
                <a:ea typeface="Times New Roman"/>
                <a:cs typeface="Times New Roman"/>
                <a:sym typeface="Times New Roman"/>
              </a:rPr>
              <a:t>OR operator</a:t>
            </a:r>
            <a:endParaRPr/>
          </a:p>
          <a:p>
            <a:pPr indent="0" lvl="0" marL="0" rtl="0" algn="l">
              <a:spcBef>
                <a:spcPts val="1000"/>
              </a:spcBef>
              <a:spcAft>
                <a:spcPts val="0"/>
              </a:spcAft>
              <a:buClr>
                <a:schemeClr val="dk1"/>
              </a:buClr>
              <a:buSzPts val="2000"/>
              <a:buFont typeface="Arial"/>
              <a:buNone/>
            </a:pPr>
            <a:r>
              <a:t/>
            </a:r>
            <a:endParaRPr/>
          </a:p>
        </p:txBody>
      </p:sp>
      <p:sp>
        <p:nvSpPr>
          <p:cNvPr id="145" name="Google Shape;145;p7"/>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46" name="Google Shape;146;p7"/>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47" name="Google Shape;147;p7"/>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Boolean expressions that use logical operators</a:t>
            </a:r>
            <a:endParaRPr/>
          </a:p>
        </p:txBody>
      </p:sp>
      <p:sp>
        <p:nvSpPr>
          <p:cNvPr id="153" name="Google Shape;153;p8"/>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The AND operator</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age &gt;= 65 and city == "Chicago"</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The OR operator</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city == "Greenville" or age &gt;= 65</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The NOT operator</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not age &gt;= 65</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Two AND operators</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age &gt;= 65 and city == "Greenville" and state == "SC"</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Two OR operators</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age &gt;= 65 or age &lt;= 18 or status == "retired"</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AND and OR operators with parens to clarify sequence of operations</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(age &gt;= 65 and status == "retired") or age &lt; 18</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 AND and OR operators with parens to change sequence of operations</a:t>
            </a:r>
            <a:endParaRPr/>
          </a:p>
          <a:p>
            <a:pPr indent="0" lvl="0" marL="0" rtl="0" algn="l">
              <a:spcBef>
                <a:spcPts val="0"/>
              </a:spcBef>
              <a:spcAft>
                <a:spcPts val="0"/>
              </a:spcAft>
              <a:buClr>
                <a:schemeClr val="dk1"/>
              </a:buClr>
              <a:buSzPts val="1400"/>
              <a:buFont typeface="Courier New"/>
              <a:buNone/>
            </a:pPr>
            <a:r>
              <a:rPr b="1" lang="en-US" sz="1400">
                <a:latin typeface="Courier New"/>
                <a:ea typeface="Courier New"/>
                <a:cs typeface="Courier New"/>
                <a:sym typeface="Courier New"/>
              </a:rPr>
              <a:t>age &gt;= 65 and (status == "retired" or state == "SC")</a:t>
            </a:r>
            <a:endParaRPr/>
          </a:p>
          <a:p>
            <a:pPr indent="0" lvl="0" marL="0" rtl="0" algn="l">
              <a:spcBef>
                <a:spcPts val="280"/>
              </a:spcBef>
              <a:spcAft>
                <a:spcPts val="0"/>
              </a:spcAft>
              <a:buClr>
                <a:schemeClr val="dk1"/>
              </a:buClr>
              <a:buSzPts val="1400"/>
              <a:buFont typeface="Arial"/>
              <a:buNone/>
            </a:pPr>
            <a:r>
              <a:t/>
            </a:r>
            <a:endParaRPr sz="1400"/>
          </a:p>
        </p:txBody>
      </p:sp>
      <p:sp>
        <p:nvSpPr>
          <p:cNvPr id="154" name="Google Shape;154;p8"/>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55" name="Google Shape;155;p8"/>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56" name="Google Shape;156;p8"/>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914400" y="624989"/>
            <a:ext cx="7315200" cy="369332"/>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None/>
            </a:pPr>
            <a:r>
              <a:rPr lang="en-US"/>
              <a:t>Some string comparisons</a:t>
            </a:r>
            <a:endParaRPr/>
          </a:p>
        </p:txBody>
      </p:sp>
      <p:sp>
        <p:nvSpPr>
          <p:cNvPr id="162" name="Google Shape;162;p9"/>
          <p:cNvSpPr txBox="1"/>
          <p:nvPr>
            <p:ph idx="1" type="body"/>
          </p:nvPr>
        </p:nvSpPr>
        <p:spPr>
          <a:xfrm>
            <a:off x="838200" y="1066800"/>
            <a:ext cx="73914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Font typeface="Arial"/>
              <a:buNone/>
            </a:pPr>
            <a:r>
              <a:rPr b="1" lang="en-US">
                <a:latin typeface="Arial"/>
                <a:ea typeface="Arial"/>
                <a:cs typeface="Arial"/>
                <a:sym typeface="Arial"/>
              </a:rPr>
              <a:t>Condition	Boolean result</a:t>
            </a:r>
            <a:endParaRPr/>
          </a:p>
          <a:p>
            <a:pPr indent="0" lvl="0" marL="0" rtl="0" algn="l">
              <a:spcBef>
                <a:spcPts val="120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"apple" &lt; "Apple</a:t>
            </a:r>
            <a:r>
              <a:rPr lang="en-US" sz="1600">
                <a:solidFill>
                  <a:srgbClr val="000000"/>
                </a:solidFill>
                <a:latin typeface="Courier New"/>
                <a:ea typeface="Courier New"/>
                <a:cs typeface="Courier New"/>
                <a:sym typeface="Courier New"/>
              </a:rPr>
              <a:t>"</a:t>
            </a:r>
            <a:r>
              <a:rPr b="1" lang="en-US" sz="1600">
                <a:solidFill>
                  <a:srgbClr val="000000"/>
                </a:solidFill>
                <a:latin typeface="Courier New"/>
                <a:ea typeface="Courier New"/>
                <a:cs typeface="Courier New"/>
                <a:sym typeface="Courier New"/>
              </a:rPr>
              <a:t>	False</a:t>
            </a:r>
            <a:endParaRPr>
              <a:latin typeface="Times New Roman"/>
              <a:ea typeface="Times New Roman"/>
              <a:cs typeface="Times New Roman"/>
              <a:sym typeface="Times New Roman"/>
            </a:endParaRPr>
          </a:p>
          <a:p>
            <a:pPr indent="0" lvl="0" marL="0" rtl="0" algn="l">
              <a:spcBef>
                <a:spcPts val="120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"App" &lt; "Apple"	True</a:t>
            </a:r>
            <a:endParaRPr>
              <a:latin typeface="Times New Roman"/>
              <a:ea typeface="Times New Roman"/>
              <a:cs typeface="Times New Roman"/>
              <a:sym typeface="Times New Roman"/>
            </a:endParaRPr>
          </a:p>
          <a:p>
            <a:pPr indent="0" lvl="0" marL="0" rtl="0" algn="l">
              <a:spcBef>
                <a:spcPts val="120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"1" &lt; "5"	True</a:t>
            </a:r>
            <a:endParaRPr>
              <a:latin typeface="Times New Roman"/>
              <a:ea typeface="Times New Roman"/>
              <a:cs typeface="Times New Roman"/>
              <a:sym typeface="Times New Roman"/>
            </a:endParaRPr>
          </a:p>
          <a:p>
            <a:pPr indent="0" lvl="0" marL="0" rtl="0" algn="l">
              <a:spcBef>
                <a:spcPts val="120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"10" &lt; "5"	True</a:t>
            </a:r>
            <a:endParaRPr>
              <a:latin typeface="Times New Roman"/>
              <a:ea typeface="Times New Roman"/>
              <a:cs typeface="Times New Roman"/>
              <a:sym typeface="Times New Roman"/>
            </a:endParaRPr>
          </a:p>
          <a:p>
            <a:pPr indent="0" lvl="0" marL="0" rtl="0" algn="l">
              <a:spcBef>
                <a:spcPts val="2100"/>
              </a:spcBef>
              <a:spcAft>
                <a:spcPts val="0"/>
              </a:spcAft>
              <a:buClr>
                <a:srgbClr val="000099"/>
              </a:buClr>
              <a:buSzPts val="2400"/>
              <a:buFont typeface="Arial"/>
              <a:buNone/>
            </a:pPr>
            <a:r>
              <a:rPr b="1" lang="en-US" sz="2400">
                <a:solidFill>
                  <a:srgbClr val="000099"/>
                </a:solidFill>
                <a:latin typeface="Arial"/>
                <a:ea typeface="Arial"/>
                <a:cs typeface="Arial"/>
                <a:sym typeface="Arial"/>
              </a:rPr>
              <a:t>The sort sequence of digits and letters</a:t>
            </a:r>
            <a:endParaRPr/>
          </a:p>
          <a:p>
            <a:pPr indent="-342900" lvl="0" marL="342900" marR="274320" rtl="0" algn="l">
              <a:spcBef>
                <a:spcPts val="6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Digits from 0-9</a:t>
            </a:r>
            <a:endParaRPr/>
          </a:p>
          <a:p>
            <a:pPr indent="-342900" lvl="0" marL="342900" marR="274320" rtl="0" algn="l">
              <a:spcBef>
                <a:spcPts val="6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Uppercase letters from A-Z</a:t>
            </a:r>
            <a:endParaRPr/>
          </a:p>
          <a:p>
            <a:pPr indent="-342900" lvl="0" marL="342900" marR="274320" rtl="0" algn="l">
              <a:spcBef>
                <a:spcPts val="600"/>
              </a:spcBef>
              <a:spcAft>
                <a:spcPts val="0"/>
              </a:spcAft>
              <a:buClr>
                <a:schemeClr val="dk1"/>
              </a:buClr>
              <a:buSzPts val="2000"/>
              <a:buFont typeface="Noto Sans Symbols"/>
              <a:buChar char="∙"/>
            </a:pPr>
            <a:r>
              <a:rPr lang="en-US">
                <a:latin typeface="Times New Roman"/>
                <a:ea typeface="Times New Roman"/>
                <a:cs typeface="Times New Roman"/>
                <a:sym typeface="Times New Roman"/>
              </a:rPr>
              <a:t>Lowercase letters from a-z</a:t>
            </a:r>
            <a:endParaRPr/>
          </a:p>
          <a:p>
            <a:pPr indent="0" lvl="0" marL="0" rtl="0" algn="l">
              <a:spcBef>
                <a:spcPts val="1000"/>
              </a:spcBef>
              <a:spcAft>
                <a:spcPts val="0"/>
              </a:spcAft>
              <a:buClr>
                <a:schemeClr val="dk1"/>
              </a:buClr>
              <a:buSzPts val="2000"/>
              <a:buFont typeface="Arial"/>
              <a:buNone/>
            </a:pPr>
            <a:r>
              <a:t/>
            </a:r>
            <a:endParaRPr/>
          </a:p>
        </p:txBody>
      </p:sp>
      <p:sp>
        <p:nvSpPr>
          <p:cNvPr id="163" name="Google Shape;163;p9"/>
          <p:cNvSpPr txBox="1"/>
          <p:nvPr>
            <p:ph idx="10" type="dt"/>
          </p:nvPr>
        </p:nvSpPr>
        <p:spPr>
          <a:xfrm>
            <a:off x="2667000" y="6248400"/>
            <a:ext cx="3886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64" name="Google Shape;164;p9"/>
          <p:cNvSpPr txBox="1"/>
          <p:nvPr>
            <p:ph idx="11" type="ftr"/>
          </p:nvPr>
        </p:nvSpPr>
        <p:spPr>
          <a:xfrm>
            <a:off x="76200" y="6248400"/>
            <a:ext cx="27432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165" name="Google Shape;165;p9"/>
          <p:cNvSpPr txBox="1"/>
          <p:nvPr>
            <p:ph idx="12" type="sldNum"/>
          </p:nvPr>
        </p:nvSpPr>
        <p:spPr>
          <a:xfrm>
            <a:off x="6629400" y="6248400"/>
            <a:ext cx="1905000" cy="457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Font typeface="Arial"/>
              <a:buNone/>
            </a:pPr>
            <a:r>
              <a:t/>
            </a:r>
            <a:endParaRPr>
              <a:solidFill>
                <a:schemeClr val="dk2"/>
              </a:solidFill>
            </a:endParaRPr>
          </a:p>
          <a:p>
            <a:pPr indent="0" lvl="0" marL="0" rtl="0" algn="r">
              <a:spcBef>
                <a:spcPts val="0"/>
              </a:spcBef>
              <a:spcAft>
                <a:spcPts val="0"/>
              </a:spcAft>
              <a:buClr>
                <a:srgbClr val="000000"/>
              </a:buClr>
              <a:buFont typeface="Arial"/>
              <a:buNone/>
            </a:pPr>
            <a:r>
              <a:rPr lang="en-US" sz="1000">
                <a:solidFill>
                  <a:schemeClr val="lt1"/>
                </a:solidFill>
                <a:latin typeface="Arial"/>
                <a:ea typeface="Arial"/>
                <a:cs typeface="Arial"/>
                <a:sym typeface="Arial"/>
              </a:rPr>
              <a:t>C3, Slide </a:t>
            </a:r>
            <a:fld id="{00000000-1234-1234-1234-123412341234}" type="slidenum">
              <a:rPr lang="en-US"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2019-07-22T23:09:08Z</dcterms:created>
  <dc:creator>Judy Taylor</dc:creator>
</cp:coreProperties>
</file>