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78"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9144000" cy="5143500" type="screen16x9"/>
  <p:notesSz cx="6858000" cy="9144000"/>
  <p:embeddedFontLst>
    <p:embeddedFont>
      <p:font typeface="Proxima Nova" panose="02000506030000020004" pitchFamily="2" charset="0"/>
      <p:regular r:id="rId13"/>
      <p:bold r:id="rId14"/>
      <p:italic r:id="rId15"/>
      <p:boldItalic r:id="rId16"/>
    </p:embeddedFont>
    <p:embeddedFont>
      <p:font typeface="Trebuchet MS" panose="020B0703020202090204" pitchFamily="34" charset="0"/>
      <p:regular r:id="rId17"/>
      <p:bold r:id="rId18"/>
      <p:italic r:id="rId19"/>
    </p:embeddedFont>
    <p:embeddedFont>
      <p:font typeface="Wingdings 3" pitchFamily="2" charset="2"/>
      <p:regular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The escalating demand for accessible and effective behavioral health services has driven the development of AI-powered screening tools. This presentation explores a machine learning-based classification model that can forecast mental disorders based on symptoms reported by patients.</a:t>
            </a:r>
          </a:p>
          <a:p>
            <a:endParaRPr/>
          </a:p>
          <a:p>
            <a:r>
              <a:t>Using a structured dataset containing 17 core symptoms from 120 psychology patients, the model assigns individuals to one of several predefined categories. This not only enhances diagnostic efficiency but also facilitates better therapist-patient alignment.</a:t>
            </a:r>
          </a:p>
          <a:p>
            <a:endParaRPr/>
          </a:p>
          <a:p>
            <a:r>
              <a:t>By automating initial assessments, providers gain a powerful ally to optimize therapeutic workflows and improve patient outcomes. This project bridges data science and mental health for scalable, ethical screening.</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This project validates the use of AI to enhance behavioral health screening, demonstrating that machine learning models can meaningfully assist in identifying mental disorders early and accurately.</a:t>
            </a:r>
          </a:p>
          <a:p>
            <a:endParaRPr/>
          </a:p>
          <a:p>
            <a:r>
              <a:t>Beyond classification, the system sets the stage for broader applications like therapist matching, treatment path recommendations, trend analysis, and patient progress tracking. These capabilities make the tool a powerful asset in transforming mental healthcare delivery.</a:t>
            </a:r>
          </a:p>
          <a:p>
            <a:endParaRPr/>
          </a:p>
          <a:p>
            <a:r>
              <a:t>Continued data collection, external validation, and ethical safeguards will be essential for real-world deployment. The journey ahead involves scaling responsibly, refining continuously, and always placing patient well-being at the center of innovation.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As behavioral healthcare shifts online, outdated intake processes have become a bottleneck. Manual assessments are slow and often result in mismatches between patients and therapists, compromising care quality.</a:t>
            </a:r>
          </a:p>
          <a:p>
            <a:endParaRPr/>
          </a:p>
          <a:p>
            <a:r>
              <a:t>In response, there is a growing demand for tools that not only speed up the intake process but also improve its accuracy. A predictive model that can analyze symptom data and provide immediate diagnostic guidance could dramatically enhance care delivery.</a:t>
            </a:r>
          </a:p>
          <a:p>
            <a:endParaRPr/>
          </a:p>
          <a:p>
            <a:r>
              <a:t>By tackling inefficiencies and empowering practitioners with actionable insights, this project aims to make mental health support more responsive and patient-centric.</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Even before the recent global health crisis, behavioral health was increasingly moving online. The pandemic drastically accelerated this trend, making telehealth the new norm for many therapy practices.</a:t>
            </a:r>
          </a:p>
          <a:p>
            <a:endParaRPr/>
          </a:p>
          <a:p>
            <a:r>
              <a:t>Artificial Intelligence has emerged as a critical innovation driver, transforming traditional models of patient engagement and diagnosis. Through machine learning, mental health platforms can now provide faster, data-informed decisions and elevate the quality of care.</a:t>
            </a:r>
          </a:p>
          <a:p>
            <a:endParaRPr/>
          </a:p>
          <a:p>
            <a:r>
              <a:t>This shift empowers clinicians with tools to proactively address patient needs—identifying issues earlier and tailoring treatments with greater precision. As we embrace digital psychiatry, AI becomes a pivotal ally in shaping the future of mental wellness.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At the heart of the classification system lies a structured dataset sourced from Kaggle, comprising responses from 120 psychology patients. Each entry includes 17 critical symptoms used for mental health evaluation.</a:t>
            </a:r>
          </a:p>
          <a:p>
            <a:endParaRPr/>
          </a:p>
          <a:p>
            <a:r>
              <a:t>These symptoms capture a wide range of behavioral, emotional, and cognitive indicators—such as mood swings, sleep disorders, optimism, overthinking, and concentration issues—allowing a comprehensive profiling of patient well-being.</a:t>
            </a:r>
          </a:p>
          <a:p>
            <a:endParaRPr/>
          </a:p>
          <a:p>
            <a:r>
              <a:t>The model utilizes this information to classify patients into one of four possible disorder categories. This precise categorization allows for focused interventions and enhances the effectiveness of mental health treatment pathways.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Preparing the dataset involved multiple engineering steps to ensure optimal model performance. Irrelevant or noisy data like identifiers and timestamps were eliminated, and columns were cleaned and renamed for clarity.</a:t>
            </a:r>
          </a:p>
          <a:p>
            <a:endParaRPr/>
          </a:p>
          <a:p>
            <a:r>
              <a:t>Using Spark ML’s VectorAssembler, the various symptom features were combined into a single feature vector—a format required by most machine learning algorithms. This vectorization step ensures uniformity and enables effective model training.</a:t>
            </a:r>
          </a:p>
          <a:p>
            <a:endParaRPr/>
          </a:p>
          <a:p>
            <a:r>
              <a:t>Additionally, rows containing missing values were removed to avoid introducing bias or instability into the model. These preprocessing steps are foundational in constructing a clean, reliable pipeline for mental health prediction.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The classification task is implemented using a supervised machine learning approach. By training the model on labeled patient data, it learns to associate symptom patterns with specific mental disorders.</a:t>
            </a:r>
          </a:p>
          <a:p>
            <a:endParaRPr/>
          </a:p>
          <a:p>
            <a:r>
              <a:t>To ensure scalability and modularity, the pipeline is built using Spark ML. This framework streamlines preprocessing steps, from encoding categorical variables to assembling features and training the model.</a:t>
            </a:r>
          </a:p>
          <a:p>
            <a:endParaRPr/>
          </a:p>
          <a:p>
            <a:r>
              <a:t>The Random Forest Classifier was selected due to its high accuracy, ability to handle many input variables, and resilience against overfitting. Its ensemble-based nature allows it to provide stable, interpretable predictions—making it well-suited for behavioral health applications.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After training several classifiers on the prepared dataset, the Random Forest model emerged as the best performer in terms of accuracy. It consistently outperformed alternatives such as Logistic Regression, Decision Trees, and MLP Classifiers.</a:t>
            </a:r>
          </a:p>
          <a:p>
            <a:endParaRPr/>
          </a:p>
          <a:p>
            <a:r>
              <a:t>Random Forest’s ensemble structure provides strong resistance to overfitting, making it more reliable for real-world applications. Its ability to handle noisy and high-dimensional data gives it an edge in behavioral health, where symptom variability is significant.</a:t>
            </a:r>
          </a:p>
          <a:p>
            <a:endParaRPr/>
          </a:p>
          <a:p>
            <a:r>
              <a:t>Moreover, it offers insights into feature importance—highlighting which symptoms most influence the model’s decision. This transparency is crucial for building trust in AI systems, particularly in sensitive fields like mental healthcare.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Implementing the AI-powered screening tool involves building a streamlined and secure infrastructure. First, patient-reported data is automatically collected through digital intake forms and securely ingested into the system.</a:t>
            </a:r>
          </a:p>
          <a:p>
            <a:endParaRPr/>
          </a:p>
          <a:p>
            <a:r>
              <a:t>The model, hosted within an inference engine, processes this input in real-time to deliver disorder predictions. These predictions are shared with both the patient and intake staff, enhancing triage decisions.</a:t>
            </a:r>
          </a:p>
          <a:p>
            <a:endParaRPr/>
          </a:p>
          <a:p>
            <a:r>
              <a:t>A critical feature is the continuous feedback loop: therapists’ professional diagnoses are logged and fed back into the model. This enables iterative retraining and boosts the long-term accuracy and relevance of the tool—ensuring it evolves with clinical practice.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Despite promising results, the model has several limitations and ethical considerations. First, it was trained on a relatively small dataset of 120 patients, which restricts its generalizability. Real-world applications would require larger, more diverse datasets to prevent overfitting and improve fairness.</a:t>
            </a:r>
          </a:p>
          <a:p>
            <a:endParaRPr/>
          </a:p>
          <a:p>
            <a:r>
              <a:t>Patient self-reports are inherently subjective—terms like 'sadness' or 'euphoria' can vary widely in interpretation. This ambiguity makes consistent data collection and interpretation a challenge.</a:t>
            </a:r>
          </a:p>
          <a:p>
            <a:endParaRPr/>
          </a:p>
          <a:p>
            <a:r>
              <a:t>Ethically, deploying AI in mental health must prioritize privacy, consent, and compliance with laws like HIPAA. The system must include bias monitoring, anonymization protocols, and explainable AI methods to build trust with both patients and clinicians.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34851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4086194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0" name="TextBox 19"/>
          <p:cNvSpPr txBox="1"/>
          <p:nvPr/>
        </p:nvSpPr>
        <p:spPr>
          <a:xfrm>
            <a:off x="406402"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86934334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363736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2"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0164900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1436726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5824555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82552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Agenda" userDrawn="1">
  <p:cSld name="Agenda">
    <p:spTree>
      <p:nvGrpSpPr>
        <p:cNvPr id="1" name="Shape 23"/>
        <p:cNvGrpSpPr/>
        <p:nvPr/>
      </p:nvGrpSpPr>
      <p:grpSpPr>
        <a:xfrm>
          <a:off x="0" y="0"/>
          <a:ext cx="0" cy="0"/>
          <a:chOff x="0" y="0"/>
          <a:chExt cx="0" cy="0"/>
        </a:xfrm>
      </p:grpSpPr>
      <p:sp>
        <p:nvSpPr>
          <p:cNvPr id="24" name="Google Shape;24;p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hasCustomPrompt="1"/>
          </p:nvPr>
        </p:nvSpPr>
        <p:spPr>
          <a:xfrm>
            <a:off x="311700" y="0"/>
            <a:ext cx="8520600" cy="712925"/>
          </a:xfrm>
          <a:prstGeom prst="rect">
            <a:avLst/>
          </a:prstGeom>
        </p:spPr>
        <p:txBody>
          <a:bodyPr spcFirstLastPara="1" wrap="square" lIns="91425" tIns="91425" rIns="91425" bIns="91425" anchor="ctr"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dirty="0"/>
              <a:t>Agenda</a:t>
            </a:r>
            <a:endParaRPr dirty="0"/>
          </a:p>
        </p:txBody>
      </p:sp>
      <p:sp>
        <p:nvSpPr>
          <p:cNvPr id="26" name="Google Shape;26;p5"/>
          <p:cNvSpPr txBox="1">
            <a:spLocks noGrp="1"/>
          </p:cNvSpPr>
          <p:nvPr>
            <p:ph type="body" idx="1"/>
          </p:nvPr>
        </p:nvSpPr>
        <p:spPr>
          <a:xfrm>
            <a:off x="311700" y="1194734"/>
            <a:ext cx="8520600" cy="3850965"/>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dirty="0"/>
          </a:p>
        </p:txBody>
      </p:sp>
      <p:sp>
        <p:nvSpPr>
          <p:cNvPr id="27" name="Google Shape;27;p5"/>
          <p:cNvSpPr txBox="1">
            <a:spLocks noGrp="1"/>
          </p:cNvSpPr>
          <p:nvPr>
            <p:ph type="sldNum" idx="12"/>
          </p:nvPr>
        </p:nvSpPr>
        <p:spPr>
          <a:xfrm>
            <a:off x="8832297" y="4863993"/>
            <a:ext cx="311411" cy="192824"/>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10" name="Subtitle 1">
            <a:extLst>
              <a:ext uri="{FF2B5EF4-FFF2-40B4-BE49-F238E27FC236}">
                <a16:creationId xmlns:a16="http://schemas.microsoft.com/office/drawing/2014/main" id="{0D296A4F-FF01-A06E-7AAA-3D203B6399A4}"/>
              </a:ext>
            </a:extLst>
          </p:cNvPr>
          <p:cNvSpPr>
            <a:spLocks noGrp="1"/>
          </p:cNvSpPr>
          <p:nvPr>
            <p:ph type="subTitle" idx="13"/>
          </p:nvPr>
        </p:nvSpPr>
        <p:spPr>
          <a:xfrm>
            <a:off x="311699" y="712926"/>
            <a:ext cx="8520599" cy="481810"/>
          </a:xfrm>
        </p:spPr>
        <p:txBody>
          <a:bodyPr tIns="0" anchor="t">
            <a:normAutofit/>
          </a:bodyPr>
          <a:lstStyle>
            <a:lvl1pPr marL="0" indent="0" algn="l">
              <a:lnSpc>
                <a:spcPct val="100000"/>
              </a:lnSpc>
              <a:buNone/>
              <a:defRPr sz="16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Click to edit Master subtitle style</a:t>
            </a:r>
          </a:p>
        </p:txBody>
      </p:sp>
    </p:spTree>
    <p:extLst>
      <p:ext uri="{BB962C8B-B14F-4D97-AF65-F5344CB8AC3E}">
        <p14:creationId xmlns:p14="http://schemas.microsoft.com/office/powerpoint/2010/main" val="2205434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userDrawn="1">
  <p:cSld name="1_Section header">
    <p:bg>
      <p:bgPr>
        <a:solidFill>
          <a:schemeClr val="dk1"/>
        </a:solidFill>
        <a:effectLst/>
      </p:bgPr>
    </p:bg>
    <p:spTree>
      <p:nvGrpSpPr>
        <p:cNvPr id="1" name="Shape 13"/>
        <p:cNvGrpSpPr/>
        <p:nvPr/>
      </p:nvGrpSpPr>
      <p:grpSpPr>
        <a:xfrm>
          <a:off x="0" y="0"/>
          <a:ext cx="0" cy="0"/>
          <a:chOff x="0" y="0"/>
          <a:chExt cx="0" cy="0"/>
        </a:xfrm>
      </p:grpSpPr>
      <p:cxnSp>
        <p:nvCxnSpPr>
          <p:cNvPr id="14" name="Google Shape;14;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5" name="Google Shape;15;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5083839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1337207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6356581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6/1/25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2822451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6/1/25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7016565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6/1/25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52221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0"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0"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2988446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4584259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48A87A34-81AB-432B-8DAE-1953F412C126}" type="datetimeFigureOut">
              <a:rPr lang="en-US" smtClean="0"/>
              <a:pPr/>
              <a:t>6/1/25</a:t>
            </a:fld>
            <a:endParaRPr lang="en-US" dirty="0"/>
          </a:p>
        </p:txBody>
      </p:sp>
      <p:sp>
        <p:nvSpPr>
          <p:cNvPr id="5" name="Footer Placeholder 4"/>
          <p:cNvSpPr>
            <a:spLocks noGrp="1"/>
          </p:cNvSpPr>
          <p:nvPr>
            <p:ph type="ftr" sz="quarter" idx="3"/>
          </p:nvPr>
        </p:nvSpPr>
        <p:spPr>
          <a:xfrm>
            <a:off x="508000"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1258790"/>
      </p:ext>
    </p:extLst>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 id="2147483991" r:id="rId13"/>
    <p:sldLayoutId id="2147483992" r:id="rId14"/>
    <p:sldLayoutId id="2147483993" r:id="rId15"/>
    <p:sldLayoutId id="2147483994" r:id="rId16"/>
    <p:sldLayoutId id="2147483995" r:id="rId17"/>
    <p:sldLayoutId id="2147483649" r:id="rId18"/>
  </p:sldLayoutIdLst>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7.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7.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7.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7.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7.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Mental Disorder Classification Using Machine Learning</a:t>
            </a:r>
          </a:p>
        </p:txBody>
      </p:sp>
      <p:sp>
        <p:nvSpPr>
          <p:cNvPr id="4" name="Subtitle 3"/>
          <p:cNvSpPr>
            <a:spLocks noGrp="1"/>
          </p:cNvSpPr>
          <p:nvPr>
            <p:ph type="subTitle" idx="13"/>
          </p:nvPr>
        </p:nvSpPr>
        <p:spPr/>
        <p:txBody>
          <a:bodyPr>
            <a:normAutofit/>
          </a:bodyPr>
          <a:lstStyle/>
          <a:p>
            <a:r>
              <a:t>Enhancing Online Behavioral Health Screening</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8686800"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508670"/>
            <a:ext cx="2692300"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1422350" y="1508670"/>
            <a:ext cx="304800" cy="304800"/>
          </a:xfrm>
          <a:prstGeom prst="rect">
            <a:avLst/>
          </a:prstGeom>
          <a:noFill/>
          <a:ln>
            <a:noFill/>
          </a:ln>
        </p:spPr>
        <p:txBody>
          <a:bodyPr wrap="square" lIns="0" tIns="0" rIns="0" bIns="0" anchor="t">
            <a:spAutoFit/>
          </a:bodyPr>
          <a:lstStyle/>
          <a:p>
            <a:pPr algn="ctr"/>
            <a:endParaRPr/>
          </a:p>
        </p:txBody>
      </p:sp>
      <p:pic>
        <p:nvPicPr>
          <p:cNvPr id="12" name="Picture 11" descr="tmpqzv2fqjd.png"/>
          <p:cNvPicPr>
            <a:picLocks noChangeAspect="1"/>
          </p:cNvPicPr>
          <p:nvPr/>
        </p:nvPicPr>
        <p:blipFill>
          <a:blip r:embed="rId3"/>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AI-powered initial diagnosis</a:t>
            </a:r>
          </a:p>
          <a:p>
            <a:pPr algn="ctr">
              <a:spcAft>
                <a:spcPts val="1200"/>
              </a:spcAft>
            </a:pPr>
            <a:r>
              <a:rPr sz="1300" b="0" i="0">
                <a:solidFill>
                  <a:srgbClr val="616161"/>
                </a:solidFill>
                <a:latin typeface="Proxima Nova"/>
              </a:rPr>
              <a:t>Leverages machine learning to predict potential mental disorders from self-reported symptoms, streamlining intake processes.</a:t>
            </a:r>
          </a:p>
        </p:txBody>
      </p:sp>
      <p:sp>
        <p:nvSpPr>
          <p:cNvPr id="14" name="Rectangle 13"/>
          <p:cNvSpPr/>
          <p:nvPr/>
        </p:nvSpPr>
        <p:spPr>
          <a:xfrm>
            <a:off x="3225700" y="1508670"/>
            <a:ext cx="2692449"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4419451" y="1508670"/>
            <a:ext cx="304800" cy="304800"/>
          </a:xfrm>
          <a:prstGeom prst="rect">
            <a:avLst/>
          </a:prstGeom>
          <a:noFill/>
          <a:ln>
            <a:noFill/>
          </a:ln>
        </p:spPr>
        <p:txBody>
          <a:bodyPr wrap="square" lIns="0" tIns="0" rIns="0" bIns="0" anchor="t">
            <a:spAutoFit/>
          </a:bodyPr>
          <a:lstStyle/>
          <a:p>
            <a:pPr algn="ctr"/>
            <a:endParaRPr/>
          </a:p>
        </p:txBody>
      </p:sp>
      <p:pic>
        <p:nvPicPr>
          <p:cNvPr id="17" name="Picture 16" descr="tmplcusfmkx.png"/>
          <p:cNvPicPr>
            <a:picLocks noChangeAspect="1"/>
          </p:cNvPicPr>
          <p:nvPr/>
        </p:nvPicPr>
        <p:blipFill>
          <a:blip r:embed="rId4"/>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Targeted classifications</a:t>
            </a:r>
          </a:p>
          <a:p>
            <a:pPr algn="ctr">
              <a:spcAft>
                <a:spcPts val="1200"/>
              </a:spcAft>
            </a:pPr>
            <a:r>
              <a:rPr sz="1300" b="0" i="0">
                <a:solidFill>
                  <a:srgbClr val="616161"/>
                </a:solidFill>
                <a:latin typeface="Proxima Nova"/>
              </a:rPr>
              <a:t>Patients categorized into Mania Bipolar, Depressive Bipolar, Major Depression, or other disorders using a 17-symptom dataset.</a:t>
            </a:r>
          </a:p>
        </p:txBody>
      </p:sp>
      <p:sp>
        <p:nvSpPr>
          <p:cNvPr id="19" name="Rectangle 18"/>
          <p:cNvSpPr/>
          <p:nvPr/>
        </p:nvSpPr>
        <p:spPr>
          <a:xfrm>
            <a:off x="6222950" y="1508670"/>
            <a:ext cx="2692300"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TextBox 20"/>
          <p:cNvSpPr txBox="1"/>
          <p:nvPr/>
        </p:nvSpPr>
        <p:spPr>
          <a:xfrm>
            <a:off x="7416700" y="1508670"/>
            <a:ext cx="304800" cy="304800"/>
          </a:xfrm>
          <a:prstGeom prst="rect">
            <a:avLst/>
          </a:prstGeom>
          <a:noFill/>
          <a:ln>
            <a:noFill/>
          </a:ln>
        </p:spPr>
        <p:txBody>
          <a:bodyPr wrap="square" lIns="0" tIns="0" rIns="0" bIns="0" anchor="t">
            <a:spAutoFit/>
          </a:bodyPr>
          <a:lstStyle/>
          <a:p>
            <a:pPr algn="ctr"/>
            <a:endParaRPr/>
          </a:p>
        </p:txBody>
      </p:sp>
      <p:pic>
        <p:nvPicPr>
          <p:cNvPr id="22" name="Picture 21" descr="tmp8cnspl1x.png"/>
          <p:cNvPicPr>
            <a:picLocks noChangeAspect="1"/>
          </p:cNvPicPr>
          <p:nvPr/>
        </p:nvPicPr>
        <p:blipFill>
          <a:blip r:embed="rId5"/>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Efficiency for providers</a:t>
            </a:r>
          </a:p>
          <a:p>
            <a:pPr algn="ctr">
              <a:spcAft>
                <a:spcPts val="1200"/>
              </a:spcAft>
            </a:pPr>
            <a:r>
              <a:rPr sz="1300" b="0" i="0">
                <a:solidFill>
                  <a:srgbClr val="616161"/>
                </a:solidFill>
                <a:latin typeface="Proxima Nova"/>
              </a:rPr>
              <a:t>Improves speed and accuracy in matching patients with appropriate care paths and therapists.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Conclusion &amp; Future Applications</a:t>
            </a:r>
          </a:p>
        </p:txBody>
      </p:sp>
      <p:sp>
        <p:nvSpPr>
          <p:cNvPr id="4" name="Subtitle 3"/>
          <p:cNvSpPr>
            <a:spLocks noGrp="1"/>
          </p:cNvSpPr>
          <p:nvPr>
            <p:ph type="subTitle" idx="13"/>
          </p:nvPr>
        </p:nvSpPr>
        <p:spPr/>
        <p:txBody>
          <a:bodyPr>
            <a:normAutofit/>
          </a:bodyPr>
          <a:lstStyle/>
          <a:p>
            <a:r>
              <a:t>Scalable AI for Behavioral Health Innovation</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228600" y="1508670"/>
            <a:ext cx="4190999" cy="2346424"/>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a:solidFill>
                  <a:srgbClr val="616161"/>
                </a:solidFill>
                <a:latin typeface="Proxima Nova"/>
              </a:rPr>
              <a:t>Streamlined screening:</a:t>
            </a:r>
            <a:r>
              <a:rPr sz="1300" b="0" i="0">
                <a:solidFill>
                  <a:srgbClr val="616161"/>
                </a:solidFill>
                <a:latin typeface="Proxima Nova"/>
              </a:rPr>
              <a:t> The model automates initial mental health assessments for faster, data-driven triage.</a:t>
            </a:r>
          </a:p>
          <a:p>
            <a:pPr marL="228600" lvl="1" indent="-91440" algn="l">
              <a:spcBef>
                <a:spcPts val="1200"/>
              </a:spcBef>
              <a:spcAft>
                <a:spcPts val="0"/>
              </a:spcAft>
              <a:buSzPct val="100000"/>
              <a:buFont typeface="Arial"/>
              <a:buChar char="•"/>
            </a:pPr>
            <a:r>
              <a:rPr sz="1300" b="1" i="0">
                <a:solidFill>
                  <a:srgbClr val="616161"/>
                </a:solidFill>
                <a:latin typeface="Proxima Nova"/>
              </a:rPr>
              <a:t>Advanced deployment potential:</a:t>
            </a:r>
            <a:r>
              <a:rPr sz="1300" b="0" i="0">
                <a:solidFill>
                  <a:srgbClr val="616161"/>
                </a:solidFill>
                <a:latin typeface="Proxima Nova"/>
              </a:rPr>
              <a:t> Could enable personalized therapist matching and early intervention systems.</a:t>
            </a:r>
          </a:p>
          <a:p>
            <a:pPr marL="228600" lvl="1" indent="-91440" algn="l">
              <a:spcBef>
                <a:spcPts val="1200"/>
              </a:spcBef>
              <a:spcAft>
                <a:spcPts val="0"/>
              </a:spcAft>
              <a:buSzPct val="100000"/>
              <a:buFont typeface="Arial"/>
              <a:buChar char="•"/>
            </a:pPr>
            <a:r>
              <a:rPr sz="1300" b="1" i="0">
                <a:solidFill>
                  <a:srgbClr val="616161"/>
                </a:solidFill>
                <a:latin typeface="Proxima Nova"/>
              </a:rPr>
              <a:t>Continuous learning:</a:t>
            </a:r>
            <a:r>
              <a:rPr sz="1300" b="0" i="0">
                <a:solidFill>
                  <a:srgbClr val="616161"/>
                </a:solidFill>
                <a:latin typeface="Proxima Nova"/>
              </a:rPr>
              <a:t> Ongoing feedback loops improve accuracy and relevance of predictions over time.</a:t>
            </a:r>
          </a:p>
        </p:txBody>
      </p:sp>
      <p:sp>
        <p:nvSpPr>
          <p:cNvPr id="10" name="Rectangle 9"/>
          <p:cNvSpPr/>
          <p:nvPr/>
        </p:nvSpPr>
        <p:spPr>
          <a:xfrm>
            <a:off x="47244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pic>
        <p:nvPicPr>
          <p:cNvPr id="12" name="Picture 11" descr="tmpscxv62_6.png"/>
          <p:cNvPicPr>
            <a:picLocks noChangeAspect="1"/>
          </p:cNvPicPr>
          <p:nvPr/>
        </p:nvPicPr>
        <p:blipFill>
          <a:blip r:embed="rId3"/>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TextBox 13"/>
          <p:cNvSpPr txBox="1"/>
          <p:nvPr/>
        </p:nvSpPr>
        <p:spPr>
          <a:xfrm>
            <a:off x="4724400" y="3947070"/>
            <a:ext cx="4190999" cy="152400"/>
          </a:xfrm>
          <a:prstGeom prst="rect">
            <a:avLst/>
          </a:prstGeom>
          <a:noFill/>
          <a:ln>
            <a:noFill/>
          </a:ln>
        </p:spPr>
        <p:txBody>
          <a:bodyPr wrap="square" lIns="0" tIns="0" rIns="0" bIns="0" anchor="t">
            <a:spAutoFit/>
          </a:bodyPr>
          <a:lstStyle/>
          <a:p>
            <a:pPr algn="r">
              <a:spcAft>
                <a:spcPts val="1200"/>
              </a:spcAft>
            </a:pPr>
            <a:r>
              <a:rPr sz="900" b="0" i="0">
                <a:solidFill>
                  <a:srgbClr val="616161"/>
                </a:solidFill>
                <a:latin typeface="Proxima Nova"/>
              </a:rPr>
              <a:t>Photo by Possessed Photography on Unsplash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The Business Problem</a:t>
            </a:r>
          </a:p>
        </p:txBody>
      </p:sp>
      <p:sp>
        <p:nvSpPr>
          <p:cNvPr id="4" name="Subtitle 3"/>
          <p:cNvSpPr>
            <a:spLocks noGrp="1"/>
          </p:cNvSpPr>
          <p:nvPr>
            <p:ph type="subTitle" idx="13"/>
          </p:nvPr>
        </p:nvSpPr>
        <p:spPr/>
        <p:txBody>
          <a:bodyPr>
            <a:normAutofit/>
          </a:bodyPr>
          <a:lstStyle/>
          <a:p>
            <a:r>
              <a:t>Challenges in Online Behavioral Health Screening</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86868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1422350" y="1508670"/>
            <a:ext cx="304800" cy="304800"/>
          </a:xfrm>
          <a:prstGeom prst="rect">
            <a:avLst/>
          </a:prstGeom>
          <a:noFill/>
          <a:ln>
            <a:noFill/>
          </a:ln>
        </p:spPr>
        <p:txBody>
          <a:bodyPr wrap="square" lIns="0" tIns="0" rIns="0" bIns="0" anchor="t">
            <a:spAutoFit/>
          </a:bodyPr>
          <a:lstStyle/>
          <a:p>
            <a:pPr algn="ctr"/>
            <a:endParaRPr/>
          </a:p>
        </p:txBody>
      </p:sp>
      <p:pic>
        <p:nvPicPr>
          <p:cNvPr id="12" name="Picture 11" descr="tmp4kbcawr5.png"/>
          <p:cNvPicPr>
            <a:picLocks noChangeAspect="1"/>
          </p:cNvPicPr>
          <p:nvPr/>
        </p:nvPicPr>
        <p:blipFill>
          <a:blip r:embed="rId3"/>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Inefficient intake processes</a:t>
            </a:r>
          </a:p>
          <a:p>
            <a:pPr algn="ctr">
              <a:spcAft>
                <a:spcPts val="1200"/>
              </a:spcAft>
            </a:pPr>
            <a:r>
              <a:rPr sz="1300" b="0" i="0">
                <a:solidFill>
                  <a:srgbClr val="616161"/>
                </a:solidFill>
                <a:latin typeface="Proxima Nova"/>
              </a:rPr>
              <a:t>Traditional systems delay diagnosis, wasting critical early intervention time.</a:t>
            </a:r>
          </a:p>
        </p:txBody>
      </p:sp>
      <p:sp>
        <p:nvSpPr>
          <p:cNvPr id="14" name="Rectangle 13"/>
          <p:cNvSpPr/>
          <p:nvPr/>
        </p:nvSpPr>
        <p:spPr>
          <a:xfrm>
            <a:off x="3225700" y="1508670"/>
            <a:ext cx="269244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4419451" y="1508670"/>
            <a:ext cx="304800" cy="304800"/>
          </a:xfrm>
          <a:prstGeom prst="rect">
            <a:avLst/>
          </a:prstGeom>
          <a:noFill/>
          <a:ln>
            <a:noFill/>
          </a:ln>
        </p:spPr>
        <p:txBody>
          <a:bodyPr wrap="square" lIns="0" tIns="0" rIns="0" bIns="0" anchor="t">
            <a:spAutoFit/>
          </a:bodyPr>
          <a:lstStyle/>
          <a:p>
            <a:pPr algn="ctr"/>
            <a:endParaRPr/>
          </a:p>
        </p:txBody>
      </p:sp>
      <p:pic>
        <p:nvPicPr>
          <p:cNvPr id="17" name="Picture 16" descr="tmp6w6wok4p.png"/>
          <p:cNvPicPr>
            <a:picLocks noChangeAspect="1"/>
          </p:cNvPicPr>
          <p:nvPr/>
        </p:nvPicPr>
        <p:blipFill>
          <a:blip r:embed="rId4"/>
          <a:stretch>
            <a:fillRect/>
          </a:stretch>
        </p:blipFill>
        <p:spPr>
          <a:xfrm>
            <a:off x="4419451" y="1508670"/>
            <a:ext cx="304800" cy="304800"/>
          </a:xfrm>
          <a:prstGeom prst="rect">
            <a:avLst/>
          </a:prstGeom>
        </p:spPr>
      </p:pic>
      <p:sp>
        <p:nvSpPr>
          <p:cNvPr id="18" name="TextBox 17"/>
          <p:cNvSpPr txBox="1"/>
          <p:nvPr/>
        </p:nvSpPr>
        <p:spPr>
          <a:xfrm>
            <a:off x="3225700" y="1965870"/>
            <a:ext cx="2692449" cy="411360"/>
          </a:xfrm>
          <a:prstGeom prst="rect">
            <a:avLst/>
          </a:prstGeom>
          <a:noFill/>
          <a:ln>
            <a:noFill/>
          </a:ln>
        </p:spPr>
        <p:txBody>
          <a:bodyPr wrap="square" lIns="0" tIns="0" rIns="0" bIns="0" anchor="t">
            <a:spAutoFit/>
          </a:bodyPr>
          <a:lstStyle/>
          <a:p>
            <a:pPr algn="ctr"/>
            <a:r>
              <a:rPr sz="1300" b="1" i="0">
                <a:solidFill>
                  <a:srgbClr val="616161"/>
                </a:solidFill>
                <a:latin typeface="Proxima Nova"/>
              </a:rPr>
              <a:t>Mismatch in therapist-patient pairing</a:t>
            </a:r>
          </a:p>
          <a:p>
            <a:pPr algn="ctr">
              <a:spcAft>
                <a:spcPts val="1200"/>
              </a:spcAft>
            </a:pPr>
            <a:r>
              <a:rPr sz="1300" b="0" i="0">
                <a:solidFill>
                  <a:srgbClr val="616161"/>
                </a:solidFill>
                <a:latin typeface="Proxima Nova"/>
              </a:rPr>
              <a:t>Manual assessments often lead to suboptimal therapeutic alignment.</a:t>
            </a:r>
          </a:p>
        </p:txBody>
      </p:sp>
      <p:sp>
        <p:nvSpPr>
          <p:cNvPr id="19" name="Rectangle 18"/>
          <p:cNvSpPr/>
          <p:nvPr/>
        </p:nvSpPr>
        <p:spPr>
          <a:xfrm>
            <a:off x="622295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TextBox 20"/>
          <p:cNvSpPr txBox="1"/>
          <p:nvPr/>
        </p:nvSpPr>
        <p:spPr>
          <a:xfrm>
            <a:off x="7416700" y="1508670"/>
            <a:ext cx="304800" cy="304800"/>
          </a:xfrm>
          <a:prstGeom prst="rect">
            <a:avLst/>
          </a:prstGeom>
          <a:noFill/>
          <a:ln>
            <a:noFill/>
          </a:ln>
        </p:spPr>
        <p:txBody>
          <a:bodyPr wrap="square" lIns="0" tIns="0" rIns="0" bIns="0" anchor="t">
            <a:spAutoFit/>
          </a:bodyPr>
          <a:lstStyle/>
          <a:p>
            <a:pPr algn="ctr"/>
            <a:endParaRPr/>
          </a:p>
        </p:txBody>
      </p:sp>
      <p:pic>
        <p:nvPicPr>
          <p:cNvPr id="22" name="Picture 21" descr="tmpouthyed4.png"/>
          <p:cNvPicPr>
            <a:picLocks noChangeAspect="1"/>
          </p:cNvPicPr>
          <p:nvPr/>
        </p:nvPicPr>
        <p:blipFill>
          <a:blip r:embed="rId5"/>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Need for predictive screening</a:t>
            </a:r>
          </a:p>
          <a:p>
            <a:pPr algn="ctr">
              <a:spcAft>
                <a:spcPts val="1200"/>
              </a:spcAft>
            </a:pPr>
            <a:r>
              <a:rPr sz="1300" b="0" i="0">
                <a:solidFill>
                  <a:srgbClr val="616161"/>
                </a:solidFill>
                <a:latin typeface="Proxima Nova"/>
              </a:rPr>
              <a:t>A scalable, intelligent model is required to forecast disorders based on symptom data.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Background &amp; Industry Context</a:t>
            </a:r>
          </a:p>
        </p:txBody>
      </p:sp>
      <p:sp>
        <p:nvSpPr>
          <p:cNvPr id="4" name="Subtitle 3"/>
          <p:cNvSpPr>
            <a:spLocks noGrp="1"/>
          </p:cNvSpPr>
          <p:nvPr>
            <p:ph type="subTitle" idx="13"/>
          </p:nvPr>
        </p:nvSpPr>
        <p:spPr/>
        <p:txBody>
          <a:bodyPr>
            <a:normAutofit/>
          </a:bodyPr>
          <a:lstStyle/>
          <a:p>
            <a:r>
              <a:t>AI’s Rising Role in Behavioral Healthcare</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228600" y="1508670"/>
            <a:ext cx="4190999" cy="2346424"/>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a:solidFill>
                  <a:srgbClr val="616161"/>
                </a:solidFill>
                <a:latin typeface="Proxima Nova"/>
              </a:rPr>
              <a:t>Telehealth surge:</a:t>
            </a:r>
            <a:r>
              <a:rPr sz="1300" b="0" i="0">
                <a:solidFill>
                  <a:srgbClr val="616161"/>
                </a:solidFill>
                <a:latin typeface="Proxima Nova"/>
              </a:rPr>
              <a:t> Demand for online mental health services spiked due to global health crises and digital transformation.</a:t>
            </a:r>
          </a:p>
          <a:p>
            <a:pPr marL="228600" lvl="1" indent="-91440" algn="l">
              <a:spcBef>
                <a:spcPts val="1200"/>
              </a:spcBef>
              <a:spcAft>
                <a:spcPts val="0"/>
              </a:spcAft>
              <a:buSzPct val="100000"/>
              <a:buFont typeface="Arial"/>
              <a:buChar char="•"/>
            </a:pPr>
            <a:r>
              <a:rPr sz="1300" b="1" i="0">
                <a:solidFill>
                  <a:srgbClr val="616161"/>
                </a:solidFill>
                <a:latin typeface="Proxima Nova"/>
              </a:rPr>
              <a:t>AI as a disruptor:</a:t>
            </a:r>
            <a:r>
              <a:rPr sz="1300" b="0" i="0">
                <a:solidFill>
                  <a:srgbClr val="616161"/>
                </a:solidFill>
                <a:latin typeface="Proxima Nova"/>
              </a:rPr>
              <a:t> Machine learning is revolutionizing patient intake, diagnosis, and care pathways in behavioral health.</a:t>
            </a:r>
          </a:p>
          <a:p>
            <a:pPr marL="228600" lvl="1" indent="-91440" algn="l">
              <a:spcBef>
                <a:spcPts val="1200"/>
              </a:spcBef>
              <a:spcAft>
                <a:spcPts val="0"/>
              </a:spcAft>
              <a:buSzPct val="100000"/>
              <a:buFont typeface="Arial"/>
              <a:buChar char="•"/>
            </a:pPr>
            <a:r>
              <a:rPr sz="1300" b="1" i="0">
                <a:solidFill>
                  <a:srgbClr val="616161"/>
                </a:solidFill>
                <a:latin typeface="Proxima Nova"/>
              </a:rPr>
              <a:t>From reactive to proactive care:</a:t>
            </a:r>
            <a:r>
              <a:rPr sz="1300" b="0" i="0">
                <a:solidFill>
                  <a:srgbClr val="616161"/>
                </a:solidFill>
                <a:latin typeface="Proxima Nova"/>
              </a:rPr>
              <a:t> Data-driven tools enable early detection and preventative interventions before symptoms escalate.</a:t>
            </a:r>
          </a:p>
        </p:txBody>
      </p:sp>
      <p:sp>
        <p:nvSpPr>
          <p:cNvPr id="10" name="Rectangle 9"/>
          <p:cNvSpPr/>
          <p:nvPr/>
        </p:nvSpPr>
        <p:spPr>
          <a:xfrm>
            <a:off x="47244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pic>
        <p:nvPicPr>
          <p:cNvPr id="12" name="Picture 11" descr="tmp1jq7bxb4.png"/>
          <p:cNvPicPr>
            <a:picLocks noChangeAspect="1"/>
          </p:cNvPicPr>
          <p:nvPr/>
        </p:nvPicPr>
        <p:blipFill>
          <a:blip r:embed="rId3"/>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TextBox 13"/>
          <p:cNvSpPr txBox="1"/>
          <p:nvPr/>
        </p:nvSpPr>
        <p:spPr>
          <a:xfrm>
            <a:off x="4724400" y="3947070"/>
            <a:ext cx="4190999" cy="152400"/>
          </a:xfrm>
          <a:prstGeom prst="rect">
            <a:avLst/>
          </a:prstGeom>
          <a:noFill/>
          <a:ln>
            <a:noFill/>
          </a:ln>
        </p:spPr>
        <p:txBody>
          <a:bodyPr wrap="square" lIns="0" tIns="0" rIns="0" bIns="0" anchor="t">
            <a:spAutoFit/>
          </a:bodyPr>
          <a:lstStyle/>
          <a:p>
            <a:pPr algn="r">
              <a:spcAft>
                <a:spcPts val="1200"/>
              </a:spcAft>
            </a:pPr>
            <a:r>
              <a:rPr sz="900" b="0" i="0">
                <a:solidFill>
                  <a:srgbClr val="616161"/>
                </a:solidFill>
                <a:latin typeface="Proxima Nova"/>
              </a:rPr>
              <a:t>Photo by Hitesh Choudhary on Unsplash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Dataset &amp; Symptom Features</a:t>
            </a:r>
          </a:p>
        </p:txBody>
      </p:sp>
      <p:sp>
        <p:nvSpPr>
          <p:cNvPr id="4" name="Subtitle 3"/>
          <p:cNvSpPr>
            <a:spLocks noGrp="1"/>
          </p:cNvSpPr>
          <p:nvPr>
            <p:ph type="subTitle" idx="13"/>
          </p:nvPr>
        </p:nvSpPr>
        <p:spPr/>
        <p:txBody>
          <a:bodyPr>
            <a:normAutofit/>
          </a:bodyPr>
          <a:lstStyle/>
          <a:p>
            <a:r>
              <a:t>Foundation for Machine Learning Classification</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8686800"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508670"/>
            <a:ext cx="2692300"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1422350" y="1508670"/>
            <a:ext cx="304800" cy="304800"/>
          </a:xfrm>
          <a:prstGeom prst="rect">
            <a:avLst/>
          </a:prstGeom>
          <a:noFill/>
          <a:ln>
            <a:noFill/>
          </a:ln>
        </p:spPr>
        <p:txBody>
          <a:bodyPr wrap="square" lIns="0" tIns="0" rIns="0" bIns="0" anchor="t">
            <a:spAutoFit/>
          </a:bodyPr>
          <a:lstStyle/>
          <a:p>
            <a:pPr algn="ctr"/>
            <a:endParaRPr/>
          </a:p>
        </p:txBody>
      </p:sp>
      <p:pic>
        <p:nvPicPr>
          <p:cNvPr id="12" name="Picture 11" descr="tmp15gltkq6.png"/>
          <p:cNvPicPr>
            <a:picLocks noChangeAspect="1"/>
          </p:cNvPicPr>
          <p:nvPr/>
        </p:nvPicPr>
        <p:blipFill>
          <a:blip r:embed="rId3"/>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Rich symptom dataset</a:t>
            </a:r>
          </a:p>
          <a:p>
            <a:pPr algn="ctr">
              <a:spcAft>
                <a:spcPts val="1200"/>
              </a:spcAft>
            </a:pPr>
            <a:r>
              <a:rPr sz="1300" b="0" i="0">
                <a:solidFill>
                  <a:srgbClr val="616161"/>
                </a:solidFill>
                <a:latin typeface="Proxima Nova"/>
              </a:rPr>
              <a:t>120 psychology patients evaluated based on 17 core symptoms ranging from mood swings to concentration levels.</a:t>
            </a:r>
          </a:p>
        </p:txBody>
      </p:sp>
      <p:sp>
        <p:nvSpPr>
          <p:cNvPr id="14" name="Rectangle 13"/>
          <p:cNvSpPr/>
          <p:nvPr/>
        </p:nvSpPr>
        <p:spPr>
          <a:xfrm>
            <a:off x="3225700" y="1508670"/>
            <a:ext cx="2692449"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4419451" y="1508670"/>
            <a:ext cx="304800" cy="304800"/>
          </a:xfrm>
          <a:prstGeom prst="rect">
            <a:avLst/>
          </a:prstGeom>
          <a:noFill/>
          <a:ln>
            <a:noFill/>
          </a:ln>
        </p:spPr>
        <p:txBody>
          <a:bodyPr wrap="square" lIns="0" tIns="0" rIns="0" bIns="0" anchor="t">
            <a:spAutoFit/>
          </a:bodyPr>
          <a:lstStyle/>
          <a:p>
            <a:pPr algn="ctr"/>
            <a:endParaRPr/>
          </a:p>
        </p:txBody>
      </p:sp>
      <p:pic>
        <p:nvPicPr>
          <p:cNvPr id="17" name="Picture 16" descr="tmp7pmnwazw.png"/>
          <p:cNvPicPr>
            <a:picLocks noChangeAspect="1"/>
          </p:cNvPicPr>
          <p:nvPr/>
        </p:nvPicPr>
        <p:blipFill>
          <a:blip r:embed="rId4"/>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Key symptom categories</a:t>
            </a:r>
          </a:p>
          <a:p>
            <a:pPr algn="ctr">
              <a:spcAft>
                <a:spcPts val="1200"/>
              </a:spcAft>
            </a:pPr>
            <a:r>
              <a:rPr sz="1300" b="0" i="0">
                <a:solidFill>
                  <a:srgbClr val="616161"/>
                </a:solidFill>
                <a:latin typeface="Proxima Nova"/>
              </a:rPr>
              <a:t>Includes emotional (sadness, euphoria), cognitive (overthinking, concentration), and behavioral (aggression, sleep issues) traits.</a:t>
            </a:r>
          </a:p>
        </p:txBody>
      </p:sp>
      <p:sp>
        <p:nvSpPr>
          <p:cNvPr id="19" name="Rectangle 18"/>
          <p:cNvSpPr/>
          <p:nvPr/>
        </p:nvSpPr>
        <p:spPr>
          <a:xfrm>
            <a:off x="6222950" y="1508670"/>
            <a:ext cx="2692300"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TextBox 20"/>
          <p:cNvSpPr txBox="1"/>
          <p:nvPr/>
        </p:nvSpPr>
        <p:spPr>
          <a:xfrm>
            <a:off x="7416700" y="1508670"/>
            <a:ext cx="304800" cy="304800"/>
          </a:xfrm>
          <a:prstGeom prst="rect">
            <a:avLst/>
          </a:prstGeom>
          <a:noFill/>
          <a:ln>
            <a:noFill/>
          </a:ln>
        </p:spPr>
        <p:txBody>
          <a:bodyPr wrap="square" lIns="0" tIns="0" rIns="0" bIns="0" anchor="t">
            <a:spAutoFit/>
          </a:bodyPr>
          <a:lstStyle/>
          <a:p>
            <a:pPr algn="ctr"/>
            <a:endParaRPr/>
          </a:p>
        </p:txBody>
      </p:sp>
      <p:pic>
        <p:nvPicPr>
          <p:cNvPr id="22" name="Picture 21" descr="tmpkz70db45.png"/>
          <p:cNvPicPr>
            <a:picLocks noChangeAspect="1"/>
          </p:cNvPicPr>
          <p:nvPr/>
        </p:nvPicPr>
        <p:blipFill>
          <a:blip r:embed="rId5"/>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Target disorders</a:t>
            </a:r>
          </a:p>
          <a:p>
            <a:pPr algn="ctr">
              <a:spcAft>
                <a:spcPts val="1200"/>
              </a:spcAft>
            </a:pPr>
            <a:r>
              <a:rPr sz="1300" b="0" i="0">
                <a:solidFill>
                  <a:srgbClr val="616161"/>
                </a:solidFill>
                <a:latin typeface="Proxima Nova"/>
              </a:rPr>
              <a:t>Model distinguishes among Mania Bipolar, Depressive Bipolar, Major Depression, and other disorders.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Data Preparation &amp; Engineering</a:t>
            </a:r>
          </a:p>
        </p:txBody>
      </p:sp>
      <p:sp>
        <p:nvSpPr>
          <p:cNvPr id="4" name="Subtitle 3"/>
          <p:cNvSpPr>
            <a:spLocks noGrp="1"/>
          </p:cNvSpPr>
          <p:nvPr>
            <p:ph type="subTitle" idx="13"/>
          </p:nvPr>
        </p:nvSpPr>
        <p:spPr/>
        <p:txBody>
          <a:bodyPr>
            <a:normAutofit/>
          </a:bodyPr>
          <a:lstStyle/>
          <a:p>
            <a:r>
              <a:t>Building a Robust ML Input Pipeline</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86868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1422350" y="1508670"/>
            <a:ext cx="304800" cy="304800"/>
          </a:xfrm>
          <a:prstGeom prst="rect">
            <a:avLst/>
          </a:prstGeom>
          <a:noFill/>
          <a:ln>
            <a:noFill/>
          </a:ln>
        </p:spPr>
        <p:txBody>
          <a:bodyPr wrap="square" lIns="0" tIns="0" rIns="0" bIns="0" anchor="t">
            <a:spAutoFit/>
          </a:bodyPr>
          <a:lstStyle/>
          <a:p>
            <a:pPr algn="ctr"/>
            <a:endParaRPr/>
          </a:p>
        </p:txBody>
      </p:sp>
      <p:pic>
        <p:nvPicPr>
          <p:cNvPr id="12" name="Picture 11" descr="tmp4z0ljjl2.png"/>
          <p:cNvPicPr>
            <a:picLocks noChangeAspect="1"/>
          </p:cNvPicPr>
          <p:nvPr/>
        </p:nvPicPr>
        <p:blipFill>
          <a:blip r:embed="rId3"/>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Column refinement</a:t>
            </a:r>
          </a:p>
          <a:p>
            <a:pPr algn="ctr">
              <a:spcAft>
                <a:spcPts val="1200"/>
              </a:spcAft>
            </a:pPr>
            <a:r>
              <a:rPr sz="1300" b="0" i="0">
                <a:solidFill>
                  <a:srgbClr val="616161"/>
                </a:solidFill>
                <a:latin typeface="Proxima Nova"/>
              </a:rPr>
              <a:t>Irrelevant fields like IDs and timestamps removed; renamed for clarity.</a:t>
            </a:r>
          </a:p>
        </p:txBody>
      </p:sp>
      <p:sp>
        <p:nvSpPr>
          <p:cNvPr id="14" name="Rectangle 13"/>
          <p:cNvSpPr/>
          <p:nvPr/>
        </p:nvSpPr>
        <p:spPr>
          <a:xfrm>
            <a:off x="3225700" y="1508670"/>
            <a:ext cx="269244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4419451" y="1508670"/>
            <a:ext cx="304800" cy="304800"/>
          </a:xfrm>
          <a:prstGeom prst="rect">
            <a:avLst/>
          </a:prstGeom>
          <a:noFill/>
          <a:ln>
            <a:noFill/>
          </a:ln>
        </p:spPr>
        <p:txBody>
          <a:bodyPr wrap="square" lIns="0" tIns="0" rIns="0" bIns="0" anchor="t">
            <a:spAutoFit/>
          </a:bodyPr>
          <a:lstStyle/>
          <a:p>
            <a:pPr algn="ctr"/>
            <a:endParaRPr/>
          </a:p>
        </p:txBody>
      </p:sp>
      <p:pic>
        <p:nvPicPr>
          <p:cNvPr id="17" name="Picture 16" descr="tmphg3m29ie.png"/>
          <p:cNvPicPr>
            <a:picLocks noChangeAspect="1"/>
          </p:cNvPicPr>
          <p:nvPr/>
        </p:nvPicPr>
        <p:blipFill>
          <a:blip r:embed="rId4"/>
          <a:stretch>
            <a:fillRect/>
          </a:stretch>
        </p:blipFill>
        <p:spPr>
          <a:xfrm>
            <a:off x="4419451" y="1508670"/>
            <a:ext cx="304800" cy="304800"/>
          </a:xfrm>
          <a:prstGeom prst="rect">
            <a:avLst/>
          </a:prstGeom>
        </p:spPr>
      </p:pic>
      <p:sp>
        <p:nvSpPr>
          <p:cNvPr id="18" name="TextBox 17"/>
          <p:cNvSpPr txBox="1"/>
          <p:nvPr/>
        </p:nvSpPr>
        <p:spPr>
          <a:xfrm>
            <a:off x="3225700" y="1965870"/>
            <a:ext cx="2692449" cy="600164"/>
          </a:xfrm>
          <a:prstGeom prst="rect">
            <a:avLst/>
          </a:prstGeom>
          <a:noFill/>
          <a:ln>
            <a:noFill/>
          </a:ln>
        </p:spPr>
        <p:txBody>
          <a:bodyPr wrap="square" lIns="0" tIns="0" rIns="0" bIns="0" anchor="t">
            <a:spAutoFit/>
          </a:bodyPr>
          <a:lstStyle/>
          <a:p>
            <a:pPr algn="ctr"/>
            <a:r>
              <a:rPr lang="en-US" sz="1300" b="1" dirty="0">
                <a:solidFill>
                  <a:srgbClr val="616161"/>
                </a:solidFill>
                <a:latin typeface="Proxima Nova"/>
              </a:rPr>
              <a:t>Categorical Features </a:t>
            </a:r>
          </a:p>
          <a:p>
            <a:pPr algn="ctr"/>
            <a:r>
              <a:rPr sz="1300" b="0" i="0" dirty="0">
                <a:solidFill>
                  <a:srgbClr val="616161"/>
                </a:solidFill>
                <a:latin typeface="Proxima Nova"/>
              </a:rPr>
              <a:t>All symptoms </a:t>
            </a:r>
            <a:r>
              <a:rPr lang="en-US" sz="1300" b="0" i="0" dirty="0">
                <a:solidFill>
                  <a:srgbClr val="616161"/>
                </a:solidFill>
                <a:latin typeface="Proxima Nova"/>
              </a:rPr>
              <a:t>with categorical values where discretized for modeling. </a:t>
            </a:r>
            <a:endParaRPr sz="1300" b="0" i="0" dirty="0">
              <a:solidFill>
                <a:srgbClr val="616161"/>
              </a:solidFill>
              <a:latin typeface="Proxima Nova"/>
            </a:endParaRPr>
          </a:p>
        </p:txBody>
      </p:sp>
      <p:sp>
        <p:nvSpPr>
          <p:cNvPr id="19" name="Rectangle 18"/>
          <p:cNvSpPr/>
          <p:nvPr/>
        </p:nvSpPr>
        <p:spPr>
          <a:xfrm>
            <a:off x="622295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TextBox 20"/>
          <p:cNvSpPr txBox="1"/>
          <p:nvPr/>
        </p:nvSpPr>
        <p:spPr>
          <a:xfrm>
            <a:off x="7416700" y="1508670"/>
            <a:ext cx="304800" cy="304800"/>
          </a:xfrm>
          <a:prstGeom prst="rect">
            <a:avLst/>
          </a:prstGeom>
          <a:noFill/>
          <a:ln>
            <a:noFill/>
          </a:ln>
        </p:spPr>
        <p:txBody>
          <a:bodyPr wrap="square" lIns="0" tIns="0" rIns="0" bIns="0" anchor="t">
            <a:spAutoFit/>
          </a:bodyPr>
          <a:lstStyle/>
          <a:p>
            <a:pPr algn="ctr"/>
            <a:endParaRPr/>
          </a:p>
        </p:txBody>
      </p:sp>
      <p:pic>
        <p:nvPicPr>
          <p:cNvPr id="22" name="Picture 21" descr="tmp6p_z4ty5.png"/>
          <p:cNvPicPr>
            <a:picLocks noChangeAspect="1"/>
          </p:cNvPicPr>
          <p:nvPr/>
        </p:nvPicPr>
        <p:blipFill>
          <a:blip r:embed="rId5"/>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Missing value handling</a:t>
            </a:r>
          </a:p>
          <a:p>
            <a:pPr algn="ctr">
              <a:spcAft>
                <a:spcPts val="1200"/>
              </a:spcAft>
            </a:pPr>
            <a:r>
              <a:rPr sz="1300" b="0" i="0">
                <a:solidFill>
                  <a:srgbClr val="616161"/>
                </a:solidFill>
                <a:latin typeface="Proxima Nova"/>
              </a:rPr>
              <a:t>Dropped incomplete records to maintain dataset integrity and training stability.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Machine Learning Methods</a:t>
            </a:r>
          </a:p>
        </p:txBody>
      </p:sp>
      <p:sp>
        <p:nvSpPr>
          <p:cNvPr id="4" name="Subtitle 3"/>
          <p:cNvSpPr>
            <a:spLocks noGrp="1"/>
          </p:cNvSpPr>
          <p:nvPr>
            <p:ph type="subTitle" idx="13"/>
          </p:nvPr>
        </p:nvSpPr>
        <p:spPr/>
        <p:txBody>
          <a:bodyPr>
            <a:normAutofit/>
          </a:bodyPr>
          <a:lstStyle/>
          <a:p>
            <a:r>
              <a:t>Classification Strategy Using Spark ML</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86868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1422350" y="1508670"/>
            <a:ext cx="304800" cy="304800"/>
          </a:xfrm>
          <a:prstGeom prst="rect">
            <a:avLst/>
          </a:prstGeom>
          <a:noFill/>
          <a:ln>
            <a:noFill/>
          </a:ln>
        </p:spPr>
        <p:txBody>
          <a:bodyPr wrap="square" lIns="0" tIns="0" rIns="0" bIns="0" anchor="t">
            <a:spAutoFit/>
          </a:bodyPr>
          <a:lstStyle/>
          <a:p>
            <a:pPr algn="ctr"/>
            <a:endParaRPr/>
          </a:p>
        </p:txBody>
      </p:sp>
      <p:pic>
        <p:nvPicPr>
          <p:cNvPr id="12" name="Picture 11" descr="tmpfi1x6f1e.png"/>
          <p:cNvPicPr>
            <a:picLocks noChangeAspect="1"/>
          </p:cNvPicPr>
          <p:nvPr/>
        </p:nvPicPr>
        <p:blipFill>
          <a:blip r:embed="rId3"/>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Supervised learning</a:t>
            </a:r>
          </a:p>
          <a:p>
            <a:pPr algn="ctr">
              <a:spcAft>
                <a:spcPts val="1200"/>
              </a:spcAft>
            </a:pPr>
            <a:r>
              <a:rPr sz="1300" b="0" i="0">
                <a:solidFill>
                  <a:srgbClr val="616161"/>
                </a:solidFill>
                <a:latin typeface="Proxima Nova"/>
              </a:rPr>
              <a:t>Labeled training data enables the model to learn mappings from symptoms to disorder classes.</a:t>
            </a:r>
          </a:p>
        </p:txBody>
      </p:sp>
      <p:sp>
        <p:nvSpPr>
          <p:cNvPr id="14" name="Rectangle 13"/>
          <p:cNvSpPr/>
          <p:nvPr/>
        </p:nvSpPr>
        <p:spPr>
          <a:xfrm>
            <a:off x="3225700" y="1508670"/>
            <a:ext cx="269244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4419451" y="1508670"/>
            <a:ext cx="304800" cy="304800"/>
          </a:xfrm>
          <a:prstGeom prst="rect">
            <a:avLst/>
          </a:prstGeom>
          <a:noFill/>
          <a:ln>
            <a:noFill/>
          </a:ln>
        </p:spPr>
        <p:txBody>
          <a:bodyPr wrap="square" lIns="0" tIns="0" rIns="0" bIns="0" anchor="t">
            <a:spAutoFit/>
          </a:bodyPr>
          <a:lstStyle/>
          <a:p>
            <a:pPr algn="ctr"/>
            <a:endParaRPr/>
          </a:p>
        </p:txBody>
      </p:sp>
      <p:pic>
        <p:nvPicPr>
          <p:cNvPr id="17" name="Picture 16" descr="tmpd7s9o5il.png"/>
          <p:cNvPicPr>
            <a:picLocks noChangeAspect="1"/>
          </p:cNvPicPr>
          <p:nvPr/>
        </p:nvPicPr>
        <p:blipFill>
          <a:blip r:embed="rId4"/>
          <a:stretch>
            <a:fillRect/>
          </a:stretch>
        </p:blipFill>
        <p:spPr>
          <a:xfrm>
            <a:off x="4419451" y="1508670"/>
            <a:ext cx="304800" cy="304800"/>
          </a:xfrm>
          <a:prstGeom prst="rect">
            <a:avLst/>
          </a:prstGeom>
        </p:spPr>
      </p:pic>
      <p:sp>
        <p:nvSpPr>
          <p:cNvPr id="18" name="TextBox 17"/>
          <p:cNvSpPr txBox="1"/>
          <p:nvPr/>
        </p:nvSpPr>
        <p:spPr>
          <a:xfrm>
            <a:off x="3225700" y="1965870"/>
            <a:ext cx="2692449" cy="800219"/>
          </a:xfrm>
          <a:prstGeom prst="rect">
            <a:avLst/>
          </a:prstGeom>
          <a:noFill/>
          <a:ln>
            <a:noFill/>
          </a:ln>
        </p:spPr>
        <p:txBody>
          <a:bodyPr wrap="square" lIns="0" tIns="0" rIns="0" bIns="0" anchor="t">
            <a:spAutoFit/>
          </a:bodyPr>
          <a:lstStyle/>
          <a:p>
            <a:pPr algn="ctr"/>
            <a:r>
              <a:rPr lang="en-US" sz="1300" b="1" i="0" dirty="0" err="1">
                <a:solidFill>
                  <a:srgbClr val="616161"/>
                </a:solidFill>
                <a:latin typeface="Proxima Nova"/>
              </a:rPr>
              <a:t>SciKit</a:t>
            </a:r>
            <a:r>
              <a:rPr lang="en-US" sz="1300" b="1" i="0" dirty="0">
                <a:solidFill>
                  <a:srgbClr val="616161"/>
                </a:solidFill>
                <a:latin typeface="Proxima Nova"/>
              </a:rPr>
              <a:t> Learn </a:t>
            </a:r>
            <a:r>
              <a:rPr sz="1300" b="1" i="0" dirty="0">
                <a:solidFill>
                  <a:srgbClr val="616161"/>
                </a:solidFill>
                <a:latin typeface="Proxima Nova"/>
              </a:rPr>
              <a:t>pipeline</a:t>
            </a:r>
          </a:p>
          <a:p>
            <a:pPr algn="ctr">
              <a:spcAft>
                <a:spcPts val="1200"/>
              </a:spcAft>
            </a:pPr>
            <a:r>
              <a:rPr sz="1300" b="0" i="0" dirty="0">
                <a:solidFill>
                  <a:srgbClr val="616161"/>
                </a:solidFill>
                <a:latin typeface="Proxima Nova"/>
              </a:rPr>
              <a:t>Preprocessing, feature engineering, and modeling performed using </a:t>
            </a:r>
            <a:r>
              <a:rPr lang="en-US" sz="1300" b="0" i="0" dirty="0" err="1">
                <a:solidFill>
                  <a:srgbClr val="616161"/>
                </a:solidFill>
                <a:latin typeface="Proxima Nova"/>
              </a:rPr>
              <a:t>SciKitLeaern’s</a:t>
            </a:r>
            <a:r>
              <a:rPr sz="1300" b="0" i="0" dirty="0">
                <a:solidFill>
                  <a:srgbClr val="616161"/>
                </a:solidFill>
                <a:latin typeface="Proxima Nova"/>
              </a:rPr>
              <a:t> scalable tools.</a:t>
            </a:r>
          </a:p>
        </p:txBody>
      </p:sp>
      <p:sp>
        <p:nvSpPr>
          <p:cNvPr id="19" name="Rectangle 18"/>
          <p:cNvSpPr/>
          <p:nvPr/>
        </p:nvSpPr>
        <p:spPr>
          <a:xfrm>
            <a:off x="622295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TextBox 20"/>
          <p:cNvSpPr txBox="1"/>
          <p:nvPr/>
        </p:nvSpPr>
        <p:spPr>
          <a:xfrm>
            <a:off x="7416700" y="1508670"/>
            <a:ext cx="304800" cy="304800"/>
          </a:xfrm>
          <a:prstGeom prst="rect">
            <a:avLst/>
          </a:prstGeom>
          <a:noFill/>
          <a:ln>
            <a:noFill/>
          </a:ln>
        </p:spPr>
        <p:txBody>
          <a:bodyPr wrap="square" lIns="0" tIns="0" rIns="0" bIns="0" anchor="t">
            <a:spAutoFit/>
          </a:bodyPr>
          <a:lstStyle/>
          <a:p>
            <a:pPr algn="ctr"/>
            <a:endParaRPr/>
          </a:p>
        </p:txBody>
      </p:sp>
      <p:pic>
        <p:nvPicPr>
          <p:cNvPr id="22" name="Picture 21" descr="tmpskuelaty.png"/>
          <p:cNvPicPr>
            <a:picLocks noChangeAspect="1"/>
          </p:cNvPicPr>
          <p:nvPr/>
        </p:nvPicPr>
        <p:blipFill>
          <a:blip r:embed="rId5"/>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Random Forest algorithm</a:t>
            </a:r>
          </a:p>
          <a:p>
            <a:pPr algn="ctr">
              <a:spcAft>
                <a:spcPts val="1200"/>
              </a:spcAft>
            </a:pPr>
            <a:r>
              <a:rPr sz="1300" b="0" i="0">
                <a:solidFill>
                  <a:srgbClr val="616161"/>
                </a:solidFill>
                <a:latin typeface="Proxima Nova"/>
              </a:rPr>
              <a:t>Chosen for its robustness, low overfitting risk, and accuracy on high-dimensional data.</a:t>
            </a:r>
          </a:p>
        </p:txBody>
      </p:sp>
      <p:pic>
        <p:nvPicPr>
          <p:cNvPr id="3" name="Picture 2">
            <a:extLst>
              <a:ext uri="{FF2B5EF4-FFF2-40B4-BE49-F238E27FC236}">
                <a16:creationId xmlns:a16="http://schemas.microsoft.com/office/drawing/2014/main" id="{182F1289-5741-FB45-7CEC-E9CEEE60927C}"/>
              </a:ext>
            </a:extLst>
          </p:cNvPr>
          <p:cNvPicPr>
            <a:picLocks noChangeAspect="1"/>
          </p:cNvPicPr>
          <p:nvPr/>
        </p:nvPicPr>
        <p:blipFill>
          <a:blip r:embed="rId6"/>
          <a:stretch>
            <a:fillRect/>
          </a:stretch>
        </p:blipFill>
        <p:spPr>
          <a:xfrm>
            <a:off x="1264378" y="2928293"/>
            <a:ext cx="6152322" cy="185697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Model Evaluation &amp; Random Forest Justification</a:t>
            </a:r>
          </a:p>
        </p:txBody>
      </p:sp>
      <p:sp>
        <p:nvSpPr>
          <p:cNvPr id="4" name="Subtitle 3"/>
          <p:cNvSpPr>
            <a:spLocks noGrp="1"/>
          </p:cNvSpPr>
          <p:nvPr>
            <p:ph type="subTitle" idx="13"/>
          </p:nvPr>
        </p:nvSpPr>
        <p:spPr/>
        <p:txBody>
          <a:bodyPr>
            <a:normAutofit/>
          </a:bodyPr>
          <a:lstStyle/>
          <a:p>
            <a:r>
              <a:t>Comparing Classifier Performance Metrics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8686800"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508670"/>
            <a:ext cx="2692300"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1422350" y="1508670"/>
            <a:ext cx="304800" cy="304800"/>
          </a:xfrm>
          <a:prstGeom prst="rect">
            <a:avLst/>
          </a:prstGeom>
          <a:noFill/>
          <a:ln>
            <a:noFill/>
          </a:ln>
        </p:spPr>
        <p:txBody>
          <a:bodyPr wrap="square" lIns="0" tIns="0" rIns="0" bIns="0" anchor="t">
            <a:spAutoFit/>
          </a:bodyPr>
          <a:lstStyle/>
          <a:p>
            <a:pPr algn="ctr"/>
            <a:endParaRPr/>
          </a:p>
        </p:txBody>
      </p:sp>
      <p:pic>
        <p:nvPicPr>
          <p:cNvPr id="12" name="Picture 11" descr="tmp1swl9ja_.png"/>
          <p:cNvPicPr>
            <a:picLocks noChangeAspect="1"/>
          </p:cNvPicPr>
          <p:nvPr/>
        </p:nvPicPr>
        <p:blipFill>
          <a:blip r:embed="rId3"/>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Accuracy comparison</a:t>
            </a:r>
          </a:p>
          <a:p>
            <a:pPr algn="ctr">
              <a:spcAft>
                <a:spcPts val="1200"/>
              </a:spcAft>
            </a:pPr>
            <a:r>
              <a:rPr sz="1300" b="0" i="0">
                <a:solidFill>
                  <a:srgbClr val="616161"/>
                </a:solidFill>
                <a:latin typeface="Proxima Nova"/>
              </a:rPr>
              <a:t>Random Forest outperformed Logistic Regression, Decision Tree, and MLP models on test set accuracy.</a:t>
            </a:r>
          </a:p>
        </p:txBody>
      </p:sp>
      <p:sp>
        <p:nvSpPr>
          <p:cNvPr id="14" name="Rectangle 13"/>
          <p:cNvSpPr/>
          <p:nvPr/>
        </p:nvSpPr>
        <p:spPr>
          <a:xfrm>
            <a:off x="3225700" y="1508670"/>
            <a:ext cx="2692449"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4419451" y="1508670"/>
            <a:ext cx="304800" cy="304800"/>
          </a:xfrm>
          <a:prstGeom prst="rect">
            <a:avLst/>
          </a:prstGeom>
          <a:noFill/>
          <a:ln>
            <a:noFill/>
          </a:ln>
        </p:spPr>
        <p:txBody>
          <a:bodyPr wrap="square" lIns="0" tIns="0" rIns="0" bIns="0" anchor="t">
            <a:spAutoFit/>
          </a:bodyPr>
          <a:lstStyle/>
          <a:p>
            <a:pPr algn="ctr"/>
            <a:endParaRPr/>
          </a:p>
        </p:txBody>
      </p:sp>
      <p:pic>
        <p:nvPicPr>
          <p:cNvPr id="17" name="Picture 16" descr="tmpjq8e4p3z.png"/>
          <p:cNvPicPr>
            <a:picLocks noChangeAspect="1"/>
          </p:cNvPicPr>
          <p:nvPr/>
        </p:nvPicPr>
        <p:blipFill>
          <a:blip r:embed="rId4"/>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Model robustness</a:t>
            </a:r>
          </a:p>
          <a:p>
            <a:pPr algn="ctr">
              <a:spcAft>
                <a:spcPts val="1200"/>
              </a:spcAft>
            </a:pPr>
            <a:r>
              <a:rPr sz="1300" b="0" i="0">
                <a:solidFill>
                  <a:srgbClr val="616161"/>
                </a:solidFill>
                <a:latin typeface="Proxima Nova"/>
              </a:rPr>
              <a:t>Random Forest resists overfitting and generalizes well across unseen data.</a:t>
            </a:r>
          </a:p>
        </p:txBody>
      </p:sp>
      <p:sp>
        <p:nvSpPr>
          <p:cNvPr id="19" name="Rectangle 18"/>
          <p:cNvSpPr/>
          <p:nvPr/>
        </p:nvSpPr>
        <p:spPr>
          <a:xfrm>
            <a:off x="6222950" y="1508670"/>
            <a:ext cx="2692300"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TextBox 20"/>
          <p:cNvSpPr txBox="1"/>
          <p:nvPr/>
        </p:nvSpPr>
        <p:spPr>
          <a:xfrm>
            <a:off x="7416700" y="1508670"/>
            <a:ext cx="304800" cy="304800"/>
          </a:xfrm>
          <a:prstGeom prst="rect">
            <a:avLst/>
          </a:prstGeom>
          <a:noFill/>
          <a:ln>
            <a:noFill/>
          </a:ln>
        </p:spPr>
        <p:txBody>
          <a:bodyPr wrap="square" lIns="0" tIns="0" rIns="0" bIns="0" anchor="t">
            <a:spAutoFit/>
          </a:bodyPr>
          <a:lstStyle/>
          <a:p>
            <a:pPr algn="ctr"/>
            <a:endParaRPr/>
          </a:p>
        </p:txBody>
      </p:sp>
      <p:pic>
        <p:nvPicPr>
          <p:cNvPr id="22" name="Picture 21" descr="tmpso5x2hno.png"/>
          <p:cNvPicPr>
            <a:picLocks noChangeAspect="1"/>
          </p:cNvPicPr>
          <p:nvPr/>
        </p:nvPicPr>
        <p:blipFill>
          <a:blip r:embed="rId5"/>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Feature importance insight</a:t>
            </a:r>
          </a:p>
          <a:p>
            <a:pPr algn="ctr">
              <a:spcAft>
                <a:spcPts val="1200"/>
              </a:spcAft>
            </a:pPr>
            <a:r>
              <a:rPr sz="1300" b="0" i="0">
                <a:solidFill>
                  <a:srgbClr val="616161"/>
                </a:solidFill>
                <a:latin typeface="Proxima Nova"/>
              </a:rPr>
              <a:t>Allows interpretability by ranking symptom influence on predictions.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System Implementation Plan</a:t>
            </a:r>
          </a:p>
        </p:txBody>
      </p:sp>
      <p:sp>
        <p:nvSpPr>
          <p:cNvPr id="4" name="Subtitle 3"/>
          <p:cNvSpPr>
            <a:spLocks noGrp="1"/>
          </p:cNvSpPr>
          <p:nvPr>
            <p:ph type="subTitle" idx="13"/>
          </p:nvPr>
        </p:nvSpPr>
        <p:spPr/>
        <p:txBody>
          <a:bodyPr>
            <a:normAutofit/>
          </a:bodyPr>
          <a:lstStyle/>
          <a:p>
            <a:r>
              <a:t>From Ingestion to Prediction and Feedback</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228600" y="1508670"/>
            <a:ext cx="4190999" cy="1729382"/>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a:solidFill>
                  <a:srgbClr val="616161"/>
                </a:solidFill>
                <a:latin typeface="Proxima Nova"/>
              </a:rPr>
              <a:t>Data pipeline:</a:t>
            </a:r>
            <a:r>
              <a:rPr sz="1300" b="0" i="0">
                <a:solidFill>
                  <a:srgbClr val="616161"/>
                </a:solidFill>
                <a:latin typeface="Proxima Nova"/>
              </a:rPr>
              <a:t> Automated intake of patient self-reports from online forms into secure storage.</a:t>
            </a:r>
          </a:p>
          <a:p>
            <a:pPr marL="228600" lvl="1" indent="-91440" algn="l">
              <a:spcBef>
                <a:spcPts val="1200"/>
              </a:spcBef>
              <a:spcAft>
                <a:spcPts val="0"/>
              </a:spcAft>
              <a:buSzPct val="100000"/>
              <a:buFont typeface="Arial"/>
              <a:buChar char="•"/>
            </a:pPr>
            <a:r>
              <a:rPr sz="1300" b="1" i="0">
                <a:solidFill>
                  <a:srgbClr val="616161"/>
                </a:solidFill>
                <a:latin typeface="Proxima Nova"/>
              </a:rPr>
              <a:t>Inference engine:</a:t>
            </a:r>
            <a:r>
              <a:rPr sz="1300" b="0" i="0">
                <a:solidFill>
                  <a:srgbClr val="616161"/>
                </a:solidFill>
                <a:latin typeface="Proxima Nova"/>
              </a:rPr>
              <a:t> Deployed ML model processes data in real-time to predict mental disorders.</a:t>
            </a:r>
          </a:p>
          <a:p>
            <a:pPr marL="228600" lvl="1" indent="-91440" algn="l">
              <a:spcBef>
                <a:spcPts val="1200"/>
              </a:spcBef>
              <a:spcAft>
                <a:spcPts val="0"/>
              </a:spcAft>
              <a:buSzPct val="100000"/>
              <a:buFont typeface="Arial"/>
              <a:buChar char="•"/>
            </a:pPr>
            <a:r>
              <a:rPr sz="1300" b="1" i="0">
                <a:solidFill>
                  <a:srgbClr val="616161"/>
                </a:solidFill>
                <a:latin typeface="Proxima Nova"/>
              </a:rPr>
              <a:t>Feedback loop:</a:t>
            </a:r>
            <a:r>
              <a:rPr sz="1300" b="0" i="0">
                <a:solidFill>
                  <a:srgbClr val="616161"/>
                </a:solidFill>
                <a:latin typeface="Proxima Nova"/>
              </a:rPr>
              <a:t> Therapist diagnoses fed back into the system to retrain and refine model accuracy.</a:t>
            </a:r>
          </a:p>
        </p:txBody>
      </p:sp>
      <p:sp>
        <p:nvSpPr>
          <p:cNvPr id="10" name="Rectangle 9"/>
          <p:cNvSpPr/>
          <p:nvPr/>
        </p:nvSpPr>
        <p:spPr>
          <a:xfrm>
            <a:off x="47244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pic>
        <p:nvPicPr>
          <p:cNvPr id="12" name="Picture 11" descr="tmpn1bfhngr.png"/>
          <p:cNvPicPr>
            <a:picLocks noChangeAspect="1"/>
          </p:cNvPicPr>
          <p:nvPr/>
        </p:nvPicPr>
        <p:blipFill>
          <a:blip r:embed="rId3"/>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TextBox 13"/>
          <p:cNvSpPr txBox="1"/>
          <p:nvPr/>
        </p:nvSpPr>
        <p:spPr>
          <a:xfrm>
            <a:off x="4724400" y="3947070"/>
            <a:ext cx="4190999" cy="152400"/>
          </a:xfrm>
          <a:prstGeom prst="rect">
            <a:avLst/>
          </a:prstGeom>
          <a:noFill/>
          <a:ln>
            <a:noFill/>
          </a:ln>
        </p:spPr>
        <p:txBody>
          <a:bodyPr wrap="square" lIns="0" tIns="0" rIns="0" bIns="0" anchor="t">
            <a:spAutoFit/>
          </a:bodyPr>
          <a:lstStyle/>
          <a:p>
            <a:pPr algn="r">
              <a:spcAft>
                <a:spcPts val="1200"/>
              </a:spcAft>
            </a:pPr>
            <a:r>
              <a:rPr sz="900" b="0" i="0">
                <a:solidFill>
                  <a:srgbClr val="616161"/>
                </a:solidFill>
                <a:latin typeface="Proxima Nova"/>
              </a:rPr>
              <a:t>Photo by NEW DATA SERVICES on Unsplash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Limitations, Challenges, and Ethical Considerations</a:t>
            </a:r>
          </a:p>
        </p:txBody>
      </p:sp>
      <p:sp>
        <p:nvSpPr>
          <p:cNvPr id="4" name="Subtitle 3"/>
          <p:cNvSpPr>
            <a:spLocks noGrp="1"/>
          </p:cNvSpPr>
          <p:nvPr>
            <p:ph type="subTitle" idx="13"/>
          </p:nvPr>
        </p:nvSpPr>
        <p:spPr/>
        <p:txBody>
          <a:bodyPr>
            <a:normAutofit/>
          </a:bodyPr>
          <a:lstStyle/>
          <a:p>
            <a:r>
              <a:t>Addressing Risks in Mental Health AI</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86868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1422350" y="1508670"/>
            <a:ext cx="304800" cy="304800"/>
          </a:xfrm>
          <a:prstGeom prst="rect">
            <a:avLst/>
          </a:prstGeom>
          <a:noFill/>
          <a:ln>
            <a:noFill/>
          </a:ln>
        </p:spPr>
        <p:txBody>
          <a:bodyPr wrap="square" lIns="0" tIns="0" rIns="0" bIns="0" anchor="t">
            <a:spAutoFit/>
          </a:bodyPr>
          <a:lstStyle/>
          <a:p>
            <a:pPr algn="ctr"/>
            <a:endParaRPr/>
          </a:p>
        </p:txBody>
      </p:sp>
      <p:pic>
        <p:nvPicPr>
          <p:cNvPr id="12" name="Picture 11" descr="tmp15gltkq6.png"/>
          <p:cNvPicPr>
            <a:picLocks noChangeAspect="1"/>
          </p:cNvPicPr>
          <p:nvPr/>
        </p:nvPicPr>
        <p:blipFill>
          <a:blip r:embed="rId3"/>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Data limitations</a:t>
            </a:r>
          </a:p>
          <a:p>
            <a:pPr algn="ctr">
              <a:spcAft>
                <a:spcPts val="1200"/>
              </a:spcAft>
            </a:pPr>
            <a:r>
              <a:rPr sz="1300" b="0" i="0">
                <a:solidFill>
                  <a:srgbClr val="616161"/>
                </a:solidFill>
                <a:latin typeface="Proxima Nova"/>
              </a:rPr>
              <a:t>Small dataset size and static nature restrict generalizability across diverse populations.</a:t>
            </a:r>
          </a:p>
        </p:txBody>
      </p:sp>
      <p:sp>
        <p:nvSpPr>
          <p:cNvPr id="14" name="Rectangle 13"/>
          <p:cNvSpPr/>
          <p:nvPr/>
        </p:nvSpPr>
        <p:spPr>
          <a:xfrm>
            <a:off x="3225700" y="1508670"/>
            <a:ext cx="269244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4419451" y="1508670"/>
            <a:ext cx="304800" cy="304800"/>
          </a:xfrm>
          <a:prstGeom prst="rect">
            <a:avLst/>
          </a:prstGeom>
          <a:noFill/>
          <a:ln>
            <a:noFill/>
          </a:ln>
        </p:spPr>
        <p:txBody>
          <a:bodyPr wrap="square" lIns="0" tIns="0" rIns="0" bIns="0" anchor="t">
            <a:spAutoFit/>
          </a:bodyPr>
          <a:lstStyle/>
          <a:p>
            <a:pPr algn="ctr"/>
            <a:endParaRPr/>
          </a:p>
        </p:txBody>
      </p:sp>
      <p:pic>
        <p:nvPicPr>
          <p:cNvPr id="17" name="Picture 16" descr="tmpf7735yfa.png"/>
          <p:cNvPicPr>
            <a:picLocks noChangeAspect="1"/>
          </p:cNvPicPr>
          <p:nvPr/>
        </p:nvPicPr>
        <p:blipFill>
          <a:blip r:embed="rId4"/>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Subjective symptom reporting</a:t>
            </a:r>
          </a:p>
          <a:p>
            <a:pPr algn="ctr">
              <a:spcAft>
                <a:spcPts val="1200"/>
              </a:spcAft>
            </a:pPr>
            <a:r>
              <a:rPr sz="1300" b="0" i="0">
                <a:solidFill>
                  <a:srgbClr val="616161"/>
                </a:solidFill>
                <a:latin typeface="Proxima Nova"/>
              </a:rPr>
              <a:t>Variability in how individuals interpret and report mental health symptoms.</a:t>
            </a:r>
          </a:p>
        </p:txBody>
      </p:sp>
      <p:sp>
        <p:nvSpPr>
          <p:cNvPr id="19" name="Rectangle 18"/>
          <p:cNvSpPr/>
          <p:nvPr/>
        </p:nvSpPr>
        <p:spPr>
          <a:xfrm>
            <a:off x="622295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TextBox 20"/>
          <p:cNvSpPr txBox="1"/>
          <p:nvPr/>
        </p:nvSpPr>
        <p:spPr>
          <a:xfrm>
            <a:off x="7416700" y="1508670"/>
            <a:ext cx="304800" cy="304800"/>
          </a:xfrm>
          <a:prstGeom prst="rect">
            <a:avLst/>
          </a:prstGeom>
          <a:noFill/>
          <a:ln>
            <a:noFill/>
          </a:ln>
        </p:spPr>
        <p:txBody>
          <a:bodyPr wrap="square" lIns="0" tIns="0" rIns="0" bIns="0" anchor="t">
            <a:spAutoFit/>
          </a:bodyPr>
          <a:lstStyle/>
          <a:p>
            <a:pPr algn="ctr"/>
            <a:endParaRPr/>
          </a:p>
        </p:txBody>
      </p:sp>
      <p:pic>
        <p:nvPicPr>
          <p:cNvPr id="22" name="Picture 21" descr="tmpyxlfik7q.png"/>
          <p:cNvPicPr>
            <a:picLocks noChangeAspect="1"/>
          </p:cNvPicPr>
          <p:nvPr/>
        </p:nvPicPr>
        <p:blipFill>
          <a:blip r:embed="rId5"/>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Ethical safeguards</a:t>
            </a:r>
          </a:p>
          <a:p>
            <a:pPr algn="ctr">
              <a:spcAft>
                <a:spcPts val="1200"/>
              </a:spcAft>
            </a:pPr>
            <a:r>
              <a:rPr sz="1300" b="0" i="0">
                <a:solidFill>
                  <a:srgbClr val="616161"/>
                </a:solidFill>
                <a:latin typeface="Proxima Nova"/>
              </a:rPr>
              <a:t>Privacy, bias detection, and transparency are essential for trustworthy deployment.</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27</TotalTime>
  <Words>1708</Words>
  <Application>Microsoft Macintosh PowerPoint</Application>
  <PresentationFormat>On-screen Show (16:9)</PresentationFormat>
  <Paragraphs>124</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Proxima Nova</vt:lpstr>
      <vt:lpstr>Trebuchet MS</vt:lpstr>
      <vt:lpstr>Wingdings 3</vt:lpstr>
      <vt:lpstr>Facet</vt:lpstr>
      <vt:lpstr>Mental Disorder Classification Using Machine Learning</vt:lpstr>
      <vt:lpstr>The Business Problem</vt:lpstr>
      <vt:lpstr>Background &amp; Industry Context</vt:lpstr>
      <vt:lpstr>Dataset &amp; Symptom Features</vt:lpstr>
      <vt:lpstr>Data Preparation &amp; Engineering</vt:lpstr>
      <vt:lpstr>Machine Learning Methods</vt:lpstr>
      <vt:lpstr>Model Evaluation &amp; Random Forest Justification</vt:lpstr>
      <vt:lpstr>System Implementation Plan</vt:lpstr>
      <vt:lpstr>Limitations, Challenges, and Ethical Considerations</vt:lpstr>
      <vt:lpstr>Conclusion &amp; Future 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Katherine Grey</cp:lastModifiedBy>
  <cp:revision>5</cp:revision>
  <dcterms:modified xsi:type="dcterms:W3CDTF">2025-06-01T18:23:37Z</dcterms:modified>
</cp:coreProperties>
</file>