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6"/>
  </p:notesMasterIdLst>
  <p:sldIdLst>
    <p:sldId id="257" r:id="rId2"/>
    <p:sldId id="298" r:id="rId3"/>
    <p:sldId id="281" r:id="rId4"/>
    <p:sldId id="285" r:id="rId5"/>
    <p:sldId id="286" r:id="rId6"/>
    <p:sldId id="299" r:id="rId7"/>
    <p:sldId id="287" r:id="rId8"/>
    <p:sldId id="300" r:id="rId9"/>
    <p:sldId id="301" r:id="rId10"/>
    <p:sldId id="302" r:id="rId11"/>
    <p:sldId id="303" r:id="rId12"/>
    <p:sldId id="304" r:id="rId13"/>
    <p:sldId id="305" r:id="rId14"/>
    <p:sldId id="2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A7FE3-9A1B-4140-9D54-3C3A4EED35BB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3D270-AA25-4206-BC2A-35B4D2689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69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A1ED-7FB5-4F30-9A45-B93AF3B7A221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F540-E6F5-4E3E-BD60-1C5EDDBB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4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A1ED-7FB5-4F30-9A45-B93AF3B7A221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F540-E6F5-4E3E-BD60-1C5EDDBB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3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A1ED-7FB5-4F30-9A45-B93AF3B7A221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F540-E6F5-4E3E-BD60-1C5EDDBB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8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510"/>
            <a:ext cx="10515600" cy="47414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A1ED-7FB5-4F30-9A45-B93AF3B7A221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F540-E6F5-4E3E-BD60-1C5EDDBB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6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A1ED-7FB5-4F30-9A45-B93AF3B7A221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F540-E6F5-4E3E-BD60-1C5EDDBB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9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A1ED-7FB5-4F30-9A45-B93AF3B7A221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F540-E6F5-4E3E-BD60-1C5EDDBB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5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A1ED-7FB5-4F30-9A45-B93AF3B7A221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F540-E6F5-4E3E-BD60-1C5EDDBB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2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A1ED-7FB5-4F30-9A45-B93AF3B7A221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F540-E6F5-4E3E-BD60-1C5EDDBB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8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A1ED-7FB5-4F30-9A45-B93AF3B7A221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F540-E6F5-4E3E-BD60-1C5EDDBB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A1ED-7FB5-4F30-9A45-B93AF3B7A221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F540-E6F5-4E3E-BD60-1C5EDDBB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4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A1ED-7FB5-4F30-9A45-B93AF3B7A221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F540-E6F5-4E3E-BD60-1C5EDDBB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8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2A1ED-7FB5-4F30-9A45-B93AF3B7A221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FF540-E6F5-4E3E-BD60-1C5EDDBB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21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74702" y="2125678"/>
            <a:ext cx="9143936" cy="1828786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914099" fontAlgn="base">
              <a:spcBef>
                <a:spcPct val="0"/>
              </a:spcBef>
              <a:spcAft>
                <a:spcPct val="0"/>
              </a:spcAft>
              <a:defRPr sz="22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algn="l"/>
            <a:r>
              <a:rPr lang="en-US" sz="6000" dirty="0">
                <a:latin typeface="+mj-lt"/>
              </a:rPr>
              <a:t>Entity </a:t>
            </a:r>
            <a:r>
              <a:rPr lang="en-US" sz="6000" dirty="0" smtClean="0">
                <a:latin typeface="+mj-lt"/>
              </a:rPr>
              <a:t>Framework 6</a:t>
            </a:r>
            <a:endParaRPr lang="en-US" sz="6000" dirty="0">
              <a:latin typeface="+mj-lt"/>
            </a:endParaRP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74701" y="3955787"/>
            <a:ext cx="4413667" cy="182334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&lt;Your Name&gt;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&lt;Position&gt;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&lt;Company&gt;</a:t>
            </a:r>
            <a:endParaRPr lang="en-US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368" y="3954464"/>
            <a:ext cx="4730270" cy="182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8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2C6"/>
          </a:solidFill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Testability Improvements (EF6)</a:t>
            </a:r>
            <a:endParaRPr lang="en-US" sz="36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835" y="4564583"/>
            <a:ext cx="3902615" cy="150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7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2C6"/>
          </a:solidFill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Async Query and Save (EF6)</a:t>
            </a:r>
            <a:endParaRPr lang="en-US" sz="36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835" y="4564583"/>
            <a:ext cx="3902615" cy="150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4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2C6"/>
          </a:solidFill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Migrations with an </a:t>
            </a:r>
            <a:endParaRPr lang="en-US" sz="3600" dirty="0" smtClean="0">
              <a:solidFill>
                <a:schemeClr val="bg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sz="3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Existing Database (EF6</a:t>
            </a:r>
            <a:r>
              <a:rPr lang="en-US" sz="3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)</a:t>
            </a:r>
            <a:endParaRPr lang="en-US" sz="36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835" y="4564583"/>
            <a:ext cx="3902615" cy="150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2C6"/>
          </a:solidFill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[Index] Attribute (EF6.1)</a:t>
            </a:r>
            <a:endParaRPr lang="en-US" sz="36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835" y="4564583"/>
            <a:ext cx="3902615" cy="150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4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5510"/>
            <a:ext cx="11215978" cy="4741453"/>
          </a:xfrm>
        </p:spPr>
        <p:txBody>
          <a:bodyPr/>
          <a:lstStyle/>
          <a:p>
            <a:r>
              <a:rPr lang="en-US" dirty="0" smtClean="0"/>
              <a:t>Documentation – </a:t>
            </a:r>
            <a:r>
              <a:rPr lang="en-US" u="sng" dirty="0"/>
              <a:t>http://msdn.com/data/ef </a:t>
            </a:r>
            <a:endParaRPr lang="en-US" u="sng" dirty="0" smtClean="0"/>
          </a:p>
          <a:p>
            <a:r>
              <a:rPr lang="en-US" dirty="0"/>
              <a:t>Team blog – </a:t>
            </a:r>
            <a:r>
              <a:rPr lang="en-US" u="sng" dirty="0"/>
              <a:t>http://msdn.com/blogs/adonet </a:t>
            </a:r>
          </a:p>
          <a:p>
            <a:r>
              <a:rPr lang="en-US" dirty="0" smtClean="0"/>
              <a:t>Project – </a:t>
            </a:r>
            <a:r>
              <a:rPr lang="en-US" u="sng" dirty="0"/>
              <a:t>http://EntityFramework.codeplex.com </a:t>
            </a:r>
          </a:p>
          <a:p>
            <a:r>
              <a:rPr lang="en-US" dirty="0" smtClean="0"/>
              <a:t>Twitter </a:t>
            </a:r>
            <a:r>
              <a:rPr lang="en-US" dirty="0"/>
              <a:t>– @</a:t>
            </a:r>
            <a:r>
              <a:rPr lang="en-US" dirty="0" err="1"/>
              <a:t>efmagicunicorns</a:t>
            </a:r>
            <a:r>
              <a:rPr lang="en-US" dirty="0"/>
              <a:t> </a:t>
            </a:r>
          </a:p>
          <a:p>
            <a:r>
              <a:rPr lang="en-US" dirty="0"/>
              <a:t>Facebook – </a:t>
            </a:r>
            <a:r>
              <a:rPr lang="en-US" u="sng" dirty="0"/>
              <a:t>http://</a:t>
            </a:r>
            <a:r>
              <a:rPr lang="en-US" u="sng" dirty="0" smtClean="0"/>
              <a:t>facebook.com/efmagicunicorns</a:t>
            </a:r>
          </a:p>
          <a:p>
            <a:r>
              <a:rPr lang="en-US" dirty="0" smtClean="0"/>
              <a:t>Demo source code</a:t>
            </a:r>
            <a:r>
              <a:rPr lang="en-US" dirty="0"/>
              <a:t>  - </a:t>
            </a:r>
            <a:r>
              <a:rPr lang="en-US" u="sng" dirty="0"/>
              <a:t>https://</a:t>
            </a:r>
            <a:r>
              <a:rPr lang="en-US" u="sng" dirty="0" smtClean="0"/>
              <a:t>github.com/rowanmiller/Demo-EF6Advanced</a:t>
            </a:r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a 101 session</a:t>
            </a:r>
          </a:p>
          <a:p>
            <a:r>
              <a:rPr lang="en-US" dirty="0"/>
              <a:t>Target audience</a:t>
            </a:r>
          </a:p>
          <a:p>
            <a:pPr lvl="1"/>
            <a:r>
              <a:rPr lang="en-US" dirty="0"/>
              <a:t>Developers with some knowledge of EF</a:t>
            </a:r>
          </a:p>
          <a:p>
            <a:pPr lvl="1"/>
            <a:r>
              <a:rPr lang="en-US" dirty="0"/>
              <a:t>Preferably somewhat familiar with EF6</a:t>
            </a:r>
          </a:p>
          <a:p>
            <a:r>
              <a:rPr lang="en-US" dirty="0"/>
              <a:t>For help getting started with </a:t>
            </a:r>
            <a:r>
              <a:rPr lang="en-US" dirty="0" smtClean="0"/>
              <a:t>EF6</a:t>
            </a:r>
          </a:p>
          <a:p>
            <a:pPr lvl="1"/>
            <a:r>
              <a:rPr lang="en-US" dirty="0" smtClean="0"/>
              <a:t>msdn.com/data/</a:t>
            </a:r>
            <a:r>
              <a:rPr lang="en-US" dirty="0" err="1" smtClean="0"/>
              <a:t>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5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What’s New in Entity Framework 6 &amp; 6.1</a:t>
            </a:r>
          </a:p>
          <a:p>
            <a:r>
              <a:rPr lang="en-GB" dirty="0"/>
              <a:t>Demos</a:t>
            </a:r>
          </a:p>
          <a:p>
            <a:r>
              <a:rPr lang="en-GB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424231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EF6?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First &amp; EF Designer</a:t>
            </a:r>
          </a:p>
          <a:p>
            <a:pPr lvl="1"/>
            <a:r>
              <a:rPr lang="en-US" dirty="0" smtClean="0"/>
              <a:t>Asynchronous query and save</a:t>
            </a:r>
          </a:p>
          <a:p>
            <a:pPr lvl="1"/>
            <a:r>
              <a:rPr lang="en-US" dirty="0" smtClean="0"/>
              <a:t>Connection resiliency</a:t>
            </a:r>
          </a:p>
          <a:p>
            <a:pPr lvl="1"/>
            <a:r>
              <a:rPr lang="en-US" dirty="0" smtClean="0"/>
              <a:t>Code-based configuration</a:t>
            </a:r>
          </a:p>
          <a:p>
            <a:pPr lvl="1"/>
            <a:r>
              <a:rPr lang="en-US" dirty="0" smtClean="0"/>
              <a:t>Database command interception/logging</a:t>
            </a:r>
          </a:p>
          <a:p>
            <a:r>
              <a:rPr lang="en-US" dirty="0" smtClean="0"/>
              <a:t>Code First Only</a:t>
            </a:r>
          </a:p>
          <a:p>
            <a:pPr lvl="1"/>
            <a:r>
              <a:rPr lang="en-US" dirty="0" smtClean="0"/>
              <a:t>Custom conventions</a:t>
            </a:r>
          </a:p>
          <a:p>
            <a:pPr lvl="1"/>
            <a:r>
              <a:rPr lang="en-US" dirty="0" smtClean="0"/>
              <a:t>Insert, update, &amp; delete 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61063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is new in EF6?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From the EF team</a:t>
            </a:r>
          </a:p>
          <a:p>
            <a:pPr lvl="1"/>
            <a:r>
              <a:rPr lang="en-US" dirty="0" smtClean="0"/>
              <a:t>Nested entity types</a:t>
            </a:r>
          </a:p>
          <a:p>
            <a:pPr lvl="1"/>
            <a:r>
              <a:rPr lang="en-US" dirty="0" smtClean="0"/>
              <a:t>Improved transaction Support</a:t>
            </a:r>
          </a:p>
          <a:p>
            <a:pPr lvl="1"/>
            <a:r>
              <a:rPr lang="en-US" dirty="0" smtClean="0"/>
              <a:t>Multiple contexts per database</a:t>
            </a:r>
          </a:p>
          <a:p>
            <a:pPr lvl="1"/>
            <a:r>
              <a:rPr lang="en-US" dirty="0" err="1" smtClean="0"/>
              <a:t>DbModelBuilder.HasDefaultSchema</a:t>
            </a:r>
            <a:endParaRPr lang="en-US" dirty="0" smtClean="0"/>
          </a:p>
          <a:p>
            <a:pPr lvl="1"/>
            <a:r>
              <a:rPr lang="en-US" dirty="0" smtClean="0"/>
              <a:t>Configurable migrations history table</a:t>
            </a:r>
          </a:p>
          <a:p>
            <a:pPr lvl="1"/>
            <a:r>
              <a:rPr lang="en-US" dirty="0" smtClean="0"/>
              <a:t>Creating context with an open connection</a:t>
            </a:r>
          </a:p>
          <a:p>
            <a:pPr lvl="1"/>
            <a:r>
              <a:rPr lang="en-US" dirty="0" err="1" smtClean="0"/>
              <a:t>Enums</a:t>
            </a:r>
            <a:r>
              <a:rPr lang="en-US" dirty="0" smtClean="0"/>
              <a:t>, spatial and better performance on .NET 4.0</a:t>
            </a:r>
          </a:p>
          <a:p>
            <a:pPr lvl="1"/>
            <a:r>
              <a:rPr lang="en-US" dirty="0" smtClean="0"/>
              <a:t>Default transaction isolation level changed to READ_COMMITTED_SNAPSHOT</a:t>
            </a:r>
          </a:p>
          <a:p>
            <a:r>
              <a:rPr lang="en-US" dirty="0"/>
              <a:t>From our contributors</a:t>
            </a:r>
          </a:p>
          <a:p>
            <a:pPr lvl="1"/>
            <a:r>
              <a:rPr lang="en-US" dirty="0" smtClean="0"/>
              <a:t>Custom migrations operations</a:t>
            </a:r>
          </a:p>
          <a:p>
            <a:pPr lvl="1"/>
            <a:r>
              <a:rPr lang="en-US" dirty="0" smtClean="0"/>
              <a:t>Improved warm up time for large models</a:t>
            </a:r>
          </a:p>
          <a:p>
            <a:pPr lvl="1"/>
            <a:r>
              <a:rPr lang="en-US" dirty="0" smtClean="0"/>
              <a:t>Pluggable pluralization &amp; </a:t>
            </a:r>
            <a:r>
              <a:rPr lang="en-US" dirty="0" err="1" smtClean="0"/>
              <a:t>singularization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err="1" smtClean="0"/>
              <a:t>DbModelBuilder.Configurations.AddFromAssembly</a:t>
            </a:r>
            <a:endParaRPr lang="en-US" dirty="0" smtClean="0"/>
          </a:p>
          <a:p>
            <a:pPr lvl="1"/>
            <a:r>
              <a:rPr lang="en-US" dirty="0" err="1" smtClean="0"/>
              <a:t>DbSet.AddRange</a:t>
            </a:r>
            <a:r>
              <a:rPr lang="en-US" dirty="0" smtClean="0"/>
              <a:t>/</a:t>
            </a:r>
            <a:r>
              <a:rPr lang="en-US" dirty="0" err="1" smtClean="0"/>
              <a:t>RemoveRange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9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</a:t>
            </a:r>
            <a:r>
              <a:rPr lang="en-US" dirty="0" smtClean="0"/>
              <a:t>EF6.1?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First &amp; EF Designer</a:t>
            </a:r>
          </a:p>
          <a:p>
            <a:pPr lvl="1"/>
            <a:r>
              <a:rPr lang="en-US" dirty="0"/>
              <a:t>113 bug fixes (and counting)</a:t>
            </a:r>
          </a:p>
          <a:p>
            <a:pPr lvl="1"/>
            <a:r>
              <a:rPr lang="en-US" dirty="0"/>
              <a:t>Tooling consolidation</a:t>
            </a:r>
          </a:p>
          <a:p>
            <a:pPr lvl="1"/>
            <a:r>
              <a:rPr lang="en-US" dirty="0"/>
              <a:t>Handling </a:t>
            </a:r>
            <a:r>
              <a:rPr lang="en-US" dirty="0" err="1"/>
              <a:t>Transaction.Commit</a:t>
            </a:r>
            <a:r>
              <a:rPr lang="en-US" dirty="0"/>
              <a:t> failures</a:t>
            </a:r>
          </a:p>
          <a:p>
            <a:pPr lvl="1"/>
            <a:r>
              <a:rPr lang="en-US" dirty="0"/>
              <a:t>Public mapping API</a:t>
            </a:r>
          </a:p>
          <a:p>
            <a:pPr lvl="1"/>
            <a:r>
              <a:rPr lang="en-US" dirty="0" err="1"/>
              <a:t>DbConfiguration</a:t>
            </a:r>
            <a:r>
              <a:rPr lang="en-US" dirty="0"/>
              <a:t> extensibility</a:t>
            </a:r>
          </a:p>
          <a:p>
            <a:r>
              <a:rPr lang="en-US" dirty="0"/>
              <a:t>Code First Only</a:t>
            </a:r>
          </a:p>
          <a:p>
            <a:pPr lvl="1"/>
            <a:r>
              <a:rPr lang="en-US" dirty="0"/>
              <a:t>[Index] 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2C6"/>
          </a:solidFill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Tooling Consolidation (EF6.1)</a:t>
            </a:r>
            <a:endParaRPr lang="en-US" sz="36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835" y="4564583"/>
            <a:ext cx="3902615" cy="150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3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2C6"/>
          </a:solidFill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Tooling Resolution (EF6)</a:t>
            </a:r>
            <a:endParaRPr lang="en-US" sz="36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835" y="4564583"/>
            <a:ext cx="3902615" cy="150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2C6"/>
          </a:solidFill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Configuring for SQL Azure</a:t>
            </a: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Connection Resiliency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 (EF6)</a:t>
            </a:r>
          </a:p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Transaction.Commit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 Failure Handler (EF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6.1))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835" y="4564583"/>
            <a:ext cx="3902615" cy="150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7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282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Setting Expectations</vt:lpstr>
      <vt:lpstr>Agenda</vt:lpstr>
      <vt:lpstr>What’s new in EF6?</vt:lpstr>
      <vt:lpstr>What else is new in EF6?</vt:lpstr>
      <vt:lpstr>What’s new in EF6.1?</vt:lpstr>
      <vt:lpstr>Demo</vt:lpstr>
      <vt:lpstr>Demo</vt:lpstr>
      <vt:lpstr>Demo</vt:lpstr>
      <vt:lpstr>Demo</vt:lpstr>
      <vt:lpstr>Demo</vt:lpstr>
      <vt:lpstr>Demo</vt:lpstr>
      <vt:lpstr>Demo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Rowan Miller</dc:creator>
  <cp:lastModifiedBy>Rowan Miller</cp:lastModifiedBy>
  <cp:revision>8</cp:revision>
  <dcterms:created xsi:type="dcterms:W3CDTF">2014-02-11T18:56:38Z</dcterms:created>
  <dcterms:modified xsi:type="dcterms:W3CDTF">2014-02-20T22:43:15Z</dcterms:modified>
</cp:coreProperties>
</file>