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435" r:id="rId16"/>
    <p:sldId id="436" r:id="rId17"/>
    <p:sldId id="257" r:id="rId18"/>
    <p:sldId id="420" r:id="rId19"/>
    <p:sldId id="433" r:id="rId20"/>
    <p:sldId id="434"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varScale="1">
        <p:scale>
          <a:sx n="89" d="100"/>
          <a:sy n="89" d="100"/>
        </p:scale>
        <p:origin x="4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10/13/2016 10:40</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10/13/2016 10:40</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get attendees to install bits ahead of time – Install Update 3 (or VS Code) and the ASP.NET Core</a:t>
            </a:r>
            <a:r>
              <a:rPr lang="en-US" baseline="0" dirty="0"/>
              <a:t> bits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10:40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2176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10/13/2016 10:40</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3</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10:40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10:40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10:40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sp.net/en/latest/fundamentals/routing.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114019"/>
          <a:ext cx="12069948" cy="6675050"/>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539356">
                <a:tc>
                  <a:txBody>
                    <a:bodyPr/>
                    <a:lstStyle/>
                    <a:p>
                      <a:r>
                        <a:rPr lang="en-US" sz="1800" dirty="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539356">
                <a:tc>
                  <a:txBody>
                    <a:bodyPr/>
                    <a:lstStyle/>
                    <a:p>
                      <a:r>
                        <a:rPr lang="en-US" sz="1800" dirty="0"/>
                        <a:t>9:00 AM - 9:05 AM</a:t>
                      </a:r>
                    </a:p>
                  </a:txBody>
                  <a:tcPr marL="24050" marR="24050" marT="12025" marB="12025" anchor="ctr"/>
                </a:tc>
                <a:tc>
                  <a:txBody>
                    <a:bodyPr/>
                    <a:lstStyle/>
                    <a:p>
                      <a:r>
                        <a:rPr lang="en-US" sz="1800" dirty="0"/>
                        <a:t>Introduction &amp; Day Overview</a:t>
                      </a:r>
                    </a:p>
                  </a:txBody>
                  <a:tcPr marL="24050" marR="24050" marT="12025" marB="12025" anchor="ctr"/>
                </a:tc>
                <a:tc>
                  <a:txBody>
                    <a:bodyPr/>
                    <a:lstStyle/>
                    <a:p>
                      <a:r>
                        <a:rPr lang="en-US" sz="1800" dirty="0"/>
                        <a:t>Jeff + Maria</a:t>
                      </a:r>
                    </a:p>
                  </a:txBody>
                  <a:tcPr marL="24050" marR="24050" marT="12025" marB="12025" anchor="ctr"/>
                </a:tc>
                <a:extLst>
                  <a:ext uri="{0D108BD9-81ED-4DB2-BD59-A6C34878D82A}">
                    <a16:rowId xmlns:a16="http://schemas.microsoft.com/office/drawing/2014/main" val="3609171151"/>
                  </a:ext>
                </a:extLst>
              </a:tr>
              <a:tr h="802875">
                <a:tc>
                  <a:txBody>
                    <a:bodyPr/>
                    <a:lstStyle/>
                    <a:p>
                      <a:r>
                        <a:rPr lang="en-US" sz="1800" dirty="0"/>
                        <a:t>9:15 AM - 10:00 AM</a:t>
                      </a:r>
                    </a:p>
                  </a:txBody>
                  <a:tcPr marL="24050" marR="24050" marT="12025" marB="12025" anchor="ctr"/>
                </a:tc>
                <a:tc>
                  <a:txBody>
                    <a:bodyPr/>
                    <a:lstStyle/>
                    <a:p>
                      <a:r>
                        <a:rPr lang="en-US" sz="1800"/>
                        <a:t>Session #1: Introduction to the .NET Core SDK</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2778024722"/>
                  </a:ext>
                </a:extLst>
              </a:tr>
              <a:tr h="539356">
                <a:tc>
                  <a:txBody>
                    <a:bodyPr/>
                    <a:lstStyle/>
                    <a:p>
                      <a:r>
                        <a:rPr lang="en-US" sz="1800" dirty="0"/>
                        <a:t>10:00 AM - 10:15 AM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3664464281"/>
                  </a:ext>
                </a:extLst>
              </a:tr>
              <a:tr h="539356">
                <a:tc>
                  <a:txBody>
                    <a:bodyPr/>
                    <a:lstStyle/>
                    <a:p>
                      <a:r>
                        <a:rPr lang="en-US" sz="1800" dirty="0"/>
                        <a:t>10:15 AM - 10:45 AM</a:t>
                      </a:r>
                    </a:p>
                  </a:txBody>
                  <a:tcPr marL="24050" marR="24050" marT="12025" marB="12025" anchor="ctr"/>
                </a:tc>
                <a:tc>
                  <a:txBody>
                    <a:bodyPr/>
                    <a:lstStyle/>
                    <a:p>
                      <a:r>
                        <a:rPr lang="en-US" sz="1800"/>
                        <a:t>Lab #1</a:t>
                      </a:r>
                    </a:p>
                  </a:txBody>
                  <a:tcPr marL="24050" marR="24050" marT="12025" marB="12025" anchor="ctr"/>
                </a:tc>
                <a:tc>
                  <a:txBody>
                    <a:bodyPr/>
                    <a:lstStyle/>
                    <a:p>
                      <a:r>
                        <a:rPr lang="en-US" sz="1800" dirty="0"/>
                        <a:t>Get bits installed, create first app</a:t>
                      </a:r>
                    </a:p>
                  </a:txBody>
                  <a:tcPr marL="24050" marR="24050" marT="12025" marB="12025" anchor="ctr"/>
                </a:tc>
                <a:extLst>
                  <a:ext uri="{0D108BD9-81ED-4DB2-BD59-A6C34878D82A}">
                    <a16:rowId xmlns:a16="http://schemas.microsoft.com/office/drawing/2014/main" val="455752608"/>
                  </a:ext>
                </a:extLst>
              </a:tr>
              <a:tr h="802875">
                <a:tc>
                  <a:txBody>
                    <a:bodyPr/>
                    <a:lstStyle/>
                    <a:p>
                      <a:r>
                        <a:rPr lang="en-US" sz="1800" dirty="0"/>
                        <a:t>10:45 AM - 11:30 AM</a:t>
                      </a:r>
                    </a:p>
                  </a:txBody>
                  <a:tcPr marL="24050" marR="24050" marT="12025" marB="12025" anchor="ctr"/>
                </a:tc>
                <a:tc>
                  <a:txBody>
                    <a:bodyPr/>
                    <a:lstStyle/>
                    <a:p>
                      <a:r>
                        <a:rPr lang="en-US" sz="1800" dirty="0"/>
                        <a:t>Session #2: Introduction to ASP.NET Core</a:t>
                      </a:r>
                    </a:p>
                  </a:txBody>
                  <a:tcPr marL="24050" marR="24050" marT="12025" marB="12025" anchor="ctr"/>
                </a:tc>
                <a:tc>
                  <a:txBody>
                    <a:bodyPr/>
                    <a:lstStyle/>
                    <a:p>
                      <a:r>
                        <a:rPr lang="en-US" sz="1800" dirty="0"/>
                        <a:t>Jeff</a:t>
                      </a:r>
                    </a:p>
                  </a:txBody>
                  <a:tcPr marL="24050" marR="24050" marT="12025" marB="12025" anchor="ctr"/>
                </a:tc>
                <a:extLst>
                  <a:ext uri="{0D108BD9-81ED-4DB2-BD59-A6C34878D82A}">
                    <a16:rowId xmlns:a16="http://schemas.microsoft.com/office/drawing/2014/main" val="571918720"/>
                  </a:ext>
                </a:extLst>
              </a:tr>
              <a:tr h="1030289">
                <a:tc>
                  <a:txBody>
                    <a:bodyPr/>
                    <a:lstStyle/>
                    <a:p>
                      <a:r>
                        <a:rPr lang="en-US" sz="1800"/>
                        <a:t>11:30 AM - 12:00 PM</a:t>
                      </a:r>
                    </a:p>
                  </a:txBody>
                  <a:tcPr marL="24050" marR="24050" marT="12025" marB="12025" anchor="ctr"/>
                </a:tc>
                <a:tc>
                  <a:txBody>
                    <a:bodyPr/>
                    <a:lstStyle/>
                    <a:p>
                      <a:r>
                        <a:rPr lang="en-US" sz="1800"/>
                        <a:t>Lab #2</a:t>
                      </a:r>
                    </a:p>
                  </a:txBody>
                  <a:tcPr marL="24050" marR="24050" marT="12025" marB="12025" anchor="ctr"/>
                </a:tc>
                <a:tc>
                  <a:txBody>
                    <a:bodyPr/>
                    <a:lstStyle/>
                    <a:p>
                      <a:r>
                        <a:rPr lang="en-US" sz="1800" dirty="0" err="1"/>
                        <a:t>WebHost</a:t>
                      </a:r>
                      <a:r>
                        <a:rPr lang="en-US" sz="1800" dirty="0"/>
                        <a:t>, Startup, Configuration, Environments, Middleware, &amp; IIS</a:t>
                      </a:r>
                    </a:p>
                  </a:txBody>
                  <a:tcPr marL="24050" marR="24050" marT="12025" marB="12025" anchor="ctr"/>
                </a:tc>
                <a:extLst>
                  <a:ext uri="{0D108BD9-81ED-4DB2-BD59-A6C34878D82A}">
                    <a16:rowId xmlns:a16="http://schemas.microsoft.com/office/drawing/2014/main" val="1002527045"/>
                  </a:ext>
                </a:extLst>
              </a:tr>
              <a:tr h="539356">
                <a:tc>
                  <a:txBody>
                    <a:bodyPr/>
                    <a:lstStyle/>
                    <a:p>
                      <a:r>
                        <a:rPr lang="en-US" sz="1800" dirty="0"/>
                        <a:t>12:00 PM - 12:30 PM</a:t>
                      </a:r>
                    </a:p>
                  </a:txBody>
                  <a:tcPr marL="24050" marR="24050" marT="12025" marB="12025" anchor="ctr"/>
                </a:tc>
                <a:tc>
                  <a:txBody>
                    <a:bodyPr/>
                    <a:lstStyle/>
                    <a:p>
                      <a:r>
                        <a:rPr lang="en-US" sz="1800" dirty="0"/>
                        <a:t>Lunch</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4059105860"/>
                  </a:ext>
                </a:extLst>
              </a:tr>
              <a:tr h="802875">
                <a:tc>
                  <a:txBody>
                    <a:bodyPr/>
                    <a:lstStyle/>
                    <a:p>
                      <a:r>
                        <a:rPr lang="en-US" sz="1800" dirty="0"/>
                        <a:t>12:30 PM - 1:00 PM</a:t>
                      </a:r>
                    </a:p>
                  </a:txBody>
                  <a:tcPr marL="24050" marR="24050" marT="12025" marB="12025" anchor="ctr"/>
                </a:tc>
                <a:tc>
                  <a:txBody>
                    <a:bodyPr/>
                    <a:lstStyle/>
                    <a:p>
                      <a:r>
                        <a:rPr lang="en-US" sz="1800" dirty="0"/>
                        <a:t>Session #3: Introduction to Routing &amp; MVC</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1862114265"/>
                  </a:ext>
                </a:extLst>
              </a:tr>
              <a:tr h="539356">
                <a:tc>
                  <a:txBody>
                    <a:bodyPr/>
                    <a:lstStyle/>
                    <a:p>
                      <a:r>
                        <a:rPr lang="en-US" sz="1800" dirty="0"/>
                        <a:t>1:00 PM – 1:30 PM</a:t>
                      </a:r>
                    </a:p>
                  </a:txBody>
                  <a:tcPr marL="24050" marR="24050" marT="12025" marB="12025" anchor="ctr"/>
                </a:tc>
                <a:tc>
                  <a:txBody>
                    <a:bodyPr/>
                    <a:lstStyle/>
                    <a:p>
                      <a:r>
                        <a:rPr lang="en-US" sz="1800" dirty="0"/>
                        <a:t>Lab #3</a:t>
                      </a:r>
                    </a:p>
                  </a:txBody>
                  <a:tcPr marL="24050" marR="24050" marT="12025" marB="12025" anchor="ctr"/>
                </a:tc>
                <a:tc>
                  <a:txBody>
                    <a:bodyPr/>
                    <a:lstStyle/>
                    <a:p>
                      <a:r>
                        <a:rPr lang="fr-FR" sz="1800" dirty="0" err="1"/>
                        <a:t>Routing</a:t>
                      </a:r>
                      <a:r>
                        <a:rPr lang="fr-FR" sz="1800" dirty="0"/>
                        <a:t> patterns, MVC basics, etc.</a:t>
                      </a:r>
                    </a:p>
                  </a:txBody>
                  <a:tcPr marL="24050" marR="24050" marT="12025" marB="12025" anchor="ctr"/>
                </a:tc>
                <a:extLst>
                  <a:ext uri="{0D108BD9-81ED-4DB2-BD59-A6C34878D82A}">
                    <a16:rowId xmlns:a16="http://schemas.microsoft.com/office/drawing/2014/main" val="3358159244"/>
                  </a:ext>
                </a:extLst>
              </a:tr>
            </a:tbl>
          </a:graphicData>
        </a:graphic>
      </p:graphicFrame>
    </p:spTree>
    <p:extLst>
      <p:ext uri="{BB962C8B-B14F-4D97-AF65-F5344CB8AC3E}">
        <p14:creationId xmlns:p14="http://schemas.microsoft.com/office/powerpoint/2010/main" val="25361478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27448"/>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dirty="0">
                <a:hlinkClick r:id="rId3"/>
              </a:rPr>
              <a:t>https://docs.asp.net/en/latest/fundamentals/routing.html</a:t>
            </a:r>
            <a:r>
              <a:rPr lang="en-US"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571214"/>
          <a:ext cx="12069948" cy="6126412"/>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49598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495985">
                <a:tc>
                  <a:txBody>
                    <a:bodyPr/>
                    <a:lstStyle/>
                    <a:p>
                      <a:r>
                        <a:rPr lang="en-US" sz="1800" dirty="0"/>
                        <a:t>1:30 PM - 2:00 PM</a:t>
                      </a:r>
                    </a:p>
                  </a:txBody>
                  <a:tcPr marL="24050" marR="24050" marT="12025" marB="12025" anchor="ctr"/>
                </a:tc>
                <a:tc>
                  <a:txBody>
                    <a:bodyPr/>
                    <a:lstStyle/>
                    <a:p>
                      <a:r>
                        <a:rPr lang="en-US" sz="1800" dirty="0"/>
                        <a:t>Session #8: APIs with MVC Core</a:t>
                      </a:r>
                    </a:p>
                  </a:txBody>
                  <a:tcPr marL="24050" marR="24050" marT="12025" marB="12025" anchor="ctr"/>
                </a:tc>
                <a:tc>
                  <a:txBody>
                    <a:bodyPr/>
                    <a:lstStyle/>
                    <a:p>
                      <a:r>
                        <a:rPr lang="en-US" sz="1800" dirty="0"/>
                        <a:t>Jeff</a:t>
                      </a:r>
                    </a:p>
                  </a:txBody>
                  <a:tcPr marL="24050" marR="24050" marT="12025" marB="12025" anchor="ctr"/>
                </a:tc>
                <a:extLst>
                  <a:ext uri="{0D108BD9-81ED-4DB2-BD59-A6C34878D82A}">
                    <a16:rowId xmlns:a16="http://schemas.microsoft.com/office/drawing/2014/main" val="626609548"/>
                  </a:ext>
                </a:extLst>
              </a:tr>
              <a:tr h="495985">
                <a:tc>
                  <a:txBody>
                    <a:bodyPr/>
                    <a:lstStyle/>
                    <a:p>
                      <a:r>
                        <a:rPr lang="en-US" sz="1800" dirty="0"/>
                        <a:t>2:00 PM - 2:15 PM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1585589204"/>
                  </a:ext>
                </a:extLst>
              </a:tr>
              <a:tr h="889464">
                <a:tc>
                  <a:txBody>
                    <a:bodyPr/>
                    <a:lstStyle/>
                    <a:p>
                      <a:r>
                        <a:rPr lang="en-US" sz="1800" dirty="0"/>
                        <a:t>2:15 PM - 2:30 PM</a:t>
                      </a:r>
                    </a:p>
                  </a:txBody>
                  <a:tcPr marL="24050" marR="24050" marT="12025" marB="12025" anchor="ctr"/>
                </a:tc>
                <a:tc>
                  <a:txBody>
                    <a:bodyPr/>
                    <a:lstStyle/>
                    <a:p>
                      <a:r>
                        <a:rPr lang="en-US" sz="1800" dirty="0"/>
                        <a:t>Lab #8</a:t>
                      </a:r>
                    </a:p>
                  </a:txBody>
                  <a:tcPr marL="24050" marR="24050" marT="12025" marB="12025" anchor="ctr"/>
                </a:tc>
                <a:tc>
                  <a:txBody>
                    <a:bodyPr/>
                    <a:lstStyle/>
                    <a:p>
                      <a:r>
                        <a:rPr lang="en-US" sz="1800" dirty="0"/>
                        <a:t>Build</a:t>
                      </a:r>
                      <a:r>
                        <a:rPr lang="en-US" sz="1800" baseline="0" dirty="0"/>
                        <a:t> your own API</a:t>
                      </a:r>
                      <a:endParaRPr lang="en-US" sz="1800" dirty="0"/>
                    </a:p>
                  </a:txBody>
                  <a:tcPr marL="24050" marR="24050" marT="12025" marB="12025" anchor="ctr"/>
                </a:tc>
                <a:extLst>
                  <a:ext uri="{0D108BD9-81ED-4DB2-BD59-A6C34878D82A}">
                    <a16:rowId xmlns:a16="http://schemas.microsoft.com/office/drawing/2014/main" val="2621910499"/>
                  </a:ext>
                </a:extLst>
              </a:tr>
              <a:tr h="495985">
                <a:tc>
                  <a:txBody>
                    <a:bodyPr/>
                    <a:lstStyle/>
                    <a:p>
                      <a:r>
                        <a:rPr lang="en-US" sz="1800" dirty="0"/>
                        <a:t>2:30 PM – 3:00 PM</a:t>
                      </a:r>
                    </a:p>
                  </a:txBody>
                  <a:tcPr marL="24050" marR="24050" marT="12025" marB="12025" anchor="ctr"/>
                </a:tc>
                <a:tc>
                  <a:txBody>
                    <a:bodyPr/>
                    <a:lstStyle/>
                    <a:p>
                      <a:r>
                        <a:rPr lang="en-US" sz="1800" dirty="0"/>
                        <a:t>Session #5: Dependency Injection</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2352580152"/>
                  </a:ext>
                </a:extLst>
              </a:tr>
              <a:tr h="889464">
                <a:tc>
                  <a:txBody>
                    <a:bodyPr/>
                    <a:lstStyle/>
                    <a:p>
                      <a:r>
                        <a:rPr lang="en-US" sz="1800" dirty="0"/>
                        <a:t>3:00 PM – 3:15 PM</a:t>
                      </a:r>
                    </a:p>
                  </a:txBody>
                  <a:tcPr marL="24050" marR="24050" marT="12025" marB="12025" anchor="ctr"/>
                </a:tc>
                <a:tc>
                  <a:txBody>
                    <a:bodyPr/>
                    <a:lstStyle/>
                    <a:p>
                      <a:r>
                        <a:rPr lang="en-US" sz="1800"/>
                        <a:t>Lab #5</a:t>
                      </a:r>
                    </a:p>
                  </a:txBody>
                  <a:tcPr marL="24050" marR="24050" marT="12025" marB="12025" anchor="ctr"/>
                </a:tc>
                <a:tc>
                  <a:txBody>
                    <a:bodyPr/>
                    <a:lstStyle/>
                    <a:p>
                      <a:r>
                        <a:rPr lang="en-US" sz="1800" dirty="0"/>
                        <a:t>Use DI for application services, add a unit test project</a:t>
                      </a:r>
                    </a:p>
                  </a:txBody>
                  <a:tcPr marL="24050" marR="24050" marT="12025" marB="12025" anchor="ctr"/>
                </a:tc>
                <a:extLst>
                  <a:ext uri="{0D108BD9-81ED-4DB2-BD59-A6C34878D82A}">
                    <a16:rowId xmlns:a16="http://schemas.microsoft.com/office/drawing/2014/main" val="3187155607"/>
                  </a:ext>
                </a:extLst>
              </a:tr>
              <a:tr h="738314">
                <a:tc>
                  <a:txBody>
                    <a:bodyPr/>
                    <a:lstStyle/>
                    <a:p>
                      <a:r>
                        <a:rPr lang="en-US" dirty="0"/>
                        <a:t>3:15 PM – 3:30 PM</a:t>
                      </a:r>
                    </a:p>
                  </a:txBody>
                  <a:tcPr anchor="ctr"/>
                </a:tc>
                <a:tc>
                  <a:txBody>
                    <a:bodyPr/>
                    <a:lstStyle/>
                    <a:p>
                      <a:r>
                        <a:rPr lang="sv-SE" dirty="0"/>
                        <a:t>Session #6: Razor &amp; Tag Helpers</a:t>
                      </a:r>
                    </a:p>
                  </a:txBody>
                  <a:tcPr anchor="ctr"/>
                </a:tc>
                <a:tc>
                  <a:txBody>
                    <a:bodyPr/>
                    <a:lstStyle/>
                    <a:p>
                      <a:r>
                        <a:rPr lang="en-US" dirty="0"/>
                        <a:t>Jeff</a:t>
                      </a:r>
                    </a:p>
                  </a:txBody>
                  <a:tcPr anchor="ctr"/>
                </a:tc>
                <a:extLst>
                  <a:ext uri="{0D108BD9-81ED-4DB2-BD59-A6C34878D82A}">
                    <a16:rowId xmlns:a16="http://schemas.microsoft.com/office/drawing/2014/main" val="2778024722"/>
                  </a:ext>
                </a:extLst>
              </a:tr>
              <a:tr h="568074">
                <a:tc>
                  <a:txBody>
                    <a:bodyPr/>
                    <a:lstStyle/>
                    <a:p>
                      <a:r>
                        <a:rPr lang="en-US" dirty="0"/>
                        <a:t>3:30 PM - 3:50 PM</a:t>
                      </a:r>
                    </a:p>
                  </a:txBody>
                  <a:tcPr anchor="ctr"/>
                </a:tc>
                <a:tc>
                  <a:txBody>
                    <a:bodyPr/>
                    <a:lstStyle/>
                    <a:p>
                      <a:r>
                        <a:rPr lang="en-US" dirty="0"/>
                        <a:t>Lab #6</a:t>
                      </a:r>
                    </a:p>
                  </a:txBody>
                  <a:tcPr anchor="ctr"/>
                </a:tc>
                <a:tc>
                  <a:txBody>
                    <a:bodyPr/>
                    <a:lstStyle/>
                    <a:p>
                      <a:r>
                        <a:rPr lang="en-US" dirty="0"/>
                        <a:t>Working</a:t>
                      </a:r>
                      <a:r>
                        <a:rPr lang="en-US" baseline="0" dirty="0"/>
                        <a:t> with Razor Tag Helpers</a:t>
                      </a:r>
                      <a:endParaRPr lang="en-US" dirty="0"/>
                    </a:p>
                  </a:txBody>
                  <a:tcPr anchor="ctr"/>
                </a:tc>
                <a:extLst>
                  <a:ext uri="{0D108BD9-81ED-4DB2-BD59-A6C34878D82A}">
                    <a16:rowId xmlns:a16="http://schemas.microsoft.com/office/drawing/2014/main" val="1375552914"/>
                  </a:ext>
                </a:extLst>
              </a:tr>
              <a:tr h="1057156">
                <a:tc>
                  <a:txBody>
                    <a:bodyPr/>
                    <a:lstStyle/>
                    <a:p>
                      <a:r>
                        <a:rPr lang="en-US" dirty="0"/>
                        <a:t>3:50 PM - 4:00 PM</a:t>
                      </a:r>
                    </a:p>
                  </a:txBody>
                  <a:tcPr anchor="ctr"/>
                </a:tc>
                <a:tc>
                  <a:txBody>
                    <a:bodyPr/>
                    <a:lstStyle/>
                    <a:p>
                      <a:r>
                        <a:rPr lang="en-US"/>
                        <a:t>Summary &amp; Conclusion</a:t>
                      </a:r>
                    </a:p>
                  </a:txBody>
                  <a:tcPr anchor="ctr"/>
                </a:tc>
                <a:tc>
                  <a:txBody>
                    <a:bodyPr/>
                    <a:lstStyle/>
                    <a:p>
                      <a:r>
                        <a:rPr lang="en-US" dirty="0"/>
                        <a:t>Maria + Jeff</a:t>
                      </a:r>
                    </a:p>
                  </a:txBody>
                  <a:tcPr/>
                </a:tc>
                <a:extLst>
                  <a:ext uri="{0D108BD9-81ED-4DB2-BD59-A6C34878D82A}">
                    <a16:rowId xmlns:a16="http://schemas.microsoft.com/office/drawing/2014/main" val="2600290422"/>
                  </a:ext>
                </a:extLst>
              </a:tr>
            </a:tbl>
          </a:graphicData>
        </a:graphic>
      </p:graphicFrame>
    </p:spTree>
    <p:extLst>
      <p:ext uri="{BB962C8B-B14F-4D97-AF65-F5344CB8AC3E}">
        <p14:creationId xmlns:p14="http://schemas.microsoft.com/office/powerpoint/2010/main" val="36710779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a:t>
            </a:r>
            <a:br>
              <a:rPr lang="en-US" dirty="0"/>
            </a:br>
            <a:r>
              <a:rPr lang="en-US" dirty="0"/>
              <a:t>Routing and MVC</a:t>
            </a:r>
            <a:endParaRPr lang="en-US" sz="3600" dirty="0"/>
          </a:p>
        </p:txBody>
      </p:sp>
      <p:sp>
        <p:nvSpPr>
          <p:cNvPr id="3" name="Text Placeholder 2"/>
          <p:cNvSpPr>
            <a:spLocks noGrp="1"/>
          </p:cNvSpPr>
          <p:nvPr>
            <p:ph type="body" sz="quarter" idx="12"/>
          </p:nvPr>
        </p:nvSpPr>
        <p:spPr/>
        <p:txBody>
          <a:bodyPr/>
          <a:lstStyle/>
          <a:p>
            <a:r>
              <a:rPr lang="en-US" sz="2400" dirty="0"/>
              <a:t>Maria Naggaga</a:t>
            </a:r>
          </a:p>
          <a:p>
            <a:r>
              <a:rPr lang="en-US" sz="2400" dirty="0"/>
              <a:t>Program Manager</a:t>
            </a:r>
          </a:p>
          <a:p>
            <a:r>
              <a:rPr lang="en-US" sz="2400" dirty="0"/>
              <a:t>@</a:t>
            </a:r>
            <a:r>
              <a:rPr lang="en-US" sz="2400" dirty="0" err="1"/>
              <a:t>ladynaggaga</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r>
              <a:rPr lang="en-US" dirty="0"/>
              <a:t> (session later)</a:t>
            </a:r>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4150390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30616</TotalTime>
  <Words>563</Words>
  <Application>Microsoft Office PowerPoint</Application>
  <PresentationFormat>Custom</PresentationFormat>
  <Paragraphs>113</Paragraphs>
  <Slides>10</Slides>
  <Notes>5</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PowerPoint Presentation</vt:lpstr>
      <vt:lpstr>PowerPoint Presentation</vt:lpstr>
      <vt:lpstr>Intro to Routing and MVC</vt:lpstr>
      <vt:lpstr>MVC</vt:lpstr>
      <vt:lpstr>What’s (pretty much) the same</vt:lpstr>
      <vt:lpstr>What’s new</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Jeff Fritz</cp:lastModifiedBy>
  <cp:revision>577</cp:revision>
  <cp:lastPrinted>2015-11-03T20:58:11Z</cp:lastPrinted>
  <dcterms:created xsi:type="dcterms:W3CDTF">2014-06-10T19:28:25Z</dcterms:created>
  <dcterms:modified xsi:type="dcterms:W3CDTF">2016-10-13T14:41:11Z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