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6.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8.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9.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0.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1.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6"/>
  </p:notesMasterIdLst>
  <p:handoutMasterIdLst>
    <p:handoutMasterId r:id="rId27"/>
  </p:handoutMasterIdLst>
  <p:sldIdLst>
    <p:sldId id="435" r:id="rId16"/>
    <p:sldId id="436" r:id="rId17"/>
    <p:sldId id="257" r:id="rId18"/>
    <p:sldId id="420" r:id="rId19"/>
    <p:sldId id="433" r:id="rId20"/>
    <p:sldId id="434" r:id="rId21"/>
    <p:sldId id="422" r:id="rId22"/>
    <p:sldId id="423" r:id="rId23"/>
    <p:sldId id="413" r:id="rId24"/>
    <p:sldId id="421" r:id="rId25"/>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7" autoAdjust="0"/>
    <p:restoredTop sz="92876" autoAdjust="0"/>
  </p:normalViewPr>
  <p:slideViewPr>
    <p:cSldViewPr>
      <p:cViewPr varScale="1">
        <p:scale>
          <a:sx n="89" d="100"/>
          <a:sy n="89" d="100"/>
        </p:scale>
        <p:origin x="44"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6.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10/13/2016 10:27</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10/13/2016 10:27</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get attendees to install bits ahead of time – Install Update 3 (or VS Code) and the ASP.NET Core</a:t>
            </a:r>
            <a:r>
              <a:rPr lang="en-US" baseline="0" dirty="0"/>
              <a:t> bits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10/13/2016 10:28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2176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10/13/2016 10:27</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3</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10/13/2016 10:27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39128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10/13/2016 10:27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80176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10/13/2016 10:27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37866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Master" Target="../slideMasters/slideMaster5.xml"/><Relationship Id="rId4" Type="http://schemas.openxmlformats.org/officeDocument/2006/relationships/image" Target="../media/image32.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4.png"/></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18.wmf"/></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6.xml"/><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 Id="rId4" Type="http://schemas.openxmlformats.org/officeDocument/2006/relationships/image" Target="../media/image21.png"/></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8.xml"/><Relationship Id="rId4" Type="http://schemas.openxmlformats.org/officeDocument/2006/relationships/image" Target="../media/image18.wmf"/></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8.xml"/><Relationship Id="rId4" Type="http://schemas.openxmlformats.org/officeDocument/2006/relationships/image" Target="../media/image17.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8.xml"/><Relationship Id="rId4" Type="http://schemas.openxmlformats.org/officeDocument/2006/relationships/image" Target="../media/image21.png"/></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8.wmf"/></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 Id="rId4" Type="http://schemas.openxmlformats.org/officeDocument/2006/relationships/image" Target="../media/image21.pn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29.xml"/><Relationship Id="rId13" Type="http://schemas.openxmlformats.org/officeDocument/2006/relationships/slideLayout" Target="../slideLayouts/slideLayout234.xml"/><Relationship Id="rId3" Type="http://schemas.openxmlformats.org/officeDocument/2006/relationships/slideLayout" Target="../slideLayouts/slideLayout224.xml"/><Relationship Id="rId7" Type="http://schemas.openxmlformats.org/officeDocument/2006/relationships/slideLayout" Target="../slideLayouts/slideLayout228.xml"/><Relationship Id="rId12" Type="http://schemas.openxmlformats.org/officeDocument/2006/relationships/slideLayout" Target="../slideLayouts/slideLayout233.xml"/><Relationship Id="rId17" Type="http://schemas.openxmlformats.org/officeDocument/2006/relationships/image" Target="../media/image35.png"/><Relationship Id="rId2" Type="http://schemas.openxmlformats.org/officeDocument/2006/relationships/slideLayout" Target="../slideLayouts/slideLayout223.xml"/><Relationship Id="rId16" Type="http://schemas.openxmlformats.org/officeDocument/2006/relationships/theme" Target="../theme/theme10.xml"/><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slideLayout" Target="../slideLayouts/slideLayout232.xml"/><Relationship Id="rId5" Type="http://schemas.openxmlformats.org/officeDocument/2006/relationships/slideLayout" Target="../slideLayouts/slideLayout226.xml"/><Relationship Id="rId15" Type="http://schemas.openxmlformats.org/officeDocument/2006/relationships/slideLayout" Target="../slideLayouts/slideLayout236.xml"/><Relationship Id="rId10" Type="http://schemas.openxmlformats.org/officeDocument/2006/relationships/slideLayout" Target="../slideLayouts/slideLayout231.xml"/><Relationship Id="rId4" Type="http://schemas.openxmlformats.org/officeDocument/2006/relationships/slideLayout" Target="../slideLayouts/slideLayout225.xml"/><Relationship Id="rId9" Type="http://schemas.openxmlformats.org/officeDocument/2006/relationships/slideLayout" Target="../slideLayouts/slideLayout230.xml"/><Relationship Id="rId14" Type="http://schemas.openxmlformats.org/officeDocument/2006/relationships/slideLayout" Target="../slideLayouts/slideLayout23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44.xml"/><Relationship Id="rId13" Type="http://schemas.openxmlformats.org/officeDocument/2006/relationships/slideLayout" Target="../slideLayouts/slideLayout249.xml"/><Relationship Id="rId18" Type="http://schemas.openxmlformats.org/officeDocument/2006/relationships/slideLayout" Target="../slideLayouts/slideLayout254.xml"/><Relationship Id="rId3" Type="http://schemas.openxmlformats.org/officeDocument/2006/relationships/slideLayout" Target="../slideLayouts/slideLayout239.xml"/><Relationship Id="rId7" Type="http://schemas.openxmlformats.org/officeDocument/2006/relationships/slideLayout" Target="../slideLayouts/slideLayout243.xml"/><Relationship Id="rId12" Type="http://schemas.openxmlformats.org/officeDocument/2006/relationships/slideLayout" Target="../slideLayouts/slideLayout248.xml"/><Relationship Id="rId17" Type="http://schemas.openxmlformats.org/officeDocument/2006/relationships/slideLayout" Target="../slideLayouts/slideLayout253.xml"/><Relationship Id="rId2" Type="http://schemas.openxmlformats.org/officeDocument/2006/relationships/slideLayout" Target="../slideLayouts/slideLayout238.xml"/><Relationship Id="rId16" Type="http://schemas.openxmlformats.org/officeDocument/2006/relationships/slideLayout" Target="../slideLayouts/slideLayout252.xml"/><Relationship Id="rId20" Type="http://schemas.openxmlformats.org/officeDocument/2006/relationships/image" Target="../media/image38.emf"/><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5" Type="http://schemas.openxmlformats.org/officeDocument/2006/relationships/slideLayout" Target="../slideLayouts/slideLayout241.xml"/><Relationship Id="rId15" Type="http://schemas.openxmlformats.org/officeDocument/2006/relationships/slideLayout" Target="../slideLayouts/slideLayout251.xml"/><Relationship Id="rId10" Type="http://schemas.openxmlformats.org/officeDocument/2006/relationships/slideLayout" Target="../slideLayouts/slideLayout246.xml"/><Relationship Id="rId19" Type="http://schemas.openxmlformats.org/officeDocument/2006/relationships/theme" Target="../theme/theme11.xml"/><Relationship Id="rId4" Type="http://schemas.openxmlformats.org/officeDocument/2006/relationships/slideLayout" Target="../slideLayouts/slideLayout240.xml"/><Relationship Id="rId9" Type="http://schemas.openxmlformats.org/officeDocument/2006/relationships/slideLayout" Target="../slideLayouts/slideLayout245.xml"/><Relationship Id="rId14" Type="http://schemas.openxmlformats.org/officeDocument/2006/relationships/slideLayout" Target="../slideLayouts/slideLayout25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3" Type="http://schemas.openxmlformats.org/officeDocument/2006/relationships/slideLayout" Target="../slideLayouts/slideLayout257.xml"/><Relationship Id="rId7" Type="http://schemas.openxmlformats.org/officeDocument/2006/relationships/slideLayout" Target="../slideLayouts/slideLayout261.xml"/><Relationship Id="rId12" Type="http://schemas.openxmlformats.org/officeDocument/2006/relationships/slideLayout" Target="../slideLayouts/slideLayout266.xml"/><Relationship Id="rId2" Type="http://schemas.openxmlformats.org/officeDocument/2006/relationships/slideLayout" Target="../slideLayouts/slideLayout256.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5" Type="http://schemas.openxmlformats.org/officeDocument/2006/relationships/slideLayout" Target="../slideLayouts/slideLayout259.xml"/><Relationship Id="rId15" Type="http://schemas.openxmlformats.org/officeDocument/2006/relationships/image" Target="../media/image38.emf"/><Relationship Id="rId10" Type="http://schemas.openxmlformats.org/officeDocument/2006/relationships/slideLayout" Target="../slideLayouts/slideLayout264.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8.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6"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theme" Target="../theme/theme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 Type="http://schemas.openxmlformats.org/officeDocument/2006/relationships/slideLayout" Target="../slideLayouts/slideLayout130.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29" Type="http://schemas.openxmlformats.org/officeDocument/2006/relationships/slideLayout" Target="../slideLayouts/slideLayout156.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theme" Target="../theme/theme6.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theme" Target="../theme/theme7.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82.xml"/><Relationship Id="rId13" Type="http://schemas.openxmlformats.org/officeDocument/2006/relationships/slideLayout" Target="../slideLayouts/slideLayout187.xml"/><Relationship Id="rId18" Type="http://schemas.openxmlformats.org/officeDocument/2006/relationships/slideLayout" Target="../slideLayouts/slideLayout192.xml"/><Relationship Id="rId26" Type="http://schemas.openxmlformats.org/officeDocument/2006/relationships/slideLayout" Target="../slideLayouts/slideLayout200.xml"/><Relationship Id="rId3" Type="http://schemas.openxmlformats.org/officeDocument/2006/relationships/slideLayout" Target="../slideLayouts/slideLayout177.xml"/><Relationship Id="rId21" Type="http://schemas.openxmlformats.org/officeDocument/2006/relationships/slideLayout" Target="../slideLayouts/slideLayout195.xml"/><Relationship Id="rId34" Type="http://schemas.openxmlformats.org/officeDocument/2006/relationships/slideLayout" Target="../slideLayouts/slideLayout208.xml"/><Relationship Id="rId7" Type="http://schemas.openxmlformats.org/officeDocument/2006/relationships/slideLayout" Target="../slideLayouts/slideLayout181.xml"/><Relationship Id="rId12" Type="http://schemas.openxmlformats.org/officeDocument/2006/relationships/slideLayout" Target="../slideLayouts/slideLayout186.xml"/><Relationship Id="rId17" Type="http://schemas.openxmlformats.org/officeDocument/2006/relationships/slideLayout" Target="../slideLayouts/slideLayout191.xml"/><Relationship Id="rId25" Type="http://schemas.openxmlformats.org/officeDocument/2006/relationships/slideLayout" Target="../slideLayouts/slideLayout199.xml"/><Relationship Id="rId33" Type="http://schemas.openxmlformats.org/officeDocument/2006/relationships/slideLayout" Target="../slideLayouts/slideLayout207.xml"/><Relationship Id="rId2" Type="http://schemas.openxmlformats.org/officeDocument/2006/relationships/slideLayout" Target="../slideLayouts/slideLayout176.xml"/><Relationship Id="rId16" Type="http://schemas.openxmlformats.org/officeDocument/2006/relationships/slideLayout" Target="../slideLayouts/slideLayout190.xml"/><Relationship Id="rId20" Type="http://schemas.openxmlformats.org/officeDocument/2006/relationships/slideLayout" Target="../slideLayouts/slideLayout194.xml"/><Relationship Id="rId29" Type="http://schemas.openxmlformats.org/officeDocument/2006/relationships/slideLayout" Target="../slideLayouts/slideLayout203.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24" Type="http://schemas.openxmlformats.org/officeDocument/2006/relationships/slideLayout" Target="../slideLayouts/slideLayout198.xml"/><Relationship Id="rId32" Type="http://schemas.openxmlformats.org/officeDocument/2006/relationships/slideLayout" Target="../slideLayouts/slideLayout206.xml"/><Relationship Id="rId5" Type="http://schemas.openxmlformats.org/officeDocument/2006/relationships/slideLayout" Target="../slideLayouts/slideLayout179.xml"/><Relationship Id="rId15" Type="http://schemas.openxmlformats.org/officeDocument/2006/relationships/slideLayout" Target="../slideLayouts/slideLayout189.xml"/><Relationship Id="rId23" Type="http://schemas.openxmlformats.org/officeDocument/2006/relationships/slideLayout" Target="../slideLayouts/slideLayout197.xml"/><Relationship Id="rId28" Type="http://schemas.openxmlformats.org/officeDocument/2006/relationships/slideLayout" Target="../slideLayouts/slideLayout202.xml"/><Relationship Id="rId36" Type="http://schemas.openxmlformats.org/officeDocument/2006/relationships/theme" Target="../theme/theme8.xml"/><Relationship Id="rId10" Type="http://schemas.openxmlformats.org/officeDocument/2006/relationships/slideLayout" Target="../slideLayouts/slideLayout184.xml"/><Relationship Id="rId19" Type="http://schemas.openxmlformats.org/officeDocument/2006/relationships/slideLayout" Target="../slideLayouts/slideLayout193.xml"/><Relationship Id="rId31" Type="http://schemas.openxmlformats.org/officeDocument/2006/relationships/slideLayout" Target="../slideLayouts/slideLayout205.xml"/><Relationship Id="rId4" Type="http://schemas.openxmlformats.org/officeDocument/2006/relationships/slideLayout" Target="../slideLayouts/slideLayout178.xml"/><Relationship Id="rId9" Type="http://schemas.openxmlformats.org/officeDocument/2006/relationships/slideLayout" Target="../slideLayouts/slideLayout183.xml"/><Relationship Id="rId14" Type="http://schemas.openxmlformats.org/officeDocument/2006/relationships/slideLayout" Target="../slideLayouts/slideLayout188.xml"/><Relationship Id="rId22" Type="http://schemas.openxmlformats.org/officeDocument/2006/relationships/slideLayout" Target="../slideLayouts/slideLayout196.xml"/><Relationship Id="rId27" Type="http://schemas.openxmlformats.org/officeDocument/2006/relationships/slideLayout" Target="../slideLayouts/slideLayout201.xml"/><Relationship Id="rId30" Type="http://schemas.openxmlformats.org/officeDocument/2006/relationships/slideLayout" Target="../slideLayouts/slideLayout204.xml"/><Relationship Id="rId35" Type="http://schemas.openxmlformats.org/officeDocument/2006/relationships/slideLayout" Target="../slideLayouts/slideLayout20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theme" Target="../theme/theme9.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sp.net/en/latest/fundamentals/routing.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docs.asp.net/en/latest/fundamentals/localization.htm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83263" y="114019"/>
          <a:ext cx="12069948" cy="6675050"/>
        </p:xfrm>
        <a:graphic>
          <a:graphicData uri="http://schemas.openxmlformats.org/drawingml/2006/table">
            <a:tbl>
              <a:tblPr firstRow="1">
                <a:tableStyleId>{1E171933-4619-4E11-9A3F-F7608DF75F80}</a:tableStyleId>
              </a:tblPr>
              <a:tblGrid>
                <a:gridCol w="2468853">
                  <a:extLst>
                    <a:ext uri="{9D8B030D-6E8A-4147-A177-3AD203B41FA5}">
                      <a16:colId xmlns:a16="http://schemas.microsoft.com/office/drawing/2014/main" val="2882920816"/>
                    </a:ext>
                  </a:extLst>
                </a:gridCol>
                <a:gridCol w="5486340">
                  <a:extLst>
                    <a:ext uri="{9D8B030D-6E8A-4147-A177-3AD203B41FA5}">
                      <a16:colId xmlns:a16="http://schemas.microsoft.com/office/drawing/2014/main" val="671627900"/>
                    </a:ext>
                  </a:extLst>
                </a:gridCol>
                <a:gridCol w="4114755">
                  <a:extLst>
                    <a:ext uri="{9D8B030D-6E8A-4147-A177-3AD203B41FA5}">
                      <a16:colId xmlns:a16="http://schemas.microsoft.com/office/drawing/2014/main" val="1702352092"/>
                    </a:ext>
                  </a:extLst>
                </a:gridCol>
              </a:tblGrid>
              <a:tr h="539356">
                <a:tc>
                  <a:txBody>
                    <a:bodyPr/>
                    <a:lstStyle/>
                    <a:p>
                      <a:r>
                        <a:rPr lang="en-US" sz="1800" dirty="0"/>
                        <a:t>Time</a:t>
                      </a:r>
                    </a:p>
                  </a:txBody>
                  <a:tcPr marL="24050" marR="24050" marT="12025" marB="12025" anchor="ctr"/>
                </a:tc>
                <a:tc>
                  <a:txBody>
                    <a:bodyPr/>
                    <a:lstStyle/>
                    <a:p>
                      <a:r>
                        <a:rPr lang="en-US" sz="1800" dirty="0"/>
                        <a:t>Title</a:t>
                      </a:r>
                    </a:p>
                  </a:txBody>
                  <a:tcPr marL="24050" marR="24050" marT="12025" marB="12025" anchor="ctr"/>
                </a:tc>
                <a:tc>
                  <a:txBody>
                    <a:bodyPr/>
                    <a:lstStyle/>
                    <a:p>
                      <a:endParaRPr lang="en-US" sz="1800"/>
                    </a:p>
                  </a:txBody>
                  <a:tcPr marL="24050" marR="24050" marT="12025" marB="12025" anchor="ctr"/>
                </a:tc>
                <a:extLst>
                  <a:ext uri="{0D108BD9-81ED-4DB2-BD59-A6C34878D82A}">
                    <a16:rowId xmlns:a16="http://schemas.microsoft.com/office/drawing/2014/main" val="287967560"/>
                  </a:ext>
                </a:extLst>
              </a:tr>
              <a:tr h="539356">
                <a:tc>
                  <a:txBody>
                    <a:bodyPr/>
                    <a:lstStyle/>
                    <a:p>
                      <a:r>
                        <a:rPr lang="en-US" sz="1800" dirty="0"/>
                        <a:t>9:00 AM - 9:05 AM</a:t>
                      </a:r>
                    </a:p>
                  </a:txBody>
                  <a:tcPr marL="24050" marR="24050" marT="12025" marB="12025" anchor="ctr"/>
                </a:tc>
                <a:tc>
                  <a:txBody>
                    <a:bodyPr/>
                    <a:lstStyle/>
                    <a:p>
                      <a:r>
                        <a:rPr lang="en-US" sz="1800" dirty="0"/>
                        <a:t>Introduction &amp; Day Overview</a:t>
                      </a:r>
                    </a:p>
                  </a:txBody>
                  <a:tcPr marL="24050" marR="24050" marT="12025" marB="12025" anchor="ctr"/>
                </a:tc>
                <a:tc>
                  <a:txBody>
                    <a:bodyPr/>
                    <a:lstStyle/>
                    <a:p>
                      <a:r>
                        <a:rPr lang="en-US" sz="1800" dirty="0"/>
                        <a:t>Jeff + Maria</a:t>
                      </a:r>
                    </a:p>
                  </a:txBody>
                  <a:tcPr marL="24050" marR="24050" marT="12025" marB="12025" anchor="ctr"/>
                </a:tc>
                <a:extLst>
                  <a:ext uri="{0D108BD9-81ED-4DB2-BD59-A6C34878D82A}">
                    <a16:rowId xmlns:a16="http://schemas.microsoft.com/office/drawing/2014/main" val="3609171151"/>
                  </a:ext>
                </a:extLst>
              </a:tr>
              <a:tr h="802875">
                <a:tc>
                  <a:txBody>
                    <a:bodyPr/>
                    <a:lstStyle/>
                    <a:p>
                      <a:r>
                        <a:rPr lang="en-US" sz="1800" dirty="0"/>
                        <a:t>9:15 AM - 10:00 AM</a:t>
                      </a:r>
                    </a:p>
                  </a:txBody>
                  <a:tcPr marL="24050" marR="24050" marT="12025" marB="12025" anchor="ctr"/>
                </a:tc>
                <a:tc>
                  <a:txBody>
                    <a:bodyPr/>
                    <a:lstStyle/>
                    <a:p>
                      <a:r>
                        <a:rPr lang="en-US" sz="1800"/>
                        <a:t>Session #1: Introduction to the .NET Core SDK</a:t>
                      </a:r>
                    </a:p>
                  </a:txBody>
                  <a:tcPr marL="24050" marR="24050" marT="12025" marB="12025" anchor="ctr"/>
                </a:tc>
                <a:tc>
                  <a:txBody>
                    <a:bodyPr/>
                    <a:lstStyle/>
                    <a:p>
                      <a:r>
                        <a:rPr lang="en-US" sz="1800" dirty="0"/>
                        <a:t>Maria</a:t>
                      </a:r>
                    </a:p>
                  </a:txBody>
                  <a:tcPr marL="24050" marR="24050" marT="12025" marB="12025" anchor="ctr"/>
                </a:tc>
                <a:extLst>
                  <a:ext uri="{0D108BD9-81ED-4DB2-BD59-A6C34878D82A}">
                    <a16:rowId xmlns:a16="http://schemas.microsoft.com/office/drawing/2014/main" val="2778024722"/>
                  </a:ext>
                </a:extLst>
              </a:tr>
              <a:tr h="539356">
                <a:tc>
                  <a:txBody>
                    <a:bodyPr/>
                    <a:lstStyle/>
                    <a:p>
                      <a:r>
                        <a:rPr lang="en-US" sz="1800" dirty="0"/>
                        <a:t>10:00 AM - 10:15 AM</a:t>
                      </a:r>
                    </a:p>
                  </a:txBody>
                  <a:tcPr marL="24050" marR="24050" marT="12025" marB="12025" anchor="ctr"/>
                </a:tc>
                <a:tc>
                  <a:txBody>
                    <a:bodyPr/>
                    <a:lstStyle/>
                    <a:p>
                      <a:r>
                        <a:rPr lang="en-US" sz="1800" dirty="0"/>
                        <a:t>Break</a:t>
                      </a:r>
                    </a:p>
                  </a:txBody>
                  <a:tcPr marL="24050" marR="24050" marT="12025" marB="12025" anchor="ctr"/>
                </a:tc>
                <a:tc>
                  <a:txBody>
                    <a:bodyPr/>
                    <a:lstStyle/>
                    <a:p>
                      <a:endParaRPr lang="en-US" sz="1800" dirty="0"/>
                    </a:p>
                  </a:txBody>
                  <a:tcPr marL="24050" marR="24050" marT="12025" marB="12025" anchor="ctr"/>
                </a:tc>
                <a:extLst>
                  <a:ext uri="{0D108BD9-81ED-4DB2-BD59-A6C34878D82A}">
                    <a16:rowId xmlns:a16="http://schemas.microsoft.com/office/drawing/2014/main" val="3664464281"/>
                  </a:ext>
                </a:extLst>
              </a:tr>
              <a:tr h="539356">
                <a:tc>
                  <a:txBody>
                    <a:bodyPr/>
                    <a:lstStyle/>
                    <a:p>
                      <a:r>
                        <a:rPr lang="en-US" sz="1800" dirty="0"/>
                        <a:t>10:15 AM - 10:45 AM</a:t>
                      </a:r>
                    </a:p>
                  </a:txBody>
                  <a:tcPr marL="24050" marR="24050" marT="12025" marB="12025" anchor="ctr"/>
                </a:tc>
                <a:tc>
                  <a:txBody>
                    <a:bodyPr/>
                    <a:lstStyle/>
                    <a:p>
                      <a:r>
                        <a:rPr lang="en-US" sz="1800"/>
                        <a:t>Lab #1</a:t>
                      </a:r>
                    </a:p>
                  </a:txBody>
                  <a:tcPr marL="24050" marR="24050" marT="12025" marB="12025" anchor="ctr"/>
                </a:tc>
                <a:tc>
                  <a:txBody>
                    <a:bodyPr/>
                    <a:lstStyle/>
                    <a:p>
                      <a:r>
                        <a:rPr lang="en-US" sz="1800" dirty="0"/>
                        <a:t>Get bits installed, create first app</a:t>
                      </a:r>
                    </a:p>
                  </a:txBody>
                  <a:tcPr marL="24050" marR="24050" marT="12025" marB="12025" anchor="ctr"/>
                </a:tc>
                <a:extLst>
                  <a:ext uri="{0D108BD9-81ED-4DB2-BD59-A6C34878D82A}">
                    <a16:rowId xmlns:a16="http://schemas.microsoft.com/office/drawing/2014/main" val="455752608"/>
                  </a:ext>
                </a:extLst>
              </a:tr>
              <a:tr h="802875">
                <a:tc>
                  <a:txBody>
                    <a:bodyPr/>
                    <a:lstStyle/>
                    <a:p>
                      <a:r>
                        <a:rPr lang="en-US" sz="1800" dirty="0"/>
                        <a:t>10:45 AM - 11:30 AM</a:t>
                      </a:r>
                    </a:p>
                  </a:txBody>
                  <a:tcPr marL="24050" marR="24050" marT="12025" marB="12025" anchor="ctr"/>
                </a:tc>
                <a:tc>
                  <a:txBody>
                    <a:bodyPr/>
                    <a:lstStyle/>
                    <a:p>
                      <a:r>
                        <a:rPr lang="en-US" sz="1800" dirty="0"/>
                        <a:t>Session #2: Introduction to ASP.NET Core</a:t>
                      </a:r>
                    </a:p>
                  </a:txBody>
                  <a:tcPr marL="24050" marR="24050" marT="12025" marB="12025" anchor="ctr"/>
                </a:tc>
                <a:tc>
                  <a:txBody>
                    <a:bodyPr/>
                    <a:lstStyle/>
                    <a:p>
                      <a:r>
                        <a:rPr lang="en-US" sz="1800" dirty="0"/>
                        <a:t>Jeff</a:t>
                      </a:r>
                    </a:p>
                  </a:txBody>
                  <a:tcPr marL="24050" marR="24050" marT="12025" marB="12025" anchor="ctr"/>
                </a:tc>
                <a:extLst>
                  <a:ext uri="{0D108BD9-81ED-4DB2-BD59-A6C34878D82A}">
                    <a16:rowId xmlns:a16="http://schemas.microsoft.com/office/drawing/2014/main" val="571918720"/>
                  </a:ext>
                </a:extLst>
              </a:tr>
              <a:tr h="1030289">
                <a:tc>
                  <a:txBody>
                    <a:bodyPr/>
                    <a:lstStyle/>
                    <a:p>
                      <a:r>
                        <a:rPr lang="en-US" sz="1800"/>
                        <a:t>11:30 AM - 12:00 PM</a:t>
                      </a:r>
                    </a:p>
                  </a:txBody>
                  <a:tcPr marL="24050" marR="24050" marT="12025" marB="12025" anchor="ctr"/>
                </a:tc>
                <a:tc>
                  <a:txBody>
                    <a:bodyPr/>
                    <a:lstStyle/>
                    <a:p>
                      <a:r>
                        <a:rPr lang="en-US" sz="1800"/>
                        <a:t>Lab #2</a:t>
                      </a:r>
                    </a:p>
                  </a:txBody>
                  <a:tcPr marL="24050" marR="24050" marT="12025" marB="12025" anchor="ctr"/>
                </a:tc>
                <a:tc>
                  <a:txBody>
                    <a:bodyPr/>
                    <a:lstStyle/>
                    <a:p>
                      <a:r>
                        <a:rPr lang="en-US" sz="1800" dirty="0" err="1"/>
                        <a:t>WebHost</a:t>
                      </a:r>
                      <a:r>
                        <a:rPr lang="en-US" sz="1800" dirty="0"/>
                        <a:t>, Startup, Configuration, Environments, Middleware, &amp; IIS</a:t>
                      </a:r>
                    </a:p>
                  </a:txBody>
                  <a:tcPr marL="24050" marR="24050" marT="12025" marB="12025" anchor="ctr"/>
                </a:tc>
                <a:extLst>
                  <a:ext uri="{0D108BD9-81ED-4DB2-BD59-A6C34878D82A}">
                    <a16:rowId xmlns:a16="http://schemas.microsoft.com/office/drawing/2014/main" val="1002527045"/>
                  </a:ext>
                </a:extLst>
              </a:tr>
              <a:tr h="539356">
                <a:tc>
                  <a:txBody>
                    <a:bodyPr/>
                    <a:lstStyle/>
                    <a:p>
                      <a:r>
                        <a:rPr lang="en-US" sz="1800" dirty="0"/>
                        <a:t>12:00 PM - 12:30 PM</a:t>
                      </a:r>
                    </a:p>
                  </a:txBody>
                  <a:tcPr marL="24050" marR="24050" marT="12025" marB="12025" anchor="ctr"/>
                </a:tc>
                <a:tc>
                  <a:txBody>
                    <a:bodyPr/>
                    <a:lstStyle/>
                    <a:p>
                      <a:r>
                        <a:rPr lang="en-US" sz="1800" dirty="0"/>
                        <a:t>Lunch</a:t>
                      </a:r>
                    </a:p>
                  </a:txBody>
                  <a:tcPr marL="24050" marR="24050" marT="12025" marB="12025" anchor="ctr"/>
                </a:tc>
                <a:tc>
                  <a:txBody>
                    <a:bodyPr/>
                    <a:lstStyle/>
                    <a:p>
                      <a:endParaRPr lang="en-US" sz="1800" dirty="0"/>
                    </a:p>
                  </a:txBody>
                  <a:tcPr marL="24050" marR="24050" marT="12025" marB="12025" anchor="ctr"/>
                </a:tc>
                <a:extLst>
                  <a:ext uri="{0D108BD9-81ED-4DB2-BD59-A6C34878D82A}">
                    <a16:rowId xmlns:a16="http://schemas.microsoft.com/office/drawing/2014/main" val="4059105860"/>
                  </a:ext>
                </a:extLst>
              </a:tr>
              <a:tr h="802875">
                <a:tc>
                  <a:txBody>
                    <a:bodyPr/>
                    <a:lstStyle/>
                    <a:p>
                      <a:r>
                        <a:rPr lang="en-US" sz="1800" dirty="0"/>
                        <a:t>12:30 PM - 1:00 PM</a:t>
                      </a:r>
                    </a:p>
                  </a:txBody>
                  <a:tcPr marL="24050" marR="24050" marT="12025" marB="12025" anchor="ctr"/>
                </a:tc>
                <a:tc>
                  <a:txBody>
                    <a:bodyPr/>
                    <a:lstStyle/>
                    <a:p>
                      <a:r>
                        <a:rPr lang="en-US" sz="1800" dirty="0"/>
                        <a:t>Session #3: Introduction to Routing &amp; MVC</a:t>
                      </a:r>
                    </a:p>
                  </a:txBody>
                  <a:tcPr marL="24050" marR="24050" marT="12025" marB="12025" anchor="ctr"/>
                </a:tc>
                <a:tc>
                  <a:txBody>
                    <a:bodyPr/>
                    <a:lstStyle/>
                    <a:p>
                      <a:r>
                        <a:rPr lang="en-US" sz="1800" dirty="0"/>
                        <a:t>Maria</a:t>
                      </a:r>
                    </a:p>
                  </a:txBody>
                  <a:tcPr marL="24050" marR="24050" marT="12025" marB="12025" anchor="ctr"/>
                </a:tc>
                <a:extLst>
                  <a:ext uri="{0D108BD9-81ED-4DB2-BD59-A6C34878D82A}">
                    <a16:rowId xmlns:a16="http://schemas.microsoft.com/office/drawing/2014/main" val="1862114265"/>
                  </a:ext>
                </a:extLst>
              </a:tr>
              <a:tr h="539356">
                <a:tc>
                  <a:txBody>
                    <a:bodyPr/>
                    <a:lstStyle/>
                    <a:p>
                      <a:r>
                        <a:rPr lang="en-US" sz="1800" dirty="0"/>
                        <a:t>1:00 PM – 1:30 PM</a:t>
                      </a:r>
                    </a:p>
                  </a:txBody>
                  <a:tcPr marL="24050" marR="24050" marT="12025" marB="12025" anchor="ctr"/>
                </a:tc>
                <a:tc>
                  <a:txBody>
                    <a:bodyPr/>
                    <a:lstStyle/>
                    <a:p>
                      <a:r>
                        <a:rPr lang="en-US" sz="1800" dirty="0"/>
                        <a:t>Lab #3</a:t>
                      </a:r>
                    </a:p>
                  </a:txBody>
                  <a:tcPr marL="24050" marR="24050" marT="12025" marB="12025" anchor="ctr"/>
                </a:tc>
                <a:tc>
                  <a:txBody>
                    <a:bodyPr/>
                    <a:lstStyle/>
                    <a:p>
                      <a:r>
                        <a:rPr lang="fr-FR" sz="1800" dirty="0" err="1"/>
                        <a:t>Routing</a:t>
                      </a:r>
                      <a:r>
                        <a:rPr lang="fr-FR" sz="1800" dirty="0"/>
                        <a:t> patterns, MVC basics, etc.</a:t>
                      </a:r>
                    </a:p>
                  </a:txBody>
                  <a:tcPr marL="24050" marR="24050" marT="12025" marB="12025" anchor="ctr"/>
                </a:tc>
                <a:extLst>
                  <a:ext uri="{0D108BD9-81ED-4DB2-BD59-A6C34878D82A}">
                    <a16:rowId xmlns:a16="http://schemas.microsoft.com/office/drawing/2014/main" val="3358159244"/>
                  </a:ext>
                </a:extLst>
              </a:tr>
            </a:tbl>
          </a:graphicData>
        </a:graphic>
      </p:graphicFrame>
    </p:spTree>
    <p:extLst>
      <p:ext uri="{BB962C8B-B14F-4D97-AF65-F5344CB8AC3E}">
        <p14:creationId xmlns:p14="http://schemas.microsoft.com/office/powerpoint/2010/main" val="25361478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27448"/>
          </a:xfrm>
        </p:spPr>
        <p:txBody>
          <a:bodyPr/>
          <a:lstStyle/>
          <a:p>
            <a:r>
              <a:rPr lang="en-US" dirty="0"/>
              <a:t>Used to map requests to route handlers</a:t>
            </a:r>
          </a:p>
          <a:p>
            <a:r>
              <a:rPr lang="en-US" dirty="0"/>
              <a:t>Configured when the application starts up</a:t>
            </a:r>
          </a:p>
          <a:p>
            <a:r>
              <a:rPr lang="en-US" dirty="0"/>
              <a:t>Can extract values from the URL that will be used for request processing</a:t>
            </a:r>
          </a:p>
          <a:p>
            <a:r>
              <a:rPr lang="en-US" dirty="0"/>
              <a:t>Also responsible for generating links using the defined routes in ASP.NET apps</a:t>
            </a:r>
          </a:p>
          <a:p>
            <a:endParaRPr lang="en-US" dirty="0"/>
          </a:p>
          <a:p>
            <a:pPr marL="0" indent="0">
              <a:buNone/>
            </a:pPr>
            <a:r>
              <a:rPr lang="en-US" dirty="0">
                <a:hlinkClick r:id="rId3"/>
              </a:rPr>
              <a:t>https://docs.asp.net/en/latest/fundamentals/routing.html</a:t>
            </a:r>
            <a:r>
              <a:rPr lang="en-US" dirty="0"/>
              <a:t> </a:t>
            </a:r>
          </a:p>
        </p:txBody>
      </p:sp>
      <p:sp>
        <p:nvSpPr>
          <p:cNvPr id="3" name="Title 2"/>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78741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83263" y="571214"/>
          <a:ext cx="12069948" cy="6126412"/>
        </p:xfrm>
        <a:graphic>
          <a:graphicData uri="http://schemas.openxmlformats.org/drawingml/2006/table">
            <a:tbl>
              <a:tblPr firstRow="1">
                <a:tableStyleId>{1E171933-4619-4E11-9A3F-F7608DF75F80}</a:tableStyleId>
              </a:tblPr>
              <a:tblGrid>
                <a:gridCol w="2468853">
                  <a:extLst>
                    <a:ext uri="{9D8B030D-6E8A-4147-A177-3AD203B41FA5}">
                      <a16:colId xmlns:a16="http://schemas.microsoft.com/office/drawing/2014/main" val="2882920816"/>
                    </a:ext>
                  </a:extLst>
                </a:gridCol>
                <a:gridCol w="5486340">
                  <a:extLst>
                    <a:ext uri="{9D8B030D-6E8A-4147-A177-3AD203B41FA5}">
                      <a16:colId xmlns:a16="http://schemas.microsoft.com/office/drawing/2014/main" val="671627900"/>
                    </a:ext>
                  </a:extLst>
                </a:gridCol>
                <a:gridCol w="4114755">
                  <a:extLst>
                    <a:ext uri="{9D8B030D-6E8A-4147-A177-3AD203B41FA5}">
                      <a16:colId xmlns:a16="http://schemas.microsoft.com/office/drawing/2014/main" val="1702352092"/>
                    </a:ext>
                  </a:extLst>
                </a:gridCol>
              </a:tblGrid>
              <a:tr h="495985">
                <a:tc>
                  <a:txBody>
                    <a:bodyPr/>
                    <a:lstStyle/>
                    <a:p>
                      <a:r>
                        <a:rPr lang="en-US" sz="1800"/>
                        <a:t>Time</a:t>
                      </a:r>
                    </a:p>
                  </a:txBody>
                  <a:tcPr marL="24050" marR="24050" marT="12025" marB="12025" anchor="ctr"/>
                </a:tc>
                <a:tc>
                  <a:txBody>
                    <a:bodyPr/>
                    <a:lstStyle/>
                    <a:p>
                      <a:r>
                        <a:rPr lang="en-US" sz="1800" dirty="0"/>
                        <a:t>Title</a:t>
                      </a:r>
                    </a:p>
                  </a:txBody>
                  <a:tcPr marL="24050" marR="24050" marT="12025" marB="12025" anchor="ctr"/>
                </a:tc>
                <a:tc>
                  <a:txBody>
                    <a:bodyPr/>
                    <a:lstStyle/>
                    <a:p>
                      <a:endParaRPr lang="en-US" sz="1800"/>
                    </a:p>
                  </a:txBody>
                  <a:tcPr marL="24050" marR="24050" marT="12025" marB="12025" anchor="ctr"/>
                </a:tc>
                <a:extLst>
                  <a:ext uri="{0D108BD9-81ED-4DB2-BD59-A6C34878D82A}">
                    <a16:rowId xmlns:a16="http://schemas.microsoft.com/office/drawing/2014/main" val="287967560"/>
                  </a:ext>
                </a:extLst>
              </a:tr>
              <a:tr h="495985">
                <a:tc>
                  <a:txBody>
                    <a:bodyPr/>
                    <a:lstStyle/>
                    <a:p>
                      <a:r>
                        <a:rPr lang="en-US" sz="1800" dirty="0"/>
                        <a:t>1:30 PM - 2:00 PM</a:t>
                      </a:r>
                    </a:p>
                  </a:txBody>
                  <a:tcPr marL="24050" marR="24050" marT="12025" marB="12025" anchor="ctr"/>
                </a:tc>
                <a:tc>
                  <a:txBody>
                    <a:bodyPr/>
                    <a:lstStyle/>
                    <a:p>
                      <a:r>
                        <a:rPr lang="en-US" sz="1800" dirty="0"/>
                        <a:t>Session #4: Logging &amp; Error handling</a:t>
                      </a:r>
                    </a:p>
                  </a:txBody>
                  <a:tcPr marL="24050" marR="24050" marT="12025" marB="12025" anchor="ctr"/>
                </a:tc>
                <a:tc>
                  <a:txBody>
                    <a:bodyPr/>
                    <a:lstStyle/>
                    <a:p>
                      <a:r>
                        <a:rPr lang="en-US" sz="1800" dirty="0"/>
                        <a:t>Jeff</a:t>
                      </a:r>
                    </a:p>
                  </a:txBody>
                  <a:tcPr marL="24050" marR="24050" marT="12025" marB="12025" anchor="ctr"/>
                </a:tc>
                <a:extLst>
                  <a:ext uri="{0D108BD9-81ED-4DB2-BD59-A6C34878D82A}">
                    <a16:rowId xmlns:a16="http://schemas.microsoft.com/office/drawing/2014/main" val="626609548"/>
                  </a:ext>
                </a:extLst>
              </a:tr>
              <a:tr h="495985">
                <a:tc>
                  <a:txBody>
                    <a:bodyPr/>
                    <a:lstStyle/>
                    <a:p>
                      <a:r>
                        <a:rPr lang="en-US" sz="1800" dirty="0"/>
                        <a:t>2:00 PM - 2:15 PM</a:t>
                      </a:r>
                    </a:p>
                  </a:txBody>
                  <a:tcPr marL="24050" marR="24050" marT="12025" marB="12025" anchor="ctr"/>
                </a:tc>
                <a:tc>
                  <a:txBody>
                    <a:bodyPr/>
                    <a:lstStyle/>
                    <a:p>
                      <a:r>
                        <a:rPr lang="en-US" sz="1800" dirty="0"/>
                        <a:t>Break</a:t>
                      </a:r>
                    </a:p>
                  </a:txBody>
                  <a:tcPr marL="24050" marR="24050" marT="12025" marB="12025" anchor="ctr"/>
                </a:tc>
                <a:tc>
                  <a:txBody>
                    <a:bodyPr/>
                    <a:lstStyle/>
                    <a:p>
                      <a:endParaRPr lang="en-US" sz="1800" dirty="0"/>
                    </a:p>
                  </a:txBody>
                  <a:tcPr marL="24050" marR="24050" marT="12025" marB="12025" anchor="ctr"/>
                </a:tc>
                <a:extLst>
                  <a:ext uri="{0D108BD9-81ED-4DB2-BD59-A6C34878D82A}">
                    <a16:rowId xmlns:a16="http://schemas.microsoft.com/office/drawing/2014/main" val="1585589204"/>
                  </a:ext>
                </a:extLst>
              </a:tr>
              <a:tr h="889464">
                <a:tc>
                  <a:txBody>
                    <a:bodyPr/>
                    <a:lstStyle/>
                    <a:p>
                      <a:r>
                        <a:rPr lang="en-US" sz="1800" dirty="0"/>
                        <a:t>2:15 PM - 2:30 PM</a:t>
                      </a:r>
                    </a:p>
                  </a:txBody>
                  <a:tcPr marL="24050" marR="24050" marT="12025" marB="12025" anchor="ctr"/>
                </a:tc>
                <a:tc>
                  <a:txBody>
                    <a:bodyPr/>
                    <a:lstStyle/>
                    <a:p>
                      <a:r>
                        <a:rPr lang="en-US" sz="1800" dirty="0"/>
                        <a:t>Lab #4</a:t>
                      </a:r>
                    </a:p>
                  </a:txBody>
                  <a:tcPr marL="24050" marR="24050" marT="12025" marB="12025" anchor="ctr"/>
                </a:tc>
                <a:tc>
                  <a:txBody>
                    <a:bodyPr/>
                    <a:lstStyle/>
                    <a:p>
                      <a:r>
                        <a:rPr lang="en-US" sz="1800" dirty="0"/>
                        <a:t>Using logging abstractions &amp; providers, diagnostics pages/middleware</a:t>
                      </a:r>
                    </a:p>
                  </a:txBody>
                  <a:tcPr marL="24050" marR="24050" marT="12025" marB="12025" anchor="ctr"/>
                </a:tc>
                <a:extLst>
                  <a:ext uri="{0D108BD9-81ED-4DB2-BD59-A6C34878D82A}">
                    <a16:rowId xmlns:a16="http://schemas.microsoft.com/office/drawing/2014/main" val="2621910499"/>
                  </a:ext>
                </a:extLst>
              </a:tr>
              <a:tr h="495985">
                <a:tc>
                  <a:txBody>
                    <a:bodyPr/>
                    <a:lstStyle/>
                    <a:p>
                      <a:r>
                        <a:rPr lang="en-US" sz="1800" dirty="0"/>
                        <a:t>2:30 PM – 3:00 PM</a:t>
                      </a:r>
                    </a:p>
                  </a:txBody>
                  <a:tcPr marL="24050" marR="24050" marT="12025" marB="12025" anchor="ctr"/>
                </a:tc>
                <a:tc>
                  <a:txBody>
                    <a:bodyPr/>
                    <a:lstStyle/>
                    <a:p>
                      <a:r>
                        <a:rPr lang="en-US" sz="1800" dirty="0"/>
                        <a:t>Session #5: Dependency Injection</a:t>
                      </a:r>
                    </a:p>
                  </a:txBody>
                  <a:tcPr marL="24050" marR="24050" marT="12025" marB="12025" anchor="ctr"/>
                </a:tc>
                <a:tc>
                  <a:txBody>
                    <a:bodyPr/>
                    <a:lstStyle/>
                    <a:p>
                      <a:r>
                        <a:rPr lang="en-US" sz="1800" dirty="0"/>
                        <a:t>Maria</a:t>
                      </a:r>
                    </a:p>
                  </a:txBody>
                  <a:tcPr marL="24050" marR="24050" marT="12025" marB="12025" anchor="ctr"/>
                </a:tc>
                <a:extLst>
                  <a:ext uri="{0D108BD9-81ED-4DB2-BD59-A6C34878D82A}">
                    <a16:rowId xmlns:a16="http://schemas.microsoft.com/office/drawing/2014/main" val="2352580152"/>
                  </a:ext>
                </a:extLst>
              </a:tr>
              <a:tr h="889464">
                <a:tc>
                  <a:txBody>
                    <a:bodyPr/>
                    <a:lstStyle/>
                    <a:p>
                      <a:r>
                        <a:rPr lang="en-US" sz="1800" dirty="0"/>
                        <a:t>3:00 PM – 3:15 PM</a:t>
                      </a:r>
                    </a:p>
                  </a:txBody>
                  <a:tcPr marL="24050" marR="24050" marT="12025" marB="12025" anchor="ctr"/>
                </a:tc>
                <a:tc>
                  <a:txBody>
                    <a:bodyPr/>
                    <a:lstStyle/>
                    <a:p>
                      <a:r>
                        <a:rPr lang="en-US" sz="1800"/>
                        <a:t>Lab #5</a:t>
                      </a:r>
                    </a:p>
                  </a:txBody>
                  <a:tcPr marL="24050" marR="24050" marT="12025" marB="12025" anchor="ctr"/>
                </a:tc>
                <a:tc>
                  <a:txBody>
                    <a:bodyPr/>
                    <a:lstStyle/>
                    <a:p>
                      <a:r>
                        <a:rPr lang="en-US" sz="1800" dirty="0"/>
                        <a:t>Use DI for application services, add a unit test project</a:t>
                      </a:r>
                    </a:p>
                  </a:txBody>
                  <a:tcPr marL="24050" marR="24050" marT="12025" marB="12025" anchor="ctr"/>
                </a:tc>
                <a:extLst>
                  <a:ext uri="{0D108BD9-81ED-4DB2-BD59-A6C34878D82A}">
                    <a16:rowId xmlns:a16="http://schemas.microsoft.com/office/drawing/2014/main" val="3187155607"/>
                  </a:ext>
                </a:extLst>
              </a:tr>
              <a:tr h="738314">
                <a:tc>
                  <a:txBody>
                    <a:bodyPr/>
                    <a:lstStyle/>
                    <a:p>
                      <a:r>
                        <a:rPr lang="en-US" dirty="0"/>
                        <a:t>3:15 PM – 3:30 PM</a:t>
                      </a:r>
                    </a:p>
                  </a:txBody>
                  <a:tcPr anchor="ctr"/>
                </a:tc>
                <a:tc>
                  <a:txBody>
                    <a:bodyPr/>
                    <a:lstStyle/>
                    <a:p>
                      <a:r>
                        <a:rPr lang="sv-SE"/>
                        <a:t>Session #6: Razor &amp; Tag Helpers</a:t>
                      </a:r>
                    </a:p>
                  </a:txBody>
                  <a:tcPr anchor="ctr"/>
                </a:tc>
                <a:tc>
                  <a:txBody>
                    <a:bodyPr/>
                    <a:lstStyle/>
                    <a:p>
                      <a:r>
                        <a:rPr lang="en-US" dirty="0"/>
                        <a:t>Jeff</a:t>
                      </a:r>
                    </a:p>
                  </a:txBody>
                  <a:tcPr anchor="ctr"/>
                </a:tc>
                <a:extLst>
                  <a:ext uri="{0D108BD9-81ED-4DB2-BD59-A6C34878D82A}">
                    <a16:rowId xmlns:a16="http://schemas.microsoft.com/office/drawing/2014/main" val="2778024722"/>
                  </a:ext>
                </a:extLst>
              </a:tr>
              <a:tr h="568074">
                <a:tc>
                  <a:txBody>
                    <a:bodyPr/>
                    <a:lstStyle/>
                    <a:p>
                      <a:r>
                        <a:rPr lang="en-US" dirty="0"/>
                        <a:t>3:30 PM - 3:50 PM</a:t>
                      </a:r>
                    </a:p>
                  </a:txBody>
                  <a:tcPr anchor="ctr"/>
                </a:tc>
                <a:tc>
                  <a:txBody>
                    <a:bodyPr/>
                    <a:lstStyle/>
                    <a:p>
                      <a:r>
                        <a:rPr lang="en-US" dirty="0"/>
                        <a:t>Lab #6</a:t>
                      </a:r>
                    </a:p>
                  </a:txBody>
                  <a:tcPr anchor="ctr"/>
                </a:tc>
                <a:tc>
                  <a:txBody>
                    <a:bodyPr/>
                    <a:lstStyle/>
                    <a:p>
                      <a:r>
                        <a:rPr lang="en-US" dirty="0"/>
                        <a:t>Working</a:t>
                      </a:r>
                      <a:r>
                        <a:rPr lang="en-US" baseline="0" dirty="0"/>
                        <a:t> with Razor Tag Helpers</a:t>
                      </a:r>
                      <a:endParaRPr lang="en-US" dirty="0"/>
                    </a:p>
                  </a:txBody>
                  <a:tcPr anchor="ctr"/>
                </a:tc>
                <a:extLst>
                  <a:ext uri="{0D108BD9-81ED-4DB2-BD59-A6C34878D82A}">
                    <a16:rowId xmlns:a16="http://schemas.microsoft.com/office/drawing/2014/main" val="1375552914"/>
                  </a:ext>
                </a:extLst>
              </a:tr>
              <a:tr h="1057156">
                <a:tc>
                  <a:txBody>
                    <a:bodyPr/>
                    <a:lstStyle/>
                    <a:p>
                      <a:r>
                        <a:rPr lang="en-US" dirty="0"/>
                        <a:t>3:50 PM - 4:00 PM</a:t>
                      </a:r>
                    </a:p>
                  </a:txBody>
                  <a:tcPr anchor="ctr"/>
                </a:tc>
                <a:tc>
                  <a:txBody>
                    <a:bodyPr/>
                    <a:lstStyle/>
                    <a:p>
                      <a:r>
                        <a:rPr lang="en-US"/>
                        <a:t>Summary &amp; Conclusion</a:t>
                      </a:r>
                    </a:p>
                  </a:txBody>
                  <a:tcPr anchor="ctr"/>
                </a:tc>
                <a:tc>
                  <a:txBody>
                    <a:bodyPr/>
                    <a:lstStyle/>
                    <a:p>
                      <a:r>
                        <a:rPr lang="en-US" dirty="0"/>
                        <a:t>Maria + Jeff</a:t>
                      </a:r>
                    </a:p>
                  </a:txBody>
                  <a:tcPr/>
                </a:tc>
                <a:extLst>
                  <a:ext uri="{0D108BD9-81ED-4DB2-BD59-A6C34878D82A}">
                    <a16:rowId xmlns:a16="http://schemas.microsoft.com/office/drawing/2014/main" val="2600290422"/>
                  </a:ext>
                </a:extLst>
              </a:tr>
            </a:tbl>
          </a:graphicData>
        </a:graphic>
      </p:graphicFrame>
    </p:spTree>
    <p:extLst>
      <p:ext uri="{BB962C8B-B14F-4D97-AF65-F5344CB8AC3E}">
        <p14:creationId xmlns:p14="http://schemas.microsoft.com/office/powerpoint/2010/main" val="10932474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Intro to</a:t>
            </a:r>
            <a:br>
              <a:rPr lang="en-US" dirty="0"/>
            </a:br>
            <a:r>
              <a:rPr lang="en-US" dirty="0"/>
              <a:t>Routing and MVC</a:t>
            </a:r>
            <a:endParaRPr lang="en-US" sz="3600" dirty="0"/>
          </a:p>
        </p:txBody>
      </p:sp>
      <p:sp>
        <p:nvSpPr>
          <p:cNvPr id="3" name="Text Placeholder 2"/>
          <p:cNvSpPr>
            <a:spLocks noGrp="1"/>
          </p:cNvSpPr>
          <p:nvPr>
            <p:ph type="body" sz="quarter" idx="12"/>
          </p:nvPr>
        </p:nvSpPr>
        <p:spPr/>
        <p:txBody>
          <a:bodyPr/>
          <a:lstStyle/>
          <a:p>
            <a:r>
              <a:rPr lang="en-US" sz="2400" dirty="0"/>
              <a:t>Maria Naggaga</a:t>
            </a:r>
          </a:p>
          <a:p>
            <a:r>
              <a:rPr lang="en-US" sz="2400" dirty="0"/>
              <a:t>Program Manager</a:t>
            </a:r>
          </a:p>
          <a:p>
            <a:r>
              <a:rPr lang="en-US" sz="2400" dirty="0"/>
              <a:t>@</a:t>
            </a:r>
            <a:r>
              <a:rPr lang="en-US" sz="2400" dirty="0" err="1"/>
              <a:t>ladynaggaga</a:t>
            </a:r>
            <a:endParaRPr lang="en-US" sz="2400" dirty="0"/>
          </a:p>
          <a:p>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397588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42386860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r>
              <a:rPr lang="en-US" dirty="0"/>
              <a:t> (session later)</a:t>
            </a:r>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2"/>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41503905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Previous: MVC / Web API - similar but different</a:t>
            </a:r>
          </a:p>
        </p:txBody>
      </p:sp>
      <p:grpSp>
        <p:nvGrpSpPr>
          <p:cNvPr id="21" name="Group 20"/>
          <p:cNvGrpSpPr/>
          <p:nvPr/>
        </p:nvGrpSpPr>
        <p:grpSpPr>
          <a:xfrm>
            <a:off x="2652116" y="1485604"/>
            <a:ext cx="6400730" cy="5120584"/>
            <a:chOff x="4663994" y="1760168"/>
            <a:chExt cx="4937007" cy="4388449"/>
          </a:xfrm>
        </p:grpSpPr>
        <p:grpSp>
          <p:nvGrpSpPr>
            <p:cNvPr id="19" name="Group 18"/>
            <p:cNvGrpSpPr/>
            <p:nvPr/>
          </p:nvGrpSpPr>
          <p:grpSpPr>
            <a:xfrm>
              <a:off x="4663994" y="1760168"/>
              <a:ext cx="2377077" cy="4388449"/>
              <a:chOff x="4663994" y="1760168"/>
              <a:chExt cx="2377077" cy="4388449"/>
            </a:xfrm>
          </p:grpSpPr>
          <p:sp>
            <p:nvSpPr>
              <p:cNvPr id="3" name="Rectangle 2"/>
              <p:cNvSpPr/>
              <p:nvPr/>
            </p:nvSpPr>
            <p:spPr bwMode="auto">
              <a:xfrm>
                <a:off x="466399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MVC</a:t>
                </a:r>
              </a:p>
            </p:txBody>
          </p:sp>
          <p:sp>
            <p:nvSpPr>
              <p:cNvPr id="6" name="Rectangle 5"/>
              <p:cNvSpPr/>
              <p:nvPr/>
            </p:nvSpPr>
            <p:spPr bwMode="auto">
              <a:xfrm>
                <a:off x="4848711" y="2308724"/>
                <a:ext cx="2009508"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Razor</a:t>
                </a:r>
              </a:p>
            </p:txBody>
          </p:sp>
          <p:sp>
            <p:nvSpPr>
              <p:cNvPr id="8" name="Rectangle 7"/>
              <p:cNvSpPr/>
              <p:nvPr/>
            </p:nvSpPr>
            <p:spPr bwMode="auto">
              <a:xfrm>
                <a:off x="4850576" y="285571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HTML Helpers</a:t>
                </a:r>
              </a:p>
            </p:txBody>
          </p:sp>
          <p:sp>
            <p:nvSpPr>
              <p:cNvPr id="9" name="Rectangle 8"/>
              <p:cNvSpPr/>
              <p:nvPr/>
            </p:nvSpPr>
            <p:spPr bwMode="auto">
              <a:xfrm>
                <a:off x="4848711" y="340271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1" name="Rectangle 10"/>
              <p:cNvSpPr/>
              <p:nvPr/>
            </p:nvSpPr>
            <p:spPr bwMode="auto">
              <a:xfrm>
                <a:off x="4848711" y="3948367"/>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3" name="Rectangle 12"/>
              <p:cNvSpPr/>
              <p:nvPr/>
            </p:nvSpPr>
            <p:spPr bwMode="auto">
              <a:xfrm>
                <a:off x="4848711" y="449692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5" name="Rectangle 14"/>
              <p:cNvSpPr/>
              <p:nvPr/>
            </p:nvSpPr>
            <p:spPr bwMode="auto">
              <a:xfrm>
                <a:off x="4848711" y="504257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7" name="Rectangle 16"/>
              <p:cNvSpPr/>
              <p:nvPr/>
            </p:nvSpPr>
            <p:spPr bwMode="auto">
              <a:xfrm>
                <a:off x="4848711" y="558689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nvGrpSpPr>
            <p:cNvPr id="20" name="Group 19"/>
            <p:cNvGrpSpPr/>
            <p:nvPr/>
          </p:nvGrpSpPr>
          <p:grpSpPr>
            <a:xfrm>
              <a:off x="7223924" y="1760168"/>
              <a:ext cx="2377077" cy="4388449"/>
              <a:chOff x="7223924" y="1760168"/>
              <a:chExt cx="2377077" cy="4388449"/>
            </a:xfrm>
          </p:grpSpPr>
          <p:sp>
            <p:nvSpPr>
              <p:cNvPr id="4" name="Rectangle 3"/>
              <p:cNvSpPr/>
              <p:nvPr/>
            </p:nvSpPr>
            <p:spPr bwMode="auto">
              <a:xfrm>
                <a:off x="722392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Web API</a:t>
                </a:r>
              </a:p>
            </p:txBody>
          </p:sp>
          <p:sp>
            <p:nvSpPr>
              <p:cNvPr id="10" name="Rectangle 9"/>
              <p:cNvSpPr/>
              <p:nvPr/>
            </p:nvSpPr>
            <p:spPr bwMode="auto">
              <a:xfrm>
                <a:off x="7408641" y="340137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2" name="Rectangle 11"/>
              <p:cNvSpPr/>
              <p:nvPr/>
            </p:nvSpPr>
            <p:spPr bwMode="auto">
              <a:xfrm>
                <a:off x="7408641" y="394702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4" name="Rectangle 13"/>
              <p:cNvSpPr/>
              <p:nvPr/>
            </p:nvSpPr>
            <p:spPr bwMode="auto">
              <a:xfrm>
                <a:off x="7408641" y="4495584"/>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6" name="Rectangle 15"/>
              <p:cNvSpPr/>
              <p:nvPr/>
            </p:nvSpPr>
            <p:spPr bwMode="auto">
              <a:xfrm>
                <a:off x="7408641" y="504123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8" name="Rectangle 17"/>
              <p:cNvSpPr/>
              <p:nvPr/>
            </p:nvSpPr>
            <p:spPr bwMode="auto">
              <a:xfrm>
                <a:off x="7408641" y="558555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spTree>
    <p:extLst>
      <p:ext uri="{BB962C8B-B14F-4D97-AF65-F5344CB8AC3E}">
        <p14:creationId xmlns:p14="http://schemas.microsoft.com/office/powerpoint/2010/main" val="331808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MVC: MVC + API</a:t>
            </a:r>
          </a:p>
        </p:txBody>
      </p:sp>
      <p:sp>
        <p:nvSpPr>
          <p:cNvPr id="3" name="Text Placeholder 2"/>
          <p:cNvSpPr>
            <a:spLocks noGrp="1"/>
          </p:cNvSpPr>
          <p:nvPr>
            <p:ph type="body" sz="quarter" idx="11"/>
          </p:nvPr>
        </p:nvSpPr>
        <p:spPr>
          <a:xfrm>
            <a:off x="572843" y="1776738"/>
            <a:ext cx="11887878" cy="4800633"/>
          </a:xfrm>
        </p:spPr>
        <p:txBody>
          <a:bodyPr/>
          <a:lstStyle/>
          <a:p>
            <a:r>
              <a:rPr lang="en-US" dirty="0"/>
              <a:t>One set of concepts – remove duplication</a:t>
            </a:r>
          </a:p>
          <a:p>
            <a:r>
              <a:rPr lang="en-US" dirty="0"/>
              <a:t>Web UI and Web APIs</a:t>
            </a:r>
          </a:p>
          <a:p>
            <a:r>
              <a:rPr lang="en-US" dirty="0"/>
              <a:t>Built DI first</a:t>
            </a:r>
          </a:p>
          <a:p>
            <a:r>
              <a:rPr lang="en-US" dirty="0"/>
              <a:t>Built on ASP.NET Core</a:t>
            </a:r>
          </a:p>
          <a:p>
            <a:r>
              <a:rPr lang="en-US" dirty="0"/>
              <a:t>All implemented as middleware</a:t>
            </a:r>
          </a:p>
        </p:txBody>
      </p:sp>
    </p:spTree>
    <p:extLst>
      <p:ext uri="{BB962C8B-B14F-4D97-AF65-F5344CB8AC3E}">
        <p14:creationId xmlns:p14="http://schemas.microsoft.com/office/powerpoint/2010/main" val="14208818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1176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30616</TotalTime>
  <Words>567</Words>
  <Application>Microsoft Office PowerPoint</Application>
  <PresentationFormat>Custom</PresentationFormat>
  <Paragraphs>113</Paragraphs>
  <Slides>10</Slides>
  <Notes>5</Notes>
  <HiddenSlides>0</HiddenSlides>
  <MMClips>0</MMClips>
  <ScaleCrop>false</ScaleCrop>
  <HeadingPairs>
    <vt:vector size="6" baseType="variant">
      <vt:variant>
        <vt:lpstr>Fonts Used</vt:lpstr>
      </vt:variant>
      <vt:variant>
        <vt:i4>11</vt:i4>
      </vt:variant>
      <vt:variant>
        <vt:lpstr>Theme</vt:lpstr>
      </vt:variant>
      <vt:variant>
        <vt:i4>12</vt:i4>
      </vt:variant>
      <vt:variant>
        <vt:lpstr>Slide Titles</vt:lpstr>
      </vt:variant>
      <vt:variant>
        <vt:i4>10</vt:i4>
      </vt:variant>
    </vt:vector>
  </HeadingPairs>
  <TitlesOfParts>
    <vt:vector size="33" baseType="lpstr">
      <vt:lpstr>ＭＳ Ｐゴシック</vt:lpstr>
      <vt:lpstr>Arial</vt:lpstr>
      <vt:lpstr>Avenir LT Pro 45 Book</vt:lpstr>
      <vt:lpstr>Calibri</vt:lpstr>
      <vt:lpstr>Consolas</vt:lpstr>
      <vt:lpstr>Lucida Grande</vt:lpstr>
      <vt:lpstr>Segoe</vt:lpstr>
      <vt:lpstr>Segoe UI</vt:lpstr>
      <vt:lpstr>Segoe UI Light</vt:lpstr>
      <vt:lpstr>Segoe ui light (Headings)</vt:lpstr>
      <vt:lpstr>Wingdings</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PowerPoint Presentation</vt:lpstr>
      <vt:lpstr>PowerPoint Presentation</vt:lpstr>
      <vt:lpstr>Intro to Routing and MVC</vt:lpstr>
      <vt:lpstr>MVC</vt:lpstr>
      <vt:lpstr>What’s (pretty much) the same</vt:lpstr>
      <vt:lpstr>What’s new</vt:lpstr>
      <vt:lpstr>Previous: MVC / Web API - similar but different</vt:lpstr>
      <vt:lpstr>ASP.NET Core MVC: MVC + API</vt:lpstr>
      <vt:lpstr>Routing</vt:lpstr>
      <vt:lpstr>Routing</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Jeff Fritz</cp:lastModifiedBy>
  <cp:revision>576</cp:revision>
  <cp:lastPrinted>2015-11-03T20:58:11Z</cp:lastPrinted>
  <dcterms:created xsi:type="dcterms:W3CDTF">2014-06-10T19:28:25Z</dcterms:created>
  <dcterms:modified xsi:type="dcterms:W3CDTF">2016-10-13T14:30:45Z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ies>
</file>