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326" r:id="rId3"/>
    <p:sldId id="297" r:id="rId4"/>
    <p:sldId id="310" r:id="rId5"/>
    <p:sldId id="312" r:id="rId6"/>
    <p:sldId id="313" r:id="rId7"/>
    <p:sldId id="314" r:id="rId8"/>
    <p:sldId id="328" r:id="rId9"/>
    <p:sldId id="319" r:id="rId10"/>
    <p:sldId id="302" r:id="rId11"/>
    <p:sldId id="320" r:id="rId12"/>
    <p:sldId id="321" r:id="rId13"/>
    <p:sldId id="322" r:id="rId14"/>
    <p:sldId id="330" r:id="rId15"/>
    <p:sldId id="315" r:id="rId16"/>
    <p:sldId id="324" r:id="rId17"/>
    <p:sldId id="325" r:id="rId18"/>
    <p:sldId id="331" r:id="rId19"/>
    <p:sldId id="332" r:id="rId20"/>
    <p:sldId id="33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40" autoAdjust="0"/>
    <p:restoredTop sz="94660"/>
  </p:normalViewPr>
  <p:slideViewPr>
    <p:cSldViewPr>
      <p:cViewPr varScale="1">
        <p:scale>
          <a:sx n="111" d="100"/>
          <a:sy n="111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3E4FB86-B189-4556-94D6-FF08DA4C0533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07ADB1E-8D3E-45EC-976C-089C614B3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AF8A1-12E9-49C8-9E1E-F37E5E4AB3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DD88DD-2603-4E40-9181-F7F155DC0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5" name="Shape 35"/>
          <p:cNvSpPr>
            <a:spLocks/>
          </p:cNvSpPr>
          <p:nvPr/>
        </p:nvSpPr>
        <p:spPr bwMode="auto">
          <a:xfrm>
            <a:off x="4821238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Shape 42"/>
          <p:cNvSpPr>
            <a:spLocks/>
          </p:cNvSpPr>
          <p:nvPr/>
        </p:nvSpPr>
        <p:spPr bwMode="auto">
          <a:xfrm>
            <a:off x="290513" y="-14288"/>
            <a:ext cx="5562600" cy="6553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Shape 26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34CDE2-675B-4A4C-9CE3-E0C3742BE1BA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1C4634-A3CB-4CB3-B866-D0F3A118C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EB14E-BF4E-4F2D-9D02-1CBCFD65A5A5}" type="datetimeFigureOut">
              <a:rPr lang="en-US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8039D-9829-4C56-81B0-6C24D220D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1CB94B-060B-45F4-BF6A-7949686CF865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48C161-113C-4FDE-83F7-B09DFD11F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2305051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343B69-2FF2-4303-BB51-552166F93DE0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CB1F5A-F4E3-4468-BE62-442636320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686800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6C099F-D41B-4EFA-A45A-310F98707224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B3E620-E1D9-4B58-BF26-C7E5DE4A9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B0B0-CAB8-4E37-B56C-A93C9803BC9B}" type="datetimeFigureOut">
              <a:rPr lang="en-US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25E72-5C33-4C0C-A0B2-FFA8150A5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27DA-3AAA-4503-A071-40DB763E052E}" type="datetimeFigureOut">
              <a:rPr lang="en-US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42FE8-B61E-4305-8E3C-44555D2E8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E747B0-4A07-4B8F-900F-98BC918AEC31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FED13-1F32-4E3A-A9A0-62E4AB447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276B86-7A1F-4FC1-B6F6-6B93B5C9AE0D}" type="datetimeFigureOut">
              <a:rPr lang="en-US"/>
              <a:pPr>
                <a:defRPr/>
              </a:pPr>
              <a:t>1/22/2019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32A9A9-CC6D-4EBE-B4E3-41A55FBEB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504D523D-F3AB-4940-8974-19FE71E9F56A}" type="datetimeFigureOut">
              <a:rPr lang="en-US"/>
              <a:pPr>
                <a:defRPr/>
              </a:pPr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FFA28A81-0CB2-4F33-93DE-49417C236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4" r:id="rId2"/>
    <p:sldLayoutId id="2147483728" r:id="rId3"/>
    <p:sldLayoutId id="2147483729" r:id="rId4"/>
    <p:sldLayoutId id="2147483730" r:id="rId5"/>
    <p:sldLayoutId id="2147483725" r:id="rId6"/>
    <p:sldLayoutId id="2147483726" r:id="rId7"/>
    <p:sldLayoutId id="2147483731" r:id="rId8"/>
    <p:sldLayoutId id="214748373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772400" cy="4260059"/>
          </a:xfrm>
        </p:spPr>
        <p:txBody>
          <a:bodyPr/>
          <a:lstStyle>
            <a:extLst/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smtClean="0"/>
              <a:t>Servidor de correo</a:t>
            </a:r>
            <a:br>
              <a:rPr smtClean="0"/>
            </a:br>
            <a:endParaRPr/>
          </a:p>
        </p:txBody>
      </p:sp>
      <p:sp>
        <p:nvSpPr>
          <p:cNvPr id="8195" name="Rectangle 4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3"/>
          </a:xfrm>
        </p:spPr>
        <p:txBody>
          <a:bodyPr/>
          <a:lstStyle/>
          <a:p>
            <a:pPr marL="37465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"postfix" 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144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latin typeface="Calibri"/>
                <a:ea typeface="Calibri"/>
                <a:cs typeface="Times New Roman"/>
              </a:rPr>
              <a:t>Other destinations: </a:t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$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myhostname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,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ubuntu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,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localhost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, pyromik.es, mail.pyromik.es 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(hay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poner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todas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las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formas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puedo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usar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para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referirme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al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servidor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estoy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configurando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…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incluidos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otros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nombres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dominio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para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misma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máquina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Actualización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síncrona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: NO (era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útil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en ext2, no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necesario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ya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Local Networks: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añadir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al principio </a:t>
            </a:r>
            <a:r>
              <a:rPr lang="en-US" sz="2400" b="1" dirty="0" smtClean="0">
                <a:solidFill>
                  <a:srgbClr val="FFFF00"/>
                </a:solidFill>
              </a:rPr>
              <a:t>172.16.195.0/24</a:t>
            </a:r>
            <a:endParaRPr lang="en-US" sz="2400" b="1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Mailbox size limit (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capacidad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almacenamiento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):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0 (sin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límite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Local address extension character: “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dejar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valor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por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defecto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”</a:t>
            </a:r>
            <a:b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Protocolos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inet_interfaces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=all</a:t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* Si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queremos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reconfigurar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dpkg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-reconfigure postfix</a:t>
            </a:r>
            <a:b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*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Alternativamente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podemos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modificar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/etc/postfix/main.cf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…y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luego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comprobar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sintaxis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con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#postfix check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Y </a:t>
            </a:r>
            <a:r>
              <a:rPr lang="en-US" sz="2400" b="1" dirty="0" err="1" smtClean="0">
                <a:solidFill>
                  <a:srgbClr val="92D050"/>
                </a:solidFill>
              </a:rPr>
              <a:t>reiniciamos</a:t>
            </a:r>
            <a:r>
              <a:rPr lang="en-US" sz="2400" b="1" dirty="0" smtClean="0">
                <a:solidFill>
                  <a:srgbClr val="92D050"/>
                </a:solidFill>
              </a:rPr>
              <a:t> el postfix: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# service  postfix    restart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# service  postfix    status</a:t>
            </a:r>
            <a:b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</a:b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"postfix" 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8382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Configuramos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el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buzón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(Mailbox)  en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modo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Cada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email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tiene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un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fichero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concreto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dentro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una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estructura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carpetas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.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Dichos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ficheros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se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pueden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mover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una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a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otra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postconf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-e “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home_mailbox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=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También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tenemos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indicar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dónde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queremos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guardar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tabla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mapea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las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cuentas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y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las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cuentas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del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sistema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:</a:t>
            </a:r>
            <a:b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postconf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-e “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virtual_alias_maps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=hash: /etc/postfix/virtual”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vi /etc/postfix/virtual</a:t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michel@pyromik.es 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pyromikel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	admin@pyromik.es 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pyromikel</a:t>
            </a:r>
            <a:endParaRPr lang="en-US" sz="2400" b="1" dirty="0" smtClean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postmap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/etc/postfix/virtual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Y </a:t>
            </a:r>
            <a:r>
              <a:rPr lang="en-US" sz="2400" b="1" dirty="0" err="1" smtClean="0">
                <a:solidFill>
                  <a:schemeClr val="bg1"/>
                </a:solidFill>
              </a:rPr>
              <a:t>reiniciamos</a:t>
            </a:r>
            <a:r>
              <a:rPr lang="en-US" sz="2400" b="1" dirty="0" smtClean="0">
                <a:solidFill>
                  <a:schemeClr val="bg1"/>
                </a:solidFill>
              </a:rPr>
              <a:t> el postfix: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service  postfix    restart ; service postfix status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Añadimos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las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reglas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al firewall: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ufw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allow Postfix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Instalando un cliente local.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457200" y="838200"/>
            <a:ext cx="8991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Instalamos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cliente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s-nail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#apt-get install s-nail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Editando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/etc/s-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nail.rc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omprobaremos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“set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emptystart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”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está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sin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comentar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. (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permite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usar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s-nail sin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el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árbol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bajo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~/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Opcionalmente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podemos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añadir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al final: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set folder=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set record=+sent </a:t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esto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último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para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guarde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copia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 los emails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enviados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Añadimos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variable de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entorno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MAIL con valor “~/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” a /etc/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bash.bashrc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(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para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darle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valor en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cada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inicio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sesión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echo “export  MAIL=~/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”  &gt;&gt; /etc/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bash.bashrc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Tambien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conviene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crear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un script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le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asigne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valor a MAIL: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echo “export  MAIL=~/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”  &gt; /etc/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profile.d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/mail.sh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Si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queremos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leer la variable de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entorno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en la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sesión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actual: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# source /etc/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profile.d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/mail.sh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Usando el cliente de correo: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457200" y="838200"/>
            <a:ext cx="86868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zape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le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mandea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un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a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zipi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(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desde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línea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comandos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):</a:t>
            </a:r>
            <a:endParaRPr lang="en-US" sz="2400" b="1" dirty="0" smtClean="0">
              <a:solidFill>
                <a:srgbClr val="92D05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zape@ubuntu</a:t>
            </a: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~# 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s-nail 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Snorecord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zipi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latin typeface="Calibri"/>
                <a:ea typeface="Calibri"/>
                <a:cs typeface="Times New Roman"/>
              </a:rPr>
              <a:t>…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escribimos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asunto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y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cuerpo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…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terminamos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con 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Ctrl+D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(la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opción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-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Snorecord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necesaria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para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no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guarde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copia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mensaje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en la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carpeta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Sent,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ya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dicha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carpeta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NO ha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sido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creada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todavía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… se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creará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primera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zape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reciba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un email)</a:t>
            </a:r>
            <a:endParaRPr lang="en-US" sz="2400" b="1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b="1" spc="-150" dirty="0" smtClean="0">
              <a:latin typeface="Bookman Old Style" pitchFamily="18" charset="0"/>
              <a:cs typeface="AnjaliOldLipi" pitchFamily="2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Si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todo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ha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ido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bien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,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debe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crearse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estructura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carpetas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a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partir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de /home/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zipi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Maildir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... Y en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concreto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, en la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carpeta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“new”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debe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haber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un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fichero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nuevo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(con el email):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home/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zipi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Maildir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/cur: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/home/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zipi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Maildir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/sent: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homr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zipi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Maildir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/new: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1547473363.V803I689adM589880.ubuntu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Usando el cliente de correo: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457200" y="838200"/>
            <a:ext cx="86868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Desde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cuenta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zipi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zipi@ubuntu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~# s-nail 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N     1   zape@pyromik.es   2019-01-21 05:12 19/538 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HolaMundo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h :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muestra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la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lista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de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correos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(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cabeceras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 headers)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p: 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imprime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el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contenido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del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señalado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por</a:t>
            </a:r>
            <a:r>
              <a:rPr lang="en-US" sz="2400" b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“</a:t>
            </a:r>
            <a:r>
              <a:rPr lang="en-US" sz="2400" b="1" smtClean="0">
                <a:solidFill>
                  <a:srgbClr val="FFFF00"/>
                </a:solidFill>
                <a:latin typeface="Calibri"/>
                <a:ea typeface="Calibri"/>
                <a:cs typeface="Times New Roman"/>
                <a:sym typeface="Wingdings"/>
              </a:rPr>
              <a:t></a:t>
            </a:r>
            <a:r>
              <a:rPr lang="en-US" sz="2400" b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”</a:t>
            </a:r>
            <a:endParaRPr lang="en-US" sz="2400" b="1" dirty="0" smtClean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d: 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elimina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el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correo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señalado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/  q: sale del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programa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+ :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avanza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/  - : retrocede  / n :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seleciona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un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concreto</a:t>
            </a:r>
            <a:endParaRPr lang="en-US" sz="2400" b="1" dirty="0" smtClean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MAIL=~/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Maildir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”  &gt;&gt; /etc/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profile.d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/mail.sh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smtClean="0">
                <a:latin typeface="Calibri"/>
                <a:ea typeface="Calibri"/>
                <a:cs typeface="Times New Roman"/>
              </a:rPr>
              <a:t>Si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queremos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mandar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un 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email,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tenemos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estas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opciones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:</a:t>
            </a: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s-nail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zipi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s-nail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zipi@ubuntu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s-nail </a:t>
            </a:r>
            <a:r>
              <a:rPr lang="en-US" sz="2400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zipi@localhost</a:t>
            </a:r>
            <a:endParaRPr lang="en-US" sz="2400" b="1" dirty="0" smtClean="0">
              <a:solidFill>
                <a:srgbClr val="7030A0"/>
              </a:solidFill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s-nail zipi@pyromik.es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906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Instalando Cliente Remoto (MDA)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6096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endParaRPr lang="es-ES_tradnl" sz="2000" b="1" dirty="0" smtClean="0">
              <a:solidFill>
                <a:srgbClr val="92D050"/>
              </a:solidFill>
            </a:endParaRPr>
          </a:p>
          <a:p>
            <a:r>
              <a:rPr lang="es-ES_tradnl" sz="2000" b="1" dirty="0" smtClean="0">
                <a:solidFill>
                  <a:srgbClr val="92D050"/>
                </a:solidFill>
              </a:rPr>
              <a:t>(Mail </a:t>
            </a:r>
            <a:r>
              <a:rPr lang="es-ES_tradnl" sz="2000" b="1" dirty="0" err="1" smtClean="0">
                <a:solidFill>
                  <a:srgbClr val="92D050"/>
                </a:solidFill>
              </a:rPr>
              <a:t>Delivery</a:t>
            </a:r>
            <a:r>
              <a:rPr lang="es-ES_tradnl" sz="2000" b="1" dirty="0" smtClean="0">
                <a:solidFill>
                  <a:srgbClr val="92D050"/>
                </a:solidFill>
              </a:rPr>
              <a:t> </a:t>
            </a:r>
            <a:r>
              <a:rPr lang="es-ES_tradnl" sz="2000" b="1" dirty="0" err="1" smtClean="0">
                <a:solidFill>
                  <a:srgbClr val="92D050"/>
                </a:solidFill>
              </a:rPr>
              <a:t>Agent</a:t>
            </a:r>
            <a:r>
              <a:rPr lang="es-ES_tradnl" sz="2000" b="1" dirty="0" smtClean="0">
                <a:solidFill>
                  <a:srgbClr val="92D050"/>
                </a:solidFill>
              </a:rPr>
              <a:t>)</a:t>
            </a:r>
          </a:p>
          <a:p>
            <a:r>
              <a:rPr lang="es-ES_tradnl" sz="2000" b="1" dirty="0" smtClean="0"/>
              <a:t>Tenemos 2 protocolos y por lo tanto 2 tipos de MDA:</a:t>
            </a:r>
          </a:p>
          <a:p>
            <a:pPr>
              <a:buFont typeface="Arial"/>
              <a:buChar char="•"/>
            </a:pPr>
            <a:r>
              <a:rPr lang="es-ES_tradnl" sz="2000" b="1" dirty="0" smtClean="0">
                <a:solidFill>
                  <a:srgbClr val="92D050"/>
                </a:solidFill>
              </a:rPr>
              <a:t>Protocolo POP (Postal Office </a:t>
            </a:r>
            <a:r>
              <a:rPr lang="es-ES_tradnl" sz="2000" b="1" dirty="0" err="1" smtClean="0">
                <a:solidFill>
                  <a:srgbClr val="92D050"/>
                </a:solidFill>
              </a:rPr>
              <a:t>Protocol</a:t>
            </a:r>
            <a:r>
              <a:rPr lang="es-ES_tradnl" sz="2000" b="1" dirty="0" smtClean="0">
                <a:solidFill>
                  <a:srgbClr val="92D05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s-ES_tradnl" sz="2000" b="1" dirty="0" smtClean="0">
                <a:solidFill>
                  <a:schemeClr val="bg1"/>
                </a:solidFill>
              </a:rPr>
              <a:t>Por defecto, los mensajes se almacenan en el servidor de forma temporal, hasta que el cliente se conecta y los descarga en el cliente, donde se clasifican en las distintas carpetas.</a:t>
            </a:r>
          </a:p>
          <a:p>
            <a:pPr>
              <a:buFontTx/>
              <a:buChar char="-"/>
            </a:pPr>
            <a:r>
              <a:rPr lang="es-ES_tradnl" sz="2000" b="1" dirty="0" smtClean="0">
                <a:solidFill>
                  <a:srgbClr val="FFFF00"/>
                </a:solidFill>
              </a:rPr>
              <a:t> Entonces se ELIMINAN del servidor</a:t>
            </a:r>
          </a:p>
          <a:p>
            <a:endParaRPr lang="es-ES_tradnl" sz="2000" b="1" dirty="0" smtClean="0"/>
          </a:p>
          <a:p>
            <a:pPr>
              <a:buFont typeface="Arial"/>
              <a:buChar char="•"/>
            </a:pPr>
            <a:r>
              <a:rPr lang="es-ES_tradnl" sz="2000" b="1" dirty="0" smtClean="0">
                <a:solidFill>
                  <a:srgbClr val="92D050"/>
                </a:solidFill>
              </a:rPr>
              <a:t>Protocolo IMAP (</a:t>
            </a:r>
            <a:r>
              <a:rPr lang="en-US" sz="2000" b="1" dirty="0" smtClean="0">
                <a:solidFill>
                  <a:srgbClr val="92D050"/>
                </a:solidFill>
              </a:rPr>
              <a:t>Internet Message Access Protocol) </a:t>
            </a:r>
            <a:endParaRPr lang="es-ES_tradnl" sz="2000" b="1" dirty="0" smtClean="0">
              <a:solidFill>
                <a:srgbClr val="92D050"/>
              </a:solidFill>
            </a:endParaRPr>
          </a:p>
          <a:p>
            <a:pPr>
              <a:buFontTx/>
              <a:buChar char="-"/>
            </a:pPr>
            <a:r>
              <a:rPr lang="es-ES_tradnl" sz="2000" b="1" dirty="0" smtClean="0">
                <a:solidFill>
                  <a:schemeClr val="bg1"/>
                </a:solidFill>
              </a:rPr>
              <a:t>Los mensajes se mantienen organizados en </a:t>
            </a:r>
            <a:r>
              <a:rPr lang="es-ES_tradnl" sz="2000" b="1" dirty="0" err="1" smtClean="0">
                <a:solidFill>
                  <a:schemeClr val="bg1"/>
                </a:solidFill>
              </a:rPr>
              <a:t>capteras</a:t>
            </a:r>
            <a:r>
              <a:rPr lang="es-ES_tradnl" sz="2000" b="1" dirty="0" smtClean="0">
                <a:solidFill>
                  <a:schemeClr val="bg1"/>
                </a:solidFill>
              </a:rPr>
              <a:t> en el servidor y el cliente se limita a </a:t>
            </a:r>
            <a:r>
              <a:rPr lang="es-ES_tradnl" sz="2000" b="1" dirty="0" err="1" smtClean="0">
                <a:solidFill>
                  <a:schemeClr val="bg1"/>
                </a:solidFill>
              </a:rPr>
              <a:t>mostar</a:t>
            </a:r>
            <a:r>
              <a:rPr lang="es-ES_tradnl" sz="2000" b="1" dirty="0" smtClean="0">
                <a:solidFill>
                  <a:schemeClr val="bg1"/>
                </a:solidFill>
              </a:rPr>
              <a:t> al usuario el contenido remoto de dichas carpetas. En </a:t>
            </a:r>
            <a:r>
              <a:rPr lang="es-ES_tradnl" sz="2000" b="1" dirty="0" err="1" smtClean="0">
                <a:solidFill>
                  <a:schemeClr val="bg1"/>
                </a:solidFill>
              </a:rPr>
              <a:t>princicio</a:t>
            </a:r>
            <a:r>
              <a:rPr lang="es-ES_tradnl" sz="2000" b="1" dirty="0" smtClean="0">
                <a:solidFill>
                  <a:schemeClr val="bg1"/>
                </a:solidFill>
              </a:rPr>
              <a:t>, requiere de conexión a internet para ver los mensajes, incluso los antiguos.</a:t>
            </a:r>
          </a:p>
          <a:p>
            <a:pPr>
              <a:buFontTx/>
              <a:buChar char="-"/>
            </a:pPr>
            <a:r>
              <a:rPr lang="es-ES_tradnl" sz="2000" b="1" dirty="0" smtClean="0">
                <a:solidFill>
                  <a:schemeClr val="bg1"/>
                </a:solidFill>
              </a:rPr>
              <a:t>Algunos clientes (</a:t>
            </a:r>
            <a:r>
              <a:rPr lang="es-ES_tradnl" sz="2000" b="1" dirty="0" err="1" smtClean="0">
                <a:solidFill>
                  <a:schemeClr val="bg1"/>
                </a:solidFill>
              </a:rPr>
              <a:t>thunderbird</a:t>
            </a:r>
            <a:r>
              <a:rPr lang="es-ES_tradnl" sz="2000" b="1" dirty="0" smtClean="0">
                <a:solidFill>
                  <a:schemeClr val="bg1"/>
                </a:solidFill>
              </a:rPr>
              <a:t>) hacen copia local de los mensajes del servidor, por lo que se pueden ver los mensajes antiguos</a:t>
            </a:r>
          </a:p>
          <a:p>
            <a:pPr>
              <a:buFontTx/>
              <a:buChar char="-"/>
            </a:pPr>
            <a:endParaRPr lang="es-ES_tradnl" sz="2000" b="1" dirty="0" smtClean="0">
              <a:solidFill>
                <a:srgbClr val="FFFF00"/>
              </a:solidFill>
            </a:endParaRPr>
          </a:p>
          <a:p>
            <a:r>
              <a:rPr lang="en-GB" sz="20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Nosotros</a:t>
            </a:r>
            <a:r>
              <a:rPr lang="en-GB" sz="20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0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vamos</a:t>
            </a:r>
            <a:r>
              <a:rPr lang="en-GB" sz="20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 </a:t>
            </a:r>
            <a:r>
              <a:rPr lang="en-GB" sz="20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trabajar</a:t>
            </a:r>
            <a:r>
              <a:rPr lang="en-GB" sz="20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con IMAP, y </a:t>
            </a:r>
            <a:r>
              <a:rPr lang="en-GB" sz="20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por</a:t>
            </a:r>
            <a:r>
              <a:rPr lang="en-GB" sz="20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lo </a:t>
            </a:r>
            <a:r>
              <a:rPr lang="en-GB" sz="20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tanto</a:t>
            </a:r>
            <a:r>
              <a:rPr lang="en-GB" sz="20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0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0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sudo</a:t>
            </a:r>
            <a:r>
              <a:rPr lang="en-GB" sz="20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apt-get install courier-</a:t>
            </a:r>
            <a:r>
              <a:rPr lang="en-GB" sz="20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imap</a:t>
            </a:r>
            <a:endParaRPr lang="en-GB" sz="20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906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RoundCube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914400" y="8382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Descargamos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la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última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versión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92D05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92D05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wget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https://github.com/roundcube/roundcubemail/releases/download/1.3.8/roundcubemail-1.3.8-complete.tar.gz</a:t>
            </a:r>
          </a:p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Descomprimimos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fichero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gen  /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var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/www : </a:t>
            </a:r>
          </a:p>
          <a:p>
            <a:r>
              <a:rPr lang="en-GB" sz="20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tar –</a:t>
            </a:r>
            <a:r>
              <a:rPr lang="en-GB" sz="20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xvf</a:t>
            </a:r>
            <a:r>
              <a:rPr lang="en-GB" sz="20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 roundcubemail-1.3.8-complete.tar.gz  -C /</a:t>
            </a:r>
            <a:r>
              <a:rPr lang="en-GB" sz="20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var</a:t>
            </a:r>
            <a:r>
              <a:rPr lang="en-GB" sz="20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/www</a:t>
            </a:r>
          </a:p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Cambiamos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nombre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la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carpeta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a “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”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cd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var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/www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mv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roundcubemail-1.3.8 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endParaRPr lang="en-GB" sz="2400" b="1" spc="-150" dirty="0" smtClean="0">
              <a:solidFill>
                <a:srgbClr val="92D05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Cambiamos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propietario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 (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usuario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apache)</a:t>
            </a:r>
          </a:p>
          <a:p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chown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-R www-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data:www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-data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Cambiamos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los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permisos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la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carpeta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logs y temp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chmod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775  -R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/logs 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/temp</a:t>
            </a:r>
          </a:p>
          <a:p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906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RoundCube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914400" y="7620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Vamos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a la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carpeta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sitios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web de apache y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copiamos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la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plantilla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definición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sitios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  <a:r>
              <a:rPr lang="en-GB" sz="2400" b="1" spc="-150" dirty="0" smtClean="0">
                <a:solidFill>
                  <a:srgbClr val="92D05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92D05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cd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/etc/apache2/sites-available</a:t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cp 000-default.conf 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roundcube.conf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Editamos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roundcube.conf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modificando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... </a:t>
            </a:r>
          </a:p>
          <a:p>
            <a:r>
              <a:rPr lang="pt-BR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ServerName mail.pyromik.es</a:t>
            </a:r>
          </a:p>
          <a:p>
            <a:r>
              <a:rPr lang="pt-BR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ServerAdmin michel@uma.es</a:t>
            </a:r>
          </a:p>
          <a:p>
            <a:r>
              <a:rPr lang="pt-BR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DocumentRoot /var/www/roundcube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Habilitamos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nuevo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sitio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virtual :</a:t>
            </a:r>
          </a:p>
          <a:p>
            <a:r>
              <a:rPr lang="pt-BR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 a2ensite roundcube</a:t>
            </a:r>
            <a:endParaRPr lang="en-GB" sz="2400" b="1" spc="-150" dirty="0" smtClean="0">
              <a:solidFill>
                <a:schemeClr val="bg1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...y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deshabilitamos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sitio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por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defecto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 a2dissite 000-default</a:t>
            </a:r>
          </a:p>
          <a:p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Activamos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módulo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rewrite</a:t>
            </a:r>
          </a:p>
          <a:p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a2enmod rewrite</a:t>
            </a:r>
          </a:p>
          <a:p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Reiniciamos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apache</a:t>
            </a:r>
          </a:p>
          <a:p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service apache2 reload/restart/status</a:t>
            </a:r>
          </a:p>
          <a:p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906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RoundCube: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914400" y="7620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Entramos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en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y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creamos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base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datos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-u root  -p   ...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&gt; create database 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roundcubemail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 </a:t>
            </a: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/*!40101 CHARACTER SET utf8 COLLATE utf8_general_ci */; </a:t>
            </a:r>
          </a:p>
          <a:p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El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texto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entre /* .. */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configura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la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codificación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UTF8</a:t>
            </a:r>
          </a:p>
          <a:p>
            <a:endParaRPr lang="en-GB" sz="2400" b="1" spc="-150" dirty="0" smtClean="0"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Creamos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un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usuario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para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 (de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igual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nombre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):</a:t>
            </a:r>
          </a:p>
          <a:p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&gt; create user  ‘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roundcube’@’localhost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’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identified  by  ‘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miclave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’;</a:t>
            </a:r>
            <a:endParaRPr lang="en-GB" sz="2400" b="1" spc="-150" dirty="0" smtClean="0">
              <a:solidFill>
                <a:schemeClr val="bg1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Le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privilegios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al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usuario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sobre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la base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datos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&gt; grant all privileges on roundcubemail.*  to ‘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roundcube’@’localhost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’;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Actualizar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cambios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:</a:t>
            </a:r>
          </a:p>
          <a:p>
            <a:r>
              <a:rPr lang="pt-BR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mysql&gt; flush privileges;</a:t>
            </a:r>
            <a:endParaRPr lang="en-GB" sz="2400" b="1" spc="-150" dirty="0" smtClean="0">
              <a:solidFill>
                <a:schemeClr val="bg1"/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9906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RoundCube: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762000" y="7620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Tenemos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que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cargar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información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en la base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datos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-u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-p 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roundcubemail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 &lt; 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var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/www/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/SQL/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mysql.initial.sql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Desde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un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navegador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web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vamos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a la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dirección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http://mail.pyromik.es/installer</a:t>
            </a:r>
          </a:p>
          <a:p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Como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todo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lo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obligatorio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está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instalado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... </a:t>
            </a:r>
            <a:b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... le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damos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a NEXT ...</a:t>
            </a:r>
          </a:p>
          <a:p>
            <a:endParaRPr lang="en-GB" sz="2400" b="1" spc="-150" dirty="0" smtClean="0">
              <a:solidFill>
                <a:schemeClr val="bg1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En la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siguiente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pantalla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marcamos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“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ip_check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”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para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reforzar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la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seguridad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... y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ponemos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como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clave de la base de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datos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aquella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indicada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al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crear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usuario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“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”</a:t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vez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ejecutado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el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configurador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se accede a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con  </a:t>
            </a:r>
            <a:r>
              <a:rPr lang="en-GB" sz="2400" b="1" spc="-150" dirty="0" smtClean="0">
                <a:solidFill>
                  <a:srgbClr val="FFFFFF"/>
                </a:solidFill>
                <a:latin typeface="Bookman Old Style" pitchFamily="18" charset="0"/>
                <a:cs typeface="AnjaliOldLipi" pitchFamily="2" charset="0"/>
              </a:rPr>
              <a:t>http://mail.pyromik.es</a:t>
            </a:r>
          </a:p>
          <a:p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NOTA: no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os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olvidéis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borrar</a:t>
            </a:r>
            <a:r>
              <a:rPr lang="en-GB" sz="2400" b="1" spc="-150" dirty="0" smtClean="0">
                <a:solidFill>
                  <a:schemeClr val="bg1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000" b="1" spc="-150" dirty="0" smtClean="0">
                <a:solidFill>
                  <a:srgbClr val="FF0000"/>
                </a:solidFill>
                <a:latin typeface="Bookman Old Style" pitchFamily="18" charset="0"/>
                <a:cs typeface="AnjaliOldLipi" pitchFamily="2" charset="0"/>
              </a:rPr>
              <a:t>/</a:t>
            </a:r>
            <a:r>
              <a:rPr lang="en-GB" sz="2000" b="1" spc="-150" dirty="0" err="1" smtClean="0">
                <a:solidFill>
                  <a:srgbClr val="FF0000"/>
                </a:solidFill>
                <a:latin typeface="Bookman Old Style" pitchFamily="18" charset="0"/>
                <a:cs typeface="AnjaliOldLipi" pitchFamily="2" charset="0"/>
              </a:rPr>
              <a:t>var</a:t>
            </a:r>
            <a:r>
              <a:rPr lang="en-GB" sz="2000" b="1" spc="-150" dirty="0" smtClean="0">
                <a:solidFill>
                  <a:srgbClr val="FF0000"/>
                </a:solidFill>
                <a:latin typeface="Bookman Old Style" pitchFamily="18" charset="0"/>
                <a:cs typeface="AnjaliOldLipi" pitchFamily="2" charset="0"/>
              </a:rPr>
              <a:t>/www/</a:t>
            </a:r>
            <a:r>
              <a:rPr lang="en-GB" sz="2000" b="1" spc="-150" dirty="0" err="1" smtClean="0">
                <a:solidFill>
                  <a:srgbClr val="FF0000"/>
                </a:solidFill>
                <a:latin typeface="Bookman Old Style" pitchFamily="18" charset="0"/>
                <a:cs typeface="AnjaliOldLipi" pitchFamily="2" charset="0"/>
              </a:rPr>
              <a:t>roundcube</a:t>
            </a:r>
            <a:r>
              <a:rPr lang="en-GB" sz="2000" b="1" spc="-150" dirty="0" smtClean="0">
                <a:solidFill>
                  <a:srgbClr val="FF0000"/>
                </a:solidFill>
                <a:latin typeface="Bookman Old Style" pitchFamily="18" charset="0"/>
                <a:cs typeface="AnjaliOldLipi" pitchFamily="2" charset="0"/>
              </a:rPr>
              <a:t>/installer</a:t>
            </a:r>
            <a:endParaRPr lang="en-GB" sz="2400" b="1" spc="-150" dirty="0" smtClean="0">
              <a:solidFill>
                <a:srgbClr val="FF0000"/>
              </a:solidFill>
              <a:latin typeface="Bookman Old Style" pitchFamily="18" charset="0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3200" cap="none" smtClean="0"/>
              <a:t>Recomendación: configuración estática de red </a:t>
            </a:r>
            <a:r>
              <a:rPr cap="none" smtClean="0"/>
              <a:t> 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144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cd</a:t>
            </a: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 /etc/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netplan</a:t>
            </a: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cp 50-cloud-init.yaml  01-netcfg.yaml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mv</a:t>
            </a: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50-cloud-init.yaml 50-cloud-init.yaml.bak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# vi 01-netcfg.yaml 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network: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version: 2</a:t>
            </a:r>
            <a:b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renderer: </a:t>
            </a:r>
            <a:r>
              <a:rPr lang="en-US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networkd</a:t>
            </a:r>
            <a:endParaRPr lang="en-US" b="1" dirty="0" smtClean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ethernets</a:t>
            </a: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ens33: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dhcp6: true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dhcp4: false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</a:t>
            </a:r>
            <a:r>
              <a:rPr lang="en-US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adresses</a:t>
            </a: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	-  172.16.195.140/24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gateway4: 172.16.195.2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</a:t>
            </a:r>
            <a:r>
              <a:rPr lang="en-US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nameservers</a:t>
            </a: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                addresses: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	- 172.16.195.140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	- 8.8.8.8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FFFF00"/>
              </a:solidFill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# </a:t>
            </a:r>
            <a:r>
              <a:rPr lang="en-US" b="1" dirty="0" err="1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netplan</a:t>
            </a: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Times New Roman"/>
              </a:rPr>
              <a:t> apply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</a:b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 flipH="1">
            <a:off x="6096000" y="2819400"/>
            <a:ext cx="2362200" cy="381000"/>
          </a:xfrm>
          <a:prstGeom prst="wedgeRectCallout">
            <a:avLst>
              <a:gd name="adj1" fmla="val 139332"/>
              <a:gd name="adj2" fmla="val 3608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</a:t>
            </a:r>
            <a:r>
              <a:rPr lang="en-US" dirty="0" err="1" smtClean="0"/>
              <a:t>ifconfig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 flipH="1">
            <a:off x="6096000" y="2819400"/>
            <a:ext cx="2362200" cy="381000"/>
          </a:xfrm>
          <a:prstGeom prst="wedgeRectCallout">
            <a:avLst>
              <a:gd name="adj1" fmla="val 159230"/>
              <a:gd name="adj2" fmla="val 6479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</a:t>
            </a:r>
            <a:r>
              <a:rPr lang="en-US" dirty="0" err="1" smtClean="0"/>
              <a:t>ifconfig</a:t>
            </a:r>
            <a:r>
              <a:rPr lang="en-US" dirty="0" smtClean="0"/>
              <a:t> / #ping …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 flipH="1">
            <a:off x="6172200" y="4495800"/>
            <a:ext cx="2362200" cy="381000"/>
          </a:xfrm>
          <a:prstGeom prst="wedgeRectCallout">
            <a:avLst>
              <a:gd name="adj1" fmla="val 146205"/>
              <a:gd name="adj2" fmla="val 1763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</a:t>
            </a:r>
            <a:r>
              <a:rPr lang="en-US" dirty="0" err="1" smtClean="0"/>
              <a:t>ip</a:t>
            </a:r>
            <a:r>
              <a:rPr lang="en-US" dirty="0" smtClean="0"/>
              <a:t> route show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 flipH="1">
            <a:off x="4800600" y="5638800"/>
            <a:ext cx="2362200" cy="381000"/>
          </a:xfrm>
          <a:prstGeom prst="wedgeRectCallout">
            <a:avLst>
              <a:gd name="adj1" fmla="val 146205"/>
              <a:gd name="adj2" fmla="val 176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 de Google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40941"/>
            <a:ext cx="7772400" cy="1974059"/>
          </a:xfrm>
        </p:spPr>
        <p:txBody>
          <a:bodyPr/>
          <a:lstStyle/>
          <a:p>
            <a:r>
              <a:rPr smtClean="0"/>
              <a:t/>
            </a:r>
            <a:br>
              <a:rPr smtClean="0"/>
            </a:br>
            <a:r>
              <a:rPr smtClean="0"/>
              <a:t/>
            </a:r>
            <a:br>
              <a:rPr smtClean="0"/>
            </a:br>
            <a:r>
              <a:rPr smtClean="0"/>
              <a:t>GRACIAS  </a:t>
            </a:r>
            <a:r>
              <a:rPr smtClean="0"/>
              <a:t>POR  SU  ATENCIÓN</a:t>
            </a:r>
            <a:endParaRPr lang="en-US" dirty="0"/>
          </a:p>
        </p:txBody>
      </p:sp>
      <p:pic>
        <p:nvPicPr>
          <p:cNvPr id="3" name="Picture 2" descr="IMG-20140731-WA0002 -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81000" y="9906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Instalar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ciertas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aplicaciones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auxiliares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Instalación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del Apache y PHP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# apt-get install apache2 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libapache2-mod-php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# apt-get install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-xml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php-mbstring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php-intl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# apt-get install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-pear 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-zip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apt-get install  zip unzip  git  composer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Activar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 en /etc/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/7.2/apache2/php.ini  :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extension =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mbstring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extension =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xmlrpc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/>
            </a:r>
            <a:b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extension =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dom.so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 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(hay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que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añadirla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mano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)</a:t>
            </a:r>
            <a:endParaRPr lang="en-GB" sz="2400" b="1" spc="-150" dirty="0" smtClean="0"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Configurar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también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  en /etc/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php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/7.2/apache2/php.ini: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date.timezone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= "Europe/Madrid“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upload_max_filesize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= 20M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post_max_size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= 20M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mbstring.func_overload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= 0</a:t>
            </a:r>
            <a:endParaRPr lang="en-US" sz="2400" b="1" spc="-150" dirty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8382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Abrimos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puertos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Apache en el firewall: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ufw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allow “Apache”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Reiniciamos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Apache2 y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comprobamos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su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estado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service apache2 restart ; service apache2 status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Instalamos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el bind y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su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documentación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apt-get install bind9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bind9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-doc</a:t>
            </a: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En /etc/bind/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named.conf.local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definimos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...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...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zona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directa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y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zona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inversa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 </a:t>
            </a:r>
            <a:b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</a:b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zone "pyromik.es" {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type master;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file "/etc/bind/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pyromik.db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";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};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zone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"1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95.16.172.in-addr.arpa" {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type master;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file "/etc/bind/172.rev";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};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spc="-150" dirty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906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Fichero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directa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latin typeface="Bookman Old Style" pitchFamily="18" charset="0"/>
                <a:ea typeface="+mj-ea"/>
                <a:cs typeface="AnjaliOldLipi" pitchFamily="2" charset="0"/>
              </a:rPr>
              <a:t>pyromik.db</a:t>
            </a:r>
            <a:endParaRPr lang="en-GB" sz="2400" b="1" spc="-150" dirty="0" smtClean="0"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cp /etc/bind/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db.local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 /etc/bind/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pyromik.db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vi /etc/bind/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pyromik.db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$TTL    86400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IN      SOA      </a:t>
            </a: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pyromik.es.  root.pyromik.es. </a:t>
            </a: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(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1         	; Serial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604800         ; Refresh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86400           ; Retry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2419200       ; Expire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86400 )       	 ; Negative Cache TTL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	IN      NS      dns.pyromik.es.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	IN      MX     10 mail.pyromik.es.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dns</a:t>
            </a: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	IN      A        172.16.195.140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mail 	IN      A        172.16.195.140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spc="-150" dirty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90600"/>
            <a:ext cx="8229600" cy="53340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Fichero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inversa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172.rev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cp /etc/bind/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pyromik.db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/etc/bind/172.rev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vi /etc/bind/172.rev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$TTL    86400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IN      SOA      </a:t>
            </a: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pyromik.es.   root.pyromik.es. </a:t>
            </a: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(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1         	; Serial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604800       	; Refresh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86400           ; Retry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2419200       ; Expire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	86400 )       	; Negative Cache TTL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	IN      	NS      dns.pyromik.es.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@       	IN      	MX     10 mail.pyromik.es.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140	IN 	PTR 	mail.pyromik.es.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spc="-150" dirty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14400"/>
            <a:ext cx="8229600" cy="5410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Comprobar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fichero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configuración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general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named.checkconf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Comprobar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ficheros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zona</a:t>
            </a: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named.checkconf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 –z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zone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localhost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/IN: loaded serial 1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zone pyromik.es/IN: loaded serial 1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zone 195.16.172.in-addr.arpa/IN: loaded serial 1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zone 127.in-addr.arpa/IN: loaded serial 1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Reiniciar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demonio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bind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 service  bind9 restart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Abrimos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en el firewall los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puertos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bind: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ufw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allow  Bind9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Modificar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el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archivo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/etc/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resolv.conf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(en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maq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. 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host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)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Añadimos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al principio... </a:t>
            </a:r>
            <a:r>
              <a:rPr lang="en-GB" sz="2400" b="1" spc="-150" dirty="0" err="1" smtClean="0">
                <a:latin typeface="Bookman Old Style" pitchFamily="18" charset="0"/>
                <a:cs typeface="AnjaliOldLipi" pitchFamily="2" charset="0"/>
              </a:rPr>
              <a:t>nameserver</a:t>
            </a:r>
            <a: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  <a:t> 172.16.195.14O </a:t>
            </a:r>
            <a:br>
              <a:rPr lang="en-GB" sz="2400" b="1" spc="-150" dirty="0" smtClean="0">
                <a:latin typeface="Bookman Old Style" pitchFamily="18" charset="0"/>
                <a:cs typeface="AnjaliOldLipi" pitchFamily="2" charset="0"/>
              </a:rPr>
            </a:br>
            <a:endParaRPr lang="en-GB" sz="2400" b="1" spc="-150" dirty="0" smtClean="0"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Preliminares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914400"/>
            <a:ext cx="8229600" cy="5410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Instalar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# apt-get install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-server 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php-mysql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 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Ejecutamos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script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seguridad</a:t>
            </a: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mysql_secure_installation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Cambiamos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modo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identificación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de root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mysql</a:t>
            </a:r>
            <a:endParaRPr lang="en-GB" sz="2400" b="1" spc="-150" dirty="0" smtClean="0">
              <a:solidFill>
                <a:srgbClr val="FFFF00"/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&gt; </a:t>
            </a: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alter user ‘</a:t>
            </a:r>
            <a:r>
              <a:rPr lang="en-GB" sz="2400" b="1" spc="-150" dirty="0" err="1" smtClean="0">
                <a:latin typeface="Bookman Old Style" pitchFamily="18" charset="0"/>
                <a:ea typeface="+mj-ea"/>
                <a:cs typeface="AnjaliOldLipi" pitchFamily="2" charset="0"/>
              </a:rPr>
              <a:t>root’@’localhost</a:t>
            </a: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’  identified </a:t>
            </a:r>
            <a:b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</a:b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with </a:t>
            </a:r>
            <a:r>
              <a:rPr lang="en-GB" sz="2400" b="1" spc="-150" dirty="0" err="1" smtClean="0">
                <a:latin typeface="Bookman Old Style" pitchFamily="18" charset="0"/>
                <a:ea typeface="+mj-ea"/>
                <a:cs typeface="AnjaliOldLipi" pitchFamily="2" charset="0"/>
              </a:rPr>
              <a:t>mysql_native_password</a:t>
            </a: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  by ‘</a:t>
            </a:r>
            <a:r>
              <a:rPr lang="en-GB" sz="2400" b="1" spc="-150" dirty="0" err="1" smtClean="0">
                <a:latin typeface="Bookman Old Style" pitchFamily="18" charset="0"/>
                <a:ea typeface="+mj-ea"/>
                <a:cs typeface="AnjaliOldLipi" pitchFamily="2" charset="0"/>
              </a:rPr>
              <a:t>mipassword</a:t>
            </a: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’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err="1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mysql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cs typeface="AnjaliOldLipi" pitchFamily="2" charset="0"/>
              </a:rPr>
              <a:t>&gt;  flush privileges</a:t>
            </a:r>
            <a:endParaRPr lang="en-GB" sz="2400" b="1" spc="-150" dirty="0" smtClean="0">
              <a:latin typeface="Bookman Old Style" pitchFamily="18" charset="0"/>
              <a:ea typeface="+mj-ea"/>
              <a:cs typeface="AnjaliOldLip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66800"/>
          </a:xfrm>
        </p:spPr>
        <p:txBody>
          <a:bodyPr/>
          <a:lstStyle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cap="none" smtClean="0"/>
              <a:t>Instalación de "postfix" </a:t>
            </a:r>
            <a:endParaRPr cap="none"/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838200" y="1295400"/>
            <a:ext cx="8229600" cy="5029200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r>
              <a:rPr lang="es-ES_tradnl" sz="2400" b="1" dirty="0" err="1" smtClean="0">
                <a:solidFill>
                  <a:srgbClr val="FFFF00"/>
                </a:solidFill>
              </a:rPr>
              <a:t>postfix</a:t>
            </a:r>
            <a:r>
              <a:rPr lang="es-ES_tradnl" sz="2400" b="1" dirty="0" smtClean="0">
                <a:solidFill>
                  <a:srgbClr val="FFFF00"/>
                </a:solidFill>
              </a:rPr>
              <a:t> </a:t>
            </a:r>
          </a:p>
          <a:p>
            <a:r>
              <a:rPr lang="es-ES_tradnl" sz="2400" b="1" dirty="0" smtClean="0">
                <a:solidFill>
                  <a:schemeClr val="bg1"/>
                </a:solidFill>
              </a:rPr>
              <a:t>agente de transporte de correo (MTA)</a:t>
            </a:r>
          </a:p>
          <a:p>
            <a:r>
              <a:rPr lang="es-ES_tradnl" sz="2000" b="1" dirty="0" smtClean="0"/>
              <a:t>Sirven para transmitir correo desde un servidor de origen</a:t>
            </a:r>
          </a:p>
          <a:p>
            <a:r>
              <a:rPr lang="es-ES_tradnl" sz="2000" b="1" dirty="0" smtClean="0"/>
              <a:t>(donde se encuentra la cuenta del emisor del correo)</a:t>
            </a:r>
          </a:p>
          <a:p>
            <a:r>
              <a:rPr lang="es-ES_tradnl" sz="2000" b="1" dirty="0" smtClean="0">
                <a:solidFill>
                  <a:srgbClr val="92D050"/>
                </a:solidFill>
              </a:rPr>
              <a:t>…a un servidor destino (donde está la cuenta del receptor o destinatario del correo). </a:t>
            </a:r>
            <a:r>
              <a:rPr lang="es-ES_tradnl" sz="2000" b="1" dirty="0" smtClean="0"/>
              <a:t>Ambos usan el protocolo SMTP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# 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DEBIAN_PRIORITY=LOW</a:t>
            </a:r>
            <a:r>
              <a:rPr lang="en-GB" sz="2400" b="1" spc="-150" dirty="0" smtClean="0">
                <a:solidFill>
                  <a:srgbClr val="FFFF00"/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apt-get install postfix</a:t>
            </a:r>
          </a:p>
          <a:p>
            <a:pPr fontAlgn="auto">
              <a:spcAft>
                <a:spcPts val="0"/>
              </a:spcAft>
              <a:buFont typeface="Wingdings"/>
              <a:buChar char="Ø"/>
              <a:defRPr/>
            </a:pP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ea typeface="+mj-ea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buFont typeface="Wingdings"/>
              <a:buChar char="Ø"/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Sale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ventana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donde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se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elige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“Internet site” 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  y 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metemos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como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ea typeface="+mj-ea"/>
                <a:cs typeface="AnjaliOldLipi" pitchFamily="2" charset="0"/>
              </a:rPr>
              <a:t> </a:t>
            </a:r>
            <a:r>
              <a:rPr lang="en-GB" sz="2400" b="1" spc="-150" dirty="0" smtClean="0">
                <a:latin typeface="Bookman Old Style" pitchFamily="18" charset="0"/>
                <a:ea typeface="+mj-ea"/>
                <a:cs typeface="AnjaliOldLipi" pitchFamily="2" charset="0"/>
              </a:rPr>
              <a:t>system mail name : “pyromik.es”</a:t>
            </a:r>
          </a:p>
          <a:p>
            <a:pPr fontAlgn="auto">
              <a:spcAft>
                <a:spcPts val="0"/>
              </a:spcAft>
              <a:buFont typeface="Wingdings"/>
              <a:buChar char="Ø"/>
              <a:defRPr/>
            </a:pPr>
            <a:endParaRPr lang="en-GB" sz="2400" b="1" spc="-150" dirty="0" smtClean="0">
              <a:solidFill>
                <a:schemeClr val="bg1">
                  <a:lumMod val="95000"/>
                  <a:lumOff val="5000"/>
                </a:schemeClr>
              </a:solidFill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buFont typeface="Wingdings"/>
              <a:buChar char="Ø"/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Sale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otra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ventana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donde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se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especifica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el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  </a:t>
            </a:r>
            <a:r>
              <a:rPr lang="en-US" sz="2400" b="1" spc="-150" dirty="0" smtClean="0">
                <a:latin typeface="Bookman Old Style" pitchFamily="18" charset="0"/>
                <a:cs typeface="AnjaliOldLipi" pitchFamily="2" charset="0"/>
              </a:rPr>
              <a:t>Root and Post Master Mail Recipient: “</a:t>
            </a:r>
            <a:r>
              <a:rPr lang="en-US" sz="2400" b="1" spc="-150" dirty="0" err="1" smtClean="0">
                <a:latin typeface="Bookman Old Style" pitchFamily="18" charset="0"/>
                <a:cs typeface="AnjaliOldLipi" pitchFamily="2" charset="0"/>
              </a:rPr>
              <a:t>pyromikel</a:t>
            </a:r>
            <a:r>
              <a:rPr lang="en-US" sz="2400" b="1" spc="-150" dirty="0" smtClean="0">
                <a:latin typeface="Bookman Old Style" pitchFamily="18" charset="0"/>
                <a:cs typeface="AnjaliOldLipi" pitchFamily="2" charset="0"/>
              </a:rPr>
              <a:t>”</a:t>
            </a:r>
            <a:endParaRPr lang="en-GB" sz="2400" b="1" spc="-150" dirty="0" smtClean="0">
              <a:latin typeface="Bookman Old Style" pitchFamily="18" charset="0"/>
              <a:cs typeface="AnjaliOldLipi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 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Una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cuenta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para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recibir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los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mensajes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genéricos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   _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dirigidos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al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admisnistrador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del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servidor</a:t>
            </a:r>
            <a:r>
              <a:rPr lang="en-GB" sz="2400" b="1" spc="-150" dirty="0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 de </a:t>
            </a:r>
            <a:r>
              <a:rPr lang="en-GB" sz="2400" b="1" spc="-150" dirty="0" err="1" smtClean="0">
                <a:solidFill>
                  <a:srgbClr val="7030A0"/>
                </a:solidFill>
                <a:latin typeface="Bookman Old Style" pitchFamily="18" charset="0"/>
                <a:cs typeface="AnjaliOldLipi" pitchFamily="2" charset="0"/>
              </a:rPr>
              <a:t>correo</a:t>
            </a:r>
            <a:endParaRPr lang="en-GB" sz="2400" b="1" spc="-150" dirty="0" smtClean="0">
              <a:solidFill>
                <a:srgbClr val="7030A0"/>
              </a:solidFill>
              <a:latin typeface="Bookman Old Style" pitchFamily="18" charset="0"/>
              <a:cs typeface="AnjaliOldLipi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latin typeface="Calibri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Editar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/etc/postfix/main.cf,  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verificar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que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… </a:t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mydestination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= $</a:t>
            </a:r>
            <a:r>
              <a:rPr lang="en-US" sz="2400" b="1" dirty="0" err="1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myhostname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, 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pyromik.es</a:t>
            </a:r>
            <a: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, BRAINIAC, …</a:t>
            </a:r>
            <a:br>
              <a:rPr lang="en-US" sz="24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</a:b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Modificar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 </a:t>
            </a:r>
            <a:r>
              <a:rPr lang="en-US" sz="2400" b="1" dirty="0" err="1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inet_interfaces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=all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2400" b="1" dirty="0" smtClean="0">
                <a:latin typeface="Calibri"/>
                <a:ea typeface="Calibri"/>
                <a:cs typeface="Times New Roman"/>
              </a:rPr>
            </a:b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Añadir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b="1" dirty="0" err="1" smtClean="0">
                <a:latin typeface="Calibri"/>
                <a:ea typeface="Calibri"/>
                <a:cs typeface="Times New Roman"/>
              </a:rPr>
              <a:t>dirección</a:t>
            </a:r>
            <a:r>
              <a:rPr lang="en-US" sz="2400" b="1" dirty="0" smtClean="0">
                <a:latin typeface="Calibri"/>
                <a:ea typeface="Calibri"/>
                <a:cs typeface="Times New Roman"/>
              </a:rPr>
              <a:t> IP/MASK</a:t>
            </a:r>
            <a:r>
              <a:rPr lang="en-US" sz="2400" b="1" dirty="0" smtClean="0">
                <a:solidFill>
                  <a:srgbClr val="FFFF00"/>
                </a:solidFill>
                <a:latin typeface="Calibri"/>
                <a:ea typeface="Calibri"/>
                <a:cs typeface="Times New Roman"/>
              </a:rPr>
              <a:t>:   </a:t>
            </a:r>
            <a:r>
              <a:rPr lang="en-US" sz="2400" b="1" dirty="0" err="1" smtClean="0">
                <a:solidFill>
                  <a:srgbClr val="FFFF00"/>
                </a:solidFill>
              </a:rPr>
              <a:t>mynetwork</a:t>
            </a:r>
            <a:r>
              <a:rPr lang="en-US" sz="2400" b="1" dirty="0" smtClean="0">
                <a:solidFill>
                  <a:srgbClr val="FFFF00"/>
                </a:solidFill>
              </a:rPr>
              <a:t> = 192.168.57.2/24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92D050"/>
                </a:solidFill>
              </a:rPr>
              <a:t>Y </a:t>
            </a:r>
            <a:r>
              <a:rPr lang="en-US" sz="2400" b="1" dirty="0" err="1" smtClean="0">
                <a:solidFill>
                  <a:srgbClr val="92D050"/>
                </a:solidFill>
              </a:rPr>
              <a:t>reiniciamos</a:t>
            </a:r>
            <a:r>
              <a:rPr lang="en-US" sz="2400" b="1" dirty="0" smtClean="0">
                <a:solidFill>
                  <a:srgbClr val="92D050"/>
                </a:solidFill>
              </a:rPr>
              <a:t> el postfix: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# 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sudo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 /etc/</a:t>
            </a:r>
            <a:r>
              <a:rPr lang="en-GB" sz="2400" b="1" spc="-15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init.d</a:t>
            </a:r>
            <a:r>
              <a:rPr lang="en-GB" sz="2400" b="1" spc="-15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itchFamily="18" charset="0"/>
                <a:cs typeface="AnjaliOldLipi" pitchFamily="2" charset="0"/>
              </a:rPr>
              <a:t>/postfix    restart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854</Words>
  <Application>Microsoft Office PowerPoint</Application>
  <PresentationFormat>On-screen Show (4:3)</PresentationFormat>
  <Paragraphs>277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IntroducingPowerPoint2007</vt:lpstr>
      <vt:lpstr>Servidor de correo </vt:lpstr>
      <vt:lpstr>Recomendación: configuración estática de red  </vt:lpstr>
      <vt:lpstr>Preliminares</vt:lpstr>
      <vt:lpstr>Preliminares</vt:lpstr>
      <vt:lpstr>Preliminares</vt:lpstr>
      <vt:lpstr>Preliminares</vt:lpstr>
      <vt:lpstr>Preliminares</vt:lpstr>
      <vt:lpstr>Preliminares</vt:lpstr>
      <vt:lpstr>Instalación de "postfix" </vt:lpstr>
      <vt:lpstr>Instalación de "postfix" </vt:lpstr>
      <vt:lpstr>Instalación de "postfix" </vt:lpstr>
      <vt:lpstr>Instalando un cliente local.</vt:lpstr>
      <vt:lpstr>Usando el cliente de correo:</vt:lpstr>
      <vt:lpstr>Usando el cliente de correo:</vt:lpstr>
      <vt:lpstr>Instalando Cliente Remoto (MDA)</vt:lpstr>
      <vt:lpstr>Instalación de RoundCube</vt:lpstr>
      <vt:lpstr>Instalación de RoundCube</vt:lpstr>
      <vt:lpstr>Instalación de RoundCube:</vt:lpstr>
      <vt:lpstr>Instalación de RoundCube:</vt:lpstr>
      <vt:lpstr>  GRACIAS  POR  SU  ATENCIÓN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2017-12-11T03:14:32Z</dcterms:created>
  <dcterms:modified xsi:type="dcterms:W3CDTF">2019-01-22T21:39:30Z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