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b698ff44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b698ff44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b698ff44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b698ff44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b698ff44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b698ff44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b698ff44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b698ff44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b698ff44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b698ff44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b698ff44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b698ff44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b698ff44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b698ff44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b698ff44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b698ff44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b698ff44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b698ff44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b698ff44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b698ff44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b698ff44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b698ff44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c6100bd6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c6100bd6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c6100bd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c6100bd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c6100bd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c6100bd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Gestión documental con Alfresco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7834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latin typeface="Times New Roman"/>
                <a:ea typeface="Times New Roman"/>
                <a:cs typeface="Times New Roman"/>
                <a:sym typeface="Times New Roman"/>
              </a:rPr>
              <a:t>Alina Altynguzhina   			Álvaro Fernández Palma</a:t>
            </a:r>
            <a:endParaRPr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 u="sng">
                <a:latin typeface="Times New Roman"/>
                <a:ea typeface="Times New Roman"/>
                <a:cs typeface="Times New Roman"/>
                <a:sym typeface="Times New Roman"/>
              </a:rPr>
              <a:t>Cristina Díaz García			 </a:t>
            </a:r>
            <a:r>
              <a:rPr lang="es" sz="1800" u="sng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 u="sng">
                <a:latin typeface="Times New Roman"/>
                <a:ea typeface="Times New Roman"/>
                <a:cs typeface="Times New Roman"/>
                <a:sym typeface="Times New Roman"/>
              </a:rPr>
              <a:t>man Hasnaouia Meskini</a:t>
            </a:r>
            <a:endParaRPr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</a:t>
            </a:r>
            <a:r>
              <a:rPr lang="es" sz="1800" u="sng">
                <a:latin typeface="Times New Roman"/>
                <a:ea typeface="Times New Roman"/>
                <a:cs typeface="Times New Roman"/>
                <a:sym typeface="Times New Roman"/>
              </a:rPr>
              <a:t>GRUPO O</a:t>
            </a:r>
            <a:endParaRPr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150" y="2826800"/>
            <a:ext cx="917375" cy="9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296313" y="25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Gestión de Documentos: Espacio de Trabajo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25" y="1360100"/>
            <a:ext cx="3679600" cy="22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575" y="1360100"/>
            <a:ext cx="3242151" cy="23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3450" y="3391326"/>
            <a:ext cx="3557375" cy="16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/>
          <p:nvPr/>
        </p:nvSpPr>
        <p:spPr>
          <a:xfrm rot="-2700000">
            <a:off x="2762509" y="3029696"/>
            <a:ext cx="679247" cy="58760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 rot="-8263272">
            <a:off x="4232426" y="2927068"/>
            <a:ext cx="679164" cy="58762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87900" y="2596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Gestión de Documentos: Usuarios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97" y="1381248"/>
            <a:ext cx="3290400" cy="195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2350" y="3216200"/>
            <a:ext cx="5267277" cy="1794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4402" y="1060749"/>
            <a:ext cx="2967675" cy="245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/>
          <p:nvPr/>
        </p:nvSpPr>
        <p:spPr>
          <a:xfrm rot="-2700000">
            <a:off x="3000909" y="3037321"/>
            <a:ext cx="679247" cy="58760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 rot="-8263272">
            <a:off x="4470826" y="2934693"/>
            <a:ext cx="679164" cy="58762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87900" y="236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Gestión de Documentos: Documentos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275" y="1085400"/>
            <a:ext cx="3223342" cy="27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75" y="1317150"/>
            <a:ext cx="3488799" cy="27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6525" y="3919700"/>
            <a:ext cx="4942951" cy="101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/>
          <p:nvPr/>
        </p:nvSpPr>
        <p:spPr>
          <a:xfrm rot="-2700000">
            <a:off x="2800659" y="3602046"/>
            <a:ext cx="679247" cy="58760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 rot="-8263272">
            <a:off x="6048676" y="3602043"/>
            <a:ext cx="679164" cy="58762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44275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75" y="628500"/>
            <a:ext cx="4831578" cy="437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575" y="1637550"/>
            <a:ext cx="4176425" cy="267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/>
          <p:nvPr/>
        </p:nvSpPr>
        <p:spPr>
          <a:xfrm>
            <a:off x="3861125" y="2922550"/>
            <a:ext cx="641100" cy="418200"/>
          </a:xfrm>
          <a:prstGeom prst="chevron">
            <a:avLst>
              <a:gd fmla="val 50000" name="adj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4568488" y="2922550"/>
            <a:ext cx="641100" cy="418200"/>
          </a:xfrm>
          <a:prstGeom prst="chevron">
            <a:avLst>
              <a:gd fmla="val 50000" name="adj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5275850" y="2922550"/>
            <a:ext cx="641100" cy="418200"/>
          </a:xfrm>
          <a:prstGeom prst="chevron">
            <a:avLst>
              <a:gd fmla="val 50000" name="adj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Útil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Intuitiva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Otras alternativas: GitHub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Bibliografías y Referencias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[1] </a:t>
            </a:r>
            <a:r>
              <a:rPr lang="es"/>
              <a:t>Tutorial Alfresco, http://docs.alfresco.com/6.0/concepts/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alfresco-tutorial-02.html.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[2] Alfresco Share, http://www.jpereira.net/attachments/article/50/4-alfresco-Share.pdf.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[3] Alfresco, https://es.wikipedia.org/wiki/Alfresco.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[4] Extensión e integración de la plataforma Alfresco, https://www.alfresco.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com/es/plataforma/extension-e-integracion-de-alfresco.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5"/>
            <a:ext cx="8368200" cy="34209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>
                <a:solidFill>
                  <a:schemeClr val="accent5"/>
                </a:solidFill>
              </a:rPr>
              <a:t>Objetivos: </a:t>
            </a:r>
            <a:r>
              <a:rPr lang="es"/>
              <a:t>Afianzar mediante el uso práctico la teoría estudiada en clase.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-"/>
            </a:pPr>
            <a:r>
              <a:rPr lang="es">
                <a:solidFill>
                  <a:schemeClr val="accent5"/>
                </a:solidFill>
              </a:rPr>
              <a:t>Alfresco: 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Sistema de administración de contenidos de código fuente libre.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s">
                <a:solidFill>
                  <a:schemeClr val="accent5"/>
                </a:solidFill>
              </a:rPr>
              <a:t>Tres variantes:</a:t>
            </a:r>
            <a:endParaRPr>
              <a:solidFill>
                <a:schemeClr val="accent5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Alfresco Community Edition (SW libre).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Alfresco Enterprise Edition (SW con licencia).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Alfresco Cloud Edition (SaaS).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s">
                <a:solidFill>
                  <a:schemeClr val="accent5"/>
                </a:solidFill>
              </a:rPr>
              <a:t>Herramientas:</a:t>
            </a:r>
            <a:endParaRPr>
              <a:solidFill>
                <a:schemeClr val="accent5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Alfresco Content Services (ECM).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Alfresco Process Services (BPM).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Alfresco Governance Services (ECM).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Alfresco Application Development Framework (ADF).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Posibilidades de Integración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2760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Abierto y modular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Repo, nube, web, app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API REST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Framework (Angular)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Google, Microsoft, Outlook, Salesforce...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-Previamente el espacio de trabajo debe de estar creado (sin colaboradores no podemos asignar tareas)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-Podemos crear tareas como queramos, tanto individuales como grupales.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-Pueden ser tareas de creación, modificación, evaluación, media, revisión o aprobación de ficheros.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44125"/>
            <a:ext cx="3661001" cy="36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600" y="1144125"/>
            <a:ext cx="4251496" cy="36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297550" y="4537750"/>
            <a:ext cx="956400" cy="467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783225" y="2391100"/>
            <a:ext cx="807600" cy="361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934100"/>
            <a:ext cx="3660900" cy="19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Podemos observar el flujo de trabajo como ha quedado inicializado y ver su estado actual.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325" y="1144125"/>
            <a:ext cx="4630874" cy="326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829900"/>
            <a:ext cx="3129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Para el correcto funcionamiento de la tarea, la persona a la que se la ha asignado dicha tarea deberá aprobarla antes de realizarla.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825" y="1144125"/>
            <a:ext cx="4686481" cy="3694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 flipH="1" rot="10800000">
            <a:off x="1700325" y="3645200"/>
            <a:ext cx="2050800" cy="1263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3995775" y="4381800"/>
            <a:ext cx="662400" cy="456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87900" y="1999925"/>
            <a:ext cx="3512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Así pues el flujo de trabajo avanzara y, cuando sea oportuno, podremos finalizar nuestra tarea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000" y="1144125"/>
            <a:ext cx="4939200" cy="338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87900" y="1999925"/>
            <a:ext cx="3512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Así pues el flujo de trabajo avanzara y, cuando sea oportuno, podremos finalizar nuestra tarea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000" y="1144125"/>
            <a:ext cx="4856099" cy="3372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 flipH="1" rot="10800000">
            <a:off x="1976625" y="3453875"/>
            <a:ext cx="1859400" cy="1179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3932025" y="4155175"/>
            <a:ext cx="850200" cy="372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