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Lst>
  <p:sldSz cy="5143500" cx="9144000"/>
  <p:notesSz cx="6858000" cy="9144000"/>
  <p:embeddedFontLst>
    <p:embeddedFont>
      <p:font typeface="Source Code Pro"/>
      <p:regular r:id="rId40"/>
      <p:bold r:id="rId41"/>
    </p:embeddedFont>
    <p:embeddedFont>
      <p:font typeface="Oswald"/>
      <p:regular r:id="rId42"/>
      <p:bold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SourceCodePro-regular.fntdata"/><Relationship Id="rId20" Type="http://schemas.openxmlformats.org/officeDocument/2006/relationships/slide" Target="slides/slide16.xml"/><Relationship Id="rId42" Type="http://schemas.openxmlformats.org/officeDocument/2006/relationships/font" Target="fonts/Oswald-regular.fntdata"/><Relationship Id="rId41" Type="http://schemas.openxmlformats.org/officeDocument/2006/relationships/font" Target="fonts/SourceCodePro-bold.fntdata"/><Relationship Id="rId22" Type="http://schemas.openxmlformats.org/officeDocument/2006/relationships/slide" Target="slides/slide18.xml"/><Relationship Id="rId21" Type="http://schemas.openxmlformats.org/officeDocument/2006/relationships/slide" Target="slides/slide17.xml"/><Relationship Id="rId43" Type="http://schemas.openxmlformats.org/officeDocument/2006/relationships/font" Target="fonts/Oswald-bold.fntdata"/><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c6f80d1f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c6f80d1f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4ca461821b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4ca461821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4c7f8a21b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4c7f8a21b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4ca461821b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4ca461821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4c7f8a21ba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4c7f8a21ba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4c7f8a21ba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4c7f8a21ba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4c9ef96cf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4c9ef96cf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4c7f8a21ba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4c7f8a21ba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4c7f8a21ba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4c7f8a21ba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4c7f8a21ba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4c7f8a21ba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4c9ef96cf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4c9ef96cf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c6f80d1f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c6f80d1f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4c9ef96cf1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4c9ef96cf1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4c9ef96cf1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4c9ef96cf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4c9ef96cf1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4c9ef96cf1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4c7f8a21b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4c7f8a21b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4ca461821b_0_5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4ca461821b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4ca461821b_0_6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4ca461821b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4ca461821b_0_6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4ca461821b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4c8926e7c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4c8926e7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4ca461821b_0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4ca461821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4c7f8a21b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4c7f8a21b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c6f80d1ff_0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c6f80d1f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4c9ef96cf1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4c9ef96cf1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4ca461821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4ca461821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4c7f8a21b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4c7f8a21b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4ca461821b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4ca461821b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4ca461821b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4ca461821b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c6f80d1ff_0_6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c6f80d1ff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4da5bf0213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4da5bf021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4da5bf0213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4da5bf021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4da5bf0213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4da5bf021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4da5bf0213_0_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4da5bf021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4c7f8a21ba_0_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4c7f8a21b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4ca461821b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4ca461821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11175" y="644300"/>
            <a:ext cx="8282400" cy="21090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11175" y="3398250"/>
            <a:ext cx="8282400" cy="1260600"/>
          </a:xfrm>
          <a:prstGeom prst="rect">
            <a:avLst/>
          </a:prstGeom>
        </p:spPr>
        <p:txBody>
          <a:bodyPr anchorCtr="0" anchor="ctr" bIns="91425" lIns="91425" spcFirstLastPara="1" rIns="91425" wrap="square" tIns="91425"/>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30800" y="1889700"/>
            <a:ext cx="8282400" cy="15165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1" name="Google Shape;21;p4"/>
          <p:cNvSpPr txBox="1"/>
          <p:nvPr>
            <p:ph type="title"/>
          </p:nvPr>
        </p:nvSpPr>
        <p:spPr>
          <a:xfrm>
            <a:off x="311700" y="372500"/>
            <a:ext cx="8520600" cy="7335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468825"/>
            <a:ext cx="8520600" cy="30999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6" name="Google Shape;26;p5"/>
          <p:cNvSpPr txBox="1"/>
          <p:nvPr>
            <p:ph type="title"/>
          </p:nvPr>
        </p:nvSpPr>
        <p:spPr>
          <a:xfrm>
            <a:off x="311700" y="372500"/>
            <a:ext cx="8520600" cy="7335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5"/>
          <p:cNvSpPr txBox="1"/>
          <p:nvPr>
            <p:ph idx="1" type="body"/>
          </p:nvPr>
        </p:nvSpPr>
        <p:spPr>
          <a:xfrm>
            <a:off x="311700" y="1468825"/>
            <a:ext cx="3999900" cy="3099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468825"/>
            <a:ext cx="3999900" cy="3099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72500"/>
            <a:ext cx="8520600" cy="7335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3"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35" name="Google Shape;35;p7"/>
          <p:cNvSpPr txBox="1"/>
          <p:nvPr>
            <p:ph type="title"/>
          </p:nvPr>
        </p:nvSpPr>
        <p:spPr>
          <a:xfrm>
            <a:off x="311700" y="6318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618204"/>
            <a:ext cx="2808000" cy="29508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490250" y="528900"/>
            <a:ext cx="5678100" cy="40857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1"/>
        </a:solidFill>
      </p:bgPr>
    </p:bg>
    <p:spTree>
      <p:nvGrpSpPr>
        <p:cNvPr id="4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44" name="Google Shape;44;p9"/>
          <p:cNvSpPr txBox="1"/>
          <p:nvPr>
            <p:ph type="title"/>
          </p:nvPr>
        </p:nvSpPr>
        <p:spPr>
          <a:xfrm>
            <a:off x="265500" y="1078750"/>
            <a:ext cx="4045200" cy="17892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p:txBody>
      </p:sp>
      <p:sp>
        <p:nvSpPr>
          <p:cNvPr id="45" name="Google Shape;45;p9"/>
          <p:cNvSpPr txBox="1"/>
          <p:nvPr>
            <p:ph idx="1" type="subTitle"/>
          </p:nvPr>
        </p:nvSpPr>
        <p:spPr>
          <a:xfrm>
            <a:off x="265500" y="29214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dern-writer">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Google Shape;7;p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1.png"/><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 Id="rId3" Type="http://schemas.openxmlformats.org/officeDocument/2006/relationships/image" Target="../media/image1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3"/>
          <p:cNvSpPr txBox="1"/>
          <p:nvPr>
            <p:ph type="ctrTitle"/>
          </p:nvPr>
        </p:nvSpPr>
        <p:spPr>
          <a:xfrm>
            <a:off x="411175" y="644300"/>
            <a:ext cx="8282400" cy="2109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Caso Práctico</a:t>
            </a:r>
            <a:endParaRPr/>
          </a:p>
          <a:p>
            <a:pPr indent="0" lvl="0" marL="0" rtl="0" algn="ctr">
              <a:spcBef>
                <a:spcPts val="0"/>
              </a:spcBef>
              <a:spcAft>
                <a:spcPts val="0"/>
              </a:spcAft>
              <a:buNone/>
            </a:pPr>
            <a:r>
              <a:rPr lang="es"/>
              <a:t>ElPuenteDePublicidad</a:t>
            </a:r>
            <a:endParaRPr/>
          </a:p>
        </p:txBody>
      </p:sp>
      <p:sp>
        <p:nvSpPr>
          <p:cNvPr id="63" name="Google Shape;63;p13"/>
          <p:cNvSpPr txBox="1"/>
          <p:nvPr>
            <p:ph idx="1" type="subTitle"/>
          </p:nvPr>
        </p:nvSpPr>
        <p:spPr>
          <a:xfrm>
            <a:off x="204275" y="4044875"/>
            <a:ext cx="4867800" cy="920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Alina Altynguzhina</a:t>
            </a:r>
            <a:endParaRPr/>
          </a:p>
          <a:p>
            <a:pPr indent="0" lvl="0" marL="0" rtl="0" algn="ctr">
              <a:spcBef>
                <a:spcPts val="0"/>
              </a:spcBef>
              <a:spcAft>
                <a:spcPts val="0"/>
              </a:spcAft>
              <a:buNone/>
            </a:pPr>
            <a:r>
              <a:rPr lang="es"/>
              <a:t> Cristina Díaz García</a:t>
            </a:r>
            <a:endParaRPr b="1" sz="1800">
              <a:solidFill>
                <a:srgbClr val="0D0D0D"/>
              </a:solidFill>
              <a:latin typeface="Times New Roman"/>
              <a:ea typeface="Times New Roman"/>
              <a:cs typeface="Times New Roman"/>
              <a:sym typeface="Times New Roman"/>
            </a:endParaRPr>
          </a:p>
          <a:p>
            <a:pPr indent="0" lvl="0" marL="0" rtl="0" algn="ctr">
              <a:spcBef>
                <a:spcPts val="0"/>
              </a:spcBef>
              <a:spcAft>
                <a:spcPts val="0"/>
              </a:spcAft>
              <a:buNone/>
            </a:pPr>
            <a:r>
              <a:rPr lang="es" sz="1800">
                <a:solidFill>
                  <a:srgbClr val="000000"/>
                </a:solidFill>
                <a:latin typeface="Times New Roman"/>
                <a:ea typeface="Times New Roman"/>
                <a:cs typeface="Times New Roman"/>
                <a:sym typeface="Times New Roman"/>
              </a:rPr>
              <a:t> </a:t>
            </a:r>
            <a:endParaRPr sz="1800">
              <a:solidFill>
                <a:srgbClr val="000000"/>
              </a:solidFill>
              <a:latin typeface="Times New Roman"/>
              <a:ea typeface="Times New Roman"/>
              <a:cs typeface="Times New Roman"/>
              <a:sym typeface="Times New Roman"/>
            </a:endParaRPr>
          </a:p>
          <a:p>
            <a:pPr indent="0" lvl="0" marL="0" rtl="0" algn="ctr">
              <a:spcBef>
                <a:spcPts val="0"/>
              </a:spcBef>
              <a:spcAft>
                <a:spcPts val="0"/>
              </a:spcAft>
              <a:buNone/>
            </a:pPr>
            <a:r>
              <a:t/>
            </a:r>
            <a:endParaRPr/>
          </a:p>
        </p:txBody>
      </p:sp>
      <p:sp>
        <p:nvSpPr>
          <p:cNvPr id="64" name="Google Shape;64;p13"/>
          <p:cNvSpPr txBox="1"/>
          <p:nvPr>
            <p:ph idx="1" type="subTitle"/>
          </p:nvPr>
        </p:nvSpPr>
        <p:spPr>
          <a:xfrm>
            <a:off x="4330200" y="4075975"/>
            <a:ext cx="4867800" cy="920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Álvaro Fernández Palma</a:t>
            </a:r>
            <a:endParaRPr/>
          </a:p>
          <a:p>
            <a:pPr indent="0" lvl="0" marL="0" rtl="0" algn="ctr">
              <a:spcBef>
                <a:spcPts val="0"/>
              </a:spcBef>
              <a:spcAft>
                <a:spcPts val="0"/>
              </a:spcAft>
              <a:buNone/>
            </a:pPr>
            <a:r>
              <a:rPr lang="es"/>
              <a:t> Iman Hasnaouia Meskini</a:t>
            </a:r>
            <a:endParaRPr b="1" sz="1800">
              <a:solidFill>
                <a:srgbClr val="0D0D0D"/>
              </a:solidFill>
              <a:latin typeface="Times New Roman"/>
              <a:ea typeface="Times New Roman"/>
              <a:cs typeface="Times New Roman"/>
              <a:sym typeface="Times New Roman"/>
            </a:endParaRPr>
          </a:p>
          <a:p>
            <a:pPr indent="0" lvl="0" marL="0" rtl="0" algn="ctr">
              <a:spcBef>
                <a:spcPts val="0"/>
              </a:spcBef>
              <a:spcAft>
                <a:spcPts val="0"/>
              </a:spcAft>
              <a:buNone/>
            </a:pPr>
            <a:r>
              <a:rPr lang="es" sz="1800">
                <a:solidFill>
                  <a:srgbClr val="000000"/>
                </a:solidFill>
                <a:latin typeface="Times New Roman"/>
                <a:ea typeface="Times New Roman"/>
                <a:cs typeface="Times New Roman"/>
                <a:sym typeface="Times New Roman"/>
              </a:rPr>
              <a:t> </a:t>
            </a:r>
            <a:endParaRPr sz="1800">
              <a:solidFill>
                <a:srgbClr val="000000"/>
              </a:solidFill>
              <a:latin typeface="Times New Roman"/>
              <a:ea typeface="Times New Roman"/>
              <a:cs typeface="Times New Roman"/>
              <a:sym typeface="Times New Roman"/>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Infraestructura</a:t>
            </a:r>
            <a:endParaRPr/>
          </a:p>
        </p:txBody>
      </p:sp>
      <p:sp>
        <p:nvSpPr>
          <p:cNvPr id="116" name="Google Shape;116;p22"/>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
              <a:t>Software</a:t>
            </a:r>
            <a:endParaRPr/>
          </a:p>
          <a:p>
            <a:pPr indent="-317500" lvl="1" marL="1371600" rtl="0" algn="l">
              <a:spcBef>
                <a:spcPts val="0"/>
              </a:spcBef>
              <a:spcAft>
                <a:spcPts val="0"/>
              </a:spcAft>
              <a:buSzPts val="1400"/>
              <a:buChar char="○"/>
            </a:pPr>
            <a:r>
              <a:rPr lang="es"/>
              <a:t>8 ordenadores con SO MAC</a:t>
            </a:r>
            <a:endParaRPr/>
          </a:p>
          <a:p>
            <a:pPr indent="-317500" lvl="1" marL="1371600" rtl="0" algn="l">
              <a:spcBef>
                <a:spcPts val="0"/>
              </a:spcBef>
              <a:spcAft>
                <a:spcPts val="0"/>
              </a:spcAft>
              <a:buSzPts val="1400"/>
              <a:buChar char="○"/>
            </a:pPr>
            <a:r>
              <a:rPr lang="es"/>
              <a:t>Ordenador restante con SO Windows</a:t>
            </a:r>
            <a:endParaRPr/>
          </a:p>
          <a:p>
            <a:pPr indent="-317500" lvl="1" marL="1371600" rtl="0" algn="l">
              <a:spcBef>
                <a:spcPts val="0"/>
              </a:spcBef>
              <a:spcAft>
                <a:spcPts val="0"/>
              </a:spcAft>
              <a:buSzPts val="1400"/>
              <a:buChar char="○"/>
            </a:pPr>
            <a:r>
              <a:rPr lang="es"/>
              <a:t>Servidor dedicado sirve de mantenimiento actual de las páginas y las que están en procesos</a:t>
            </a:r>
            <a:endParaRPr/>
          </a:p>
          <a:p>
            <a:pPr indent="-317500" lvl="1" marL="1371600" rtl="0" algn="l">
              <a:spcBef>
                <a:spcPts val="0"/>
              </a:spcBef>
              <a:spcAft>
                <a:spcPts val="0"/>
              </a:spcAft>
              <a:buSzPts val="1400"/>
              <a:buChar char="○"/>
            </a:pPr>
            <a:r>
              <a:rPr lang="es"/>
              <a:t>Otra función del servidor es dar la oportunidad de ROLL BACK</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Planificación de Sistemas de Información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Objetivos a medio-largo plazo de la organización</a:t>
            </a:r>
            <a:endParaRPr/>
          </a:p>
        </p:txBody>
      </p:sp>
      <p:sp>
        <p:nvSpPr>
          <p:cNvPr id="127" name="Google Shape;127;p24"/>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
              <a:t>Operativo/transactional (día a día)</a:t>
            </a:r>
            <a:endParaRPr/>
          </a:p>
          <a:p>
            <a:pPr indent="-317500" lvl="0" marL="914400" rtl="0" algn="l">
              <a:spcBef>
                <a:spcPts val="0"/>
              </a:spcBef>
              <a:spcAft>
                <a:spcPts val="0"/>
              </a:spcAft>
              <a:buSzPts val="1400"/>
              <a:buChar char="●"/>
            </a:pPr>
            <a:r>
              <a:rPr lang="es" sz="1400"/>
              <a:t>HTML para Dpto. Web</a:t>
            </a:r>
            <a:endParaRPr sz="1400"/>
          </a:p>
          <a:p>
            <a:pPr indent="-317500" lvl="0" marL="914400" rtl="0" algn="l">
              <a:spcBef>
                <a:spcPts val="0"/>
              </a:spcBef>
              <a:spcAft>
                <a:spcPts val="0"/>
              </a:spcAft>
              <a:buSzPts val="1400"/>
              <a:buChar char="●"/>
            </a:pPr>
            <a:r>
              <a:rPr lang="es" sz="1400"/>
              <a:t>Google Analytics para Dpto. Redes</a:t>
            </a:r>
            <a:endParaRPr sz="1400"/>
          </a:p>
          <a:p>
            <a:pPr indent="-317500" lvl="0" marL="914400" rtl="0" algn="l">
              <a:spcBef>
                <a:spcPts val="0"/>
              </a:spcBef>
              <a:spcAft>
                <a:spcPts val="0"/>
              </a:spcAft>
              <a:buSzPts val="1400"/>
              <a:buChar char="●"/>
            </a:pPr>
            <a:r>
              <a:rPr lang="es" sz="1400"/>
              <a:t>Photoshop para Dpto. Diseño</a:t>
            </a:r>
            <a:endParaRPr sz="1400"/>
          </a:p>
          <a:p>
            <a:pPr indent="-342900" lvl="0" marL="457200" rtl="0" algn="l">
              <a:spcBef>
                <a:spcPts val="0"/>
              </a:spcBef>
              <a:spcAft>
                <a:spcPts val="0"/>
              </a:spcAft>
              <a:buSzPts val="1800"/>
              <a:buChar char="●"/>
            </a:pPr>
            <a:r>
              <a:rPr lang="es"/>
              <a:t>Táctico (intermedio)</a:t>
            </a:r>
            <a:endParaRPr/>
          </a:p>
          <a:p>
            <a:pPr indent="-317500" lvl="0" marL="914400" rtl="0" algn="l">
              <a:spcBef>
                <a:spcPts val="0"/>
              </a:spcBef>
              <a:spcAft>
                <a:spcPts val="0"/>
              </a:spcAft>
              <a:buSzPts val="1400"/>
              <a:buChar char="●"/>
            </a:pPr>
            <a:r>
              <a:rPr lang="es" sz="1400"/>
              <a:t>Trello para intercomunicar continuamente los Dptos.</a:t>
            </a:r>
            <a:endParaRPr/>
          </a:p>
          <a:p>
            <a:pPr indent="-342900" lvl="0" marL="457200" rtl="0" algn="l">
              <a:spcBef>
                <a:spcPts val="0"/>
              </a:spcBef>
              <a:spcAft>
                <a:spcPts val="0"/>
              </a:spcAft>
              <a:buSzPts val="1800"/>
              <a:buChar char="●"/>
            </a:pPr>
            <a:r>
              <a:rPr lang="es"/>
              <a:t>Estratégico (largo plazo)</a:t>
            </a:r>
            <a:endParaRPr/>
          </a:p>
          <a:p>
            <a:pPr indent="-342900" lvl="0" marL="914400" rtl="0" algn="l">
              <a:spcBef>
                <a:spcPts val="0"/>
              </a:spcBef>
              <a:spcAft>
                <a:spcPts val="0"/>
              </a:spcAft>
              <a:buSzPts val="1800"/>
              <a:buChar char="●"/>
            </a:pPr>
            <a:r>
              <a:rPr lang="es" sz="1400"/>
              <a:t>Reducir dependencia con clientes pequeños y aumentar número de clientes grandes (gran aporte económico a la empresa)</a:t>
            </a:r>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Situación actual en cuanto a Sistemas de Información</a:t>
            </a:r>
            <a:endParaRPr/>
          </a:p>
        </p:txBody>
      </p:sp>
      <p:sp>
        <p:nvSpPr>
          <p:cNvPr id="133" name="Google Shape;133;p25"/>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100"/>
              <a:t> </a:t>
            </a:r>
            <a:r>
              <a:rPr b="1" lang="es" sz="1200"/>
              <a:t>Trello (Recursos humanos):</a:t>
            </a:r>
            <a:r>
              <a:rPr lang="es" sz="1200"/>
              <a:t> </a:t>
            </a:r>
            <a:endParaRPr sz="1200"/>
          </a:p>
          <a:p>
            <a:pPr indent="-304800" lvl="0" marL="457200" rtl="0" algn="l">
              <a:spcBef>
                <a:spcPts val="0"/>
              </a:spcBef>
              <a:spcAft>
                <a:spcPts val="0"/>
              </a:spcAft>
              <a:buSzPts val="1200"/>
              <a:buChar char="-"/>
            </a:pPr>
            <a:r>
              <a:rPr lang="es" sz="1200"/>
              <a:t>Software utilizado por todos los departamentos para intercomunicarse entre sí y organizar los flujos de trabajo. </a:t>
            </a:r>
            <a:endParaRPr sz="1200"/>
          </a:p>
          <a:p>
            <a:pPr indent="-304800" lvl="0" marL="457200" rtl="0" algn="l">
              <a:spcBef>
                <a:spcPts val="0"/>
              </a:spcBef>
              <a:spcAft>
                <a:spcPts val="0"/>
              </a:spcAft>
              <a:buSzPts val="1200"/>
              <a:buChar char="-"/>
            </a:pPr>
            <a:r>
              <a:rPr lang="es" sz="1200"/>
              <a:t>Tablero en el que se muestran las tareas completadas, por completar, en proceso y notifica cada vez que alguien hace algo.</a:t>
            </a:r>
            <a:endParaRPr sz="1200"/>
          </a:p>
          <a:p>
            <a:pPr indent="0" lvl="0" marL="457200" rtl="0" algn="l">
              <a:spcBef>
                <a:spcPts val="0"/>
              </a:spcBef>
              <a:spcAft>
                <a:spcPts val="0"/>
              </a:spcAft>
              <a:buNone/>
            </a:pPr>
            <a:r>
              <a:t/>
            </a:r>
            <a:endParaRPr sz="1200"/>
          </a:p>
          <a:p>
            <a:pPr indent="0" lvl="0" marL="0" rtl="0" algn="l">
              <a:spcBef>
                <a:spcPts val="0"/>
              </a:spcBef>
              <a:spcAft>
                <a:spcPts val="0"/>
              </a:spcAft>
              <a:buNone/>
            </a:pPr>
            <a:r>
              <a:rPr b="1" lang="es" sz="1200"/>
              <a:t>Business Facebook (Gestión Comercial):</a:t>
            </a:r>
            <a:r>
              <a:rPr lang="es" sz="1200"/>
              <a:t> </a:t>
            </a:r>
            <a:endParaRPr sz="1200"/>
          </a:p>
          <a:p>
            <a:pPr indent="-304800" lvl="0" marL="457200" rtl="0" algn="l">
              <a:spcBef>
                <a:spcPts val="0"/>
              </a:spcBef>
              <a:spcAft>
                <a:spcPts val="0"/>
              </a:spcAft>
              <a:buSzPts val="1200"/>
              <a:buChar char="-"/>
            </a:pPr>
            <a:r>
              <a:rPr lang="es" sz="1200"/>
              <a:t>Software utilizado por el departamento de redes para manejar el tema de la publicidad relativa a la empresa. </a:t>
            </a:r>
            <a:endParaRPr sz="1200"/>
          </a:p>
          <a:p>
            <a:pPr indent="0" lvl="0" marL="0" rtl="0" algn="l">
              <a:spcBef>
                <a:spcPts val="0"/>
              </a:spcBef>
              <a:spcAft>
                <a:spcPts val="0"/>
              </a:spcAft>
              <a:buNone/>
            </a:pPr>
            <a:r>
              <a:t/>
            </a:r>
            <a:endParaRPr b="1" sz="1200"/>
          </a:p>
          <a:p>
            <a:pPr indent="0" lvl="0" marL="0" rtl="0" algn="l">
              <a:spcBef>
                <a:spcPts val="0"/>
              </a:spcBef>
              <a:spcAft>
                <a:spcPts val="0"/>
              </a:spcAft>
              <a:buNone/>
            </a:pPr>
            <a:r>
              <a:rPr b="1" lang="es" sz="1200"/>
              <a:t>Google Ads (Gestión comercial):</a:t>
            </a:r>
            <a:r>
              <a:rPr lang="es" sz="1200"/>
              <a:t> </a:t>
            </a:r>
            <a:endParaRPr sz="1200"/>
          </a:p>
          <a:p>
            <a:pPr indent="-342900" lvl="0" marL="457200" rtl="0" algn="l">
              <a:spcBef>
                <a:spcPts val="0"/>
              </a:spcBef>
              <a:spcAft>
                <a:spcPts val="0"/>
              </a:spcAft>
              <a:buSzPts val="1800"/>
              <a:buChar char="-"/>
            </a:pPr>
            <a:r>
              <a:rPr lang="es" sz="1200"/>
              <a:t>Software utilizado también por el departamento de redes para manejar la publicidad. </a:t>
            </a:r>
            <a:r>
              <a:rPr lang="es" sz="1100">
                <a:solidFill>
                  <a:srgbClr val="000000"/>
                </a:solidFill>
              </a:rPr>
              <a:t>·       </a:t>
            </a:r>
            <a:endParaRPr sz="1200">
              <a:solidFill>
                <a:srgbClr val="000000"/>
              </a:solidFill>
            </a:endParaRPr>
          </a:p>
          <a:p>
            <a:pPr indent="0" lvl="0" marL="0" rtl="0" algn="l">
              <a:spcBef>
                <a:spcPts val="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311700" y="372500"/>
            <a:ext cx="8483100" cy="56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Análisis Gestión Comercial: Modelo de calificación</a:t>
            </a:r>
            <a:endParaRPr/>
          </a:p>
        </p:txBody>
      </p:sp>
      <p:pic>
        <p:nvPicPr>
          <p:cNvPr id="139" name="Google Shape;139;p26"/>
          <p:cNvPicPr preferRelativeResize="0"/>
          <p:nvPr/>
        </p:nvPicPr>
        <p:blipFill>
          <a:blip r:embed="rId3">
            <a:alphaModFix/>
          </a:blip>
          <a:stretch>
            <a:fillRect/>
          </a:stretch>
        </p:blipFill>
        <p:spPr>
          <a:xfrm>
            <a:off x="2098675" y="992150"/>
            <a:ext cx="4946643" cy="3904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311700" y="372500"/>
            <a:ext cx="8483100" cy="56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Análisis Gestión Comercial: Modelo de coste de propiedad</a:t>
            </a:r>
            <a:endParaRPr/>
          </a:p>
        </p:txBody>
      </p:sp>
      <p:pic>
        <p:nvPicPr>
          <p:cNvPr id="145" name="Google Shape;145;p27"/>
          <p:cNvPicPr preferRelativeResize="0"/>
          <p:nvPr/>
        </p:nvPicPr>
        <p:blipFill>
          <a:blip r:embed="rId3">
            <a:alphaModFix/>
          </a:blip>
          <a:stretch>
            <a:fillRect/>
          </a:stretch>
        </p:blipFill>
        <p:spPr>
          <a:xfrm>
            <a:off x="369150" y="1061175"/>
            <a:ext cx="3984864" cy="3904900"/>
          </a:xfrm>
          <a:prstGeom prst="rect">
            <a:avLst/>
          </a:prstGeom>
          <a:noFill/>
          <a:ln>
            <a:noFill/>
          </a:ln>
        </p:spPr>
      </p:pic>
      <p:pic>
        <p:nvPicPr>
          <p:cNvPr id="146" name="Google Shape;146;p27"/>
          <p:cNvPicPr preferRelativeResize="0"/>
          <p:nvPr/>
        </p:nvPicPr>
        <p:blipFill>
          <a:blip r:embed="rId4">
            <a:alphaModFix/>
          </a:blip>
          <a:stretch>
            <a:fillRect/>
          </a:stretch>
        </p:blipFill>
        <p:spPr>
          <a:xfrm>
            <a:off x="4506414" y="1061175"/>
            <a:ext cx="4407582" cy="39048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Análisis Almacén</a:t>
            </a:r>
            <a:endParaRPr/>
          </a:p>
        </p:txBody>
      </p:sp>
      <p:sp>
        <p:nvSpPr>
          <p:cNvPr id="152" name="Google Shape;152;p28"/>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
              <a:t>L</a:t>
            </a:r>
            <a:r>
              <a:rPr lang="es"/>
              <a:t>a empresa no comercia con productos ni artículos( ni online ni físicamente)y no tiene ningún almacén. </a:t>
            </a:r>
            <a:endParaRPr/>
          </a:p>
          <a:p>
            <a:pPr indent="0" lvl="0" marL="457200" rtl="0" algn="l">
              <a:spcBef>
                <a:spcPts val="0"/>
              </a:spcBef>
              <a:spcAft>
                <a:spcPts val="0"/>
              </a:spcAft>
              <a:buNone/>
            </a:pPr>
            <a:r>
              <a:t/>
            </a:r>
            <a:endParaRPr/>
          </a:p>
          <a:p>
            <a:pPr indent="-342900" lvl="0" marL="457200" rtl="0" algn="l">
              <a:spcBef>
                <a:spcPts val="0"/>
              </a:spcBef>
              <a:spcAft>
                <a:spcPts val="0"/>
              </a:spcAft>
              <a:buSzPts val="1800"/>
              <a:buChar char="-"/>
            </a:pPr>
            <a:r>
              <a:rPr lang="es"/>
              <a:t>Por tanto, no se puede realizar ningún análisis que pueda resultar una mejora o innovación para la empresa en relación a los sistemas de información de gestión de almacenes.</a:t>
            </a:r>
            <a:endParaRPr/>
          </a:p>
          <a:p>
            <a:pPr indent="0" lvl="0" marL="0" rtl="0" algn="l">
              <a:spcBef>
                <a:spcPts val="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9"/>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Análisis Comercio Electrónico</a:t>
            </a:r>
            <a:endParaRPr/>
          </a:p>
        </p:txBody>
      </p:sp>
      <p:sp>
        <p:nvSpPr>
          <p:cNvPr id="158" name="Google Shape;158;p29"/>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9" name="Google Shape;159;p29"/>
          <p:cNvPicPr preferRelativeResize="0"/>
          <p:nvPr/>
        </p:nvPicPr>
        <p:blipFill>
          <a:blip r:embed="rId3">
            <a:alphaModFix/>
          </a:blip>
          <a:stretch>
            <a:fillRect/>
          </a:stretch>
        </p:blipFill>
        <p:spPr>
          <a:xfrm>
            <a:off x="224275" y="1029625"/>
            <a:ext cx="8695449" cy="36026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30"/>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Análisis CRM: Modelo de calificación</a:t>
            </a:r>
            <a:endParaRPr/>
          </a:p>
        </p:txBody>
      </p:sp>
      <p:pic>
        <p:nvPicPr>
          <p:cNvPr id="165" name="Google Shape;165;p30"/>
          <p:cNvPicPr preferRelativeResize="0"/>
          <p:nvPr/>
        </p:nvPicPr>
        <p:blipFill>
          <a:blip r:embed="rId3">
            <a:alphaModFix/>
          </a:blip>
          <a:stretch>
            <a:fillRect/>
          </a:stretch>
        </p:blipFill>
        <p:spPr>
          <a:xfrm>
            <a:off x="1652925" y="1297725"/>
            <a:ext cx="6141940" cy="37327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31"/>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Análisis CRM: Modelo de coste de propiedad.</a:t>
            </a:r>
            <a:endParaRPr/>
          </a:p>
        </p:txBody>
      </p:sp>
      <p:pic>
        <p:nvPicPr>
          <p:cNvPr id="171" name="Google Shape;171;p31"/>
          <p:cNvPicPr preferRelativeResize="0"/>
          <p:nvPr/>
        </p:nvPicPr>
        <p:blipFill>
          <a:blip r:embed="rId3">
            <a:alphaModFix/>
          </a:blip>
          <a:stretch>
            <a:fillRect/>
          </a:stretch>
        </p:blipFill>
        <p:spPr>
          <a:xfrm>
            <a:off x="152400" y="1258400"/>
            <a:ext cx="4140871" cy="3732699"/>
          </a:xfrm>
          <a:prstGeom prst="rect">
            <a:avLst/>
          </a:prstGeom>
          <a:noFill/>
          <a:ln>
            <a:noFill/>
          </a:ln>
        </p:spPr>
      </p:pic>
      <p:pic>
        <p:nvPicPr>
          <p:cNvPr id="172" name="Google Shape;172;p31"/>
          <p:cNvPicPr preferRelativeResize="0"/>
          <p:nvPr/>
        </p:nvPicPr>
        <p:blipFill>
          <a:blip r:embed="rId4">
            <a:alphaModFix/>
          </a:blip>
          <a:stretch>
            <a:fillRect/>
          </a:stretch>
        </p:blipFill>
        <p:spPr>
          <a:xfrm>
            <a:off x="4445671" y="1258400"/>
            <a:ext cx="4545929" cy="368343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4"/>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Introducción.</a:t>
            </a:r>
            <a:endParaRPr/>
          </a:p>
        </p:txBody>
      </p:sp>
      <p:sp>
        <p:nvSpPr>
          <p:cNvPr id="70" name="Google Shape;70;p14"/>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
              <a:t>Empresa El Puente dedicada a la publicidad</a:t>
            </a:r>
            <a:endParaRPr/>
          </a:p>
          <a:p>
            <a:pPr indent="-342900" lvl="0" marL="457200" rtl="0" algn="l">
              <a:spcBef>
                <a:spcPts val="0"/>
              </a:spcBef>
              <a:spcAft>
                <a:spcPts val="0"/>
              </a:spcAft>
              <a:buSzPts val="1800"/>
              <a:buChar char="●"/>
            </a:pPr>
            <a:r>
              <a:rPr lang="es"/>
              <a:t>PYME de 9 trabajadores</a:t>
            </a:r>
            <a:endParaRPr/>
          </a:p>
          <a:p>
            <a:pPr indent="-342900" lvl="0" marL="457200" rtl="0" algn="l">
              <a:spcBef>
                <a:spcPts val="0"/>
              </a:spcBef>
              <a:spcAft>
                <a:spcPts val="0"/>
              </a:spcAft>
              <a:buSzPts val="1800"/>
              <a:buChar char="●"/>
            </a:pPr>
            <a:r>
              <a:rPr lang="es">
                <a:solidFill>
                  <a:srgbClr val="000000"/>
                </a:solidFill>
                <a:highlight>
                  <a:srgbClr val="FFFFFF"/>
                </a:highlight>
              </a:rPr>
              <a:t>Servicios </a:t>
            </a:r>
            <a:endParaRPr/>
          </a:p>
          <a:p>
            <a:pPr indent="-317500" lvl="1" marL="914400" rtl="0" algn="l">
              <a:spcBef>
                <a:spcPts val="0"/>
              </a:spcBef>
              <a:spcAft>
                <a:spcPts val="0"/>
              </a:spcAft>
              <a:buSzPts val="1400"/>
              <a:buChar char="○"/>
            </a:pPr>
            <a:r>
              <a:rPr lang="es">
                <a:solidFill>
                  <a:srgbClr val="000000"/>
                </a:solidFill>
                <a:highlight>
                  <a:srgbClr val="FFFFFF"/>
                </a:highlight>
              </a:rPr>
              <a:t>creación de marca (branding), storytelling, programación web y tienda online, redes sociales, videos/spots</a:t>
            </a:r>
            <a:r>
              <a:rPr lang="es" sz="1800">
                <a:solidFill>
                  <a:srgbClr val="000000"/>
                </a:solidFill>
                <a:highlight>
                  <a:srgbClr val="FFFFFF"/>
                </a:highlight>
              </a:rPr>
              <a:t> </a:t>
            </a:r>
            <a:endParaRPr/>
          </a:p>
          <a:p>
            <a:pPr indent="-342900" lvl="0" marL="457200" rtl="0" algn="l">
              <a:spcBef>
                <a:spcPts val="0"/>
              </a:spcBef>
              <a:spcAft>
                <a:spcPts val="0"/>
              </a:spcAft>
              <a:buSzPts val="1800"/>
              <a:buChar char="●"/>
            </a:pPr>
            <a:r>
              <a:rPr lang="es"/>
              <a:t>Clientes </a:t>
            </a:r>
            <a:endParaRPr/>
          </a:p>
          <a:p>
            <a:pPr indent="-317500" lvl="1" marL="914400" rtl="0" algn="l">
              <a:spcBef>
                <a:spcPts val="0"/>
              </a:spcBef>
              <a:spcAft>
                <a:spcPts val="0"/>
              </a:spcAft>
              <a:buSzPts val="1400"/>
              <a:buChar char="○"/>
            </a:pPr>
            <a:r>
              <a:rPr lang="es">
                <a:solidFill>
                  <a:srgbClr val="000000"/>
                </a:solidFill>
                <a:highlight>
                  <a:srgbClr val="FFFFFF"/>
                </a:highlight>
              </a:rPr>
              <a:t>Adidas, Suzuki, Ubago, Malaga Wagen, etc</a:t>
            </a:r>
            <a:endParaRPr>
              <a:solidFill>
                <a:srgbClr val="000000"/>
              </a:solidFill>
              <a:highlight>
                <a:srgbClr val="FFFFFF"/>
              </a:highlight>
            </a:endParaRPr>
          </a:p>
          <a:p>
            <a:pPr indent="0" lvl="0" marL="0" rtl="0" algn="l">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32"/>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Análisis CRM: Modelo de coste de propiedad.</a:t>
            </a:r>
            <a:endParaRPr/>
          </a:p>
        </p:txBody>
      </p:sp>
      <p:pic>
        <p:nvPicPr>
          <p:cNvPr id="178" name="Google Shape;178;p32"/>
          <p:cNvPicPr preferRelativeResize="0"/>
          <p:nvPr/>
        </p:nvPicPr>
        <p:blipFill>
          <a:blip r:embed="rId3">
            <a:alphaModFix/>
          </a:blip>
          <a:stretch>
            <a:fillRect/>
          </a:stretch>
        </p:blipFill>
        <p:spPr>
          <a:xfrm>
            <a:off x="2594925" y="1197700"/>
            <a:ext cx="4130301" cy="3732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33"/>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s"/>
              <a:t>Análisis Archivo Electrónico: Modelo de calificación.</a:t>
            </a:r>
            <a:endParaRPr/>
          </a:p>
        </p:txBody>
      </p:sp>
      <p:pic>
        <p:nvPicPr>
          <p:cNvPr id="184" name="Google Shape;184;p33"/>
          <p:cNvPicPr preferRelativeResize="0"/>
          <p:nvPr/>
        </p:nvPicPr>
        <p:blipFill>
          <a:blip r:embed="rId3">
            <a:alphaModFix/>
          </a:blip>
          <a:stretch>
            <a:fillRect/>
          </a:stretch>
        </p:blipFill>
        <p:spPr>
          <a:xfrm>
            <a:off x="2111450" y="1058325"/>
            <a:ext cx="4569569" cy="37327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34"/>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Análisis Archivo Electrónico: Modelo de coste de propiedad.</a:t>
            </a:r>
            <a:endParaRPr/>
          </a:p>
        </p:txBody>
      </p:sp>
      <p:pic>
        <p:nvPicPr>
          <p:cNvPr id="190" name="Google Shape;190;p34"/>
          <p:cNvPicPr preferRelativeResize="0"/>
          <p:nvPr/>
        </p:nvPicPr>
        <p:blipFill>
          <a:blip r:embed="rId3">
            <a:alphaModFix/>
          </a:blip>
          <a:stretch>
            <a:fillRect/>
          </a:stretch>
        </p:blipFill>
        <p:spPr>
          <a:xfrm>
            <a:off x="378400" y="1258400"/>
            <a:ext cx="4290825" cy="3409925"/>
          </a:xfrm>
          <a:prstGeom prst="rect">
            <a:avLst/>
          </a:prstGeom>
          <a:noFill/>
          <a:ln>
            <a:noFill/>
          </a:ln>
        </p:spPr>
      </p:pic>
      <p:pic>
        <p:nvPicPr>
          <p:cNvPr id="191" name="Google Shape;191;p34"/>
          <p:cNvPicPr preferRelativeResize="0"/>
          <p:nvPr/>
        </p:nvPicPr>
        <p:blipFill>
          <a:blip r:embed="rId4">
            <a:alphaModFix/>
          </a:blip>
          <a:stretch>
            <a:fillRect/>
          </a:stretch>
        </p:blipFill>
        <p:spPr>
          <a:xfrm>
            <a:off x="4858210" y="1229225"/>
            <a:ext cx="3824015" cy="34682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35"/>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Sistemas de Flujo de Trabajo</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3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Gestionar redes sociales</a:t>
            </a:r>
            <a:endParaRPr/>
          </a:p>
        </p:txBody>
      </p:sp>
      <p:pic>
        <p:nvPicPr>
          <p:cNvPr id="202" name="Google Shape;202;p36"/>
          <p:cNvPicPr preferRelativeResize="0"/>
          <p:nvPr/>
        </p:nvPicPr>
        <p:blipFill>
          <a:blip r:embed="rId3">
            <a:alphaModFix/>
          </a:blip>
          <a:stretch>
            <a:fillRect/>
          </a:stretch>
        </p:blipFill>
        <p:spPr>
          <a:xfrm>
            <a:off x="1338575" y="1106000"/>
            <a:ext cx="6551802" cy="37327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7"/>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Diseñar página web</a:t>
            </a:r>
            <a:endParaRPr/>
          </a:p>
        </p:txBody>
      </p:sp>
      <p:pic>
        <p:nvPicPr>
          <p:cNvPr id="208" name="Google Shape;208;p37"/>
          <p:cNvPicPr preferRelativeResize="0"/>
          <p:nvPr/>
        </p:nvPicPr>
        <p:blipFill>
          <a:blip r:embed="rId3">
            <a:alphaModFix/>
          </a:blip>
          <a:stretch>
            <a:fillRect/>
          </a:stretch>
        </p:blipFill>
        <p:spPr>
          <a:xfrm>
            <a:off x="300038" y="1258400"/>
            <a:ext cx="8543925" cy="35337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8"/>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Renovar un cliente</a:t>
            </a:r>
            <a:endParaRPr/>
          </a:p>
        </p:txBody>
      </p:sp>
      <p:pic>
        <p:nvPicPr>
          <p:cNvPr id="214" name="Google Shape;214;p38"/>
          <p:cNvPicPr preferRelativeResize="0"/>
          <p:nvPr/>
        </p:nvPicPr>
        <p:blipFill>
          <a:blip r:embed="rId3">
            <a:alphaModFix/>
          </a:blip>
          <a:stretch>
            <a:fillRect/>
          </a:stretch>
        </p:blipFill>
        <p:spPr>
          <a:xfrm>
            <a:off x="643525" y="1198600"/>
            <a:ext cx="7856942" cy="37327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39"/>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Integración de Sistemas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40"/>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Integración</a:t>
            </a:r>
            <a:endParaRPr/>
          </a:p>
        </p:txBody>
      </p:sp>
      <p:sp>
        <p:nvSpPr>
          <p:cNvPr id="225" name="Google Shape;225;p40"/>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s"/>
              <a:t>Al tratarse de una empresa pequeña, no tiene mucho sentido utilizar un CRM puro, por eso se emula a través de la plataforma Trello (lo mismo para tratar el tema de las facturas).</a:t>
            </a:r>
            <a:endParaRPr/>
          </a:p>
          <a:p>
            <a:pPr indent="0" lvl="0" marL="0" marR="0" rtl="0" algn="l">
              <a:lnSpc>
                <a:spcPct val="115000"/>
              </a:lnSpc>
              <a:spcBef>
                <a:spcPts val="1600"/>
              </a:spcBef>
              <a:spcAft>
                <a:spcPts val="1600"/>
              </a:spcAft>
              <a:buNone/>
            </a:pPr>
            <a:r>
              <a:rPr lang="es"/>
              <a:t>A su vez, si se llegase a implementar una tienda online para ellos mismos, supondría una integración entre todos los Departamentos de la empresa. Único coste sería:”Tiempo empleado en realizar y hacer la página útil y visible”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41"/>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Propuestas Innovadoras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5"/>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Conceptos Generales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42"/>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Propuestas innovadoras</a:t>
            </a:r>
            <a:endParaRPr/>
          </a:p>
        </p:txBody>
      </p:sp>
      <p:sp>
        <p:nvSpPr>
          <p:cNvPr id="236" name="Google Shape;236;p42"/>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304800" lvl="0" marL="457200" rtl="0" algn="l">
              <a:lnSpc>
                <a:spcPct val="136363"/>
              </a:lnSpc>
              <a:spcBef>
                <a:spcPts val="0"/>
              </a:spcBef>
              <a:spcAft>
                <a:spcPts val="0"/>
              </a:spcAft>
              <a:buSzPts val="1200"/>
              <a:buChar char="-"/>
            </a:pPr>
            <a:r>
              <a:rPr lang="es" sz="1200"/>
              <a:t>Utilizar un sistema de información que automatice la creación de páginas webs y que implemente módulos de publicidad, para los clientes que exijan menos personalización. Así se podría ahorrar un poco de trabajo a los programadores.</a:t>
            </a:r>
            <a:endParaRPr sz="1200"/>
          </a:p>
          <a:p>
            <a:pPr indent="0" lvl="0" marL="914400" rtl="0" algn="l">
              <a:lnSpc>
                <a:spcPct val="136363"/>
              </a:lnSpc>
              <a:spcBef>
                <a:spcPts val="0"/>
              </a:spcBef>
              <a:spcAft>
                <a:spcPts val="0"/>
              </a:spcAft>
              <a:buNone/>
            </a:pPr>
            <a:r>
              <a:t/>
            </a:r>
            <a:endParaRPr sz="1200"/>
          </a:p>
          <a:p>
            <a:pPr indent="-304800" lvl="0" marL="457200" rtl="0" algn="l">
              <a:lnSpc>
                <a:spcPct val="136363"/>
              </a:lnSpc>
              <a:spcBef>
                <a:spcPts val="0"/>
              </a:spcBef>
              <a:spcAft>
                <a:spcPts val="0"/>
              </a:spcAft>
              <a:buSzPts val="1200"/>
              <a:buChar char="-"/>
            </a:pPr>
            <a:r>
              <a:rPr lang="es" sz="1200"/>
              <a:t>Implantar una plataforma sencilla de gestión de clientes que incluya un portal de comunicación. Aí la comunicación, que se realiza por email, pasaría de estar en hilos desorganizados a un sistema en el cual cada cliente tiene su propio hilo y los mensajes no están mezclados, o incluso un gestor de proyectos en el cual en cada proyecto el cliente pueda comunicarse con la empresa.</a:t>
            </a:r>
            <a:endParaRPr sz="1200"/>
          </a:p>
          <a:p>
            <a:pPr indent="0" lvl="0" marL="0" rtl="0" algn="l">
              <a:spcBef>
                <a:spcPts val="0"/>
              </a:spcBef>
              <a:spcAft>
                <a:spcPts val="16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43"/>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Propuestas innovadoras</a:t>
            </a:r>
            <a:endParaRPr/>
          </a:p>
        </p:txBody>
      </p:sp>
      <p:sp>
        <p:nvSpPr>
          <p:cNvPr id="242" name="Google Shape;242;p43"/>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304800" lvl="0" marL="457200" rtl="0" algn="l">
              <a:lnSpc>
                <a:spcPct val="136363"/>
              </a:lnSpc>
              <a:spcBef>
                <a:spcPts val="0"/>
              </a:spcBef>
              <a:spcAft>
                <a:spcPts val="0"/>
              </a:spcAft>
              <a:buSzPts val="1200"/>
              <a:buChar char="-"/>
            </a:pPr>
            <a:r>
              <a:rPr lang="es" sz="1200"/>
              <a:t>Implantar una tienda online agilizaría el proceso de solicitud de productos por parte de los clientes y se podría llevar a cabo un registro online más ordenado.</a:t>
            </a:r>
            <a:endParaRPr sz="1200"/>
          </a:p>
          <a:p>
            <a:pPr indent="0" lvl="0" marL="914400" rtl="0" algn="l">
              <a:lnSpc>
                <a:spcPct val="136363"/>
              </a:lnSpc>
              <a:spcBef>
                <a:spcPts val="0"/>
              </a:spcBef>
              <a:spcAft>
                <a:spcPts val="0"/>
              </a:spcAft>
              <a:buNone/>
            </a:pPr>
            <a:r>
              <a:t/>
            </a:r>
            <a:endParaRPr sz="1200"/>
          </a:p>
          <a:p>
            <a:pPr indent="-304800" lvl="0" marL="457200" rtl="0" algn="l">
              <a:lnSpc>
                <a:spcPct val="136363"/>
              </a:lnSpc>
              <a:spcBef>
                <a:spcPts val="0"/>
              </a:spcBef>
              <a:spcAft>
                <a:spcPts val="0"/>
              </a:spcAft>
              <a:buSzPts val="1200"/>
              <a:buChar char="-"/>
            </a:pPr>
            <a:r>
              <a:rPr lang="es" sz="1200"/>
              <a:t>Fijándonos en una de las empresas más innovadoras que existen actualmente, en las oficinas de Google los trabajadores tienen un sin fin de comodidades con el propósito de aumentar la productividad de estos. En nuestra empresa sería una propuesta que los trabajadores pudieran elegir el tipo de silla que van a utilizar en su puesto de trabajo, junto con un servicio de cafetería de comida saludable y fresca. Así el trabajador recibirá mucho menos estrés el tiempo que esté en la oficina y trabajará mejor.</a:t>
            </a:r>
            <a:endParaRPr sz="1200"/>
          </a:p>
          <a:p>
            <a:pPr indent="0" lvl="0" marL="0" rtl="0" algn="l">
              <a:spcBef>
                <a:spcPts val="0"/>
              </a:spcBef>
              <a:spcAft>
                <a:spcPts val="16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44"/>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Conclusiones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45"/>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Conclusiones</a:t>
            </a:r>
            <a:endParaRPr/>
          </a:p>
        </p:txBody>
      </p:sp>
      <p:sp>
        <p:nvSpPr>
          <p:cNvPr id="253" name="Google Shape;253;p45"/>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lnSpc>
                <a:spcPct val="136363"/>
              </a:lnSpc>
              <a:spcBef>
                <a:spcPts val="0"/>
              </a:spcBef>
              <a:spcAft>
                <a:spcPts val="0"/>
              </a:spcAft>
              <a:buNone/>
            </a:pPr>
            <a:r>
              <a:rPr lang="es" sz="1200"/>
              <a:t>Habiendo hecho un estudio del sistema de trabajo de la empresa, hemos llegado a la conclusión de que:</a:t>
            </a:r>
            <a:endParaRPr sz="1200"/>
          </a:p>
          <a:p>
            <a:pPr indent="457200" lvl="0" marL="0" rtl="0" algn="l">
              <a:lnSpc>
                <a:spcPct val="136363"/>
              </a:lnSpc>
              <a:spcBef>
                <a:spcPts val="0"/>
              </a:spcBef>
              <a:spcAft>
                <a:spcPts val="0"/>
              </a:spcAft>
              <a:buNone/>
            </a:pPr>
            <a:r>
              <a:rPr lang="es" sz="1200"/>
              <a:t>-Tiene un sistema de trabajo ya implantado y su propia manera de trabajar.</a:t>
            </a:r>
            <a:endParaRPr sz="1200"/>
          </a:p>
          <a:p>
            <a:pPr indent="457200" lvl="0" marL="0" rtl="0" algn="l">
              <a:lnSpc>
                <a:spcPct val="136363"/>
              </a:lnSpc>
              <a:spcBef>
                <a:spcPts val="0"/>
              </a:spcBef>
              <a:spcAft>
                <a:spcPts val="0"/>
              </a:spcAft>
              <a:buNone/>
            </a:pPr>
            <a:r>
              <a:rPr lang="es" sz="1200"/>
              <a:t>-Los planes para ampliar la plantilla y expandir la empresa son escasos, ya que apenas              hay sobrecarga en ningún departamento, salvo casos y momentos puntuales, sin problemas para pagar los sueldos de los trabajadores.</a:t>
            </a:r>
            <a:endParaRPr sz="1200"/>
          </a:p>
          <a:p>
            <a:pPr indent="457200" lvl="0" marL="0" rtl="0" algn="l">
              <a:lnSpc>
                <a:spcPct val="136363"/>
              </a:lnSpc>
              <a:spcBef>
                <a:spcPts val="0"/>
              </a:spcBef>
              <a:spcAft>
                <a:spcPts val="0"/>
              </a:spcAft>
              <a:buNone/>
            </a:pPr>
            <a:r>
              <a:rPr lang="es" sz="1200"/>
              <a:t>-Necesitaríamos tener datos más personales como la duración media de cada empleado en la empresa para estimar si merece la pena usar un Holded CRM con ellos, en caso positivo de poder usarlo tendríamos:</a:t>
            </a:r>
            <a:endParaRPr sz="1200"/>
          </a:p>
          <a:p>
            <a:pPr indent="0" lvl="0" marL="0" rtl="0" algn="l">
              <a:spcBef>
                <a:spcPts val="0"/>
              </a:spcBef>
              <a:spcAft>
                <a:spcPts val="160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4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Conclusiones</a:t>
            </a:r>
            <a:endParaRPr/>
          </a:p>
        </p:txBody>
      </p:sp>
      <p:sp>
        <p:nvSpPr>
          <p:cNvPr id="259" name="Google Shape;259;p46"/>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lnSpc>
                <a:spcPct val="136363"/>
              </a:lnSpc>
              <a:spcBef>
                <a:spcPts val="0"/>
              </a:spcBef>
              <a:spcAft>
                <a:spcPts val="0"/>
              </a:spcAft>
              <a:buNone/>
            </a:pPr>
            <a:r>
              <a:rPr lang="es" sz="1200"/>
              <a:t>Desventajas:</a:t>
            </a:r>
            <a:endParaRPr sz="1200"/>
          </a:p>
          <a:p>
            <a:pPr indent="-304800" lvl="0" marL="1143000" rtl="0" algn="l">
              <a:spcBef>
                <a:spcPts val="0"/>
              </a:spcBef>
              <a:spcAft>
                <a:spcPts val="0"/>
              </a:spcAft>
              <a:buClr>
                <a:srgbClr val="000000"/>
              </a:buClr>
              <a:buSzPts val="1200"/>
              <a:buFont typeface="Source Code Pro"/>
              <a:buChar char="○"/>
            </a:pPr>
            <a:r>
              <a:rPr lang="es" sz="1200">
                <a:solidFill>
                  <a:srgbClr val="000000"/>
                </a:solidFill>
              </a:rPr>
              <a:t>El proceso de adaptación al nuevo software se tendría que hacer igualmente, teniendo que acostumbrarse a una nueva forma de trabajo. </a:t>
            </a:r>
            <a:endParaRPr sz="1200">
              <a:solidFill>
                <a:srgbClr val="000000"/>
              </a:solidFill>
            </a:endParaRPr>
          </a:p>
          <a:p>
            <a:pPr indent="-304800" lvl="0" marL="1143000" rtl="0" algn="l">
              <a:spcBef>
                <a:spcPts val="0"/>
              </a:spcBef>
              <a:spcAft>
                <a:spcPts val="0"/>
              </a:spcAft>
              <a:buClr>
                <a:srgbClr val="000000"/>
              </a:buClr>
              <a:buSzPts val="1200"/>
              <a:buFont typeface="Source Code Pro"/>
              <a:buChar char="○"/>
            </a:pPr>
            <a:r>
              <a:rPr lang="es" sz="1200">
                <a:solidFill>
                  <a:srgbClr val="000000"/>
                </a:solidFill>
              </a:rPr>
              <a:t>Todos los proyectos que estaban llevándose a cabo se tendrían que migrar. </a:t>
            </a:r>
            <a:endParaRPr sz="1200">
              <a:solidFill>
                <a:srgbClr val="000000"/>
              </a:solidFill>
            </a:endParaRPr>
          </a:p>
          <a:p>
            <a:pPr indent="-304800" lvl="0" marL="1143000" rtl="0" algn="l">
              <a:spcBef>
                <a:spcPts val="0"/>
              </a:spcBef>
              <a:spcAft>
                <a:spcPts val="0"/>
              </a:spcAft>
              <a:buClr>
                <a:srgbClr val="000000"/>
              </a:buClr>
              <a:buSzPts val="1200"/>
              <a:buFont typeface="Source Code Pro"/>
              <a:buChar char="○"/>
            </a:pPr>
            <a:r>
              <a:rPr lang="es" sz="1200">
                <a:solidFill>
                  <a:srgbClr val="000000"/>
                </a:solidFill>
              </a:rPr>
              <a:t>Se tendría que plantear el cambio también en algunos softwares usados por la empresa a otros con los que Holded tiene muy buena integración.</a:t>
            </a:r>
            <a:endParaRPr sz="1200">
              <a:solidFill>
                <a:srgbClr val="000000"/>
              </a:solidFill>
            </a:endParaRPr>
          </a:p>
          <a:p>
            <a:pPr indent="0" lvl="0" marL="0" rtl="0" algn="l">
              <a:lnSpc>
                <a:spcPct val="136363"/>
              </a:lnSpc>
              <a:spcBef>
                <a:spcPts val="0"/>
              </a:spcBef>
              <a:spcAft>
                <a:spcPts val="0"/>
              </a:spcAft>
              <a:buNone/>
            </a:pPr>
            <a:r>
              <a:rPr lang="es" sz="1200"/>
              <a:t>Ventajas:</a:t>
            </a:r>
            <a:endParaRPr sz="950">
              <a:solidFill>
                <a:srgbClr val="000000"/>
              </a:solidFill>
              <a:latin typeface="Arial"/>
              <a:ea typeface="Arial"/>
              <a:cs typeface="Arial"/>
              <a:sym typeface="Arial"/>
            </a:endParaRPr>
          </a:p>
          <a:p>
            <a:pPr indent="-304800" lvl="0" marL="1143000" rtl="0" algn="l">
              <a:spcBef>
                <a:spcPts val="0"/>
              </a:spcBef>
              <a:spcAft>
                <a:spcPts val="0"/>
              </a:spcAft>
              <a:buClr>
                <a:srgbClr val="000000"/>
              </a:buClr>
              <a:buSzPts val="1200"/>
              <a:buFont typeface="Source Code Pro"/>
              <a:buChar char="○"/>
            </a:pPr>
            <a:r>
              <a:rPr lang="es" sz="1200">
                <a:solidFill>
                  <a:srgbClr val="000000"/>
                </a:solidFill>
              </a:rPr>
              <a:t>Precio asequible.</a:t>
            </a:r>
            <a:endParaRPr sz="1200">
              <a:solidFill>
                <a:srgbClr val="000000"/>
              </a:solidFill>
            </a:endParaRPr>
          </a:p>
          <a:p>
            <a:pPr indent="-304800" lvl="0" marL="1143000" rtl="0" algn="l">
              <a:spcBef>
                <a:spcPts val="0"/>
              </a:spcBef>
              <a:spcAft>
                <a:spcPts val="0"/>
              </a:spcAft>
              <a:buClr>
                <a:srgbClr val="000000"/>
              </a:buClr>
              <a:buSzPts val="1200"/>
              <a:buFont typeface="Source Code Pro"/>
              <a:buChar char="○"/>
            </a:pPr>
            <a:r>
              <a:rPr lang="es" sz="1200">
                <a:solidFill>
                  <a:srgbClr val="000000"/>
                </a:solidFill>
              </a:rPr>
              <a:t>Condiciones cómodas de trabajo.</a:t>
            </a:r>
            <a:endParaRPr sz="1200">
              <a:solidFill>
                <a:srgbClr val="000000"/>
              </a:solidFill>
            </a:endParaRPr>
          </a:p>
          <a:p>
            <a:pPr indent="-304800" lvl="0" marL="1143000" rtl="0" algn="l">
              <a:spcBef>
                <a:spcPts val="0"/>
              </a:spcBef>
              <a:spcAft>
                <a:spcPts val="0"/>
              </a:spcAft>
              <a:buClr>
                <a:srgbClr val="000000"/>
              </a:buClr>
              <a:buSzPts val="1200"/>
              <a:buFont typeface="Verdana"/>
              <a:buChar char="○"/>
            </a:pPr>
            <a:r>
              <a:rPr lang="es" sz="1200">
                <a:solidFill>
                  <a:srgbClr val="000000"/>
                </a:solidFill>
              </a:rPr>
              <a:t>Integración con otros softwares ajenos a la empresa (paypal, SEUR, Correos, etc)</a:t>
            </a:r>
            <a:endParaRPr sz="1200">
              <a:solidFill>
                <a:srgbClr val="000000"/>
              </a:solidFill>
            </a:endParaRPr>
          </a:p>
          <a:p>
            <a:pPr indent="0" lvl="0" marL="0" rtl="0" algn="l">
              <a:lnSpc>
                <a:spcPct val="136363"/>
              </a:lnSpc>
              <a:spcBef>
                <a:spcPts val="0"/>
              </a:spcBef>
              <a:spcAft>
                <a:spcPts val="0"/>
              </a:spcAft>
              <a:buNone/>
            </a:pPr>
            <a:r>
              <a:t/>
            </a:r>
            <a:endParaRPr sz="1200"/>
          </a:p>
          <a:p>
            <a:pPr indent="0" lvl="0" marL="0" rtl="0" algn="l">
              <a:spcBef>
                <a:spcPts val="0"/>
              </a:spcBef>
              <a:spcAft>
                <a:spcPts val="160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47"/>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¿Alguna Pregunta?</a:t>
            </a:r>
            <a:endParaRPr/>
          </a:p>
        </p:txBody>
      </p:sp>
      <p:sp>
        <p:nvSpPr>
          <p:cNvPr id="265" name="Google Shape;265;p47"/>
          <p:cNvSpPr txBox="1"/>
          <p:nvPr>
            <p:ph idx="1" type="body"/>
          </p:nvPr>
        </p:nvSpPr>
        <p:spPr>
          <a:xfrm>
            <a:off x="311700" y="1618204"/>
            <a:ext cx="2808000" cy="29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p>
        </p:txBody>
      </p:sp>
      <p:pic>
        <p:nvPicPr>
          <p:cNvPr descr="Imagen tomada desde abajo del puente Golden Gate sobre un cielo azul" id="266" name="Google Shape;266;p47"/>
          <p:cNvPicPr preferRelativeResize="0"/>
          <p:nvPr/>
        </p:nvPicPr>
        <p:blipFill rotWithShape="1">
          <a:blip r:embed="rId3">
            <a:alphaModFix/>
          </a:blip>
          <a:srcRect b="0" l="19071" r="4853" t="9"/>
          <a:stretch/>
        </p:blipFill>
        <p:spPr>
          <a:xfrm>
            <a:off x="3274676" y="0"/>
            <a:ext cx="5869325" cy="514350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Sistema físico</a:t>
            </a:r>
            <a:endParaRPr/>
          </a:p>
        </p:txBody>
      </p:sp>
      <p:sp>
        <p:nvSpPr>
          <p:cNvPr id="81" name="Google Shape;81;p16"/>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
              <a:t>Diseño</a:t>
            </a:r>
            <a:endParaRPr/>
          </a:p>
          <a:p>
            <a:pPr indent="-342900" lvl="0" marL="457200" rtl="0" algn="l">
              <a:spcBef>
                <a:spcPts val="0"/>
              </a:spcBef>
              <a:spcAft>
                <a:spcPts val="0"/>
              </a:spcAft>
              <a:buSzPts val="1800"/>
              <a:buChar char="●"/>
            </a:pPr>
            <a:r>
              <a:rPr lang="es"/>
              <a:t>Información</a:t>
            </a:r>
            <a:endParaRPr/>
          </a:p>
          <a:p>
            <a:pPr indent="-342900" lvl="0" marL="457200" rtl="0" algn="l">
              <a:spcBef>
                <a:spcPts val="0"/>
              </a:spcBef>
              <a:spcAft>
                <a:spcPts val="0"/>
              </a:spcAft>
              <a:buSzPts val="1800"/>
              <a:buChar char="●"/>
            </a:pPr>
            <a:r>
              <a:rPr lang="es"/>
              <a:t>Captación o comercial</a:t>
            </a:r>
            <a:endParaRPr/>
          </a:p>
          <a:p>
            <a:pPr indent="-342900" lvl="0" marL="457200" rtl="0" algn="l">
              <a:spcBef>
                <a:spcPts val="0"/>
              </a:spcBef>
              <a:spcAft>
                <a:spcPts val="0"/>
              </a:spcAft>
              <a:buSzPts val="1800"/>
              <a:buChar char="●"/>
            </a:pPr>
            <a:r>
              <a:rPr lang="es"/>
              <a:t>Redes</a:t>
            </a:r>
            <a:endParaRPr/>
          </a:p>
          <a:p>
            <a:pPr indent="-342900" lvl="0" marL="457200" rtl="0" algn="l">
              <a:spcBef>
                <a:spcPts val="0"/>
              </a:spcBef>
              <a:spcAft>
                <a:spcPts val="0"/>
              </a:spcAft>
              <a:buSzPts val="1800"/>
              <a:buChar char="●"/>
            </a:pPr>
            <a:r>
              <a:rPr lang="es"/>
              <a:t>Contabilidad</a:t>
            </a:r>
            <a:endParaRPr/>
          </a:p>
          <a:p>
            <a:pPr indent="0" lvl="0" marL="45720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Sistema Directivo</a:t>
            </a:r>
            <a:endParaRPr/>
          </a:p>
        </p:txBody>
      </p:sp>
      <p:sp>
        <p:nvSpPr>
          <p:cNvPr id="87" name="Google Shape;87;p17"/>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
              <a:t>Ejecutiva</a:t>
            </a:r>
            <a:endParaRPr/>
          </a:p>
          <a:p>
            <a:pPr indent="-342900" lvl="0" marL="457200" rtl="0" algn="l">
              <a:spcBef>
                <a:spcPts val="0"/>
              </a:spcBef>
              <a:spcAft>
                <a:spcPts val="0"/>
              </a:spcAft>
              <a:buSzPts val="1800"/>
              <a:buChar char="●"/>
            </a:pPr>
            <a:r>
              <a:rPr lang="es"/>
              <a:t>Márketing</a:t>
            </a:r>
            <a:endParaRPr/>
          </a:p>
          <a:p>
            <a:pPr indent="-342900" lvl="0" marL="457200" rtl="0" algn="l">
              <a:spcBef>
                <a:spcPts val="0"/>
              </a:spcBef>
              <a:spcAft>
                <a:spcPts val="0"/>
              </a:spcAft>
              <a:buSzPts val="1800"/>
              <a:buChar char="●"/>
            </a:pPr>
            <a:r>
              <a:rPr lang="es"/>
              <a:t>Comunicación</a:t>
            </a:r>
            <a:endParaRPr/>
          </a:p>
          <a:p>
            <a:pPr indent="-342900" lvl="0" marL="457200" rtl="0" algn="l">
              <a:spcBef>
                <a:spcPts val="0"/>
              </a:spcBef>
              <a:spcAft>
                <a:spcPts val="0"/>
              </a:spcAft>
              <a:buSzPts val="1800"/>
              <a:buChar char="●"/>
            </a:pPr>
            <a:r>
              <a:rPr lang="es"/>
              <a:t>Información</a:t>
            </a:r>
            <a:endParaRPr/>
          </a:p>
          <a:p>
            <a:pPr indent="-342900" lvl="0" marL="457200" rtl="0" algn="l">
              <a:spcBef>
                <a:spcPts val="0"/>
              </a:spcBef>
              <a:spcAft>
                <a:spcPts val="0"/>
              </a:spcAft>
              <a:buSzPts val="1800"/>
              <a:buChar char="●"/>
            </a:pPr>
            <a:r>
              <a:rPr lang="es"/>
              <a:t>Área tecnológica</a:t>
            </a:r>
            <a:endParaRPr/>
          </a:p>
          <a:p>
            <a:pPr indent="-342900" lvl="0" marL="457200" rtl="0" algn="l">
              <a:spcBef>
                <a:spcPts val="0"/>
              </a:spcBef>
              <a:spcAft>
                <a:spcPts val="0"/>
              </a:spcAft>
              <a:buSzPts val="1800"/>
              <a:buChar char="●"/>
            </a:pPr>
            <a:r>
              <a:rPr lang="es"/>
              <a:t>Financiera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Sistema de Información</a:t>
            </a:r>
            <a:endParaRPr/>
          </a:p>
        </p:txBody>
      </p:sp>
      <p:sp>
        <p:nvSpPr>
          <p:cNvPr id="93" name="Google Shape;93;p18"/>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
              <a:t>Software</a:t>
            </a:r>
            <a:endParaRPr/>
          </a:p>
          <a:p>
            <a:pPr indent="-317500" lvl="1" marL="1371600" rtl="0" algn="l">
              <a:spcBef>
                <a:spcPts val="0"/>
              </a:spcBef>
              <a:spcAft>
                <a:spcPts val="0"/>
              </a:spcAft>
              <a:buSzPts val="1400"/>
              <a:buChar char="○"/>
            </a:pPr>
            <a:r>
              <a:rPr lang="es"/>
              <a:t>Contabilidad</a:t>
            </a:r>
            <a:endParaRPr/>
          </a:p>
          <a:p>
            <a:pPr indent="-317500" lvl="1" marL="1371600" rtl="0" algn="l">
              <a:spcBef>
                <a:spcPts val="0"/>
              </a:spcBef>
              <a:spcAft>
                <a:spcPts val="0"/>
              </a:spcAft>
              <a:buSzPts val="1400"/>
              <a:buChar char="○"/>
            </a:pPr>
            <a:r>
              <a:rPr lang="es"/>
              <a:t>Analíticas en redes sociales</a:t>
            </a:r>
            <a:endParaRPr/>
          </a:p>
          <a:p>
            <a:pPr indent="-317500" lvl="1" marL="1371600" rtl="0" algn="l">
              <a:spcBef>
                <a:spcPts val="0"/>
              </a:spcBef>
              <a:spcAft>
                <a:spcPts val="0"/>
              </a:spcAft>
              <a:buSzPts val="1400"/>
              <a:buChar char="○"/>
            </a:pPr>
            <a:r>
              <a:rPr lang="es"/>
              <a:t>Diseño</a:t>
            </a:r>
            <a:endParaRPr/>
          </a:p>
          <a:p>
            <a:pPr indent="-317500" lvl="1" marL="1371600" rtl="0" algn="l">
              <a:spcBef>
                <a:spcPts val="0"/>
              </a:spcBef>
              <a:spcAft>
                <a:spcPts val="0"/>
              </a:spcAft>
              <a:buSzPts val="1400"/>
              <a:buChar char="○"/>
            </a:pPr>
            <a:r>
              <a:rPr lang="es"/>
              <a:t>Edición</a:t>
            </a:r>
            <a:endParaRPr/>
          </a:p>
          <a:p>
            <a:pPr indent="-317500" lvl="1" marL="1371600" rtl="0" algn="l">
              <a:spcBef>
                <a:spcPts val="0"/>
              </a:spcBef>
              <a:spcAft>
                <a:spcPts val="0"/>
              </a:spcAft>
              <a:buSzPts val="1400"/>
              <a:buChar char="○"/>
            </a:pPr>
            <a:r>
              <a:rPr lang="es"/>
              <a:t>Ofimática</a:t>
            </a:r>
            <a:endParaRPr/>
          </a:p>
          <a:p>
            <a:pPr indent="-317500" lvl="1" marL="1371600" rtl="0" algn="l">
              <a:spcBef>
                <a:spcPts val="0"/>
              </a:spcBef>
              <a:spcAft>
                <a:spcPts val="0"/>
              </a:spcAft>
              <a:buSzPts val="1400"/>
              <a:buChar char="○"/>
            </a:pPr>
            <a:r>
              <a:rPr lang="es"/>
              <a:t>Desarrollo</a:t>
            </a:r>
            <a:endParaRPr/>
          </a:p>
          <a:p>
            <a:pPr indent="-317500" lvl="1" marL="1371600" rtl="0" algn="l">
              <a:spcBef>
                <a:spcPts val="0"/>
              </a:spcBef>
              <a:spcAft>
                <a:spcPts val="0"/>
              </a:spcAft>
              <a:buSzPts val="1400"/>
              <a:buChar char="○"/>
            </a:pPr>
            <a:r>
              <a:rPr lang="es"/>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Niveles de utilización de los Sistema de Información</a:t>
            </a:r>
            <a:endParaRPr/>
          </a:p>
        </p:txBody>
      </p:sp>
      <p:sp>
        <p:nvSpPr>
          <p:cNvPr id="99" name="Google Shape;99;p19"/>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
              <a:t>Operativo/Transaccional:</a:t>
            </a:r>
            <a:endParaRPr/>
          </a:p>
          <a:p>
            <a:pPr indent="-317500" lvl="1" marL="1371600" rtl="0" algn="l">
              <a:spcBef>
                <a:spcPts val="0"/>
              </a:spcBef>
              <a:spcAft>
                <a:spcPts val="0"/>
              </a:spcAft>
              <a:buSzPts val="1400"/>
              <a:buChar char="○"/>
            </a:pPr>
            <a:r>
              <a:rPr lang="es"/>
              <a:t>Photoshop, HTML5, paquete ofimático de Microsoft…</a:t>
            </a:r>
            <a:endParaRPr/>
          </a:p>
          <a:p>
            <a:pPr indent="-342900" lvl="0" marL="914400" rtl="0" algn="l">
              <a:spcBef>
                <a:spcPts val="0"/>
              </a:spcBef>
              <a:spcAft>
                <a:spcPts val="0"/>
              </a:spcAft>
              <a:buSzPts val="1800"/>
              <a:buChar char="●"/>
            </a:pPr>
            <a:r>
              <a:rPr lang="es"/>
              <a:t>Táctico</a:t>
            </a:r>
            <a:endParaRPr/>
          </a:p>
          <a:p>
            <a:pPr indent="-317500" lvl="1" marL="1371600" rtl="0" algn="l">
              <a:spcBef>
                <a:spcPts val="0"/>
              </a:spcBef>
              <a:spcAft>
                <a:spcPts val="0"/>
              </a:spcAft>
              <a:buSzPts val="1400"/>
              <a:buChar char="○"/>
            </a:pPr>
            <a:r>
              <a:rPr lang="es"/>
              <a:t>Trello, Google Ads, plataforma del Banco Santander…</a:t>
            </a:r>
            <a:endParaRPr/>
          </a:p>
          <a:p>
            <a:pPr indent="-342900" lvl="0" marL="914400" rtl="0" algn="l">
              <a:spcBef>
                <a:spcPts val="0"/>
              </a:spcBef>
              <a:spcAft>
                <a:spcPts val="0"/>
              </a:spcAft>
              <a:buSzPts val="1800"/>
              <a:buChar char="●"/>
            </a:pPr>
            <a:r>
              <a:rPr lang="es"/>
              <a:t>Estratégico</a:t>
            </a:r>
            <a:endParaRPr/>
          </a:p>
          <a:p>
            <a:pPr indent="-317500" lvl="1" marL="1371600" rtl="0" algn="l">
              <a:spcBef>
                <a:spcPts val="0"/>
              </a:spcBef>
              <a:spcAft>
                <a:spcPts val="0"/>
              </a:spcAft>
              <a:buSzPts val="1400"/>
              <a:buChar char="○"/>
            </a:pPr>
            <a:r>
              <a:rPr lang="es"/>
              <a:t>Factual, plataforma del Banco Santander…</a:t>
            </a:r>
            <a:br>
              <a:rPr lang="es"/>
            </a:b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Infraestructura TIC</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Infraestructura</a:t>
            </a:r>
            <a:endParaRPr/>
          </a:p>
        </p:txBody>
      </p:sp>
      <p:sp>
        <p:nvSpPr>
          <p:cNvPr id="110" name="Google Shape;110;p21"/>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
              <a:t>Hardware</a:t>
            </a:r>
            <a:endParaRPr/>
          </a:p>
          <a:p>
            <a:pPr indent="-317500" lvl="1" marL="1371600" rtl="0" algn="l">
              <a:spcBef>
                <a:spcPts val="0"/>
              </a:spcBef>
              <a:spcAft>
                <a:spcPts val="0"/>
              </a:spcAft>
              <a:buSzPts val="1400"/>
              <a:buChar char="○"/>
            </a:pPr>
            <a:r>
              <a:rPr lang="es"/>
              <a:t>9 Ordenadores</a:t>
            </a:r>
            <a:endParaRPr/>
          </a:p>
          <a:p>
            <a:pPr indent="-317500" lvl="1" marL="1371600" rtl="0" algn="l">
              <a:spcBef>
                <a:spcPts val="0"/>
              </a:spcBef>
              <a:spcAft>
                <a:spcPts val="0"/>
              </a:spcAft>
              <a:buSzPts val="1400"/>
              <a:buChar char="○"/>
            </a:pPr>
            <a:r>
              <a:rPr lang="es"/>
              <a:t>1 estudio de fotografía</a:t>
            </a:r>
            <a:endParaRPr/>
          </a:p>
          <a:p>
            <a:pPr indent="-317500" lvl="1" marL="1371600" rtl="0" algn="l">
              <a:spcBef>
                <a:spcPts val="0"/>
              </a:spcBef>
              <a:spcAft>
                <a:spcPts val="0"/>
              </a:spcAft>
              <a:buSzPts val="1400"/>
              <a:buChar char="○"/>
            </a:pPr>
            <a:r>
              <a:rPr lang="es"/>
              <a:t>1 servidor dedicado con 4 discos duros extraíbles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