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89" r:id="rId5"/>
    <p:sldId id="297" r:id="rId6"/>
    <p:sldId id="273" r:id="rId7"/>
    <p:sldId id="286" r:id="rId8"/>
    <p:sldId id="300" r:id="rId9"/>
    <p:sldId id="272" r:id="rId10"/>
    <p:sldId id="302" r:id="rId11"/>
    <p:sldId id="268" r:id="rId12"/>
    <p:sldId id="299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04" r:id="rId21"/>
    <p:sldId id="312" r:id="rId22"/>
    <p:sldId id="278" r:id="rId23"/>
    <p:sldId id="315" r:id="rId24"/>
    <p:sldId id="314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9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34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13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8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xmlns="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xmlns="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xmlns="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xmlns="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xmlns="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xmlns="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xmlns="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4/18/2023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xmlns="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476" y="4241568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sr-Latn-RS" dirty="0" smtClean="0"/>
              <a:t>Student: Sena Savić, 1570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98" y="3252200"/>
            <a:ext cx="6139204" cy="3535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688" y="1475031"/>
            <a:ext cx="7089423" cy="1732507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</a:rPr>
              <a:t/>
            </a:r>
            <a:br>
              <a:rPr lang="en-US" sz="31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sr-Latn-RS" sz="31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FIZIČKO PROJEKTOVANJE POSTGRESQL BAZE PODATAKA I OPTIMIZACIJA PODATAKA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339000"/>
            <a:ext cx="10517777" cy="1211126"/>
          </a:xfrm>
        </p:spPr>
        <p:txBody>
          <a:bodyPr/>
          <a:lstStyle/>
          <a:p>
            <a:r>
              <a:rPr lang="sr-Latn-RS" dirty="0" smtClean="0"/>
              <a:t>B-tree indeks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1" y="1236618"/>
            <a:ext cx="4397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Vrsta indeksa koja se zasniva na strukturi izbalansiranih B i B+ stabala;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Fizički se skladište kao lista stranica u okviru direktorijuma baze kojoj pripadaju, gde prva stranica predstavlja fiksni deo datoteke prvog segmenta, a ostale stranice su interni čvorovi ili listovi.Listovi imaju pokazivače ka na redove tabele koji su indeksirani;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Efikasan je za rangiranje i sortiranje velike količine podataka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Koristi se za indeksiranje kolona nad kojima se vrše upiti koji sadrže </a:t>
            </a:r>
            <a:r>
              <a:rPr lang="sr-Latn-RS" sz="1200" dirty="0"/>
              <a:t>( &lt; , &gt;, &lt;=, &gt;=, </a:t>
            </a:r>
            <a:r>
              <a:rPr lang="sr-Latn-RS" sz="1200" dirty="0" smtClean="0"/>
              <a:t>=) operatore i konstrukcije BETWEEN, LIKE, IN.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3485" y="2154417"/>
            <a:ext cx="3779520" cy="278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6899" y="1204141"/>
            <a:ext cx="2783069" cy="883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9968" y="1165271"/>
            <a:ext cx="3627529" cy="954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3091" y="2141354"/>
            <a:ext cx="3118909" cy="3048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102" y="3664017"/>
            <a:ext cx="2333898" cy="2447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4252" y="2543269"/>
            <a:ext cx="3178909" cy="979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3464" y="3701143"/>
            <a:ext cx="4145280" cy="2397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208" y="3701143"/>
            <a:ext cx="4382916" cy="23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6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339000"/>
            <a:ext cx="10517777" cy="1211126"/>
          </a:xfrm>
        </p:spPr>
        <p:txBody>
          <a:bodyPr/>
          <a:lstStyle/>
          <a:p>
            <a:r>
              <a:rPr lang="sr-Latn-RS" dirty="0" smtClean="0"/>
              <a:t>Hash indeks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1" y="1236618"/>
            <a:ext cx="4397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Implementiran je na principu heš strukture podataka, što znači da sam indeks sadrži ključ koji je 4-byte-na označena integere vrednost i pokazivače na zapise;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Skladišti se u vidu stranica segmenata;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Najefikasniji je u WHERE klauzoli kada se koristi operator = ;</a:t>
            </a:r>
            <a:endParaRPr lang="sr-Latn-R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Pogodan je podatke sa malim brojem redova po segmentu.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147" y="3419622"/>
            <a:ext cx="4241076" cy="8795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147" y="4557752"/>
            <a:ext cx="4945379" cy="15715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2659" y="4557751"/>
            <a:ext cx="5902232" cy="15715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6697" y="3123530"/>
            <a:ext cx="5162005" cy="2960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97" y="1050890"/>
            <a:ext cx="536448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73" y="524217"/>
            <a:ext cx="4618120" cy="2712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135727"/>
            <a:ext cx="10517777" cy="1211126"/>
          </a:xfrm>
        </p:spPr>
        <p:txBody>
          <a:bodyPr/>
          <a:lstStyle/>
          <a:p>
            <a:r>
              <a:rPr lang="sr-Latn-RS" dirty="0" smtClean="0"/>
              <a:t>GiST indeks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1" y="1003532"/>
            <a:ext cx="4397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Generali</a:t>
            </a:r>
            <a:r>
              <a:rPr lang="sr-Latn-RS" sz="1200" dirty="0" smtClean="0"/>
              <a:t>zovano stablo pretrage, pogodno za rad sa upitima koji imaju relacione i operatore poređenja;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Proširiv je i podržava rad sa podacima proizvoljnog tipa;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Fizički se indeksni čvorovi skladište kao stranice u kojima se nalaze indeksni redovi koji moraju zadovoljiti uslov logičkog predikata;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200" dirty="0" smtClean="0"/>
              <a:t>Nije pogodan za indeksiranje kolona koje sadrže podatke koji se konstantno menjaju;</a:t>
            </a:r>
          </a:p>
          <a:p>
            <a:endParaRPr lang="sr-Latn-RS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9" y="2508068"/>
            <a:ext cx="1844686" cy="1675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0946" y="2584115"/>
            <a:ext cx="3601713" cy="243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0946" y="2858071"/>
            <a:ext cx="2865121" cy="840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809" y="4209169"/>
            <a:ext cx="4332094" cy="1211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809" y="5575364"/>
            <a:ext cx="4332094" cy="1177486"/>
          </a:xfrm>
          <a:prstGeom prst="rect">
            <a:avLst/>
          </a:prstGeom>
        </p:spPr>
      </p:pic>
      <p:sp>
        <p:nvSpPr>
          <p:cNvPr id="19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 flipV="1">
            <a:off x="647505" y="5475870"/>
            <a:ext cx="4332094" cy="53773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11" y="139752"/>
            <a:ext cx="1704700" cy="14113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3417" y="3359705"/>
            <a:ext cx="6078584" cy="2308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573" y="3728443"/>
            <a:ext cx="5714387" cy="8621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3417" y="4544010"/>
            <a:ext cx="5712543" cy="148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25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5" y="112613"/>
            <a:ext cx="10515600" cy="1325563"/>
          </a:xfrm>
        </p:spPr>
        <p:txBody>
          <a:bodyPr/>
          <a:lstStyle/>
          <a:p>
            <a:r>
              <a:rPr lang="sr-Latn-RS" dirty="0" smtClean="0"/>
              <a:t>GiST indeks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348" y="3894251"/>
            <a:ext cx="6078584" cy="23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4230002"/>
            <a:ext cx="2349138" cy="194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" y="1076432"/>
            <a:ext cx="4618120" cy="2712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77" y="1231800"/>
            <a:ext cx="5486400" cy="29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20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77" y="199662"/>
            <a:ext cx="10515600" cy="1132749"/>
          </a:xfrm>
        </p:spPr>
        <p:txBody>
          <a:bodyPr/>
          <a:lstStyle/>
          <a:p>
            <a:r>
              <a:rPr lang="sr-Latn-RS" dirty="0" smtClean="0"/>
              <a:t>SP-GiST indeks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53" y="1210491"/>
            <a:ext cx="44674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Space-partitioned GiST indeks, koji podržava pretragu particionisanih stabala, koja modeluju 2D prostor;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Podržava K-D stabla, kvad i radix stabla;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Inicijalno zamišljen da se skladišti u glavnoj memoriji, ali se može skladištiti i na disku;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05" y="2720275"/>
            <a:ext cx="3114675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1" y="2720276"/>
            <a:ext cx="4443206" cy="2680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10" y="1283018"/>
            <a:ext cx="4153260" cy="868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10" y="2600073"/>
            <a:ext cx="4572000" cy="858543"/>
          </a:xfrm>
          <a:prstGeom prst="rect">
            <a:avLst/>
          </a:prstGeom>
        </p:spPr>
      </p:pic>
      <p:sp>
        <p:nvSpPr>
          <p:cNvPr id="9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 flipV="1">
            <a:off x="7493866" y="3572493"/>
            <a:ext cx="4565644" cy="56608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66" y="3906916"/>
            <a:ext cx="4572000" cy="12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6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sr-Latn-RS" dirty="0" smtClean="0"/>
              <a:t>GIN indeks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777" y="1175658"/>
            <a:ext cx="4624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Generalizovani invertovani indeks koristi se pretragu vrednosti koje nisu atomične;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Fizički je uređen u listu vrednosti koje su sortirane. Takođe sadrži i njhove ključeve;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U osnovi je struktura GIN-a slična strukturi B-stabla;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Može imati slabije performanse u odnosu na neke druge indekse.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Koristan za pretraživanje kolekcija u kojima se jedna vrednost javlja više puta.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3288515"/>
            <a:ext cx="2583404" cy="975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4408680"/>
            <a:ext cx="4432663" cy="1674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6082787"/>
            <a:ext cx="4732430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12" y="1175658"/>
            <a:ext cx="4191363" cy="419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12" y="1489036"/>
            <a:ext cx="4221846" cy="868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3447" y="2969303"/>
            <a:ext cx="5232513" cy="1112616"/>
          </a:xfrm>
          <a:prstGeom prst="rect">
            <a:avLst/>
          </a:prstGeom>
        </p:spPr>
      </p:pic>
      <p:sp>
        <p:nvSpPr>
          <p:cNvPr id="11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 flipV="1">
            <a:off x="6593447" y="4151436"/>
            <a:ext cx="5380839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3446" y="4405440"/>
            <a:ext cx="5232513" cy="11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1"/>
          </a:xfrm>
        </p:spPr>
        <p:txBody>
          <a:bodyPr/>
          <a:lstStyle/>
          <a:p>
            <a:r>
              <a:rPr lang="sr-Latn-RS" dirty="0" smtClean="0"/>
              <a:t>BRIN indeks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9233" y="1114697"/>
            <a:ext cx="43368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Block Range Indeks koristi se pretragu podataka koji su uskladišteni u fizički uzastopnim opsezima blokova;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Najefikasniji je za pretragu kolona koje su u dobroj korelaciji sa fizičkom lokacijom podataka na disku;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/>
              <a:t>Fizička struktura indeksa je takva da prva stranica sadrži metapodatke. Od nje su ostale stranice fizički odvojene i svaki indeksni red u tim stranicama sadrži indormacije o opsegu podataka.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" y="3576910"/>
            <a:ext cx="4572000" cy="1255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35" y="1114697"/>
            <a:ext cx="5159187" cy="777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84" y="2465020"/>
            <a:ext cx="4963259" cy="905175"/>
          </a:xfrm>
          <a:prstGeom prst="rect">
            <a:avLst/>
          </a:prstGeom>
        </p:spPr>
      </p:pic>
      <p:sp>
        <p:nvSpPr>
          <p:cNvPr id="8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 flipV="1">
            <a:off x="6445121" y="3531191"/>
            <a:ext cx="5380839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84" y="3754123"/>
            <a:ext cx="5320376" cy="12552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3" y="5073412"/>
            <a:ext cx="488333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79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263" y="2110660"/>
            <a:ext cx="5165558" cy="833856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Značaj indeksiranja za fizičko projektovanje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5" y="1893563"/>
            <a:ext cx="4975844" cy="31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98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xmlns="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xmlns="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xmlns="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xmlns="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xmlns="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Fizičko mapiranje tabela i indeksa kod PostgreSQL baze podataka</a:t>
            </a:r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xmlns="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Tehnika vakumiranja kod PostgreSQL baze podataka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Optimizacija podataka PostgreSQL baze podataka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xmlns="" id="{E67B2D0F-2920-4165-BC82-05237362DABB}"/>
              </a:ext>
            </a:extLst>
          </p:cNvPr>
          <p:cNvSpPr/>
          <p:nvPr/>
        </p:nvSpPr>
        <p:spPr>
          <a:xfrm flipV="1">
            <a:off x="915046" y="1230649"/>
            <a:ext cx="9664053" cy="102185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xmlns="" id="{23AE393F-46ED-4451-AACA-7EC20B0EE16F}"/>
              </a:ext>
            </a:extLst>
          </p:cNvPr>
          <p:cNvSpPr/>
          <p:nvPr/>
        </p:nvSpPr>
        <p:spPr>
          <a:xfrm>
            <a:off x="4161279" y="1541814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i="1" dirty="0" smtClean="0"/>
              <a:t>Optimizacija Podataka</a:t>
            </a:r>
          </a:p>
          <a:p>
            <a:pPr algn="ctr"/>
            <a:r>
              <a:rPr lang="sr-Latn-RS" dirty="0" smtClean="0"/>
              <a:t>Proces poboljšanja performansi baze podataka.</a:t>
            </a:r>
          </a:p>
          <a:p>
            <a:pPr algn="ctr"/>
            <a:r>
              <a:rPr lang="sr-Latn-RS" dirty="0" smtClean="0"/>
              <a:t>Ključan element u procesu fizičkog projektovanja baze podataka.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86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37" y="194625"/>
            <a:ext cx="3932237" cy="1302111"/>
          </a:xfrm>
        </p:spPr>
        <p:txBody>
          <a:bodyPr>
            <a:normAutofit fontScale="90000"/>
          </a:bodyPr>
          <a:lstStyle/>
          <a:p>
            <a:r>
              <a:rPr lang="sr-Latn-RS" sz="2200" dirty="0"/>
              <a:t>Fizičko mapiranje tabela i indeksa kod PostgreSQL baze podataka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sr-Latn-RS" sz="2200" b="1" dirty="0" smtClean="0">
                <a:solidFill>
                  <a:schemeClr val="bg1"/>
                </a:solidFill>
                <a:latin typeface="+mj-lt"/>
              </a:rPr>
              <a:t>Heap File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400"/>
              </a:spcBef>
            </a:pPr>
            <a:r>
              <a:rPr lang="sr-Latn-RS" sz="15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Binarna datoteka u kojoj su smešteni redovi tabele.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sr-Latn-RS" sz="2000" b="1" dirty="0" smtClean="0">
                <a:solidFill>
                  <a:schemeClr val="bg1"/>
                </a:solidFill>
                <a:latin typeface="+mj-lt"/>
              </a:rPr>
              <a:t>Index File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sr-Latn-RS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Binarna datoteka koja čuva vrednosti indeksiranih kolona</a:t>
            </a:r>
            <a:r>
              <a:rPr lang="en-US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sr-Latn-RS" sz="2200" b="1" dirty="0" smtClean="0">
                <a:solidFill>
                  <a:schemeClr val="bg1"/>
                </a:solidFill>
                <a:latin typeface="+mj-lt"/>
              </a:rPr>
              <a:t>Blokovi stranica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xmlns="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xmlns="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xmlns="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xmlns="" id="{FEBB8673-0A72-4C5C-8239-7EF600504010}"/>
              </a:ext>
            </a:extLst>
          </p:cNvPr>
          <p:cNvSpPr/>
          <p:nvPr/>
        </p:nvSpPr>
        <p:spPr>
          <a:xfrm>
            <a:off x="393142" y="1262290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5" name="Picture Placeholder 14"/>
          <p:cNvPicPr>
            <a:picLocks noGrp="1"/>
          </p:cNvPicPr>
          <p:nvPr>
            <p:ph type="pic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587" y="3034664"/>
            <a:ext cx="3439887" cy="22262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 rot="5400000">
            <a:off x="2913366" y="4124946"/>
            <a:ext cx="2226285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SADRŽAJ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xmlns="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71765132"/>
              </p:ext>
            </p:extLst>
          </p:nvPr>
        </p:nvGraphicFramePr>
        <p:xfrm>
          <a:off x="687979" y="2194560"/>
          <a:ext cx="1078086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73">
                  <a:extLst>
                    <a:ext uri="{9D8B030D-6E8A-4147-A177-3AD203B41FA5}">
                      <a16:colId xmlns:a16="http://schemas.microsoft.com/office/drawing/2014/main" xmlns="" val="3572385518"/>
                    </a:ext>
                  </a:extLst>
                </a:gridCol>
                <a:gridCol w="2156173">
                  <a:extLst>
                    <a:ext uri="{9D8B030D-6E8A-4147-A177-3AD203B41FA5}">
                      <a16:colId xmlns:a16="http://schemas.microsoft.com/office/drawing/2014/main" xmlns="" val="1440817424"/>
                    </a:ext>
                  </a:extLst>
                </a:gridCol>
                <a:gridCol w="2156175">
                  <a:extLst>
                    <a:ext uri="{9D8B030D-6E8A-4147-A177-3AD203B41FA5}">
                      <a16:colId xmlns:a16="http://schemas.microsoft.com/office/drawing/2014/main" xmlns="" val="1835666774"/>
                    </a:ext>
                  </a:extLst>
                </a:gridCol>
                <a:gridCol w="2156173">
                  <a:extLst>
                    <a:ext uri="{9D8B030D-6E8A-4147-A177-3AD203B41FA5}">
                      <a16:colId xmlns:a16="http://schemas.microsoft.com/office/drawing/2014/main" xmlns="" val="3312468757"/>
                    </a:ext>
                  </a:extLst>
                </a:gridCol>
                <a:gridCol w="2156173">
                  <a:extLst>
                    <a:ext uri="{9D8B030D-6E8A-4147-A177-3AD203B41FA5}">
                      <a16:colId xmlns:a16="http://schemas.microsoft.com/office/drawing/2014/main" xmlns="" val="388103177"/>
                    </a:ext>
                  </a:extLst>
                </a:gridCol>
              </a:tblGrid>
              <a:tr h="1125322">
                <a:tc>
                  <a:txBody>
                    <a:bodyPr/>
                    <a:lstStyle/>
                    <a:p>
                      <a:pPr algn="ctr"/>
                      <a:endParaRPr lang="sr-Latn-RS" sz="1400" b="1" dirty="0" smtClean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sr-Latn-RS" sz="14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PostgreSQL baza podataka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r-Latn-RS" sz="1400" b="1" dirty="0" smtClean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sr-Latn-RS" sz="14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Fizičko</a:t>
                      </a:r>
                      <a:r>
                        <a:rPr lang="sr-Latn-RS" sz="1400" b="1" baseline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 projektovanje PostgreSQL baze podataka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r-Latn-RS" sz="1400" b="1" dirty="0" smtClean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sr-Latn-RS" sz="14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Indeksiranje kao deo fizičkog projektovanja PostgreSQL baze podataka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r-Latn-RS" sz="1400" b="1" dirty="0" smtClean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sr-Latn-RS" sz="14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Optimizacija podataka PostgreSQL baze podataka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r-Latn-RS" sz="1400" b="1" dirty="0" smtClean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sr-Latn-RS" sz="14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Zaključak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8120738"/>
                  </a:ext>
                </a:extLst>
              </a:tr>
              <a:tr h="1200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Osnovni koncepti PostgreSQL</a:t>
                      </a:r>
                      <a:r>
                        <a:rPr lang="sr-Latn-RS" sz="1600" i="1" kern="1200" spc="-25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baze podataka</a:t>
                      </a:r>
                      <a:endParaRPr lang="en-US" sz="16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Osnovni koncepti fizičkog projektovanja</a:t>
                      </a:r>
                      <a:endParaRPr lang="en-US" sz="16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Vrste indeksa kod PostgreSQl baze i značaj indeksa za fizičko projektovanje</a:t>
                      </a:r>
                      <a:endParaRPr lang="en-US" sz="16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Mapiranje</a:t>
                      </a:r>
                      <a:r>
                        <a:rPr lang="sr-Latn-RS" sz="1600" i="1" kern="1200" spc="-25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tabela i indeksa na fizičke lokacije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i="1" kern="1200" spc="-25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Proces vakumranja</a:t>
                      </a:r>
                      <a:endParaRPr lang="en-US" sz="16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Pregled značaja indeksiranja i vakumiranja za proces fizičkog projektovanja i optimizacije podataka</a:t>
                      </a:r>
                      <a:endParaRPr lang="en-US" sz="16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xmlns="" id="{4C3F4FC5-0C01-4592-9483-D476EA2BDF93}"/>
              </a:ext>
            </a:extLst>
          </p:cNvPr>
          <p:cNvCxnSpPr/>
          <p:nvPr/>
        </p:nvCxnSpPr>
        <p:spPr>
          <a:xfrm>
            <a:off x="6087290" y="4520377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70199D-DDAE-4D88-9F00-88EB8E080218}"/>
              </a:ext>
            </a:extLst>
          </p:cNvPr>
          <p:cNvSpPr/>
          <p:nvPr/>
        </p:nvSpPr>
        <p:spPr>
          <a:xfrm>
            <a:off x="4583906" y="4914963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372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373835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Tehnika vakumiranja kod PostgreSQL baze podataka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0" y="879566"/>
            <a:ext cx="5782491" cy="5978433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sr-Latn-R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>
                <a:solidFill>
                  <a:schemeClr val="bg1"/>
                </a:solidFill>
              </a:rPr>
              <a:t>Tehnika vakumiranja se kao optimizacioni mehanizam može iskoristiti</a:t>
            </a:r>
            <a:r>
              <a:rPr lang="sr-Latn-RS" sz="1400" dirty="0">
                <a:solidFill>
                  <a:schemeClr val="bg1"/>
                </a:solidFill>
              </a:rPr>
              <a:t> </a:t>
            </a:r>
            <a:r>
              <a:rPr lang="sr-Latn-RS" sz="1400" dirty="0" smtClean="0">
                <a:solidFill>
                  <a:schemeClr val="bg1"/>
                </a:solidFill>
              </a:rPr>
              <a:t>kako bi se uticalo na smanjenje višestrukok restruktuiranja blokova podataka.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>
                <a:solidFill>
                  <a:schemeClr val="bg1"/>
                </a:solidFill>
              </a:rPr>
              <a:t>U PostgreSQL bazi podataka, postiže se komandom VACUUM.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Latn-RS" sz="1400" dirty="0" smtClean="0">
                <a:solidFill>
                  <a:schemeClr val="bg1"/>
                </a:solidFill>
              </a:rPr>
              <a:t>Važni parametri iza ključne reči VACUUM su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Latn-RS" sz="1400" dirty="0" smtClean="0">
                <a:solidFill>
                  <a:schemeClr val="bg1"/>
                </a:solidFill>
              </a:rPr>
              <a:t>ANALYZE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Latn-RS" sz="1400" dirty="0" smtClean="0">
                <a:solidFill>
                  <a:schemeClr val="bg1"/>
                </a:solidFill>
              </a:rPr>
              <a:t>FULL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Latn-RS" sz="1400" dirty="0" smtClean="0">
                <a:solidFill>
                  <a:schemeClr val="bg1"/>
                </a:solidFill>
              </a:rPr>
              <a:t>FREEZE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Latn-RS" sz="1400" dirty="0" smtClean="0">
                <a:solidFill>
                  <a:schemeClr val="bg1"/>
                </a:solidFill>
              </a:rPr>
              <a:t>INDEX_CLEANUP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Latn-RS" sz="1400" dirty="0" smtClean="0">
                <a:solidFill>
                  <a:schemeClr val="bg1"/>
                </a:solidFill>
              </a:rPr>
              <a:t>VERBOSE</a:t>
            </a:r>
          </a:p>
          <a:p>
            <a:pPr lvl="1"/>
            <a:endParaRPr lang="sr-Latn-RS" sz="1400" dirty="0" smtClean="0">
              <a:solidFill>
                <a:schemeClr val="bg1"/>
              </a:solidFill>
            </a:endParaRPr>
          </a:p>
          <a:p>
            <a:endParaRPr lang="sr-Latn-RS" sz="1400" dirty="0" smtClean="0">
              <a:solidFill>
                <a:schemeClr val="bg1"/>
              </a:solidFill>
            </a:endParaRPr>
          </a:p>
        </p:txBody>
      </p:sp>
      <p:sp>
        <p:nvSpPr>
          <p:cNvPr id="5" name="object 6" descr="Beige rectangle">
            <a:extLst>
              <a:ext uri="{FF2B5EF4-FFF2-40B4-BE49-F238E27FC236}">
                <a16:creationId xmlns:a16="http://schemas.microsoft.com/office/drawing/2014/main" xmlns="" id="{E67B2D0F-2920-4165-BC82-05237362DABB}"/>
              </a:ext>
            </a:extLst>
          </p:cNvPr>
          <p:cNvSpPr/>
          <p:nvPr/>
        </p:nvSpPr>
        <p:spPr>
          <a:xfrm flipV="1">
            <a:off x="218361" y="446139"/>
            <a:ext cx="9664053" cy="102185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3561806"/>
            <a:ext cx="5549739" cy="2613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60" y="1848690"/>
            <a:ext cx="5586614" cy="547721"/>
          </a:xfrm>
          <a:prstGeom prst="rect">
            <a:avLst/>
          </a:prstGeom>
        </p:spPr>
      </p:pic>
      <p:sp>
        <p:nvSpPr>
          <p:cNvPr id="10" name="object 13" descr="Beige rectangle">
            <a:extLst>
              <a:ext uri="{FF2B5EF4-FFF2-40B4-BE49-F238E27FC236}">
                <a16:creationId xmlns:a16="http://schemas.microsoft.com/office/drawing/2014/main" xmlns="" id="{FEBB8673-0A72-4C5C-8239-7EF600504010}"/>
              </a:ext>
            </a:extLst>
          </p:cNvPr>
          <p:cNvSpPr/>
          <p:nvPr/>
        </p:nvSpPr>
        <p:spPr>
          <a:xfrm>
            <a:off x="5832360" y="1753213"/>
            <a:ext cx="5586614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48" y="961288"/>
            <a:ext cx="5586614" cy="360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60" y="1187792"/>
            <a:ext cx="5586614" cy="5459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746988"/>
            <a:ext cx="5559607" cy="396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3014684"/>
            <a:ext cx="2128397" cy="9026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4" y="3043062"/>
            <a:ext cx="2170817" cy="902618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31" y="4314987"/>
            <a:ext cx="3417570" cy="222504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00290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xmlns="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98" y="3252200"/>
            <a:ext cx="6139204" cy="353599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0" y="1472111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sr-Latn-R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sr-Latn-RS" sz="2800" b="1" dirty="0">
              <a:solidFill>
                <a:schemeClr val="bg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sr-Latn-RS" sz="2800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8912" y="2728980"/>
            <a:ext cx="3025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2800" b="1" dirty="0" smtClean="0">
                <a:solidFill>
                  <a:schemeClr val="bg1"/>
                </a:solidFill>
              </a:rPr>
              <a:t>ZAKLJUČAK</a:t>
            </a:r>
          </a:p>
          <a:p>
            <a:endParaRPr lang="sr-Latn-RS" sz="2800" b="1" dirty="0" smtClean="0">
              <a:solidFill>
                <a:schemeClr val="bg1"/>
              </a:solidFill>
            </a:endParaRPr>
          </a:p>
        </p:txBody>
      </p:sp>
      <p:sp>
        <p:nvSpPr>
          <p:cNvPr id="13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>
          <a:xfrm>
            <a:off x="1140209" y="3255855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7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xmlns="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98" y="3252200"/>
            <a:ext cx="6139204" cy="353599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0" y="1472111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sr-Latn-R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sr-Latn-RS" sz="2800" b="1" dirty="0">
              <a:solidFill>
                <a:schemeClr val="bg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sr-Latn-RS" sz="2800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5143" y="2728980"/>
            <a:ext cx="363272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b="1" dirty="0" smtClean="0">
                <a:solidFill>
                  <a:schemeClr val="bg1"/>
                </a:solidFill>
              </a:rPr>
              <a:t>HVALA NA PAŽNJI!</a:t>
            </a:r>
          </a:p>
          <a:p>
            <a:endParaRPr lang="sr-Latn-RS" sz="2800" b="1" dirty="0" smtClean="0">
              <a:solidFill>
                <a:schemeClr val="bg1"/>
              </a:solidFill>
            </a:endParaRPr>
          </a:p>
          <a:p>
            <a:pPr algn="ctr"/>
            <a:r>
              <a:rPr lang="sr-Latn-RS" sz="2800" b="1" dirty="0" smtClean="0">
                <a:solidFill>
                  <a:schemeClr val="bg1"/>
                </a:solidFill>
              </a:rPr>
              <a:t>Sena Savić</a:t>
            </a:r>
          </a:p>
          <a:p>
            <a:pPr algn="ctr"/>
            <a:r>
              <a:rPr lang="sr-Latn-RS" sz="2800" b="1" dirty="0" smtClean="0">
                <a:solidFill>
                  <a:schemeClr val="bg1"/>
                </a:solidFill>
              </a:rPr>
              <a:t>Elektronski Fakultet</a:t>
            </a:r>
          </a:p>
          <a:p>
            <a:pPr algn="ctr"/>
            <a:endParaRPr lang="sr-Latn-RS" sz="2800" b="1" dirty="0">
              <a:solidFill>
                <a:schemeClr val="bg1"/>
              </a:solidFill>
            </a:endParaRPr>
          </a:p>
          <a:p>
            <a:pPr algn="ctr"/>
            <a:r>
              <a:rPr lang="sr-Latn-RS" sz="1200" i="1" dirty="0" smtClean="0">
                <a:solidFill>
                  <a:schemeClr val="bg1"/>
                </a:solidFill>
              </a:rPr>
              <a:t>Niš, 2023.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13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>
          <a:xfrm>
            <a:off x="1140209" y="3255855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870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xmlns="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xmlns="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xmlns="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sr-Latn-RS" dirty="0" smtClean="0"/>
              <a:t>PostgreSQL Baza Podataka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949" y="2130341"/>
            <a:ext cx="3789362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General</a:t>
            </a:r>
            <a:r>
              <a:rPr lang="sr-Latn-RS" sz="2000" dirty="0" smtClean="0"/>
              <a:t>ne informacije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2" y="3434047"/>
            <a:ext cx="3226289" cy="28970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Objekto-realciona baza, nastala je 1986 u okviru „POSTGRES“ projekta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.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Prošla je kroz razne faze razvoja,a 1996. godine dobila je ime po kome je i danas poznata i nastavila sa unapređenjem do kreiranja najnovijih verzija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.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Trenutno aktuelne verzije: 15, 15.1 i 15.2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. </a:t>
            </a:r>
            <a:endParaRPr lang="en-US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2950" y="2130341"/>
            <a:ext cx="4745038" cy="823912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Arhitektura PostgreSQL baze</a:t>
            </a: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2950" y="3426379"/>
            <a:ext cx="3493009" cy="32018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Basic arhitektura- sever i kljent proces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.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Fizičko uređenje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 storage</a:t>
            </a:r>
            <a:r>
              <a:rPr lang="sr-Latn-RS" i="1" dirty="0" smtClean="0">
                <a:solidFill>
                  <a:srgbClr val="FFFFFF"/>
                </a:solidFill>
                <a:cs typeface="Arial"/>
              </a:rPr>
              <a:t>-a-cluster baze podataka u kome se nalazi basic direktorijum i tablespace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.</a:t>
            </a:r>
            <a:r>
              <a:rPr lang="sr-Latn-RS" i="1" dirty="0" smtClean="0">
                <a:solidFill>
                  <a:srgbClr val="FFFFFF"/>
                </a:solidFill>
                <a:cs typeface="Arial"/>
              </a:rPr>
              <a:t>U njima se skladište podaci u vidu fajlova, gde struktura fajlova tabela predstavlja blok podataka od </a:t>
            </a:r>
            <a:r>
              <a:rPr lang="sr-Latn-RS" i="1" dirty="0" smtClean="0">
                <a:solidFill>
                  <a:srgbClr val="FFFFFF"/>
                </a:solidFill>
                <a:cs typeface="Arial"/>
                <a:hlinkClick r:id="" action="ppaction://hlinkshowjump?jump=nextslide"/>
                <a:hlinkMouseOver r:id="" action="ppaction://hlinkshowjump?jump=nextslide"/>
              </a:rPr>
              <a:t>8KB</a:t>
            </a:r>
            <a:r>
              <a:rPr lang="sr-Latn-RS" i="1" dirty="0" smtClean="0">
                <a:solidFill>
                  <a:srgbClr val="FFFFFF"/>
                </a:solidFill>
                <a:cs typeface="Arial"/>
              </a:rPr>
              <a:t>.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 </a:t>
            </a:r>
            <a:endParaRPr lang="sr-Latn-R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OID kao jedinsvetni identifikator elemenata koji se nalaze u storage-u.</a:t>
            </a:r>
            <a:endParaRPr lang="en-US" i="1" dirty="0" smtClean="0">
              <a:solidFill>
                <a:srgbClr val="FFFFFF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US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xmlns="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568793" y="2133184"/>
            <a:ext cx="3429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000" dirty="0" smtClean="0"/>
              <a:t>Prednosti i mane </a:t>
            </a:r>
            <a:endParaRPr lang="en-US" sz="200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xmlns="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89"/>
            <a:ext cx="3273209" cy="3056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Podržava veliku količinu setova podataka i izvršenja upita u JSON ili SQL formatu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.</a:t>
            </a:r>
            <a:r>
              <a:rPr lang="sr-Latn-RS" i="1" dirty="0" smtClean="0">
                <a:solidFill>
                  <a:srgbClr val="FFFFFF"/>
                </a:solidFill>
                <a:cs typeface="Arial"/>
              </a:rPr>
              <a:t>ACID je kompatiblina, podržava transakcione mehanizme, kreiranje kompleksnih upita i trigera, agregacionih metoda i proceduralnih jezika.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Otporna je na rizike i jednostavna za upotrebu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.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Manja brzina performansi u odnosu na druge baze (MySQL)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.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Složeniji proces kreiranja replikacija i manji broj podrške za open-source alate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. </a:t>
            </a:r>
            <a:endParaRPr lang="en-US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949" y="144687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2"/>
                </a:solidFill>
                <a:latin typeface="+mj-lt"/>
              </a:rPr>
              <a:t>Osnovni</a:t>
            </a:r>
            <a:r>
              <a:rPr lang="sr-Latn-RS" dirty="0" smtClean="0">
                <a:solidFill>
                  <a:schemeClr val="accent2"/>
                </a:solidFill>
              </a:rPr>
              <a:t> Koncepti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hlinkClick r:id="rId4" action="ppaction://hlinksldjump"/>
            <a:hlinkHover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89" y="178453"/>
            <a:ext cx="3334773" cy="17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 descr="Beige rectangle">
            <a:hlinkClick r:id="" action="ppaction://hlinkshowjump?jump=previousslide"/>
            <a:hlinkHover r:id="" action="ppaction://hlinkshowjump?jump=previousslide"/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734740" y="1690688"/>
            <a:ext cx="3887924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3695"/>
            <a:ext cx="5257800" cy="30795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83" y="1901825"/>
            <a:ext cx="2385060" cy="31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xmlns="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xmlns="" id="{CDEEA71D-C3B3-45BB-A776-D17D92A58127}"/>
              </a:ext>
            </a:extLst>
          </p:cNvPr>
          <p:cNvSpPr/>
          <p:nvPr/>
        </p:nvSpPr>
        <p:spPr>
          <a:xfrm>
            <a:off x="2400" y="3108490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xmlns="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sr-Latn-RS" dirty="0" smtClean="0"/>
              <a:t>Fizičko projektovanje PostgreSQL baze podataka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275" y="2245281"/>
            <a:ext cx="3789362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General</a:t>
            </a:r>
            <a:r>
              <a:rPr lang="sr-Latn-RS" sz="2000" dirty="0" smtClean="0"/>
              <a:t>ne informacije</a:t>
            </a:r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8064" y="3362826"/>
            <a:ext cx="3226289" cy="28970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sz="1200" dirty="0">
                <a:solidFill>
                  <a:schemeClr val="bg1"/>
                </a:solidFill>
              </a:rPr>
              <a:t>Fizičko projektovanje baze podataka je proces dizajniranja i implementacije baze podataka na fizičkom nivou. Pod ovim se podrazumeva razmatranje načina skladištenja podataka na disku, izbor vrste indeksa i ključeva koji će se koristiti za pretraživanje podataka, ali i kako će podaci biti raspoređeni na fizički različitim uređajima u cilju povećanja performansi. Glavna svrha fizičkog projektovanja je transliranje logički opisanog skupa podataka u tzv. „tehničku specifikaciju“ za skladištenje i pribavljanje podataka </a:t>
            </a:r>
            <a:endParaRPr lang="en-US" sz="1200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3863" y="2130726"/>
            <a:ext cx="7082046" cy="823912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Proces fizičkog projektovanja i ključni elementi koji se razmatraju u tom procesu</a:t>
            </a:r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xmlns="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xmlns="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89"/>
            <a:ext cx="3273209" cy="305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Definisanje šeme baze podataka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Identifikacija ključeva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Izbor vrste podataka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Indeksiranje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Normalizacija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Particionisanje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Optimizacija performansi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i="1" dirty="0" smtClean="0">
                <a:solidFill>
                  <a:srgbClr val="FFFFFF"/>
                </a:solidFill>
                <a:cs typeface="Arial"/>
              </a:rPr>
              <a:t>Testiranje i podešavanje</a:t>
            </a:r>
            <a:endParaRPr lang="en-US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949" y="144687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2"/>
                </a:solidFill>
                <a:latin typeface="+mj-lt"/>
              </a:rPr>
              <a:t>Osnovni</a:t>
            </a:r>
            <a:r>
              <a:rPr lang="sr-Latn-RS" dirty="0" smtClean="0">
                <a:solidFill>
                  <a:schemeClr val="accent2"/>
                </a:solidFill>
              </a:rPr>
              <a:t> Koncepti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988054" y="3410439"/>
            <a:ext cx="5183188" cy="27556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" name="Picture 1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55226" y="3436889"/>
            <a:ext cx="4117340" cy="275659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76139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sr-Latn-RS" dirty="0" smtClean="0"/>
              <a:t>Fizičko projektovanje PostgreSQL baze podataka</a:t>
            </a:r>
            <a:endParaRPr lang="en-US" dirty="0"/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xmlns="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4058644037"/>
              </p:ext>
            </p:extLst>
          </p:nvPr>
        </p:nvGraphicFramePr>
        <p:xfrm>
          <a:off x="2282408" y="2032994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xmlns="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6134040"/>
              </p:ext>
            </p:extLst>
          </p:nvPr>
        </p:nvGraphicFramePr>
        <p:xfrm>
          <a:off x="898335" y="4001292"/>
          <a:ext cx="10359750" cy="241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608">
                  <a:extLst>
                    <a:ext uri="{9D8B030D-6E8A-4147-A177-3AD203B41FA5}">
                      <a16:colId xmlns:a16="http://schemas.microsoft.com/office/drawing/2014/main" xmlns="" val="413496124"/>
                    </a:ext>
                  </a:extLst>
                </a:gridCol>
                <a:gridCol w="1901617">
                  <a:extLst>
                    <a:ext uri="{9D8B030D-6E8A-4147-A177-3AD203B41FA5}">
                      <a16:colId xmlns:a16="http://schemas.microsoft.com/office/drawing/2014/main" xmlns="" val="1609701450"/>
                    </a:ext>
                  </a:extLst>
                </a:gridCol>
                <a:gridCol w="1866403">
                  <a:extLst>
                    <a:ext uri="{9D8B030D-6E8A-4147-A177-3AD203B41FA5}">
                      <a16:colId xmlns:a16="http://schemas.microsoft.com/office/drawing/2014/main" xmlns="" val="3998250674"/>
                    </a:ext>
                  </a:extLst>
                </a:gridCol>
                <a:gridCol w="116840"/>
                <a:gridCol w="1878141">
                  <a:extLst>
                    <a:ext uri="{9D8B030D-6E8A-4147-A177-3AD203B41FA5}">
                      <a16:colId xmlns:a16="http://schemas.microsoft.com/office/drawing/2014/main" xmlns="" val="3885689842"/>
                    </a:ext>
                  </a:extLst>
                </a:gridCol>
                <a:gridCol w="1878141">
                  <a:extLst>
                    <a:ext uri="{9D8B030D-6E8A-4147-A177-3AD203B41FA5}">
                      <a16:colId xmlns:a16="http://schemas.microsoft.com/office/drawing/2014/main" xmlns="" val="2581020686"/>
                    </a:ext>
                  </a:extLst>
                </a:gridCol>
              </a:tblGrid>
              <a:tr h="449734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sr-Latn-RS" sz="1400" b="1" spc="-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Ključni</a:t>
                      </a:r>
                      <a:r>
                        <a:rPr lang="sr-Latn-RS" sz="1400" b="1" spc="-5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 elementi projektovanja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4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940839"/>
                  </a:ext>
                </a:extLst>
              </a:tr>
              <a:tr h="495283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Fizičko skladištenje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Smeštanje</a:t>
                      </a:r>
                      <a:r>
                        <a:rPr lang="sr-Latn-RS" sz="1200" kern="1200" spc="-5" baseline="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i organizacija podataka na fizičkim lokacijama na disku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kern="1200" spc="-5" baseline="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 Dizajn polja.</a:t>
                      </a:r>
                      <a:endParaRPr lang="en-US" sz="1200" kern="1200" spc="-5" dirty="0" smtClean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2684356"/>
                  </a:ext>
                </a:extLst>
              </a:tr>
              <a:tr h="307508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Particionisanje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Po</a:t>
                      </a:r>
                      <a:r>
                        <a:rPr lang="sr-Latn-RS" sz="1200" kern="1200" spc="-5" baseline="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Opsegu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Po</a:t>
                      </a:r>
                      <a:r>
                        <a:rPr lang="sr-Latn-RS" sz="1200" kern="1200" spc="-5" baseline="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listama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Hibridno particionisanje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Hash particionisanje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9552476"/>
                  </a:ext>
                </a:extLst>
              </a:tr>
              <a:tr h="307508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Klasterizacija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Više</a:t>
                      </a:r>
                      <a:r>
                        <a:rPr lang="sr-Latn-RS" sz="1200" kern="1200" spc="-5" baseline="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instanci povezanih sa jednom bazom podataka.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2765872"/>
                  </a:ext>
                </a:extLst>
              </a:tr>
              <a:tr h="351437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Indeksiranje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sr-Latn-RS" sz="1200" kern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Kreiranje</a:t>
                      </a:r>
                      <a:r>
                        <a:rPr lang="sr-Latn-RS" sz="1200" kern="1200" spc="-5" baseline="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indeksnih struktura za poboljšanje performansi baze podataka</a:t>
                      </a: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lang="en-US" sz="12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5265811"/>
                  </a:ext>
                </a:extLst>
              </a:tr>
              <a:tr h="358759"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sr-Latn-RS" sz="120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Izazovi u toku projektovanja: 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sr-Latn-RS" sz="120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Skladištenje i grupisanje</a:t>
                      </a:r>
                      <a:r>
                        <a:rPr lang="sr-Latn-RS" sz="1200" baseline="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atributa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sr-Latn-RS" sz="120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Poboljšanje odziva u komunikaciji korisnik-sistem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35202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xmlns="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138009"/>
              </p:ext>
            </p:extLst>
          </p:nvPr>
        </p:nvGraphicFramePr>
        <p:xfrm>
          <a:off x="405387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xmlns="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342240"/>
              </p:ext>
            </p:extLst>
          </p:nvPr>
        </p:nvGraphicFramePr>
        <p:xfrm>
          <a:off x="5944396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xmlns="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18558"/>
              </p:ext>
            </p:extLst>
          </p:nvPr>
        </p:nvGraphicFramePr>
        <p:xfrm>
          <a:off x="787999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xmlns="" id="{FDFE3336-0975-4022-813D-426DF2A2CDE3}"/>
              </a:ext>
            </a:extLst>
          </p:cNvPr>
          <p:cNvSpPr txBox="1"/>
          <p:nvPr/>
        </p:nvSpPr>
        <p:spPr>
          <a:xfrm>
            <a:off x="4288621" y="3194337"/>
            <a:ext cx="12603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sr-Latn-RS" sz="1400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Particionisanje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xmlns="" id="{D0254F3B-D1FC-4502-9765-D274E419877A}"/>
              </a:ext>
            </a:extLst>
          </p:cNvPr>
          <p:cNvSpPr txBox="1"/>
          <p:nvPr/>
        </p:nvSpPr>
        <p:spPr>
          <a:xfrm>
            <a:off x="6162402" y="3194337"/>
            <a:ext cx="118262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sr-Latn-RS" sz="1400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Klasterizacija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xmlns="" id="{04B2FD88-02F5-4328-AB03-EB8EC1A481F7}"/>
              </a:ext>
            </a:extLst>
          </p:cNvPr>
          <p:cNvSpPr txBox="1"/>
          <p:nvPr/>
        </p:nvSpPr>
        <p:spPr>
          <a:xfrm>
            <a:off x="8149929" y="3194337"/>
            <a:ext cx="10191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sr-Latn-RS" sz="1400" spc="-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Indeksiranje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xmlns="" id="{2306528A-EF2E-492E-846A-8645AF605E9C}"/>
              </a:ext>
            </a:extLst>
          </p:cNvPr>
          <p:cNvSpPr txBox="1"/>
          <p:nvPr/>
        </p:nvSpPr>
        <p:spPr>
          <a:xfrm>
            <a:off x="2491263" y="2486486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sr-Latn-RS" dirty="0" smtClean="0">
                <a:solidFill>
                  <a:schemeClr val="accent1"/>
                </a:solidFill>
                <a:latin typeface="+mj-lt"/>
                <a:cs typeface="Arial"/>
              </a:rPr>
              <a:t>1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xmlns="" id="{2E9BBF33-FFEE-40F5-A249-CEA0DCAE3BE2}"/>
              </a:ext>
            </a:extLst>
          </p:cNvPr>
          <p:cNvSpPr txBox="1"/>
          <p:nvPr/>
        </p:nvSpPr>
        <p:spPr>
          <a:xfrm>
            <a:off x="4281220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chemeClr val="accent1"/>
                </a:solidFill>
                <a:latin typeface="+mj-lt"/>
                <a:cs typeface="Arial"/>
              </a:rPr>
              <a:t>2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xmlns="" id="{891776FB-6173-49D8-9F32-944FBC4EABB1}"/>
              </a:ext>
            </a:extLst>
          </p:cNvPr>
          <p:cNvSpPr txBox="1"/>
          <p:nvPr/>
        </p:nvSpPr>
        <p:spPr>
          <a:xfrm>
            <a:off x="6340486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sr-Latn-RS" dirty="0">
                <a:solidFill>
                  <a:schemeClr val="accent1"/>
                </a:solidFill>
                <a:latin typeface="+mj-lt"/>
                <a:cs typeface="Arial"/>
              </a:rPr>
              <a:t>3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xmlns="" id="{3689D36F-0E74-439C-8BF7-BE388B2B4545}"/>
              </a:ext>
            </a:extLst>
          </p:cNvPr>
          <p:cNvSpPr txBox="1"/>
          <p:nvPr/>
        </p:nvSpPr>
        <p:spPr>
          <a:xfrm>
            <a:off x="816806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sr-Latn-RS" spc="-5" dirty="0">
                <a:solidFill>
                  <a:schemeClr val="accent1"/>
                </a:solidFill>
                <a:latin typeface="+mj-lt"/>
                <a:cs typeface="Arial"/>
              </a:rPr>
              <a:t>4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xmlns="" id="{B36D2764-7743-4684-BE95-4AE88B7DB06A}"/>
              </a:ext>
            </a:extLst>
          </p:cNvPr>
          <p:cNvSpPr txBox="1"/>
          <p:nvPr/>
        </p:nvSpPr>
        <p:spPr>
          <a:xfrm>
            <a:off x="2378522" y="3166945"/>
            <a:ext cx="110377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sr-Latn-RS" sz="1400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Fizičko skladištenje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xmlns="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5" b="26715"/>
          <a:stretch>
            <a:fillRect/>
          </a:stretch>
        </p:blipFill>
        <p:spPr>
          <a:xfrm>
            <a:off x="3175" y="3102576"/>
            <a:ext cx="12188825" cy="3741737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xmlns="" id="{CDEEA71D-C3B3-45BB-A776-D17D92A58127}"/>
              </a:ext>
            </a:extLst>
          </p:cNvPr>
          <p:cNvSpPr/>
          <p:nvPr/>
        </p:nvSpPr>
        <p:spPr>
          <a:xfrm>
            <a:off x="2400" y="3102576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xmlns="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05973"/>
            <a:ext cx="10515600" cy="1325563"/>
          </a:xfrm>
        </p:spPr>
        <p:txBody>
          <a:bodyPr/>
          <a:lstStyle/>
          <a:p>
            <a:r>
              <a:rPr lang="sr-Latn-RS" dirty="0" smtClean="0"/>
              <a:t>Indeksiranje kao deo fizičkog projektovanja PostgreSQL baze podataka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8064" y="3350795"/>
            <a:ext cx="3251422" cy="334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sz="1400" dirty="0">
                <a:solidFill>
                  <a:schemeClr val="bg1"/>
                </a:solidFill>
              </a:rPr>
              <a:t>Indeksiranje je tehnika preuzimanja zapisa iz datoteka baze podataka, na osnovu atributa nad kojima su kreirane indeksne strukture, odnosno indeksiranje je definisano na osnovu njegovih indeksnih </a:t>
            </a:r>
            <a:r>
              <a:rPr lang="sr-Latn-RS" sz="1400" dirty="0" smtClean="0">
                <a:solidFill>
                  <a:schemeClr val="bg1"/>
                </a:solidFill>
              </a:rPr>
              <a:t>atributa.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sr-Latn-RS" sz="1400" dirty="0">
                <a:solidFill>
                  <a:schemeClr val="bg1"/>
                </a:solidFill>
              </a:rPr>
              <a:t>Indeks predstavlja strukturu podataka, koja omogućava pretragu ID slogova, tako što pronalazi slogove koji imaju zadatu vrednost u poljima- ključevima indeksa.Takođe se koristi i za brzo lociranje i pristup podacima uskladištenim u tabelama. 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1400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87637" y="2050390"/>
            <a:ext cx="7082046" cy="823912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Definicije pojmova indeksiranja i indeksa</a:t>
            </a:r>
            <a:endParaRPr lang="sr-Latn-R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xmlns="" id="{890F7762-BD37-4D33-9F80-1DA07B5E172E}"/>
              </a:ext>
            </a:extLst>
          </p:cNvPr>
          <p:cNvSpPr/>
          <p:nvPr/>
        </p:nvSpPr>
        <p:spPr>
          <a:xfrm>
            <a:off x="915637" y="1434144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7949" y="1446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6" name="Content Placeholder 15"/>
          <p:cNvPicPr>
            <a:picLocks noGrp="1"/>
          </p:cNvPicPr>
          <p:nvPr>
            <p:ph sz="quarter" idx="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0402" y="4185430"/>
            <a:ext cx="3125035" cy="1036864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66451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xmlns="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xmlns="" id="{9206F938-D64B-410D-BE2D-847D78F81E42}"/>
              </a:ext>
            </a:extLst>
          </p:cNvPr>
          <p:cNvSpPr/>
          <p:nvPr/>
        </p:nvSpPr>
        <p:spPr>
          <a:xfrm>
            <a:off x="-1200" y="2037"/>
            <a:ext cx="12178692" cy="6855963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xmlns="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xmlns="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xmlns="" id="{48354ED0-9392-4301-B2D6-A5335876F77D}"/>
              </a:ext>
            </a:extLst>
          </p:cNvPr>
          <p:cNvSpPr/>
          <p:nvPr/>
        </p:nvSpPr>
        <p:spPr>
          <a:xfrm>
            <a:off x="3883714" y="2006516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xmlns="" id="{0AD89AAC-7A26-4BF6-8BF7-D301C467BE24}"/>
              </a:ext>
            </a:extLst>
          </p:cNvPr>
          <p:cNvSpPr/>
          <p:nvPr/>
        </p:nvSpPr>
        <p:spPr>
          <a:xfrm>
            <a:off x="9044729" y="2006516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VRSTE INDEKSA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97141" y="4938969"/>
            <a:ext cx="2700338" cy="738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 smtClean="0"/>
              <a:t>B-stabla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9043" y="4942748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 smtClean="0"/>
              <a:t>Uređeni jedno-nivovski indeksi</a:t>
            </a: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07929" y="5310795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 smtClean="0"/>
              <a:t>Više-nivovski indeksi</a:t>
            </a:r>
            <a:endParaRPr lang="en-US" dirty="0" smtClean="0"/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xmlns="" id="{E67B2D0F-2920-4165-BC82-05237362DABB}"/>
              </a:ext>
            </a:extLst>
          </p:cNvPr>
          <p:cNvSpPr/>
          <p:nvPr/>
        </p:nvSpPr>
        <p:spPr>
          <a:xfrm flipV="1">
            <a:off x="915046" y="1287115"/>
            <a:ext cx="3398191" cy="45719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xmlns="" id="{23AE393F-46ED-4451-AACA-7EC20B0EE16F}"/>
              </a:ext>
            </a:extLst>
          </p:cNvPr>
          <p:cNvSpPr/>
          <p:nvPr/>
        </p:nvSpPr>
        <p:spPr>
          <a:xfrm>
            <a:off x="1208660" y="1914066"/>
            <a:ext cx="2912629" cy="29362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44" y="2393481"/>
            <a:ext cx="2805894" cy="1977401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81" y="2426527"/>
            <a:ext cx="1859019" cy="2003762"/>
          </a:xfrm>
          <a:prstGeom prst="rect">
            <a:avLst/>
          </a:prstGeom>
        </p:spPr>
      </p:pic>
      <p:sp>
        <p:nvSpPr>
          <p:cNvPr id="33" name="Oval 32" descr="Beige circle">
            <a:extLst>
              <a:ext uri="{FF2B5EF4-FFF2-40B4-BE49-F238E27FC236}">
                <a16:creationId xmlns:a16="http://schemas.microsoft.com/office/drawing/2014/main" xmlns="" id="{23AE393F-46ED-4451-AACA-7EC20B0EE16F}"/>
              </a:ext>
            </a:extLst>
          </p:cNvPr>
          <p:cNvSpPr/>
          <p:nvPr/>
        </p:nvSpPr>
        <p:spPr>
          <a:xfrm>
            <a:off x="6512137" y="1934974"/>
            <a:ext cx="2912629" cy="29362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03" y="3021765"/>
            <a:ext cx="2082800" cy="579755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11" y="2724437"/>
            <a:ext cx="2081126" cy="123318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6" name="Text Placeholder 41">
            <a:extLst>
              <a:ext uri="{FF2B5EF4-FFF2-40B4-BE49-F238E27FC236}">
                <a16:creationId xmlns:a16="http://schemas.microsoft.com/office/drawing/2014/main" xmlns="" id="{D70BF709-D6E1-4AFF-A538-E9F7D1A452C2}"/>
              </a:ext>
            </a:extLst>
          </p:cNvPr>
          <p:cNvSpPr txBox="1">
            <a:spLocks/>
          </p:cNvSpPr>
          <p:nvPr/>
        </p:nvSpPr>
        <p:spPr>
          <a:xfrm>
            <a:off x="9044729" y="5316864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 smtClean="0"/>
              <a:t>Heš indeksi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242" y="1985554"/>
            <a:ext cx="5185014" cy="117938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Vrste Indeksa kod PostgreSQL baze podataka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75262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sr-Latn-R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B-tree indeks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Hash indeks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GiST indeks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SP-GiST indeks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r-Latn-RS" sz="1800" i="1" spc="-25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BRIN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874" y="1823135"/>
            <a:ext cx="4394835" cy="32658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9871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1100</Words>
  <Application>Microsoft Office PowerPoint</Application>
  <PresentationFormat>Widescreen</PresentationFormat>
  <Paragraphs>185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</vt:lpstr>
      <vt:lpstr>Calibri</vt:lpstr>
      <vt:lpstr>Gill Sans MT</vt:lpstr>
      <vt:lpstr>Wingdings</vt:lpstr>
      <vt:lpstr>Office Theme</vt:lpstr>
      <vt:lpstr> FIZIČKO PROJEKTOVANJE POSTGRESQL BAZE PODATAKA I OPTIMIZACIJA PODATAKA</vt:lpstr>
      <vt:lpstr>SADRŽAJ</vt:lpstr>
      <vt:lpstr>PostgreSQL Baza Podataka </vt:lpstr>
      <vt:lpstr>PowerPoint Presentation</vt:lpstr>
      <vt:lpstr>Fizičko projektovanje PostgreSQL baze podataka</vt:lpstr>
      <vt:lpstr>Fizičko projektovanje PostgreSQL baze podataka</vt:lpstr>
      <vt:lpstr>Indeksiranje kao deo fizičkog projektovanja PostgreSQL baze podataka</vt:lpstr>
      <vt:lpstr>VRSTE INDEKSA</vt:lpstr>
      <vt:lpstr>Vrste Indeksa kod PostgreSQL baze podataka</vt:lpstr>
      <vt:lpstr>B-tree indeks</vt:lpstr>
      <vt:lpstr>Hash indeks</vt:lpstr>
      <vt:lpstr>GiST indeks</vt:lpstr>
      <vt:lpstr>GiST indeks</vt:lpstr>
      <vt:lpstr>SP-GiST indeks</vt:lpstr>
      <vt:lpstr>GIN indeks</vt:lpstr>
      <vt:lpstr>BRIN indeks</vt:lpstr>
      <vt:lpstr>Značaj indeksiranja za fizičko projektovanje</vt:lpstr>
      <vt:lpstr>Optimizacija podataka PostgreSQL baze podataka</vt:lpstr>
      <vt:lpstr>Fizičko mapiranje tabela i indeksa kod PostgreSQL baze podataka </vt:lpstr>
      <vt:lpstr>Tehnika vakumiranja kod PostgreSQL baze podataka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2023-04-17T11:45:26Z</dcterms:created>
  <dcterms:modified xsi:type="dcterms:W3CDTF">2023-04-18T19:31:44Z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