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2"/>
  </p:sldMasterIdLst>
  <p:notesMasterIdLst>
    <p:notesMasterId r:id="rId35"/>
  </p:notesMasterIdLst>
  <p:sldIdLst>
    <p:sldId id="283" r:id="rId3"/>
    <p:sldId id="257" r:id="rId4"/>
    <p:sldId id="262" r:id="rId5"/>
    <p:sldId id="284" r:id="rId6"/>
    <p:sldId id="26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3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7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6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5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8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5/13/2011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8534400" cy="1355725"/>
          </a:xfrm>
        </p:spPr>
        <p:txBody>
          <a:bodyPr lIns="45720" rIns="45720">
            <a:normAutofit fontScale="90000"/>
          </a:bodyPr>
          <a:lstStyle/>
          <a:p>
            <a:pPr algn="r" eaLnBrk="1" hangingPunct="1">
              <a:defRPr/>
            </a:pPr>
            <a:r>
              <a:rPr lang="en-US" sz="4200" dirty="0" smtClean="0"/>
              <a:t>Introduction to Object-Oriented Programming</a:t>
            </a:r>
          </a:p>
        </p:txBody>
      </p:sp>
      <p:sp>
        <p:nvSpPr>
          <p:cNvPr id="2055" name="Subtitle 2"/>
          <p:cNvSpPr>
            <a:spLocks noGrp="1"/>
          </p:cNvSpPr>
          <p:nvPr>
            <p:ph idx="1"/>
          </p:nvPr>
        </p:nvSpPr>
        <p:spPr>
          <a:xfrm>
            <a:off x="304800" y="3200400"/>
            <a:ext cx="8183563" cy="9906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 smtClean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15714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Properties are class members that can be accessed like data fields but contain code like a method. </a:t>
            </a:r>
            <a:endParaRPr lang="en-US" sz="2000" dirty="0" smtClean="0"/>
          </a:p>
          <a:p>
            <a:r>
              <a:rPr lang="en-US" sz="2000" dirty="0"/>
              <a:t>A property has two accessors, </a:t>
            </a:r>
            <a:r>
              <a:rPr lang="en-US" sz="2000" b="1" dirty="0"/>
              <a:t>get</a:t>
            </a:r>
            <a:r>
              <a:rPr lang="en-US" sz="2000" dirty="0"/>
              <a:t> and </a:t>
            </a:r>
            <a:r>
              <a:rPr lang="en-US" sz="2000" b="1" dirty="0"/>
              <a:t>set</a:t>
            </a:r>
            <a:r>
              <a:rPr lang="en-US" sz="2000" dirty="0"/>
              <a:t>. The get accessor is used to return the property value, and the set accessor is used to assign a new value to the </a:t>
            </a:r>
            <a:r>
              <a:rPr lang="en-US" sz="2000" dirty="0" smtClean="0"/>
              <a:t>property.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200"/>
            <a:ext cx="327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this</a:t>
            </a:r>
            <a:r>
              <a:rPr lang="en-US" sz="2000" dirty="0"/>
              <a:t> keyword is a reference to the current instance of the </a:t>
            </a:r>
            <a:r>
              <a:rPr lang="en-US" sz="2000" dirty="0" smtClean="0"/>
              <a:t>class.</a:t>
            </a:r>
          </a:p>
          <a:p>
            <a:r>
              <a:rPr lang="en-US" sz="2000" dirty="0"/>
              <a:t>You can use the this keyword to refer to any member of the current object.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28295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Delegates are special objects that can hold a reference to a method with a specific </a:t>
            </a:r>
            <a:r>
              <a:rPr lang="en-US" sz="2000" dirty="0" smtClean="0"/>
              <a:t>signature.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Here</a:t>
            </a:r>
            <a:r>
              <a:rPr lang="en-US" sz="2000" dirty="0"/>
              <a:t>, you define a </a:t>
            </a:r>
            <a:r>
              <a:rPr lang="en-US" sz="2000" b="1" dirty="0" err="1"/>
              <a:t>RectangleHandler</a:t>
            </a:r>
            <a:r>
              <a:rPr lang="en-US" sz="2000" dirty="0"/>
              <a:t> delegate that can hold references to a method that returns void and accepts a single parameter of the Rectangle </a:t>
            </a:r>
            <a:r>
              <a:rPr lang="en-US" sz="2000" dirty="0" smtClean="0"/>
              <a:t>type.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signature of </a:t>
            </a:r>
            <a:r>
              <a:rPr lang="en-US" sz="2000" b="1" dirty="0" err="1" smtClean="0"/>
              <a:t>DisplayArea</a:t>
            </a:r>
            <a:r>
              <a:rPr lang="en-US" sz="2000" dirty="0" smtClean="0"/>
              <a:t> method matches the </a:t>
            </a:r>
            <a:r>
              <a:rPr lang="en-US" sz="2000" b="1" dirty="0" err="1" smtClean="0"/>
              <a:t>RectangleHandler</a:t>
            </a:r>
            <a:r>
              <a:rPr lang="en-US" sz="2000" dirty="0" smtClean="0"/>
              <a:t> delegate and therefore can be assigned to one of its instance.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35" y="2362200"/>
            <a:ext cx="476572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99" y="4343400"/>
            <a:ext cx="3733800" cy="103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9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Events are a way for a class to notify other classes or objects when something of interest happens.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class that sends the notification is called a publisher of the event.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class that receives the notification is called the subscriber of the event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0"/>
            <a:ext cx="3657600" cy="323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8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Subscribing to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signature of the </a:t>
            </a:r>
            <a:r>
              <a:rPr lang="en-US" sz="2000" dirty="0" smtClean="0"/>
              <a:t>event handler </a:t>
            </a:r>
            <a:r>
              <a:rPr lang="en-US" sz="2000" dirty="0"/>
              <a:t>method matches the requirements of the </a:t>
            </a:r>
            <a:r>
              <a:rPr lang="en-US" sz="2000" dirty="0" smtClean="0"/>
              <a:t>event’s delegate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5999"/>
            <a:ext cx="5322289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1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namespace is a language element that allows you to organize code and create globally unique class </a:t>
            </a:r>
            <a:r>
              <a:rPr lang="en-US" sz="2000" dirty="0" smtClean="0"/>
              <a:t>names. </a:t>
            </a:r>
          </a:p>
          <a:p>
            <a:r>
              <a:rPr lang="en-US" sz="2000" dirty="0"/>
              <a:t>The .NET Framework uses namespaces </a:t>
            </a:r>
            <a:r>
              <a:rPr lang="en-US" sz="2000" dirty="0" smtClean="0"/>
              <a:t>to </a:t>
            </a:r>
            <a:r>
              <a:rPr lang="en-US" sz="2000" dirty="0"/>
              <a:t>organize all its classes. </a:t>
            </a:r>
            <a:endParaRPr lang="en-US" sz="20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System namespace groups all the fundamental classes.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 err="1"/>
              <a:t>System.Data</a:t>
            </a:r>
            <a:r>
              <a:rPr lang="en-US" sz="1800" dirty="0"/>
              <a:t> namespace organizes classes for data access.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 err="1"/>
              <a:t>System.Web</a:t>
            </a:r>
            <a:r>
              <a:rPr lang="en-US" sz="1800" dirty="0"/>
              <a:t> namespace is used for Web-related classes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1400"/>
            <a:ext cx="3200400" cy="274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0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b="1" dirty="0"/>
              <a:t>static</a:t>
            </a:r>
            <a:r>
              <a:rPr lang="en-US" sz="2000" dirty="0"/>
              <a:t> keyword is used to declare members that do not belong to individual objects but to a class itself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When an instance of a class is created, a separate copy is created for each instance field, but only one copy of a static field is shared by all instances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static member cannot be referenced through an instance object. Instead, a static member is referenced through the class </a:t>
            </a:r>
            <a:r>
              <a:rPr lang="en-US" sz="2000" dirty="0" smtClean="0"/>
              <a:t>name. 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810000" cy="263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5" y="3739662"/>
            <a:ext cx="3810000" cy="263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4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value type directly stores data within its memory. </a:t>
            </a:r>
            <a:endParaRPr lang="en-US" sz="2000" dirty="0" smtClean="0"/>
          </a:p>
          <a:p>
            <a:r>
              <a:rPr lang="en-US" sz="2000" dirty="0" smtClean="0"/>
              <a:t>Reference types </a:t>
            </a:r>
            <a:r>
              <a:rPr lang="en-US" sz="2000" dirty="0"/>
              <a:t>store only a reference to a memory </a:t>
            </a:r>
            <a:r>
              <a:rPr lang="en-US" sz="2000" dirty="0" smtClean="0"/>
              <a:t>location. The </a:t>
            </a:r>
            <a:r>
              <a:rPr lang="en-US" sz="2000" dirty="0"/>
              <a:t>actual data is stored at the memory location being referred to. </a:t>
            </a:r>
            <a:endParaRPr lang="en-US" sz="2000" dirty="0" smtClean="0"/>
          </a:p>
          <a:p>
            <a:r>
              <a:rPr lang="en-US" sz="2000" dirty="0"/>
              <a:t>When you copy a reference type variable to another variable of the same type, only the references are copied. As a result, after the copy, both variables will point to the same object.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581400"/>
            <a:ext cx="371083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676649" cy="239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4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Encapsulation is a mechanism to restrict access to a class or class members in order to hide design decisions that are likely to </a:t>
            </a:r>
            <a:r>
              <a:rPr lang="en-US" sz="2000" dirty="0" smtClean="0"/>
              <a:t>change. </a:t>
            </a:r>
          </a:p>
          <a:p>
            <a:r>
              <a:rPr lang="en-US" sz="2000" dirty="0"/>
              <a:t>Access modifiers control where a type or type member can be </a:t>
            </a:r>
            <a:r>
              <a:rPr lang="en-US" sz="2000" dirty="0" smtClean="0"/>
              <a:t>used.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67297"/>
              </p:ext>
            </p:extLst>
          </p:nvPr>
        </p:nvGraphicFramePr>
        <p:xfrm>
          <a:off x="609600" y="2895600"/>
          <a:ext cx="7772400" cy="29341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674541"/>
                <a:gridCol w="6097859"/>
              </a:tblGrid>
              <a:tr h="30480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Access modifier</a:t>
                      </a:r>
                      <a:endParaRPr lang="en-US" sz="14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6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b="1" dirty="0">
                          <a:effectLst/>
                        </a:rPr>
                        <a:t>public</a:t>
                      </a:r>
                      <a:endParaRPr lang="en-US" sz="1400" b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Access is not restricted.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6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b="1" dirty="0">
                          <a:effectLst/>
                        </a:rPr>
                        <a:t>private</a:t>
                      </a:r>
                      <a:endParaRPr lang="en-US" sz="1400" b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Access is restricted to the containing class.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3482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b="1" dirty="0">
                          <a:effectLst/>
                        </a:rPr>
                        <a:t>protected</a:t>
                      </a:r>
                      <a:endParaRPr lang="en-US" sz="1400" b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Access is restricted to the containing class and to any class that is derived directly or indirectly from the containing class. 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6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b="1">
                          <a:effectLst/>
                        </a:rPr>
                        <a:t>internal</a:t>
                      </a:r>
                      <a:endParaRPr lang="en-US" sz="1400" b="1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Access is restricted to the code in the same assembly.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005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b="1" dirty="0">
                          <a:effectLst/>
                        </a:rPr>
                        <a:t>protected internal</a:t>
                      </a:r>
                      <a:endParaRPr lang="en-US" sz="1400" b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A combination of protected and  internal—that is, access is restricted to any code in the same assembly and only to derived classes in another assembly.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Inheritance is </a:t>
            </a:r>
            <a:r>
              <a:rPr lang="en-US" sz="2400" dirty="0" smtClean="0"/>
              <a:t>an OOP </a:t>
            </a:r>
            <a:r>
              <a:rPr lang="en-US" sz="2400" dirty="0"/>
              <a:t>feature </a:t>
            </a:r>
            <a:r>
              <a:rPr lang="en-US" sz="2400" dirty="0" smtClean="0"/>
              <a:t>that </a:t>
            </a:r>
            <a:r>
              <a:rPr lang="en-US" sz="2400" dirty="0"/>
              <a:t>allows you to develop a class once, and then reuse that code over and over as the basis of new classes.  </a:t>
            </a:r>
            <a:endParaRPr lang="en-US" sz="2400" dirty="0" smtClean="0"/>
          </a:p>
          <a:p>
            <a:r>
              <a:rPr lang="en-US" sz="2400" dirty="0"/>
              <a:t>The class whose functionality is inherited is called a base class.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class that inherits the functionality is called a derived </a:t>
            </a:r>
            <a:r>
              <a:rPr lang="en-US" sz="2400" dirty="0" smtClean="0"/>
              <a:t>class</a:t>
            </a:r>
          </a:p>
          <a:p>
            <a:r>
              <a:rPr lang="en-US" sz="2400" dirty="0"/>
              <a:t>A derived class </a:t>
            </a:r>
            <a:r>
              <a:rPr lang="en-US" sz="2400" dirty="0" smtClean="0"/>
              <a:t>can </a:t>
            </a:r>
            <a:r>
              <a:rPr lang="en-US" sz="2400" dirty="0"/>
              <a:t>also define additional features that make it different from the base class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Unlike classes, the </a:t>
            </a:r>
            <a:r>
              <a:rPr lang="en-US" sz="2400" dirty="0" err="1"/>
              <a:t>structs</a:t>
            </a:r>
            <a:r>
              <a:rPr lang="en-US" sz="2400" dirty="0"/>
              <a:t> do not support inheritance.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4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Domain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021100"/>
              </p:ext>
            </p:extLst>
          </p:nvPr>
        </p:nvGraphicFramePr>
        <p:xfrm>
          <a:off x="685800" y="1905000"/>
          <a:ext cx="8001000" cy="3733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/>
                <a:gridCol w="49530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Skills/Concepts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4433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Objects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</a:t>
                      </a:r>
                      <a:r>
                        <a:rPr lang="en-US" kern="1200" dirty="0" smtClean="0"/>
                        <a:t>the fundamentals of classes </a:t>
                      </a:r>
                      <a:r>
                        <a:rPr lang="en-US" kern="1200" baseline="0" dirty="0" smtClean="0"/>
                        <a:t>(2.1)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057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Values and References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computer </a:t>
                      </a:r>
                      <a:r>
                        <a:rPr lang="en-US" kern="1200" dirty="0" smtClean="0"/>
                        <a:t>storage and data types </a:t>
                      </a:r>
                      <a:r>
                        <a:rPr lang="en-US" kern="1200" baseline="0" dirty="0" smtClean="0"/>
                        <a:t>(1.1)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2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Encapsulation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encapsulation </a:t>
                      </a:r>
                      <a:r>
                        <a:rPr lang="en-US" kern="1200" baseline="0" dirty="0" smtClean="0"/>
                        <a:t>(2.4)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057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Inheritance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</a:t>
                      </a:r>
                      <a:r>
                        <a:rPr lang="en-US" kern="1200" dirty="0" smtClean="0"/>
                        <a:t>inheritance </a:t>
                      </a:r>
                      <a:r>
                        <a:rPr lang="en-US" kern="1200" baseline="0" dirty="0" smtClean="0"/>
                        <a:t>(2.2)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057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Understanding Polymorphism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polymorphism</a:t>
                      </a:r>
                      <a:r>
                        <a:rPr lang="en-US" kern="1200" baseline="0" dirty="0" smtClean="0"/>
                        <a:t> (2.3)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133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Understanding Interfaces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encapsulation (2.4)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6381"/>
            <a:ext cx="54864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1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abstract</a:t>
            </a:r>
            <a:r>
              <a:rPr lang="en-US" sz="2000" dirty="0"/>
              <a:t> classes provide a common definition of a base class that can be shared by multiple derived classes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a</a:t>
            </a:r>
            <a:r>
              <a:rPr lang="en-US" sz="2000" b="1" dirty="0" smtClean="0"/>
              <a:t>bstract</a:t>
            </a:r>
            <a:r>
              <a:rPr lang="en-US" sz="2000" dirty="0" smtClean="0"/>
              <a:t> class often provides </a:t>
            </a:r>
            <a:r>
              <a:rPr lang="en-US" sz="2000" dirty="0" smtClean="0"/>
              <a:t>incomplete implementation.</a:t>
            </a:r>
          </a:p>
          <a:p>
            <a:r>
              <a:rPr lang="en-US" sz="2000" dirty="0" smtClean="0"/>
              <a:t>To instantiate an abstract class you must inherit from it and complete its implementation.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45" y="2895600"/>
            <a:ext cx="375846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6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sealed</a:t>
            </a:r>
            <a:r>
              <a:rPr lang="en-US" sz="2000" dirty="0"/>
              <a:t> </a:t>
            </a:r>
            <a:r>
              <a:rPr lang="en-US" sz="2000" dirty="0" smtClean="0"/>
              <a:t>classes </a:t>
            </a:r>
            <a:r>
              <a:rPr lang="en-US" sz="2000" dirty="0"/>
              <a:t>provide complete functionality but cannot be used as base </a:t>
            </a:r>
            <a:r>
              <a:rPr lang="en-US" sz="2000" dirty="0" smtClean="0"/>
              <a:t>classes.</a:t>
            </a:r>
          </a:p>
          <a:p>
            <a:r>
              <a:rPr lang="en-US" sz="2000" dirty="0" smtClean="0"/>
              <a:t>Use the </a:t>
            </a:r>
            <a:r>
              <a:rPr lang="en-US" sz="2000" b="1" dirty="0" smtClean="0"/>
              <a:t>sealed</a:t>
            </a:r>
            <a:r>
              <a:rPr lang="en-US" sz="2000" dirty="0" smtClean="0"/>
              <a:t> keyword when </a:t>
            </a:r>
            <a:r>
              <a:rPr lang="en-US" sz="2000" dirty="0"/>
              <a:t>your implementation is complete and you do not want a class </a:t>
            </a:r>
            <a:r>
              <a:rPr lang="en-US" sz="2000" dirty="0" smtClean="0"/>
              <a:t>or its member to </a:t>
            </a:r>
            <a:r>
              <a:rPr lang="en-US" sz="2000" dirty="0"/>
              <a:t>be inherited. 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334000" cy="32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1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from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Object</a:t>
            </a:r>
            <a:r>
              <a:rPr lang="en-US" sz="2000" dirty="0"/>
              <a:t> class is the ultimate base class of all the classes in the .NET Framework. </a:t>
            </a:r>
            <a:endParaRPr lang="en-US" sz="2000" dirty="0" smtClean="0"/>
          </a:p>
          <a:p>
            <a:r>
              <a:rPr lang="en-US" sz="2000" dirty="0"/>
              <a:t>All classes in the .NET Framework inherit either directly or indirectly from the </a:t>
            </a:r>
            <a:r>
              <a:rPr lang="en-US" sz="2000" b="1" dirty="0"/>
              <a:t>Object</a:t>
            </a:r>
            <a:r>
              <a:rPr lang="en-US" sz="2000" dirty="0"/>
              <a:t> </a:t>
            </a:r>
            <a:r>
              <a:rPr lang="en-US" sz="2000" dirty="0" smtClean="0"/>
              <a:t>class.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246543" cy="329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6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C#, </a:t>
            </a:r>
            <a:r>
              <a:rPr lang="en-US" sz="2000" dirty="0" smtClean="0"/>
              <a:t>you can cast </a:t>
            </a:r>
            <a:r>
              <a:rPr lang="en-US" sz="2000" dirty="0"/>
              <a:t>an object to any of its base types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All </a:t>
            </a:r>
            <a:r>
              <a:rPr lang="en-US" sz="2000" dirty="0"/>
              <a:t>classes in the .NET Framework inherit either directly or indirectly from the Object </a:t>
            </a:r>
            <a:r>
              <a:rPr lang="en-US" sz="2000" dirty="0" smtClean="0"/>
              <a:t>class. </a:t>
            </a:r>
          </a:p>
          <a:p>
            <a:r>
              <a:rPr lang="en-US" sz="2000" dirty="0" smtClean="0"/>
              <a:t>Assigning a derived class object to a base class object doesn’t </a:t>
            </a:r>
            <a:r>
              <a:rPr lang="en-US" sz="2000" dirty="0"/>
              <a:t>require any special </a:t>
            </a:r>
            <a:r>
              <a:rPr lang="en-US" sz="2000" dirty="0" smtClean="0"/>
              <a:t>syntax: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Assigning a base class object to a derived class object must be explicitly cast: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 smtClean="0"/>
              <a:t>At execution </a:t>
            </a:r>
            <a:r>
              <a:rPr lang="en-US" sz="2000" dirty="0"/>
              <a:t>time, </a:t>
            </a:r>
            <a:r>
              <a:rPr lang="en-US" sz="2000" dirty="0" smtClean="0"/>
              <a:t>if the </a:t>
            </a:r>
            <a:r>
              <a:rPr lang="en-US" sz="2000" dirty="0"/>
              <a:t>value of o is not compatible with the </a:t>
            </a:r>
            <a:r>
              <a:rPr lang="en-US" sz="2000" b="1" dirty="0"/>
              <a:t>Rectangle</a:t>
            </a:r>
            <a:r>
              <a:rPr lang="en-US" sz="2000" dirty="0"/>
              <a:t> class, the runtime throws a </a:t>
            </a:r>
            <a:r>
              <a:rPr lang="en-US" sz="2000" dirty="0" err="1"/>
              <a:t>System.InvalidCastException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3181350"/>
            <a:ext cx="3605579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4495800"/>
            <a:ext cx="3702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8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avoid runtime errors such as </a:t>
            </a:r>
            <a:r>
              <a:rPr lang="en-US" sz="2000" b="1" dirty="0" err="1" smtClean="0"/>
              <a:t>InvalidCastException</a:t>
            </a:r>
            <a:r>
              <a:rPr lang="en-US" sz="2000" dirty="0"/>
              <a:t>, the </a:t>
            </a:r>
            <a:r>
              <a:rPr lang="en-US" sz="2000" b="1" dirty="0"/>
              <a:t>is</a:t>
            </a:r>
            <a:r>
              <a:rPr lang="en-US" sz="2000" dirty="0"/>
              <a:t> operator can be used to check whether the cast is allowed before actually performing the cast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r>
              <a:rPr lang="en-US" sz="2000" dirty="0" smtClean="0"/>
              <a:t>Here</a:t>
            </a:r>
            <a:r>
              <a:rPr lang="en-US" sz="2000" dirty="0"/>
              <a:t>, the runtime checks the value of the object </a:t>
            </a:r>
            <a:r>
              <a:rPr lang="en-US" sz="2000" b="1" dirty="0"/>
              <a:t>o</a:t>
            </a:r>
            <a:r>
              <a:rPr lang="en-US" sz="2000" dirty="0"/>
              <a:t>. </a:t>
            </a:r>
            <a:r>
              <a:rPr lang="en-US" sz="2000" dirty="0" smtClean="0"/>
              <a:t>The </a:t>
            </a:r>
            <a:r>
              <a:rPr lang="en-US" sz="2000" b="1" dirty="0"/>
              <a:t>cast</a:t>
            </a:r>
            <a:r>
              <a:rPr lang="en-US" sz="2000" dirty="0"/>
              <a:t> statement is only executed if </a:t>
            </a:r>
            <a:r>
              <a:rPr lang="en-US" sz="2000" b="1" dirty="0"/>
              <a:t>o</a:t>
            </a:r>
            <a:r>
              <a:rPr lang="en-US" sz="2000" dirty="0"/>
              <a:t> contains a </a:t>
            </a:r>
            <a:r>
              <a:rPr lang="en-US" sz="2000" b="1" dirty="0"/>
              <a:t>Rectangle</a:t>
            </a:r>
            <a:r>
              <a:rPr lang="en-US" sz="2000" dirty="0"/>
              <a:t> </a:t>
            </a:r>
            <a:r>
              <a:rPr lang="en-US" sz="2000" dirty="0" smtClean="0"/>
              <a:t>object.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09" y="2895600"/>
            <a:ext cx="378845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7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as</a:t>
            </a:r>
            <a:r>
              <a:rPr lang="en-US" sz="2000" dirty="0"/>
              <a:t> operator is similar to the cast operation but, in the case of as, if the type conversion is not possible, null is returned instead of raising an </a:t>
            </a:r>
            <a:r>
              <a:rPr lang="en-US" sz="2000" dirty="0" smtClean="0"/>
              <a:t>exception.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r>
              <a:rPr lang="en-US" sz="2000" dirty="0" smtClean="0"/>
              <a:t>At </a:t>
            </a:r>
            <a:r>
              <a:rPr lang="en-US" sz="2000" dirty="0"/>
              <a:t>runtime, </a:t>
            </a:r>
            <a:r>
              <a:rPr lang="en-US" sz="2000" dirty="0" smtClean="0"/>
              <a:t>if it </a:t>
            </a:r>
            <a:r>
              <a:rPr lang="en-US" sz="2000" dirty="0"/>
              <a:t>is not possible to cast the value of variable </a:t>
            </a:r>
            <a:r>
              <a:rPr lang="en-US" sz="2000" b="1" dirty="0"/>
              <a:t>o</a:t>
            </a:r>
            <a:r>
              <a:rPr lang="en-US" sz="2000" dirty="0"/>
              <a:t> to a rectangle, a value of null is assigned to the variable </a:t>
            </a:r>
            <a:r>
              <a:rPr lang="en-US" sz="2000" b="1" dirty="0"/>
              <a:t>r</a:t>
            </a:r>
            <a:r>
              <a:rPr lang="en-US" sz="2000" dirty="0"/>
              <a:t>. No exceptions will be </a:t>
            </a:r>
            <a:r>
              <a:rPr lang="en-US" sz="2000" dirty="0" smtClean="0"/>
              <a:t>raised.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36520"/>
            <a:ext cx="4076701" cy="163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9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Polymorphism </a:t>
            </a:r>
            <a:r>
              <a:rPr lang="en-US" sz="2400" dirty="0"/>
              <a:t>is the ability of derived classes to share common functionality with base classes but still define their own unique </a:t>
            </a:r>
            <a:r>
              <a:rPr lang="en-US" sz="2400" dirty="0" smtClean="0"/>
              <a:t>behavior.</a:t>
            </a:r>
          </a:p>
          <a:p>
            <a:endParaRPr lang="en-US" sz="2400" dirty="0" smtClean="0"/>
          </a:p>
          <a:p>
            <a:r>
              <a:rPr lang="en-US" sz="2400" dirty="0" smtClean="0"/>
              <a:t>Polymorphism </a:t>
            </a:r>
            <a:r>
              <a:rPr lang="en-US" sz="2400" dirty="0"/>
              <a:t>allows the objects of a derived class to be treated at runtime as objects of the base class. When a method is invoked at runtime, its exact type is identified, and the appropriate method is invoked from the derived class.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3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Consider the following set of classes: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4419600" cy="438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4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4724400" cy="239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95800"/>
            <a:ext cx="476756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5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is a programming technique that makes use of objects.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are self-contained data structures that consist of properties, methods, and events. </a:t>
            </a:r>
            <a:endParaRPr lang="en-US" dirty="0" smtClean="0"/>
          </a:p>
          <a:p>
            <a:pPr lvl="1"/>
            <a:r>
              <a:rPr lang="en-US" sz="2400" dirty="0" smtClean="0"/>
              <a:t>Properties </a:t>
            </a:r>
            <a:r>
              <a:rPr lang="en-US" sz="2400" dirty="0"/>
              <a:t>specify the data represented by an </a:t>
            </a:r>
            <a:r>
              <a:rPr lang="en-US" sz="2400" dirty="0" smtClean="0"/>
              <a:t>object</a:t>
            </a:r>
          </a:p>
          <a:p>
            <a:pPr lvl="1"/>
            <a:r>
              <a:rPr lang="en-US" sz="2400" dirty="0" smtClean="0"/>
              <a:t>Methods </a:t>
            </a:r>
            <a:r>
              <a:rPr lang="en-US" sz="2400" dirty="0"/>
              <a:t>specify an object’s </a:t>
            </a:r>
            <a:r>
              <a:rPr lang="en-US" sz="2400" dirty="0" smtClean="0"/>
              <a:t>behavior</a:t>
            </a:r>
          </a:p>
          <a:p>
            <a:pPr lvl="1"/>
            <a:r>
              <a:rPr lang="en-US" sz="2400" dirty="0" smtClean="0"/>
              <a:t>Events </a:t>
            </a:r>
            <a:r>
              <a:rPr lang="en-US" sz="2400" dirty="0"/>
              <a:t>provide communication between </a:t>
            </a:r>
            <a:r>
              <a:rPr lang="en-US" sz="2400" dirty="0" smtClean="0"/>
              <a:t>objects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override and new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b="1" dirty="0"/>
              <a:t>override</a:t>
            </a:r>
            <a:r>
              <a:rPr lang="en-US" sz="2000" dirty="0"/>
              <a:t> keyword replaces a base class member in a derived </a:t>
            </a:r>
            <a:r>
              <a:rPr lang="en-US" sz="2000" dirty="0" smtClean="0"/>
              <a:t>class.</a:t>
            </a:r>
          </a:p>
          <a:p>
            <a:r>
              <a:rPr lang="en-US" sz="2000" dirty="0" smtClean="0"/>
              <a:t>The </a:t>
            </a:r>
            <a:r>
              <a:rPr lang="en-US" sz="2000" b="1" dirty="0"/>
              <a:t>new</a:t>
            </a:r>
            <a:r>
              <a:rPr lang="en-US" sz="2000" dirty="0"/>
              <a:t> keyword creates a new member of the same name in the derived class and hides the base class </a:t>
            </a:r>
            <a:r>
              <a:rPr lang="en-US" sz="2000" dirty="0" smtClean="0"/>
              <a:t>implementation. 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6" y="2667000"/>
            <a:ext cx="396947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6691"/>
            <a:ext cx="3752272" cy="137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8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Interfaces are used to establish contracts through which objects can interact with each other without knowing the implementation </a:t>
            </a:r>
            <a:r>
              <a:rPr lang="en-US" sz="2000" dirty="0" smtClean="0"/>
              <a:t>details.</a:t>
            </a:r>
          </a:p>
          <a:p>
            <a:r>
              <a:rPr lang="en-US" sz="2000" dirty="0"/>
              <a:t>An interface definition cannot consist of any data fields or any implementation details such as method bodies.  </a:t>
            </a:r>
            <a:endParaRPr lang="en-US" sz="2000" dirty="0" smtClean="0"/>
          </a:p>
          <a:p>
            <a:r>
              <a:rPr lang="en-US" sz="2000" dirty="0"/>
              <a:t>A common interface defined in the System namespace is the </a:t>
            </a:r>
            <a:r>
              <a:rPr lang="en-US" sz="2000" b="1" dirty="0" err="1"/>
              <a:t>IComparable</a:t>
            </a:r>
            <a:r>
              <a:rPr lang="en-US" sz="2000" dirty="0"/>
              <a:t> namespace. This is a simple interface defined as follows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Each class that implements </a:t>
            </a:r>
            <a:r>
              <a:rPr lang="en-US" sz="2000" b="1" dirty="0" err="1"/>
              <a:t>IComparable</a:t>
            </a:r>
            <a:r>
              <a:rPr lang="en-US" sz="2000" dirty="0"/>
              <a:t> is free to provide its own custom comparison logic inside the </a:t>
            </a:r>
            <a:r>
              <a:rPr lang="en-US" sz="2000" b="1" dirty="0" err="1"/>
              <a:t>CompareTo</a:t>
            </a:r>
            <a:r>
              <a:rPr lang="en-US" sz="2000" dirty="0"/>
              <a:t> method.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52273"/>
            <a:ext cx="403013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7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Objects</a:t>
            </a:r>
          </a:p>
          <a:p>
            <a:pPr lvl="1"/>
            <a:r>
              <a:rPr lang="en-US" sz="1800" dirty="0" smtClean="0"/>
              <a:t>Classes, methods, properties, delegates, events</a:t>
            </a:r>
          </a:p>
          <a:p>
            <a:pPr lvl="1"/>
            <a:r>
              <a:rPr lang="en-US" sz="1800" dirty="0" smtClean="0"/>
              <a:t>Namespaces</a:t>
            </a:r>
          </a:p>
          <a:p>
            <a:pPr lvl="1"/>
            <a:r>
              <a:rPr lang="en-US" sz="1800" smtClean="0"/>
              <a:t>Static members</a:t>
            </a:r>
            <a:endParaRPr lang="en-US" sz="1800" dirty="0" smtClean="0"/>
          </a:p>
          <a:p>
            <a:r>
              <a:rPr lang="en-US" sz="2000" dirty="0" smtClean="0"/>
              <a:t>Values and References</a:t>
            </a:r>
          </a:p>
          <a:p>
            <a:r>
              <a:rPr lang="en-US" sz="2000" dirty="0" smtClean="0"/>
              <a:t>Encapsulation</a:t>
            </a:r>
          </a:p>
          <a:p>
            <a:pPr lvl="1"/>
            <a:r>
              <a:rPr lang="en-US" sz="1800" dirty="0"/>
              <a:t>Access Modifiers</a:t>
            </a:r>
          </a:p>
          <a:p>
            <a:r>
              <a:rPr lang="en-US" sz="2000" dirty="0" smtClean="0"/>
              <a:t>Inheritance</a:t>
            </a:r>
          </a:p>
          <a:p>
            <a:pPr lvl="1"/>
            <a:r>
              <a:rPr lang="en-US" sz="1800" dirty="0" smtClean="0"/>
              <a:t>Abstract and sealed classes</a:t>
            </a:r>
          </a:p>
          <a:p>
            <a:pPr lvl="1"/>
            <a:r>
              <a:rPr lang="en-US" sz="1800" dirty="0" smtClean="0"/>
              <a:t>Casting, is and as operators</a:t>
            </a:r>
            <a:endParaRPr lang="en-US" sz="1800" dirty="0"/>
          </a:p>
          <a:p>
            <a:r>
              <a:rPr lang="en-US" sz="2000" dirty="0" smtClean="0"/>
              <a:t>Polymorphism</a:t>
            </a:r>
          </a:p>
          <a:p>
            <a:pPr lvl="1"/>
            <a:r>
              <a:rPr lang="en-US" sz="1800" dirty="0" smtClean="0"/>
              <a:t>Override and new keywords</a:t>
            </a:r>
          </a:p>
          <a:p>
            <a:r>
              <a:rPr lang="en-US" sz="2000" dirty="0" smtClean="0"/>
              <a:t>Interfaces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</a:t>
            </a:r>
            <a:r>
              <a:rPr lang="en-US" dirty="0" smtClean="0"/>
              <a:t>defines a blueprint for an object.</a:t>
            </a:r>
          </a:p>
          <a:p>
            <a:r>
              <a:rPr lang="en-US" dirty="0" smtClean="0"/>
              <a:t>A class defines how the objects should be built and how they should behave. </a:t>
            </a:r>
            <a:endParaRPr lang="en-US" dirty="0"/>
          </a:p>
          <a:p>
            <a:r>
              <a:rPr lang="en-US" dirty="0"/>
              <a:t>An object is also known as an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33647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C#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638800" cy="444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is a block of code containing a series of </a:t>
            </a:r>
            <a:r>
              <a:rPr lang="en-US" dirty="0" smtClean="0"/>
              <a:t>statements.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method defines the actions or operations supported by a </a:t>
            </a:r>
            <a:r>
              <a:rPr lang="en-US" dirty="0" smtClean="0"/>
              <a:t>class.</a:t>
            </a:r>
          </a:p>
          <a:p>
            <a:r>
              <a:rPr lang="en-US" dirty="0"/>
              <a:t>A method is defined by specifying the access level, the return type, the name of the method, and an optional list of parameters in parentheses followed by a block of code enclosed in braces. </a:t>
            </a:r>
          </a:p>
        </p:txBody>
      </p:sp>
    </p:spTree>
    <p:extLst>
      <p:ext uri="{BB962C8B-B14F-4D97-AF65-F5344CB8AC3E}">
        <p14:creationId xmlns:p14="http://schemas.microsoft.com/office/powerpoint/2010/main" val="21655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err="1"/>
              <a:t>InitFields</a:t>
            </a:r>
            <a:r>
              <a:rPr lang="en-US" sz="2400" dirty="0"/>
              <a:t> method takes two parameters and uses the parameter values to respectively assign the data field length and width.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 method’s return type is void, a return statement with no value can be used.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a return statement is not used, as in the </a:t>
            </a:r>
            <a:r>
              <a:rPr lang="en-US" sz="2400" b="1" dirty="0" err="1"/>
              <a:t>InitFields</a:t>
            </a:r>
            <a:r>
              <a:rPr lang="en-US" sz="2400" dirty="0"/>
              <a:t> method, the method will stop executing when it reaches the end of the code block.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724400"/>
            <a:ext cx="459367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0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Constructors are special class methods that are executed when a new instance of a class is created. </a:t>
            </a:r>
            <a:endParaRPr lang="en-US" sz="2000" dirty="0" smtClean="0"/>
          </a:p>
          <a:p>
            <a:r>
              <a:rPr lang="en-US" sz="2000" dirty="0" smtClean="0"/>
              <a:t>Constructors </a:t>
            </a:r>
            <a:r>
              <a:rPr lang="en-US" sz="2000" dirty="0"/>
              <a:t>are used to initialize the data members of the object. </a:t>
            </a:r>
            <a:endParaRPr lang="en-US" sz="2000" dirty="0" smtClean="0"/>
          </a:p>
          <a:p>
            <a:r>
              <a:rPr lang="en-US" sz="2000" dirty="0" smtClean="0"/>
              <a:t>Constructors </a:t>
            </a:r>
            <a:r>
              <a:rPr lang="en-US" sz="2000" dirty="0"/>
              <a:t>must have exactly the same name as the </a:t>
            </a:r>
            <a:r>
              <a:rPr lang="en-US" sz="2000" dirty="0" smtClean="0"/>
              <a:t>class </a:t>
            </a:r>
            <a:r>
              <a:rPr lang="en-US" sz="2000" dirty="0"/>
              <a:t>and they do not have a return type. </a:t>
            </a:r>
            <a:endParaRPr lang="en-US" sz="2000" dirty="0" smtClean="0"/>
          </a:p>
          <a:p>
            <a:r>
              <a:rPr lang="en-US" sz="2000" dirty="0" smtClean="0"/>
              <a:t>Multiple </a:t>
            </a:r>
            <a:r>
              <a:rPr lang="en-US" sz="2000" dirty="0"/>
              <a:t>constructors, each with a unique signature, can be defined for a </a:t>
            </a:r>
            <a:r>
              <a:rPr lang="en-US" sz="2000" dirty="0" smtClean="0"/>
              <a:t>class.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3581400"/>
            <a:ext cx="477981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Objects </a:t>
            </a:r>
            <a:r>
              <a:rPr lang="en-US" sz="2000" dirty="0"/>
              <a:t>need a template that defines how they should be built. </a:t>
            </a:r>
            <a:endParaRPr lang="en-US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objects created from the same template look and behave in a similar way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532306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0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1638</Words>
  <Application>Microsoft Office PowerPoint</Application>
  <PresentationFormat>On-screen Show (4:3)</PresentationFormat>
  <Paragraphs>227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1_Custom Design</vt:lpstr>
      <vt:lpstr>Introduction to Object-Oriented Programming</vt:lpstr>
      <vt:lpstr>Objective Domain Matrix</vt:lpstr>
      <vt:lpstr>Objects</vt:lpstr>
      <vt:lpstr>Classes</vt:lpstr>
      <vt:lpstr>Defining a C# Class</vt:lpstr>
      <vt:lpstr>Methods</vt:lpstr>
      <vt:lpstr>Method Example</vt:lpstr>
      <vt:lpstr>Constructors</vt:lpstr>
      <vt:lpstr>Creating Objects</vt:lpstr>
      <vt:lpstr>Properties</vt:lpstr>
      <vt:lpstr>The this Keyword</vt:lpstr>
      <vt:lpstr>Delegates</vt:lpstr>
      <vt:lpstr>Events</vt:lpstr>
      <vt:lpstr>Subscribing to Events</vt:lpstr>
      <vt:lpstr>Namespaces</vt:lpstr>
      <vt:lpstr>Static Members</vt:lpstr>
      <vt:lpstr>Values and References</vt:lpstr>
      <vt:lpstr>Encapsulation</vt:lpstr>
      <vt:lpstr>Inheritance</vt:lpstr>
      <vt:lpstr>Inheritance - Example</vt:lpstr>
      <vt:lpstr>Abstract Classes</vt:lpstr>
      <vt:lpstr>Sealed Classes</vt:lpstr>
      <vt:lpstr>Inheriting from Object</vt:lpstr>
      <vt:lpstr>Casting</vt:lpstr>
      <vt:lpstr>The is Operator</vt:lpstr>
      <vt:lpstr>The as Operator</vt:lpstr>
      <vt:lpstr>Polymorphism</vt:lpstr>
      <vt:lpstr>Polymorphism - Example</vt:lpstr>
      <vt:lpstr>Polymorphism - Example</vt:lpstr>
      <vt:lpstr>The override and new Keywords</vt:lpstr>
      <vt:lpstr>Interfaces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2011-05-13T15:42:06Z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