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16" r:id="rId2"/>
  </p:sldMasterIdLst>
  <p:notesMasterIdLst>
    <p:notesMasterId r:id="rId37"/>
  </p:notesMasterIdLst>
  <p:sldIdLst>
    <p:sldId id="282" r:id="rId3"/>
    <p:sldId id="257" r:id="rId4"/>
    <p:sldId id="262" r:id="rId5"/>
    <p:sldId id="265" r:id="rId6"/>
    <p:sldId id="272" r:id="rId7"/>
    <p:sldId id="283" r:id="rId8"/>
    <p:sldId id="284" r:id="rId9"/>
    <p:sldId id="285" r:id="rId10"/>
    <p:sldId id="273" r:id="rId11"/>
    <p:sldId id="286" r:id="rId12"/>
    <p:sldId id="274" r:id="rId13"/>
    <p:sldId id="275" r:id="rId14"/>
    <p:sldId id="276" r:id="rId15"/>
    <p:sldId id="277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6" r:id="rId25"/>
    <p:sldId id="295" r:id="rId26"/>
    <p:sldId id="298" r:id="rId27"/>
    <p:sldId id="280" r:id="rId28"/>
    <p:sldId id="299" r:id="rId29"/>
    <p:sldId id="300" r:id="rId30"/>
    <p:sldId id="301" r:id="rId31"/>
    <p:sldId id="302" r:id="rId32"/>
    <p:sldId id="303" r:id="rId33"/>
    <p:sldId id="304" r:id="rId34"/>
    <p:sldId id="269" r:id="rId35"/>
    <p:sldId id="30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5/13/2011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5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71D876-3627-474A-8299-CFD5FA44DE3F}" type="slidenum">
              <a:rPr lang="en-US">
                <a:solidFill>
                  <a:prstClr val="black"/>
                </a:solidFill>
              </a:rPr>
              <a:pPr eaLnBrk="1" hangingPunct="1"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57493-7C52-455D-9392-826434E46C6C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5F400-35AF-4634-AC88-72D990D434F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86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3DC88-B4D5-4D65-9E16-E9F589096087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263B8-9D5E-4DB6-B882-E2673C24C98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77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B2FD6-43D5-4917-B293-32B3C86A5A83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EBF84-7A2C-4E02-A3ED-4EFB9C10ABD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92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86240-415B-49C0-814F-D77D23A7E98A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0A492-A370-4DEC-898C-D234ED9304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85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7A095-3B48-4441-9653-AF11D30D55D5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D5EB2-3C35-4F4B-BF3E-340B87E494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49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3D96D-88EA-4983-949A-56197BD2A83F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1287D-32D5-4302-AD32-501826066E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76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565D7-3EB5-4D07-AC10-E1CF7AD32EFF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D400B-9EDC-445F-B363-0A73D7E85A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60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8D922-EE55-4245-875F-3E11B27F63E0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AB87D-1B38-4940-BF36-BA406C9CF22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83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E1200-41D6-4302-BD2B-6FA2E88FD55E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C71B9-FE04-4450-91D9-E95B65B572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78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61457-BF37-4588-B323-B4801093B5CF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C76AA-04FB-478D-BC04-0F294CAC03F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61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287B6-1DDD-4197-8758-879142A6246F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75394-9542-4D95-9429-87C8896EFDE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06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32ADC-30FD-4196-94B5-1615F9135F30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22803-2654-4319-92DC-A5A19336721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9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C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418596" y="435546"/>
            <a:ext cx="8306809" cy="603387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030" name="Straight Connector 7"/>
          <p:cNvCxnSpPr>
            <a:cxnSpLocks noChangeShapeType="1"/>
          </p:cNvCxnSpPr>
          <p:nvPr userDrawn="1"/>
        </p:nvCxnSpPr>
        <p:spPr bwMode="auto">
          <a:xfrm>
            <a:off x="533400" y="1447800"/>
            <a:ext cx="8077200" cy="1588"/>
          </a:xfrm>
          <a:prstGeom prst="line">
            <a:avLst/>
          </a:prstGeom>
          <a:noFill/>
          <a:ln w="57150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16274E-C3CC-477B-AEA0-7004EBCAE68A}" type="datetimeFigureOut">
              <a:rPr 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5/13/2011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6AE06A3-754A-46BD-84BE-B5A94BB5F63B}" type="slidenum">
              <a:rPr lang="en-US">
                <a:solidFill>
                  <a:srgbClr val="000000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54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–"/>
        <a:defRPr sz="3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1452563"/>
            <a:ext cx="8532813" cy="3043237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8596" y="1528074"/>
            <a:ext cx="8306809" cy="2889482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1200"/>
            <a:ext cx="8534400" cy="1203325"/>
          </a:xfrm>
        </p:spPr>
        <p:txBody>
          <a:bodyPr lIns="45720" rIns="45720">
            <a:normAutofit fontScale="90000"/>
          </a:bodyPr>
          <a:lstStyle/>
          <a:p>
            <a:pPr algn="r" eaLnBrk="1" hangingPunct="1">
              <a:defRPr/>
            </a:pPr>
            <a:r>
              <a:rPr lang="en-US" sz="4200" dirty="0" smtClean="0"/>
              <a:t>Understanding General Software Development</a:t>
            </a:r>
          </a:p>
        </p:txBody>
      </p:sp>
      <p:sp>
        <p:nvSpPr>
          <p:cNvPr id="2055" name="Subtitle 2"/>
          <p:cNvSpPr>
            <a:spLocks noGrp="1"/>
          </p:cNvSpPr>
          <p:nvPr>
            <p:ph idx="1"/>
          </p:nvPr>
        </p:nvSpPr>
        <p:spPr>
          <a:xfrm>
            <a:off x="304800" y="3124200"/>
            <a:ext cx="8183563" cy="1066800"/>
          </a:xfrm>
        </p:spPr>
        <p:txBody>
          <a:bodyPr lIns="182880" tIns="0"/>
          <a:lstStyle/>
          <a:p>
            <a:pPr marL="36513" indent="0" algn="r" eaLnBrk="1" hangingPunct="1">
              <a:spcBef>
                <a:spcPct val="0"/>
              </a:spcBef>
              <a:buFontTx/>
              <a:buNone/>
            </a:pPr>
            <a:r>
              <a:rPr lang="en-US" sz="2800" dirty="0" smtClean="0"/>
              <a:t>Lesson 3</a:t>
            </a:r>
          </a:p>
        </p:txBody>
      </p:sp>
    </p:spTree>
    <p:extLst>
      <p:ext uri="{BB962C8B-B14F-4D97-AF65-F5344CB8AC3E}">
        <p14:creationId xmlns:p14="http://schemas.microsoft.com/office/powerpoint/2010/main" val="348664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en-US" dirty="0" smtClean="0"/>
              <a:t>Testing</a:t>
            </a:r>
          </a:p>
          <a:p>
            <a:pPr lvl="1"/>
            <a:r>
              <a:rPr lang="en-US" sz="2400" dirty="0" smtClean="0"/>
              <a:t>Verifies </a:t>
            </a:r>
            <a:r>
              <a:rPr lang="en-US" sz="2400" dirty="0"/>
              <a:t>the functionality of a unit of code. </a:t>
            </a:r>
          </a:p>
          <a:p>
            <a:r>
              <a:rPr lang="en-US" dirty="0"/>
              <a:t>Integration </a:t>
            </a:r>
            <a:r>
              <a:rPr lang="en-US" dirty="0" smtClean="0"/>
              <a:t>Testing</a:t>
            </a:r>
          </a:p>
          <a:p>
            <a:pPr lvl="1"/>
            <a:r>
              <a:rPr lang="en-US" sz="2400" dirty="0" smtClean="0"/>
              <a:t>Assesses </a:t>
            </a:r>
            <a:r>
              <a:rPr lang="en-US" sz="2400" dirty="0"/>
              <a:t>the interface between software components. </a:t>
            </a:r>
          </a:p>
          <a:p>
            <a:r>
              <a:rPr lang="en-US" dirty="0" smtClean="0"/>
              <a:t>System Testing</a:t>
            </a:r>
          </a:p>
          <a:p>
            <a:pPr lvl="1"/>
            <a:r>
              <a:rPr lang="en-US" sz="2400" dirty="0" smtClean="0"/>
              <a:t>Overall </a:t>
            </a:r>
            <a:r>
              <a:rPr lang="en-US" sz="2400" dirty="0"/>
              <a:t>testing of the software system. </a:t>
            </a:r>
          </a:p>
          <a:p>
            <a:r>
              <a:rPr lang="en-US" dirty="0"/>
              <a:t>Regression Testing</a:t>
            </a:r>
          </a:p>
          <a:p>
            <a:pPr lvl="1"/>
            <a:r>
              <a:rPr lang="en-US" sz="2400" dirty="0" smtClean="0"/>
              <a:t>Makes </a:t>
            </a:r>
            <a:r>
              <a:rPr lang="en-US" sz="2400" dirty="0"/>
              <a:t>sure that each new fix doesn’t break anything that was previously working. </a:t>
            </a:r>
          </a:p>
        </p:txBody>
      </p:sp>
    </p:spTree>
    <p:extLst>
      <p:ext uri="{BB962C8B-B14F-4D97-AF65-F5344CB8AC3E}">
        <p14:creationId xmlns:p14="http://schemas.microsoft.com/office/powerpoint/2010/main" val="289167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Data structures are techniques for organizing and storing data in computer memory. </a:t>
            </a:r>
            <a:endParaRPr lang="en-US" sz="2800" dirty="0" smtClean="0"/>
          </a:p>
          <a:p>
            <a:r>
              <a:rPr lang="en-US" sz="2800" dirty="0"/>
              <a:t>Understanding a data structure </a:t>
            </a:r>
            <a:r>
              <a:rPr lang="en-US" sz="2800" dirty="0" smtClean="0"/>
              <a:t>involves</a:t>
            </a:r>
          </a:p>
          <a:p>
            <a:pPr lvl="1"/>
            <a:r>
              <a:rPr lang="en-US" sz="2400" dirty="0" smtClean="0"/>
              <a:t>Understanding </a:t>
            </a:r>
            <a:r>
              <a:rPr lang="en-US" sz="2400" dirty="0"/>
              <a:t>the storage pattern, </a:t>
            </a:r>
            <a:endParaRPr lang="en-US" sz="2400" dirty="0" smtClean="0"/>
          </a:p>
          <a:p>
            <a:pPr lvl="1"/>
            <a:r>
              <a:rPr lang="en-US" sz="2400" dirty="0"/>
              <a:t>U</a:t>
            </a:r>
            <a:r>
              <a:rPr lang="en-US" sz="2400" dirty="0" smtClean="0"/>
              <a:t>nderstanding </a:t>
            </a:r>
            <a:r>
              <a:rPr lang="en-US" sz="2400" dirty="0"/>
              <a:t>what methods are used to create, access, and manipulate the data structure.</a:t>
            </a:r>
          </a:p>
          <a:p>
            <a:r>
              <a:rPr lang="en-US" sz="2800" dirty="0"/>
              <a:t>Common data </a:t>
            </a:r>
            <a:r>
              <a:rPr lang="en-US" sz="2800" dirty="0" smtClean="0"/>
              <a:t>structures</a:t>
            </a:r>
          </a:p>
          <a:p>
            <a:pPr lvl="1"/>
            <a:r>
              <a:rPr lang="en-US" sz="2400" dirty="0" smtClean="0"/>
              <a:t>Arrays</a:t>
            </a:r>
          </a:p>
          <a:p>
            <a:pPr lvl="1"/>
            <a:r>
              <a:rPr lang="en-US" sz="2400" dirty="0" smtClean="0"/>
              <a:t>Queues</a:t>
            </a:r>
          </a:p>
          <a:p>
            <a:pPr lvl="1"/>
            <a:r>
              <a:rPr lang="en-US" sz="2400" dirty="0" smtClean="0"/>
              <a:t>Stacks</a:t>
            </a:r>
          </a:p>
          <a:p>
            <a:pPr lvl="1"/>
            <a:r>
              <a:rPr lang="en-US" sz="2400" dirty="0" smtClean="0"/>
              <a:t>Linked Lists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8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array is a </a:t>
            </a:r>
            <a:r>
              <a:rPr lang="en-US" dirty="0"/>
              <a:t>collection of items of </a:t>
            </a:r>
            <a:r>
              <a:rPr lang="en-US" dirty="0" smtClean="0"/>
              <a:t>the same type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The items in an array are stored in contiguous memory locations. </a:t>
            </a:r>
            <a:endParaRPr lang="en-US" dirty="0" smtClean="0"/>
          </a:p>
          <a:p>
            <a:r>
              <a:rPr lang="en-US" dirty="0" smtClean="0"/>
              <a:t>Capacity of an array is predefined and fixed.</a:t>
            </a:r>
          </a:p>
          <a:p>
            <a:r>
              <a:rPr lang="en-US" dirty="0"/>
              <a:t>Any array item can be directly accessed by using an index. </a:t>
            </a:r>
            <a:endParaRPr lang="en-US" dirty="0" smtClean="0"/>
          </a:p>
          <a:p>
            <a:r>
              <a:rPr lang="en-US" dirty="0" smtClean="0"/>
              <a:t>C# array indexes are </a:t>
            </a:r>
            <a:r>
              <a:rPr lang="en-US" dirty="0" smtClean="0"/>
              <a:t>zero-based.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70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- Internal Representation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81200"/>
            <a:ext cx="871377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3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– Common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support the following operations:</a:t>
            </a:r>
          </a:p>
          <a:p>
            <a:pPr lvl="1"/>
            <a:r>
              <a:rPr lang="en-US" dirty="0" smtClean="0"/>
              <a:t>Allocation</a:t>
            </a:r>
            <a:endParaRPr lang="en-US" dirty="0"/>
          </a:p>
          <a:p>
            <a:pPr lvl="1"/>
            <a:r>
              <a:rPr lang="en-US" dirty="0" smtClean="0"/>
              <a:t>Access</a:t>
            </a:r>
            <a:endParaRPr lang="en-US" dirty="0"/>
          </a:p>
          <a:p>
            <a:r>
              <a:rPr lang="en-US" dirty="0" smtClean="0"/>
              <a:t>Following </a:t>
            </a:r>
            <a:r>
              <a:rPr lang="en-US" dirty="0"/>
              <a:t>code assigns a value of 10 to the fourth item of the array, and twice that value is then assigned to the variable </a:t>
            </a:r>
            <a:r>
              <a:rPr lang="en-US" dirty="0" err="1"/>
              <a:t>calc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00600"/>
            <a:ext cx="4124498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31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collection </a:t>
            </a:r>
            <a:r>
              <a:rPr lang="en-US" dirty="0"/>
              <a:t>of items in which the first item added to the collection is the first one to be </a:t>
            </a:r>
            <a:r>
              <a:rPr lang="en-US" dirty="0" smtClean="0"/>
              <a:t>removed.</a:t>
            </a:r>
          </a:p>
          <a:p>
            <a:r>
              <a:rPr lang="en-US" dirty="0" smtClean="0"/>
              <a:t>First In First Out (FIFO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smtClean="0"/>
              <a:t>Queue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dirty="0"/>
              <a:t>heterogeneous data structure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Capacity </a:t>
            </a:r>
            <a:r>
              <a:rPr lang="en-US" dirty="0"/>
              <a:t>of a queue is the number of items the queue can hold.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elements are added to the queue, the capacity </a:t>
            </a:r>
            <a:r>
              <a:rPr lang="en-US" dirty="0" smtClean="0"/>
              <a:t>can be automatically </a:t>
            </a:r>
            <a:r>
              <a:rPr lang="en-US" dirty="0"/>
              <a:t>increased.</a:t>
            </a:r>
          </a:p>
        </p:txBody>
      </p:sp>
    </p:spTree>
    <p:extLst>
      <p:ext uri="{BB962C8B-B14F-4D97-AF65-F5344CB8AC3E}">
        <p14:creationId xmlns:p14="http://schemas.microsoft.com/office/powerpoint/2010/main" val="61307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– </a:t>
            </a:r>
            <a:r>
              <a:rPr lang="en-US" dirty="0" smtClean="0"/>
              <a:t>Internal Representation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533" y="1981200"/>
            <a:ext cx="6224304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 – Common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/>
              <a:t>Enqueue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Adds an item to </a:t>
            </a:r>
            <a:r>
              <a:rPr lang="en-US" dirty="0"/>
              <a:t>the tail end of the queue. </a:t>
            </a:r>
          </a:p>
          <a:p>
            <a:pPr lvl="0"/>
            <a:r>
              <a:rPr lang="en-US" b="1" dirty="0" err="1"/>
              <a:t>Dequeue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Removes </a:t>
            </a:r>
            <a:r>
              <a:rPr lang="en-US" dirty="0"/>
              <a:t>the current element at the head of the </a:t>
            </a:r>
            <a:r>
              <a:rPr lang="en-US" dirty="0" smtClean="0"/>
              <a:t>queue.</a:t>
            </a:r>
            <a:endParaRPr lang="en-US" dirty="0"/>
          </a:p>
          <a:p>
            <a:pPr lvl="0"/>
            <a:r>
              <a:rPr lang="en-US" b="1" dirty="0"/>
              <a:t>Peek:</a:t>
            </a:r>
            <a:r>
              <a:rPr lang="en-US" dirty="0"/>
              <a:t> </a:t>
            </a:r>
            <a:r>
              <a:rPr lang="en-US" dirty="0" smtClean="0"/>
              <a:t>Access the </a:t>
            </a:r>
            <a:r>
              <a:rPr lang="en-US" dirty="0"/>
              <a:t>current item at the head position without actually removing it from the queue.</a:t>
            </a:r>
          </a:p>
          <a:p>
            <a:pPr lvl="0"/>
            <a:r>
              <a:rPr lang="en-US" b="1" dirty="0"/>
              <a:t>Contains:</a:t>
            </a:r>
            <a:r>
              <a:rPr lang="en-US" dirty="0"/>
              <a:t> </a:t>
            </a:r>
            <a:r>
              <a:rPr lang="en-US" dirty="0" smtClean="0"/>
              <a:t>Determines </a:t>
            </a:r>
            <a:r>
              <a:rPr lang="en-US" dirty="0"/>
              <a:t>whether a particular item exists in the queue.</a:t>
            </a:r>
          </a:p>
        </p:txBody>
      </p:sp>
    </p:spTree>
    <p:extLst>
      <p:ext uri="{BB962C8B-B14F-4D97-AF65-F5344CB8AC3E}">
        <p14:creationId xmlns:p14="http://schemas.microsoft.com/office/powerpoint/2010/main" val="106297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collection </a:t>
            </a:r>
            <a:r>
              <a:rPr lang="en-US" dirty="0"/>
              <a:t>of items in which last item added to the collection is the first one to be </a:t>
            </a:r>
            <a:r>
              <a:rPr lang="en-US" dirty="0" smtClean="0"/>
              <a:t>removed.</a:t>
            </a:r>
          </a:p>
          <a:p>
            <a:r>
              <a:rPr lang="en-US" dirty="0" smtClean="0"/>
              <a:t>Last In First Out (LIFO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smtClean="0"/>
              <a:t>Stack is a </a:t>
            </a:r>
            <a:r>
              <a:rPr lang="en-US" dirty="0"/>
              <a:t>heterogeneous data structure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Capacity </a:t>
            </a:r>
            <a:r>
              <a:rPr lang="en-US" dirty="0"/>
              <a:t>of a </a:t>
            </a:r>
            <a:r>
              <a:rPr lang="en-US" dirty="0" smtClean="0"/>
              <a:t>stack is </a:t>
            </a:r>
            <a:r>
              <a:rPr lang="en-US" dirty="0"/>
              <a:t>the number of items the queue can hold.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elements are added to the </a:t>
            </a:r>
            <a:r>
              <a:rPr lang="en-US" dirty="0" smtClean="0"/>
              <a:t>stack, </a:t>
            </a:r>
            <a:r>
              <a:rPr lang="en-US" dirty="0"/>
              <a:t>the capacity </a:t>
            </a:r>
            <a:r>
              <a:rPr lang="en-US" dirty="0" smtClean="0"/>
              <a:t>can be automatically </a:t>
            </a:r>
            <a:r>
              <a:rPr lang="en-US" dirty="0"/>
              <a:t>increased.</a:t>
            </a:r>
          </a:p>
        </p:txBody>
      </p:sp>
    </p:spTree>
    <p:extLst>
      <p:ext uri="{BB962C8B-B14F-4D97-AF65-F5344CB8AC3E}">
        <p14:creationId xmlns:p14="http://schemas.microsoft.com/office/powerpoint/2010/main" val="30133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 – </a:t>
            </a:r>
            <a:r>
              <a:rPr lang="en-US" dirty="0" smtClean="0"/>
              <a:t>Internal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</a:t>
            </a:r>
            <a:r>
              <a:rPr lang="en-US" sz="2800" dirty="0"/>
              <a:t>stack can be visualized just like the </a:t>
            </a:r>
            <a:r>
              <a:rPr lang="en-US" sz="2800" dirty="0" smtClean="0"/>
              <a:t>queue, </a:t>
            </a:r>
            <a:r>
              <a:rPr lang="en-US" sz="2800" dirty="0"/>
              <a:t>except that the tail is </a:t>
            </a:r>
            <a:r>
              <a:rPr lang="en-US" sz="2800" dirty="0" smtClean="0"/>
              <a:t>called the </a:t>
            </a:r>
            <a:r>
              <a:rPr lang="en-US" sz="2800" dirty="0"/>
              <a:t>top of the stack and the head is </a:t>
            </a:r>
            <a:r>
              <a:rPr lang="en-US" sz="2800" dirty="0" smtClean="0"/>
              <a:t>called </a:t>
            </a:r>
            <a:r>
              <a:rPr lang="en-US" sz="2800" dirty="0"/>
              <a:t>the bottom of the stack.</a:t>
            </a:r>
          </a:p>
          <a:p>
            <a:r>
              <a:rPr lang="en-US" sz="2800" dirty="0"/>
              <a:t>New items are always added to the top of a stack; when this happens, the top of the stack starts pointing to the newly added element. </a:t>
            </a:r>
            <a:endParaRPr lang="en-US" sz="2800" dirty="0" smtClean="0"/>
          </a:p>
          <a:p>
            <a:r>
              <a:rPr lang="en-US" sz="2800" dirty="0" smtClean="0"/>
              <a:t>Items </a:t>
            </a:r>
            <a:r>
              <a:rPr lang="en-US" sz="2800" dirty="0"/>
              <a:t>are also removed from the top of the stack, and when that happens, the top of the stack is adjusted to point to the next item in the stack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24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Domain Matrix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592012"/>
              </p:ext>
            </p:extLst>
          </p:nvPr>
        </p:nvGraphicFramePr>
        <p:xfrm>
          <a:off x="609600" y="2057400"/>
          <a:ext cx="8001000" cy="283452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124200"/>
                <a:gridCol w="48768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Skills/Concepts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MTA Exam Objectives</a:t>
                      </a:r>
                      <a:endParaRPr lang="en-US" dirty="0"/>
                    </a:p>
                  </a:txBody>
                  <a:tcPr/>
                </a:tc>
              </a:tr>
              <a:tr h="6247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Understanding </a:t>
                      </a:r>
                      <a:r>
                        <a:rPr lang="en-US" kern="1200" dirty="0" smtClean="0"/>
                        <a:t>Application Lifecycle Management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 smtClean="0"/>
                        <a:t>Understand application lifecycle management </a:t>
                      </a:r>
                      <a:r>
                        <a:rPr lang="en-US" kern="1200" baseline="0" dirty="0" smtClean="0"/>
                        <a:t>(3.1)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6247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Understanding </a:t>
                      </a:r>
                      <a:r>
                        <a:rPr lang="en-US" kern="1200" dirty="0" smtClean="0"/>
                        <a:t>Testing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 smtClean="0"/>
                        <a:t>Understand application lifecycle management </a:t>
                      </a:r>
                      <a:r>
                        <a:rPr lang="en-US" kern="1200" baseline="0" dirty="0" smtClean="0"/>
                        <a:t>(3.1)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5031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Understanding </a:t>
                      </a:r>
                      <a:r>
                        <a:rPr lang="en-US" kern="1200" dirty="0" smtClean="0"/>
                        <a:t>Data Structures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 smtClean="0"/>
                        <a:t>Understand algorithms and data structures (3.3)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6247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Understanding </a:t>
                      </a:r>
                      <a:r>
                        <a:rPr lang="en-US" kern="1200" dirty="0" smtClean="0"/>
                        <a:t>Sorting Algorithms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 smtClean="0"/>
                        <a:t>Understand algorithms and data structures (3.3)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– </a:t>
            </a:r>
            <a:r>
              <a:rPr lang="en-US" dirty="0" smtClean="0"/>
              <a:t>Common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Push</a:t>
            </a:r>
            <a:r>
              <a:rPr lang="en-US" b="1" dirty="0"/>
              <a:t>: </a:t>
            </a:r>
            <a:r>
              <a:rPr lang="en-US" dirty="0" smtClean="0"/>
              <a:t>Adds item to </a:t>
            </a:r>
            <a:r>
              <a:rPr lang="en-US" dirty="0"/>
              <a:t>the top of the stack. </a:t>
            </a:r>
          </a:p>
          <a:p>
            <a:pPr lvl="0"/>
            <a:r>
              <a:rPr lang="en-US" b="1" dirty="0" smtClean="0"/>
              <a:t>Pop</a:t>
            </a:r>
            <a:r>
              <a:rPr lang="en-US" b="1" dirty="0"/>
              <a:t>: </a:t>
            </a:r>
            <a:r>
              <a:rPr lang="en-US" dirty="0" smtClean="0"/>
              <a:t>Removes </a:t>
            </a:r>
            <a:r>
              <a:rPr lang="en-US" dirty="0"/>
              <a:t>the element at the top of the </a:t>
            </a:r>
            <a:r>
              <a:rPr lang="en-US" dirty="0" smtClean="0"/>
              <a:t>stack.</a:t>
            </a:r>
            <a:endParaRPr lang="en-US" dirty="0"/>
          </a:p>
          <a:p>
            <a:pPr lvl="0"/>
            <a:r>
              <a:rPr lang="en-US" b="1" dirty="0" smtClean="0"/>
              <a:t>Peek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Access the </a:t>
            </a:r>
            <a:r>
              <a:rPr lang="en-US" dirty="0"/>
              <a:t>current item at the </a:t>
            </a:r>
            <a:r>
              <a:rPr lang="en-US" dirty="0" smtClean="0"/>
              <a:t>top of the stack without </a:t>
            </a:r>
            <a:r>
              <a:rPr lang="en-US" dirty="0"/>
              <a:t>actually removing it from the </a:t>
            </a:r>
            <a:r>
              <a:rPr lang="en-US" dirty="0" smtClean="0"/>
              <a:t>stack.</a:t>
            </a:r>
            <a:endParaRPr lang="en-US" dirty="0"/>
          </a:p>
          <a:p>
            <a:pPr lvl="0"/>
            <a:r>
              <a:rPr lang="en-US" b="1" dirty="0"/>
              <a:t>Contains:</a:t>
            </a:r>
            <a:r>
              <a:rPr lang="en-US" dirty="0"/>
              <a:t> </a:t>
            </a:r>
            <a:r>
              <a:rPr lang="en-US" dirty="0" smtClean="0"/>
              <a:t>Determines </a:t>
            </a:r>
            <a:r>
              <a:rPr lang="en-US" dirty="0"/>
              <a:t>whether a particular item exists in the </a:t>
            </a:r>
            <a:r>
              <a:rPr lang="en-US" dirty="0" smtClean="0"/>
              <a:t>stack.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3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linked list is a collection of nodes arranged so that each node contains a link to the next node in the </a:t>
            </a:r>
            <a:r>
              <a:rPr lang="en-US" dirty="0" smtClean="0"/>
              <a:t>sequence.</a:t>
            </a:r>
            <a:endParaRPr lang="en-US" dirty="0"/>
          </a:p>
          <a:p>
            <a:r>
              <a:rPr lang="en-US" dirty="0"/>
              <a:t>Each node in a linked list contains of two pieces of information: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data corresponding to the </a:t>
            </a:r>
            <a:r>
              <a:rPr lang="en-US" dirty="0" smtClean="0"/>
              <a:t>node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link to the next </a:t>
            </a:r>
            <a:r>
              <a:rPr lang="en-US" dirty="0" smtClean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235349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 – Internal Representation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singly linked list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200" y="2643909"/>
            <a:ext cx="6186421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392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 – Internal Representation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doubly linked list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5017" y="2643909"/>
            <a:ext cx="5954788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25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 – Common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Add</a:t>
            </a:r>
            <a:r>
              <a:rPr lang="en-US" b="1" dirty="0"/>
              <a:t>: </a:t>
            </a:r>
            <a:r>
              <a:rPr lang="en-US" dirty="0" smtClean="0"/>
              <a:t>Adds an </a:t>
            </a:r>
            <a:r>
              <a:rPr lang="en-US" dirty="0"/>
              <a:t>item </a:t>
            </a:r>
            <a:r>
              <a:rPr lang="en-US" dirty="0" smtClean="0"/>
              <a:t>to a </a:t>
            </a:r>
            <a:r>
              <a:rPr lang="en-US" dirty="0"/>
              <a:t>linked </a:t>
            </a:r>
            <a:r>
              <a:rPr lang="en-US" dirty="0" smtClean="0"/>
              <a:t>list.</a:t>
            </a:r>
          </a:p>
          <a:p>
            <a:pPr lvl="0"/>
            <a:r>
              <a:rPr lang="en-US" b="1" dirty="0"/>
              <a:t>Remove:</a:t>
            </a:r>
            <a:r>
              <a:rPr lang="en-US" dirty="0"/>
              <a:t> </a:t>
            </a:r>
            <a:r>
              <a:rPr lang="en-US" dirty="0" smtClean="0"/>
              <a:t>Removes a given node from the linked list.</a:t>
            </a:r>
            <a:endParaRPr lang="en-US" dirty="0"/>
          </a:p>
          <a:p>
            <a:pPr lvl="0"/>
            <a:r>
              <a:rPr lang="en-US" b="1" dirty="0"/>
              <a:t>Find:</a:t>
            </a:r>
            <a:r>
              <a:rPr lang="en-US" dirty="0"/>
              <a:t> </a:t>
            </a:r>
            <a:r>
              <a:rPr lang="en-US" dirty="0" smtClean="0"/>
              <a:t>Finds </a:t>
            </a:r>
            <a:r>
              <a:rPr lang="en-US" dirty="0"/>
              <a:t>a node with a given value in the linked list. </a:t>
            </a:r>
          </a:p>
        </p:txBody>
      </p:sp>
    </p:spTree>
    <p:extLst>
      <p:ext uri="{BB962C8B-B14F-4D97-AF65-F5344CB8AC3E}">
        <p14:creationId xmlns:p14="http://schemas.microsoft.com/office/powerpoint/2010/main" val="119771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 – Visualizing the add </a:t>
            </a:r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Adding an item to a linked list is a matter of changing links.</a:t>
            </a:r>
          </a:p>
          <a:p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1805709"/>
            <a:ext cx="5472754" cy="4825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41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Sorting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algorithms are algorithms that arrange the items in a list in a certain </a:t>
            </a:r>
            <a:r>
              <a:rPr lang="en-US" dirty="0" smtClean="0"/>
              <a:t>order.</a:t>
            </a:r>
          </a:p>
          <a:p>
            <a:r>
              <a:rPr lang="en-US" dirty="0"/>
              <a:t>Understanding sorting algorithms can help you understand, analyze, and compare different methods of problem solving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BubbleSort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err="1" smtClean="0"/>
              <a:t>QuickSort</a:t>
            </a:r>
            <a:r>
              <a:rPr lang="en-US" dirty="0" smtClean="0"/>
              <a:t> are two of many sorting algorithms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4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BubbleSort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BubbleSort</a:t>
            </a:r>
            <a:r>
              <a:rPr lang="en-US" dirty="0"/>
              <a:t> works by comparing two elements to check whether they are out of order; if they are, it swaps them. </a:t>
            </a:r>
            <a:r>
              <a:rPr lang="en-US" dirty="0" smtClean="0"/>
              <a:t>The </a:t>
            </a:r>
            <a:r>
              <a:rPr lang="en-US" dirty="0"/>
              <a:t>algorithm continues to do this until the entire list is in the desired order. </a:t>
            </a:r>
            <a:endParaRPr lang="en-US" dirty="0" smtClean="0"/>
          </a:p>
          <a:p>
            <a:r>
              <a:rPr lang="en-US" b="1" dirty="0" err="1" smtClean="0"/>
              <a:t>BubbleSort</a:t>
            </a:r>
            <a:r>
              <a:rPr lang="en-US" dirty="0" smtClean="0"/>
              <a:t> </a:t>
            </a:r>
            <a:r>
              <a:rPr lang="en-US" dirty="0"/>
              <a:t>gets its name from the way the algorithm works: As the algorithm progresses, the smaller items are “bubbled” 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3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</a:t>
            </a:r>
            <a:r>
              <a:rPr lang="en-US" dirty="0" err="1" smtClean="0"/>
              <a:t>BubbleSort</a:t>
            </a:r>
            <a:r>
              <a:rPr lang="en-US" dirty="0" smtClean="0"/>
              <a:t> – Pass 1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8153400" cy="2526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075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</a:t>
            </a:r>
            <a:r>
              <a:rPr lang="en-US" dirty="0" err="1" smtClean="0"/>
              <a:t>BubbleSort</a:t>
            </a:r>
            <a:r>
              <a:rPr lang="en-US" dirty="0" smtClean="0"/>
              <a:t> – Pass 2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90800"/>
            <a:ext cx="7942223" cy="24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381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 </a:t>
            </a:r>
            <a:r>
              <a:rPr lang="en-US" dirty="0" smtClean="0"/>
              <a:t>Management (ALM)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Application lifecycle management (ALM) is the set of activities that revolve around a new software product, from its inception to when the product </a:t>
            </a:r>
            <a:r>
              <a:rPr lang="en-US" sz="2000" dirty="0" smtClean="0"/>
              <a:t>matures.</a:t>
            </a:r>
            <a:endParaRPr lang="en-US" sz="2000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B:\Root\Project\MTA\361\361_Lesson03\Figures\Figure03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90800"/>
            <a:ext cx="5756222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</a:t>
            </a:r>
            <a:r>
              <a:rPr lang="en-US" dirty="0" err="1" smtClean="0"/>
              <a:t>BubbleSort</a:t>
            </a:r>
            <a:r>
              <a:rPr lang="en-US" dirty="0" smtClean="0"/>
              <a:t> – Pass 3</a:t>
            </a:r>
            <a:endParaRPr lang="en-US" dirty="0"/>
          </a:p>
        </p:txBody>
      </p:sp>
      <p:pic>
        <p:nvPicPr>
          <p:cNvPr id="10241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90800"/>
            <a:ext cx="7869527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332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QuickSort</a:t>
            </a:r>
            <a:r>
              <a:rPr lang="en-US" dirty="0"/>
              <a:t> algorithm uses the divide-and-conquer technique to continually partition a list until the size of the problem is small and </a:t>
            </a:r>
            <a:r>
              <a:rPr lang="en-US" dirty="0" smtClean="0"/>
              <a:t>doesn’t require </a:t>
            </a:r>
            <a:r>
              <a:rPr lang="en-US" dirty="0"/>
              <a:t>any </a:t>
            </a:r>
            <a:r>
              <a:rPr lang="en-US" dirty="0" smtClean="0"/>
              <a:t>sorting. </a:t>
            </a:r>
          </a:p>
          <a:p>
            <a:r>
              <a:rPr lang="en-US" b="1" dirty="0" err="1" smtClean="0"/>
              <a:t>QuickSort</a:t>
            </a:r>
            <a:r>
              <a:rPr lang="en-US" dirty="0" smtClean="0"/>
              <a:t> algorithm works much faster than </a:t>
            </a:r>
            <a:r>
              <a:rPr lang="en-US" b="1" dirty="0" err="1" smtClean="0"/>
              <a:t>BubbleSort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8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</a:t>
            </a:r>
            <a:r>
              <a:rPr lang="en-US" dirty="0" err="1" smtClean="0"/>
              <a:t>QuickSort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199"/>
            <a:ext cx="8153400" cy="4851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168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Lifecycle Management</a:t>
            </a:r>
          </a:p>
          <a:p>
            <a:pPr lvl="1"/>
            <a:r>
              <a:rPr lang="en-US" dirty="0" smtClean="0"/>
              <a:t>Requirement Analysis</a:t>
            </a:r>
          </a:p>
          <a:p>
            <a:pPr lvl="1"/>
            <a:r>
              <a:rPr lang="en-US" dirty="0" smtClean="0"/>
              <a:t>Software Development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Release Management</a:t>
            </a:r>
          </a:p>
          <a:p>
            <a:r>
              <a:rPr lang="en-US" dirty="0" smtClean="0"/>
              <a:t>Testing Methods</a:t>
            </a:r>
          </a:p>
          <a:p>
            <a:pPr lvl="1"/>
            <a:r>
              <a:rPr lang="en-US" dirty="0" smtClean="0"/>
              <a:t>Black-box Testing</a:t>
            </a:r>
          </a:p>
          <a:p>
            <a:pPr lvl="1"/>
            <a:r>
              <a:rPr lang="en-US" dirty="0" smtClean="0"/>
              <a:t>White-box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Levels</a:t>
            </a:r>
          </a:p>
          <a:p>
            <a:pPr lvl="1"/>
            <a:r>
              <a:rPr lang="en-US" dirty="0" smtClean="0"/>
              <a:t>Unit testing, integration testing, system testing, acceptance testing</a:t>
            </a:r>
          </a:p>
          <a:p>
            <a:r>
              <a:rPr lang="en-US" dirty="0" smtClean="0"/>
              <a:t>Data Structures</a:t>
            </a:r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Queues</a:t>
            </a:r>
          </a:p>
          <a:p>
            <a:pPr lvl="1"/>
            <a:r>
              <a:rPr lang="en-US" dirty="0" smtClean="0"/>
              <a:t>Stacks</a:t>
            </a:r>
          </a:p>
          <a:p>
            <a:pPr lvl="1"/>
            <a:r>
              <a:rPr lang="en-US" dirty="0" smtClean="0"/>
              <a:t>Linked Lists</a:t>
            </a:r>
          </a:p>
          <a:p>
            <a:r>
              <a:rPr lang="en-US" dirty="0" smtClean="0"/>
              <a:t>Sorting Algorithms: </a:t>
            </a:r>
            <a:r>
              <a:rPr lang="en-US" dirty="0" err="1" smtClean="0"/>
              <a:t>BubbleSort</a:t>
            </a:r>
            <a:r>
              <a:rPr lang="en-US" dirty="0" smtClean="0"/>
              <a:t>, </a:t>
            </a:r>
            <a:r>
              <a:rPr lang="en-US" dirty="0" err="1" smtClean="0"/>
              <a:t>QuickSort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72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analysis is the process of determining the detailed business requirements for a new software </a:t>
            </a:r>
            <a:r>
              <a:rPr lang="en-US" dirty="0" smtClean="0"/>
              <a:t>system.</a:t>
            </a:r>
          </a:p>
          <a:p>
            <a:r>
              <a:rPr lang="en-US" dirty="0"/>
              <a:t>A business analyst is responsible for analyzing business needs and converting them into requirements that can be executed by the development team.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</a:t>
            </a:r>
            <a:r>
              <a:rPr lang="en-US" dirty="0" smtClean="0"/>
              <a:t>activity is </a:t>
            </a:r>
            <a:r>
              <a:rPr lang="en-US" dirty="0"/>
              <a:t>used to create plans, models, and architecture for how the software will be implemented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Participants</a:t>
            </a:r>
          </a:p>
          <a:p>
            <a:pPr lvl="1"/>
            <a:r>
              <a:rPr lang="en-US" dirty="0" smtClean="0"/>
              <a:t>Architect</a:t>
            </a:r>
          </a:p>
          <a:p>
            <a:pPr lvl="1"/>
            <a:r>
              <a:rPr lang="en-US" dirty="0" smtClean="0"/>
              <a:t>User-experience Designer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3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software development activity involves implementing design by creating software code, databases, and other related </a:t>
            </a:r>
            <a:r>
              <a:rPr lang="en-US" dirty="0" smtClean="0"/>
              <a:t>content.</a:t>
            </a:r>
            <a:endParaRPr lang="en-US" dirty="0"/>
          </a:p>
          <a:p>
            <a:r>
              <a:rPr lang="en-US" dirty="0" smtClean="0"/>
              <a:t>Participants</a:t>
            </a:r>
          </a:p>
          <a:p>
            <a:pPr lvl="1"/>
            <a:r>
              <a:rPr lang="en-US" dirty="0" smtClean="0"/>
              <a:t>Developers</a:t>
            </a:r>
          </a:p>
          <a:p>
            <a:pPr lvl="1"/>
            <a:r>
              <a:rPr lang="en-US" dirty="0" smtClean="0"/>
              <a:t>Database Administrators (DBAs)</a:t>
            </a:r>
          </a:p>
          <a:p>
            <a:pPr lvl="1"/>
            <a:r>
              <a:rPr lang="en-US" dirty="0" smtClean="0"/>
              <a:t>Technical Writers</a:t>
            </a:r>
          </a:p>
          <a:p>
            <a:pPr lvl="1"/>
            <a:r>
              <a:rPr lang="en-US" dirty="0" smtClean="0"/>
              <a:t>Content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7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is used to assure the quality of the final product. </a:t>
            </a:r>
            <a:endParaRPr lang="en-US" dirty="0" smtClean="0"/>
          </a:p>
          <a:p>
            <a:r>
              <a:rPr lang="en-US" dirty="0" smtClean="0"/>
              <a:t>Identifies </a:t>
            </a:r>
            <a:r>
              <a:rPr lang="en-US" dirty="0"/>
              <a:t>possible gaps between the system expectations described in the requirements document and actual system behavior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Participants</a:t>
            </a:r>
          </a:p>
          <a:p>
            <a:pPr lvl="1"/>
            <a:r>
              <a:rPr lang="en-US" dirty="0" smtClean="0"/>
              <a:t>Testers</a:t>
            </a:r>
          </a:p>
        </p:txBody>
      </p:sp>
    </p:spTree>
    <p:extLst>
      <p:ext uri="{BB962C8B-B14F-4D97-AF65-F5344CB8AC3E}">
        <p14:creationId xmlns:p14="http://schemas.microsoft.com/office/powerpoint/2010/main" val="329379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testing is the process of verifying software against its requirements. </a:t>
            </a:r>
            <a:endParaRPr lang="en-US" dirty="0" smtClean="0"/>
          </a:p>
          <a:p>
            <a:r>
              <a:rPr lang="en-US" dirty="0" smtClean="0"/>
              <a:t>Software </a:t>
            </a:r>
            <a:r>
              <a:rPr lang="en-US" dirty="0"/>
              <a:t>testing can only help find defects—it cannot guarantee the absence of defects. </a:t>
            </a:r>
            <a:endParaRPr lang="en-US" dirty="0" smtClean="0"/>
          </a:p>
          <a:p>
            <a:r>
              <a:rPr lang="en-US" dirty="0"/>
              <a:t>It is much more cost-effective to find defects earlier (rather than later) in the product development cycle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Black-box </a:t>
            </a:r>
            <a:r>
              <a:rPr lang="en-US" dirty="0" smtClean="0"/>
              <a:t>Testing</a:t>
            </a:r>
          </a:p>
          <a:p>
            <a:pPr lvl="1"/>
            <a:r>
              <a:rPr lang="en-US" sz="2400" dirty="0" smtClean="0"/>
              <a:t>Focusing </a:t>
            </a:r>
            <a:r>
              <a:rPr lang="en-US" sz="2400" dirty="0"/>
              <a:t>solely on inputs and outputs. </a:t>
            </a:r>
            <a:endParaRPr lang="en-US" sz="2400" dirty="0" smtClean="0"/>
          </a:p>
          <a:p>
            <a:pPr lvl="1"/>
            <a:r>
              <a:rPr lang="en-US" sz="2400" dirty="0" smtClean="0"/>
              <a:t>Any </a:t>
            </a:r>
            <a:r>
              <a:rPr lang="en-US" sz="2400" dirty="0"/>
              <a:t>knowledge of internal system workings is not used </a:t>
            </a:r>
            <a:r>
              <a:rPr lang="en-US" sz="2400" dirty="0" smtClean="0"/>
              <a:t>for testing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Is used </a:t>
            </a:r>
            <a:r>
              <a:rPr lang="en-US" sz="2400" dirty="0"/>
              <a:t>to make sure a software application covers all its requirements. </a:t>
            </a:r>
          </a:p>
          <a:p>
            <a:r>
              <a:rPr lang="en-US" dirty="0"/>
              <a:t>White-box Testing </a:t>
            </a:r>
            <a:endParaRPr lang="en-US" dirty="0" smtClean="0"/>
          </a:p>
          <a:p>
            <a:pPr lvl="1"/>
            <a:r>
              <a:rPr lang="en-US" sz="2400" dirty="0" smtClean="0"/>
              <a:t>Testers </a:t>
            </a:r>
            <a:r>
              <a:rPr lang="en-US" sz="2400" dirty="0"/>
              <a:t>use their knowledge of system internals when testing the system. </a:t>
            </a:r>
            <a:endParaRPr lang="en-US" sz="2400" dirty="0" smtClean="0"/>
          </a:p>
          <a:p>
            <a:pPr lvl="1"/>
            <a:r>
              <a:rPr lang="en-US" sz="2400" dirty="0" smtClean="0"/>
              <a:t>Is </a:t>
            </a:r>
            <a:r>
              <a:rPr lang="en-US" sz="2400" dirty="0"/>
              <a:t>used to make sure that each method or function has proper test cases available.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8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1527</Words>
  <Application>Microsoft Office PowerPoint</Application>
  <PresentationFormat>On-screen Show (4:3)</PresentationFormat>
  <Paragraphs>219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1_Custom Design</vt:lpstr>
      <vt:lpstr>Understanding General Software Development</vt:lpstr>
      <vt:lpstr>Objective Domain Matrix</vt:lpstr>
      <vt:lpstr>Application Lifecycle Management (ALM)</vt:lpstr>
      <vt:lpstr>Requirements</vt:lpstr>
      <vt:lpstr>Design</vt:lpstr>
      <vt:lpstr>Development</vt:lpstr>
      <vt:lpstr>Testing</vt:lpstr>
      <vt:lpstr>Understanding Testing</vt:lpstr>
      <vt:lpstr>Testing Methods</vt:lpstr>
      <vt:lpstr>Testing Levels</vt:lpstr>
      <vt:lpstr>Understanding Data Structures</vt:lpstr>
      <vt:lpstr>Arrays</vt:lpstr>
      <vt:lpstr>Array - Internal Representation</vt:lpstr>
      <vt:lpstr>Array – Common Operations</vt:lpstr>
      <vt:lpstr>Queues</vt:lpstr>
      <vt:lpstr>Queues – Internal Representation</vt:lpstr>
      <vt:lpstr>Queues – Common Operations</vt:lpstr>
      <vt:lpstr>Stacks</vt:lpstr>
      <vt:lpstr>Stacks – Internal Representation</vt:lpstr>
      <vt:lpstr>Stack – Common Operations</vt:lpstr>
      <vt:lpstr>Linked Lists</vt:lpstr>
      <vt:lpstr>Linked Lists – Internal Representation</vt:lpstr>
      <vt:lpstr>Linked Lists – Internal Representation</vt:lpstr>
      <vt:lpstr>Linked Lists – Common Operations</vt:lpstr>
      <vt:lpstr>Linked Lists – Visualizing the add Operation</vt:lpstr>
      <vt:lpstr>Understanding Sorting Algorithms</vt:lpstr>
      <vt:lpstr>BubbleSort</vt:lpstr>
      <vt:lpstr>Visualizing BubbleSort – Pass 1</vt:lpstr>
      <vt:lpstr>Visualizing BubbleSort – Pass 2</vt:lpstr>
      <vt:lpstr>Visualizing BubbleSort – Pass 3</vt:lpstr>
      <vt:lpstr>QuickSort</vt:lpstr>
      <vt:lpstr>Visualizing QuickSort</vt:lpstr>
      <vt:lpstr>Recap</vt:lpstr>
      <vt:lpstr>Recap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2011-03-27T18:00:15Z</dcterms:created>
  <dcterms:modified xsi:type="dcterms:W3CDTF">2011-05-13T15:36:04Z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