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37"/>
  </p:notesMasterIdLst>
  <p:sldIdLst>
    <p:sldId id="312" r:id="rId3"/>
    <p:sldId id="257" r:id="rId4"/>
    <p:sldId id="262" r:id="rId5"/>
    <p:sldId id="299" r:id="rId6"/>
    <p:sldId id="298" r:id="rId7"/>
    <p:sldId id="282" r:id="rId8"/>
    <p:sldId id="300" r:id="rId9"/>
    <p:sldId id="301" r:id="rId10"/>
    <p:sldId id="283" r:id="rId11"/>
    <p:sldId id="302" r:id="rId12"/>
    <p:sldId id="284" r:id="rId13"/>
    <p:sldId id="304" r:id="rId14"/>
    <p:sldId id="303" r:id="rId15"/>
    <p:sldId id="264" r:id="rId16"/>
    <p:sldId id="285" r:id="rId17"/>
    <p:sldId id="286" r:id="rId18"/>
    <p:sldId id="305" r:id="rId19"/>
    <p:sldId id="306" r:id="rId20"/>
    <p:sldId id="307" r:id="rId21"/>
    <p:sldId id="308" r:id="rId22"/>
    <p:sldId id="287" r:id="rId23"/>
    <p:sldId id="309" r:id="rId24"/>
    <p:sldId id="310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11" r:id="rId35"/>
    <p:sldId id="26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5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6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3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search?q=televis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in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rthwind.com/order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Understanding Web Applications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25960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1609396"/>
            <a:ext cx="5029902" cy="4706007"/>
          </a:xfrm>
        </p:spPr>
      </p:pic>
    </p:spTree>
    <p:extLst>
      <p:ext uri="{BB962C8B-B14F-4D97-AF65-F5344CB8AC3E}">
        <p14:creationId xmlns:p14="http://schemas.microsoft.com/office/powerpoint/2010/main" val="2954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vs. 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Client-side programming refers to programs that execute completely on a user’s local computer. 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/>
              <a:t>Windows Forms </a:t>
            </a:r>
            <a:r>
              <a:rPr lang="en-US" dirty="0" smtClean="0"/>
              <a:t>application, JavaScript </a:t>
            </a:r>
            <a:r>
              <a:rPr lang="en-US" dirty="0"/>
              <a:t>code that executes within a Web </a:t>
            </a:r>
            <a:r>
              <a:rPr lang="en-US" dirty="0" smtClean="0"/>
              <a:t>browser.</a:t>
            </a:r>
          </a:p>
          <a:p>
            <a:pPr lvl="1"/>
            <a:endParaRPr lang="en-US" dirty="0"/>
          </a:p>
          <a:p>
            <a:r>
              <a:rPr lang="en-US" dirty="0" smtClean="0"/>
              <a:t>Server-side </a:t>
            </a:r>
            <a:r>
              <a:rPr lang="en-US" dirty="0"/>
              <a:t>programming refers to programs that are executed completely on a server and make use of the server’s computational resources. </a:t>
            </a:r>
            <a:endParaRPr lang="en-US" dirty="0" smtClean="0"/>
          </a:p>
          <a:p>
            <a:pPr lvl="1"/>
            <a:r>
              <a:rPr lang="en-US" dirty="0" smtClean="0"/>
              <a:t>Examples: Web </a:t>
            </a:r>
            <a:r>
              <a:rPr lang="en-US" dirty="0"/>
              <a:t>applications and Web </a:t>
            </a:r>
            <a:r>
              <a:rPr lang="en-US" dirty="0" smtClean="0"/>
              <a:t>services.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Hybrid </a:t>
            </a:r>
            <a:r>
              <a:rPr lang="en-US" dirty="0"/>
              <a:t>applications </a:t>
            </a:r>
            <a:r>
              <a:rPr lang="en-US" dirty="0" smtClean="0"/>
              <a:t>use </a:t>
            </a:r>
            <a:r>
              <a:rPr lang="en-US" dirty="0"/>
              <a:t>both client- and server-side </a:t>
            </a:r>
            <a:r>
              <a:rPr lang="en-US" dirty="0" smtClean="0"/>
              <a:t>programming. </a:t>
            </a:r>
            <a:r>
              <a:rPr lang="en-US" dirty="0"/>
              <a:t>Ajax applications use a mix of server-side programming and client-side code to create interactive and highly responsive Web applications.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is the part of the .NET Framework that enables you to develop </a:t>
            </a:r>
            <a:r>
              <a:rPr lang="en-US" dirty="0" smtClean="0"/>
              <a:t>Web applications and </a:t>
            </a:r>
            <a:r>
              <a:rPr lang="en-US" dirty="0"/>
              <a:t>Web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ASP.NET infrastructure has two main parts:</a:t>
            </a:r>
          </a:p>
          <a:p>
            <a:pPr lvl="1"/>
            <a:r>
              <a:rPr lang="en-US" dirty="0"/>
              <a:t>A set of classes and interfaces that enables communication between the Web browser and Web server. These classes are organized in the </a:t>
            </a:r>
            <a:r>
              <a:rPr lang="en-US" dirty="0" err="1"/>
              <a:t>System.Web</a:t>
            </a:r>
            <a:r>
              <a:rPr lang="en-US" dirty="0"/>
              <a:t> namespace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runtime process, also known as the ASP.NET worker process (aspnet_wp.exe), that handles the Web request for ASP.NET resources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Page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ASP.NET worker process (aspnet_wp.exe</a:t>
            </a:r>
            <a:r>
              <a:rPr lang="en-US" dirty="0" smtClean="0"/>
              <a:t>) fulfills the request for ASP.NET page execution.</a:t>
            </a:r>
            <a:endParaRPr lang="en-US" dirty="0"/>
          </a:p>
          <a:p>
            <a:pPr lvl="0"/>
            <a:r>
              <a:rPr lang="en-US" dirty="0"/>
              <a:t>The ASP.NET worker process compiles the .</a:t>
            </a:r>
            <a:r>
              <a:rPr lang="en-US" dirty="0" err="1"/>
              <a:t>aspx</a:t>
            </a:r>
            <a:r>
              <a:rPr lang="en-US" dirty="0"/>
              <a:t> file into an assembly and instructs the Common Language Runtime (CLR)  to execute the assembly.</a:t>
            </a:r>
          </a:p>
          <a:p>
            <a:pPr lvl="0"/>
            <a:r>
              <a:rPr lang="en-US" dirty="0"/>
              <a:t>When the assembly executes, it takes the services of various classes in the .NET Framework class library to accomplish its work and generate response messages for the requesting client.</a:t>
            </a:r>
          </a:p>
          <a:p>
            <a:pPr lvl="0"/>
            <a:r>
              <a:rPr lang="en-US" dirty="0"/>
              <a:t>The ASP.NET worker process collects the responses generated by the execution of the Web </a:t>
            </a:r>
            <a:r>
              <a:rPr lang="en-US" dirty="0" smtClean="0"/>
              <a:t>page and creates </a:t>
            </a:r>
            <a:r>
              <a:rPr lang="en-US" dirty="0"/>
              <a:t>a response </a:t>
            </a:r>
            <a:r>
              <a:rPr lang="en-US" dirty="0" smtClean="0"/>
              <a:t>packet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809289"/>
              </p:ext>
            </p:extLst>
          </p:nvPr>
        </p:nvGraphicFramePr>
        <p:xfrm>
          <a:off x="609600" y="1730623"/>
          <a:ext cx="7848600" cy="41327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5748"/>
                <a:gridCol w="6112852"/>
              </a:tblGrid>
              <a:tr h="413656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237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 page properties, such as Request, Response, </a:t>
                      </a:r>
                      <a:r>
                        <a:rPr lang="en-US" dirty="0" err="1" smtClean="0"/>
                        <a:t>IsPostBack</a:t>
                      </a:r>
                      <a:r>
                        <a:rPr lang="en-US" dirty="0" smtClean="0"/>
                        <a:t>, and </a:t>
                      </a:r>
                      <a:r>
                        <a:rPr lang="en-US" dirty="0" err="1" smtClean="0"/>
                        <a:t>UICulture</a:t>
                      </a:r>
                      <a:r>
                        <a:rPr lang="en-US" dirty="0" smtClean="0"/>
                        <a:t>, are set at this stage.</a:t>
                      </a:r>
                      <a:endParaRPr lang="en-US" sz="1600" b="1" i="1" dirty="0"/>
                    </a:p>
                  </a:txBody>
                  <a:tcPr/>
                </a:tc>
              </a:tr>
              <a:tr h="6237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the initialization stage, all the controls on the page are initialized and made available. </a:t>
                      </a:r>
                      <a:endParaRPr lang="en-US" sz="1800" b="1" i="1" dirty="0" smtClean="0"/>
                    </a:p>
                  </a:txBody>
                  <a:tcPr/>
                </a:tc>
              </a:tr>
              <a:tr h="891115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request is a </a:t>
                      </a:r>
                      <a:r>
                        <a:rPr lang="en-US" dirty="0" err="1" smtClean="0"/>
                        <a:t>postback</a:t>
                      </a:r>
                      <a:r>
                        <a:rPr lang="en-US" dirty="0" smtClean="0"/>
                        <a:t>, the load stage is used to restore control properties with information from view state and control state. </a:t>
                      </a:r>
                      <a:endParaRPr lang="en-US" b="1" dirty="0"/>
                    </a:p>
                  </a:txBody>
                  <a:tcPr/>
                </a:tc>
              </a:tr>
              <a:tr h="6237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PreRender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This stage signals that the page is just about to render its contents. </a:t>
                      </a:r>
                      <a:endParaRPr lang="en-US" dirty="0"/>
                    </a:p>
                  </a:txBody>
                  <a:tcPr/>
                </a:tc>
              </a:tr>
              <a:tr h="884463">
                <a:tc>
                  <a:txBody>
                    <a:bodyPr/>
                    <a:lstStyle/>
                    <a:p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During the unload stage, the response is sent to the client and page cleanup is performed.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state of a Web page is made up of  the </a:t>
            </a:r>
            <a:r>
              <a:rPr lang="en-US" sz="2800" dirty="0"/>
              <a:t>values of the </a:t>
            </a:r>
            <a:r>
              <a:rPr lang="en-US" sz="2800" dirty="0" smtClean="0"/>
              <a:t>various variables </a:t>
            </a:r>
            <a:r>
              <a:rPr lang="en-US" sz="2800" dirty="0"/>
              <a:t>and </a:t>
            </a:r>
            <a:r>
              <a:rPr lang="en-US" sz="2800" dirty="0" smtClean="0"/>
              <a:t>controls. </a:t>
            </a:r>
          </a:p>
          <a:p>
            <a:r>
              <a:rPr lang="en-US" sz="2800" dirty="0"/>
              <a:t>State management is the process of preserving the state of a Web page across multiple trips between browser and server. </a:t>
            </a:r>
          </a:p>
          <a:p>
            <a:r>
              <a:rPr lang="en-US" sz="2800" dirty="0"/>
              <a:t>State Management Techniques:</a:t>
            </a:r>
          </a:p>
          <a:p>
            <a:pPr lvl="1"/>
            <a:r>
              <a:rPr lang="en-US" sz="2800" dirty="0" smtClean="0"/>
              <a:t>Client-side state management</a:t>
            </a:r>
          </a:p>
          <a:p>
            <a:pPr lvl="1"/>
            <a:r>
              <a:rPr lang="en-US" sz="2800" dirty="0" smtClean="0"/>
              <a:t>Server-side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6300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 techniques use HTML code and the capabilities of the Web browser to store state information on the client computer.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client-side state management techniques:</a:t>
            </a:r>
          </a:p>
          <a:p>
            <a:pPr lvl="1"/>
            <a:r>
              <a:rPr lang="en-US" dirty="0" smtClean="0"/>
              <a:t>Query Strings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Hidden Fields</a:t>
            </a:r>
          </a:p>
          <a:p>
            <a:pPr lvl="1"/>
            <a:r>
              <a:rPr lang="en-US" dirty="0" smtClean="0"/>
              <a:t>View State</a:t>
            </a:r>
          </a:p>
        </p:txBody>
      </p:sp>
    </p:spTree>
    <p:extLst>
      <p:ext uri="{BB962C8B-B14F-4D97-AF65-F5344CB8AC3E}">
        <p14:creationId xmlns:p14="http://schemas.microsoft.com/office/powerpoint/2010/main" val="2228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Query strings stores the data values in </a:t>
            </a:r>
            <a:r>
              <a:rPr lang="en-US" dirty="0"/>
              <a:t>the query string portion of a page </a:t>
            </a:r>
            <a:r>
              <a:rPr lang="en-US" dirty="0" smtClean="0"/>
              <a:t>URL. </a:t>
            </a:r>
            <a:r>
              <a:rPr lang="en-US" dirty="0"/>
              <a:t> For example, the following URL embeds a </a:t>
            </a:r>
            <a:r>
              <a:rPr lang="en-US" dirty="0" smtClean="0"/>
              <a:t>key (“q”) </a:t>
            </a:r>
            <a:r>
              <a:rPr lang="en-US" dirty="0"/>
              <a:t>and </a:t>
            </a:r>
            <a:r>
              <a:rPr lang="en-US" dirty="0" smtClean="0"/>
              <a:t>its value (“television”) in query string: </a:t>
            </a:r>
            <a:r>
              <a:rPr lang="en-US" u="sng" dirty="0">
                <a:hlinkClick r:id="rId3"/>
              </a:rPr>
              <a:t>http://www.bing.com/search?q=television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To </a:t>
            </a:r>
            <a:r>
              <a:rPr lang="en-US" dirty="0"/>
              <a:t>retrieve the value of the key in an ASP.NET page, use the </a:t>
            </a:r>
            <a:r>
              <a:rPr lang="en-US" dirty="0" smtClean="0"/>
              <a:t>expression: </a:t>
            </a:r>
          </a:p>
          <a:p>
            <a:pPr marL="274320" lvl="1" indent="0">
              <a:buNone/>
            </a:pPr>
            <a:r>
              <a:rPr lang="en-US" dirty="0" err="1" smtClean="0"/>
              <a:t>Request.QueryString</a:t>
            </a:r>
            <a:r>
              <a:rPr lang="en-US" dirty="0"/>
              <a:t>["q"]. 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QueryString</a:t>
            </a:r>
            <a:r>
              <a:rPr lang="en-US" dirty="0" smtClean="0"/>
              <a:t> </a:t>
            </a:r>
            <a:r>
              <a:rPr lang="en-US" dirty="0"/>
              <a:t>is a property of the Request object, and it gets the collection of all the query-string </a:t>
            </a:r>
            <a:r>
              <a:rPr lang="en-US" dirty="0" smtClean="0"/>
              <a:t>variables and their values.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9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Cookies </a:t>
            </a:r>
            <a:r>
              <a:rPr lang="en-US" dirty="0"/>
              <a:t>are small packets of information that are stored by a Web browser locally on the user’s computer. Cookies are commonly </a:t>
            </a:r>
            <a:r>
              <a:rPr lang="en-US" dirty="0" smtClean="0"/>
              <a:t>used for storing </a:t>
            </a:r>
            <a:r>
              <a:rPr lang="en-US" dirty="0"/>
              <a:t>user </a:t>
            </a:r>
            <a:r>
              <a:rPr lang="en-US" dirty="0" smtClean="0"/>
              <a:t>preferences.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To add a Cookie:</a:t>
            </a:r>
            <a:endParaRPr lang="en-US" b="1" dirty="0"/>
          </a:p>
          <a:p>
            <a:pPr marL="0" indent="0">
              <a:buNone/>
            </a:pPr>
            <a:r>
              <a:rPr lang="en-US" sz="1900" dirty="0" err="1"/>
              <a:t>HttpCookie</a:t>
            </a:r>
            <a:r>
              <a:rPr lang="en-US" sz="1900" dirty="0"/>
              <a:t> cookie = </a:t>
            </a:r>
            <a:r>
              <a:rPr lang="en-US" sz="1900" dirty="0" smtClean="0"/>
              <a:t>new </a:t>
            </a:r>
            <a:r>
              <a:rPr lang="en-US" sz="1900" dirty="0" err="1"/>
              <a:t>HttpCookie</a:t>
            </a:r>
            <a:r>
              <a:rPr lang="en-US" sz="1900" dirty="0"/>
              <a:t>("Name", "Bob");</a:t>
            </a:r>
          </a:p>
          <a:p>
            <a:pPr marL="0" indent="0">
              <a:buNone/>
            </a:pPr>
            <a:r>
              <a:rPr lang="en-US" sz="1900" dirty="0" err="1"/>
              <a:t>cookie.Expires</a:t>
            </a:r>
            <a:r>
              <a:rPr lang="en-US" sz="1900" dirty="0"/>
              <a:t> = </a:t>
            </a:r>
            <a:r>
              <a:rPr lang="en-US" sz="1900" dirty="0" err="1"/>
              <a:t>DateTime.Now.AddMinutes</a:t>
            </a:r>
            <a:r>
              <a:rPr lang="en-US" sz="1900" dirty="0"/>
              <a:t>(10);</a:t>
            </a:r>
          </a:p>
          <a:p>
            <a:pPr marL="0" indent="0">
              <a:buNone/>
            </a:pPr>
            <a:r>
              <a:rPr lang="en-US" sz="1900" dirty="0" err="1"/>
              <a:t>Response.Cookies.Add</a:t>
            </a:r>
            <a:r>
              <a:rPr lang="en-US" sz="1900" dirty="0"/>
              <a:t>(cookie);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To read a cookie:</a:t>
            </a:r>
          </a:p>
          <a:p>
            <a:pPr marL="0" indent="0">
              <a:buNone/>
            </a:pPr>
            <a:r>
              <a:rPr lang="en-US" sz="1700" dirty="0"/>
              <a:t>if (</a:t>
            </a:r>
            <a:r>
              <a:rPr lang="en-US" sz="1700" dirty="0" err="1"/>
              <a:t>Request.Cookies</a:t>
            </a:r>
            <a:r>
              <a:rPr lang="en-US" sz="1700" dirty="0"/>
              <a:t>["Name"] != null)</a:t>
            </a:r>
          </a:p>
          <a:p>
            <a:pPr marL="0" indent="0">
              <a:buNone/>
            </a:pP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    name = </a:t>
            </a:r>
            <a:r>
              <a:rPr lang="en-US" sz="1700" dirty="0" err="1"/>
              <a:t>Request.Cookies</a:t>
            </a:r>
            <a:r>
              <a:rPr lang="en-US" sz="1700" dirty="0"/>
              <a:t>["Name"].Value;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70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Hidden fields contain information that is not displayed on a Web page but is still part of the page’s HTML code.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Hidden </a:t>
            </a:r>
            <a:r>
              <a:rPr lang="en-US" dirty="0"/>
              <a:t>fields can be created by using the </a:t>
            </a:r>
            <a:r>
              <a:rPr lang="en-US" dirty="0" smtClean="0"/>
              <a:t>following HTML element: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input type="hidden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ASP.NET HTML Server control </a:t>
            </a:r>
            <a:r>
              <a:rPr lang="en-US" b="1" dirty="0" err="1"/>
              <a:t>HtmlInputHidden</a:t>
            </a:r>
            <a:r>
              <a:rPr lang="en-US" dirty="0"/>
              <a:t> also maps to this HTML element.</a:t>
            </a:r>
          </a:p>
        </p:txBody>
      </p:sp>
    </p:spTree>
    <p:extLst>
      <p:ext uri="{BB962C8B-B14F-4D97-AF65-F5344CB8AC3E}">
        <p14:creationId xmlns:p14="http://schemas.microsoft.com/office/powerpoint/2010/main" val="15644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Domain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401185"/>
              </p:ext>
            </p:extLst>
          </p:nvPr>
        </p:nvGraphicFramePr>
        <p:xfrm>
          <a:off x="533400" y="2133600"/>
          <a:ext cx="8001000" cy="283452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00400"/>
                <a:gridCol w="4800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Web Page Development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Web page</a:t>
                      </a:r>
                      <a:r>
                        <a:rPr lang="en-US" kern="1200" baseline="0" dirty="0" smtClean="0"/>
                        <a:t> development (4.1)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ASP.NET Application Development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Microsoft ASP.NET Web Application development </a:t>
                      </a:r>
                      <a:r>
                        <a:rPr lang="en-US" kern="1200" baseline="0" dirty="0" smtClean="0"/>
                        <a:t>(4.2)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31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IIS Web Hosting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Web hosting </a:t>
                      </a:r>
                      <a:r>
                        <a:rPr lang="en-US" kern="1200" baseline="0" dirty="0" smtClean="0"/>
                        <a:t>(4.3)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Web Services Development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Web Services </a:t>
                      </a:r>
                      <a:r>
                        <a:rPr lang="en-US" kern="1200" baseline="0" dirty="0" smtClean="0"/>
                        <a:t>(4.4)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ASP.NET </a:t>
            </a:r>
            <a:r>
              <a:rPr lang="en-US" dirty="0"/>
              <a:t>uses </a:t>
            </a:r>
            <a:r>
              <a:rPr lang="en-US" dirty="0" smtClean="0"/>
              <a:t>View State to </a:t>
            </a:r>
            <a:r>
              <a:rPr lang="en-US" dirty="0"/>
              <a:t>maintain the state of controls across page </a:t>
            </a:r>
            <a:r>
              <a:rPr lang="en-US" dirty="0" err="1"/>
              <a:t>postbacks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ASP.NET executes a page, it collects the values of all </a:t>
            </a:r>
            <a:r>
              <a:rPr lang="en-US" dirty="0" err="1"/>
              <a:t>nonpostback</a:t>
            </a:r>
            <a:r>
              <a:rPr lang="en-US" dirty="0"/>
              <a:t> controls that are modified in the code and formats them into a single encoded string. This string is stored in a hidden field in a control named </a:t>
            </a:r>
            <a:r>
              <a:rPr lang="en-US" b="1" dirty="0"/>
              <a:t>__VIEWSTATE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View State may increase the size of your page.</a:t>
            </a:r>
            <a:endParaRPr lang="en-US" dirty="0"/>
          </a:p>
          <a:p>
            <a:r>
              <a:rPr lang="en-US" dirty="0" smtClean="0"/>
              <a:t>View State is enabled by default by you can disable it either at the control level or at the page level.</a:t>
            </a:r>
          </a:p>
        </p:txBody>
      </p:sp>
    </p:spTree>
    <p:extLst>
      <p:ext uri="{BB962C8B-B14F-4D97-AF65-F5344CB8AC3E}">
        <p14:creationId xmlns:p14="http://schemas.microsoft.com/office/powerpoint/2010/main" val="19081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Server-Side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state management uses server resources to store state information. </a:t>
            </a:r>
            <a:endParaRPr lang="en-US" dirty="0" smtClean="0"/>
          </a:p>
          <a:p>
            <a:r>
              <a:rPr lang="en-US" dirty="0" smtClean="0"/>
              <a:t>Storing </a:t>
            </a:r>
            <a:r>
              <a:rPr lang="en-US" dirty="0"/>
              <a:t>and processing session information on a server increases the server’s load and requires additional server resources to serve the Web </a:t>
            </a:r>
            <a:r>
              <a:rPr lang="en-US" dirty="0" smtClean="0"/>
              <a:t>pages.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/>
              <a:t>supports server-side state management at two levels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Session State</a:t>
            </a:r>
          </a:p>
          <a:p>
            <a:pPr lvl="1"/>
            <a:r>
              <a:rPr lang="en-US" sz="2400" dirty="0" smtClean="0"/>
              <a:t>Application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ASP.NET application creates a unique session for each user who sends a request to the </a:t>
            </a:r>
            <a:r>
              <a:rPr lang="en-US" dirty="0" smtClean="0"/>
              <a:t>application. </a:t>
            </a:r>
          </a:p>
          <a:p>
            <a:r>
              <a:rPr lang="en-US" dirty="0" smtClean="0"/>
              <a:t>Session state can be used for temporarily store user data such as shopping cart contents.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Reading from session:</a:t>
            </a:r>
          </a:p>
          <a:p>
            <a:pPr marL="274320" lvl="1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(Session["Name"] != null</a:t>
            </a:r>
            <a:r>
              <a:rPr lang="en-US" sz="2000" dirty="0" smtClean="0"/>
              <a:t>)</a:t>
            </a:r>
          </a:p>
          <a:p>
            <a:pPr marL="274320" lvl="1" indent="0">
              <a:buNone/>
            </a:pPr>
            <a:r>
              <a:rPr lang="en-US" sz="2000" dirty="0" smtClean="0"/>
              <a:t>{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/* additional code here */</a:t>
            </a:r>
          </a:p>
          <a:p>
            <a:pPr marL="274320" lvl="1" indent="0">
              <a:buNone/>
            </a:pPr>
            <a:r>
              <a:rPr lang="en-US" sz="2000" dirty="0"/>
              <a:t>}</a:t>
            </a:r>
          </a:p>
          <a:p>
            <a:r>
              <a:rPr lang="en-US" dirty="0" smtClean="0"/>
              <a:t>Writing to session:</a:t>
            </a:r>
          </a:p>
          <a:p>
            <a:pPr marL="285750" indent="0">
              <a:buNone/>
            </a:pPr>
            <a:r>
              <a:rPr lang="en-US" sz="2000" dirty="0" err="1" smtClean="0"/>
              <a:t>Session.Add</a:t>
            </a:r>
            <a:r>
              <a:rPr lang="en-US" sz="2000" dirty="0"/>
              <a:t>("Name", TextBox1.Text);</a:t>
            </a:r>
          </a:p>
        </p:txBody>
      </p:sp>
    </p:spTree>
    <p:extLst>
      <p:ext uri="{BB962C8B-B14F-4D97-AF65-F5344CB8AC3E}">
        <p14:creationId xmlns:p14="http://schemas.microsoft.com/office/powerpoint/2010/main" val="11965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Application state is used </a:t>
            </a:r>
            <a:r>
              <a:rPr lang="en-US" sz="2700" dirty="0" smtClean="0"/>
              <a:t>to store </a:t>
            </a:r>
            <a:r>
              <a:rPr lang="en-US" sz="2700" dirty="0"/>
              <a:t>data that is used throughout an </a:t>
            </a:r>
            <a:r>
              <a:rPr lang="en-US" sz="2700" dirty="0" smtClean="0"/>
              <a:t>application. </a:t>
            </a:r>
          </a:p>
          <a:p>
            <a:r>
              <a:rPr lang="en-US" sz="2700" dirty="0" smtClean="0"/>
              <a:t>Application </a:t>
            </a:r>
            <a:r>
              <a:rPr lang="en-US" sz="2700" dirty="0" smtClean="0"/>
              <a:t>State is not user-specific.</a:t>
            </a:r>
          </a:p>
          <a:p>
            <a:r>
              <a:rPr lang="en-US" sz="2700" dirty="0" smtClean="0"/>
              <a:t>Application </a:t>
            </a:r>
            <a:r>
              <a:rPr lang="en-US" sz="2700" dirty="0"/>
              <a:t>state can be </a:t>
            </a:r>
            <a:r>
              <a:rPr lang="en-US" sz="2700" dirty="0" smtClean="0"/>
              <a:t>accessed </a:t>
            </a:r>
            <a:r>
              <a:rPr lang="en-US" sz="2700" dirty="0"/>
              <a:t>through the Application property of the Page class. </a:t>
            </a:r>
            <a:endParaRPr lang="en-US" sz="2700" dirty="0" smtClean="0"/>
          </a:p>
          <a:p>
            <a:r>
              <a:rPr lang="en-US" sz="2700" dirty="0" smtClean="0"/>
              <a:t>The </a:t>
            </a:r>
            <a:r>
              <a:rPr lang="en-US" sz="2700" dirty="0" smtClean="0"/>
              <a:t>Application property </a:t>
            </a:r>
            <a:r>
              <a:rPr lang="en-US" sz="2700" dirty="0"/>
              <a:t>provides access to the </a:t>
            </a:r>
            <a:r>
              <a:rPr lang="en-US" sz="2700" b="1" dirty="0" err="1"/>
              <a:t>HttpApplicationState</a:t>
            </a:r>
            <a:r>
              <a:rPr lang="en-US" sz="2700" dirty="0"/>
              <a:t> </a:t>
            </a:r>
            <a:r>
              <a:rPr lang="en-US" sz="2700" dirty="0" smtClean="0"/>
              <a:t>object.</a:t>
            </a:r>
          </a:p>
          <a:p>
            <a:r>
              <a:rPr lang="en-US" sz="2700" dirty="0" smtClean="0"/>
              <a:t>The </a:t>
            </a:r>
            <a:r>
              <a:rPr lang="en-US" sz="2700" b="1" dirty="0" err="1" smtClean="0"/>
              <a:t>HttpApplicationState</a:t>
            </a:r>
            <a:r>
              <a:rPr lang="en-US" sz="2700" dirty="0" smtClean="0"/>
              <a:t> object stores </a:t>
            </a:r>
            <a:r>
              <a:rPr lang="en-US" sz="2700" dirty="0"/>
              <a:t>the application state as a collection of key-value pairs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65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Internet Information Services (IIS) is a Web server for hosting Web applications on the Windows operating system. </a:t>
            </a:r>
            <a:endParaRPr lang="en-US" sz="27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B:\Root\Project\MTA\361\361_Lesson04\Figures\Figure04-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4724401" cy="346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Site &amp; Virtual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IIS </a:t>
            </a:r>
            <a:r>
              <a:rPr lang="en-US" dirty="0"/>
              <a:t>server uses the concepts of sites, applications, and virtual directories.</a:t>
            </a:r>
          </a:p>
          <a:p>
            <a:r>
              <a:rPr lang="en-US" dirty="0" smtClean="0"/>
              <a:t>A </a:t>
            </a:r>
            <a:r>
              <a:rPr lang="en-US" dirty="0"/>
              <a:t>Web site </a:t>
            </a:r>
            <a:r>
              <a:rPr lang="en-US" dirty="0" smtClean="0"/>
              <a:t>(for example: </a:t>
            </a:r>
            <a:r>
              <a:rPr lang="en-US" dirty="0" smtClean="0">
                <a:hlinkClick r:id="rId3"/>
              </a:rPr>
              <a:t>www.northwind.com</a:t>
            </a:r>
            <a:r>
              <a:rPr lang="en-US" dirty="0" smtClean="0"/>
              <a:t>) is </a:t>
            </a:r>
            <a:r>
              <a:rPr lang="en-US" dirty="0"/>
              <a:t>a container of applications and virtual </a:t>
            </a:r>
            <a:r>
              <a:rPr lang="en-US" dirty="0" smtClean="0"/>
              <a:t>directories.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virtual directory is an alias that maps to a physical directory on the Web server</a:t>
            </a:r>
            <a:r>
              <a:rPr lang="en-US" dirty="0" smtClean="0"/>
              <a:t>. For example, in the address </a:t>
            </a:r>
            <a:r>
              <a:rPr lang="en-US" u="sng" dirty="0" smtClean="0">
                <a:hlinkClick r:id="rId4"/>
              </a:rPr>
              <a:t>www.northwind.com/orders</a:t>
            </a:r>
            <a:r>
              <a:rPr lang="en-US" dirty="0" smtClean="0"/>
              <a:t>, “orders” is a virtual directory. </a:t>
            </a:r>
          </a:p>
          <a:p>
            <a:r>
              <a:rPr lang="en-US" dirty="0" smtClean="0"/>
              <a:t>A virtual directory maps to a physical directory (for example, c:\inetpub\wwwroot\northwind\orders).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 smtClean="0"/>
              <a:t>a Virtual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B:\Root\Project\MTA\361\361_Lesson04\Figures\Figure04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1981200"/>
            <a:ext cx="42195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Xcopy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 smtClean="0"/>
              <a:t>FTP</a:t>
            </a:r>
          </a:p>
          <a:p>
            <a:pPr marL="0" lvl="0" indent="0">
              <a:buNone/>
            </a:pPr>
            <a:r>
              <a:rPr lang="en-US" sz="2700" dirty="0" smtClean="0"/>
              <a:t>For simple websites that require simply copying the files. </a:t>
            </a:r>
          </a:p>
          <a:p>
            <a:pPr lvl="0"/>
            <a:r>
              <a:rPr lang="en-US" b="1" dirty="0" smtClean="0"/>
              <a:t>Windows Installer</a:t>
            </a:r>
          </a:p>
          <a:p>
            <a:pPr marL="0" lvl="0" indent="0">
              <a:buNone/>
            </a:pPr>
            <a:r>
              <a:rPr lang="en-US" sz="2700" dirty="0" smtClean="0"/>
              <a:t>For complex </a:t>
            </a:r>
            <a:r>
              <a:rPr lang="en-US" sz="2700" dirty="0" smtClean="0"/>
              <a:t>websites </a:t>
            </a:r>
            <a:r>
              <a:rPr lang="en-US" sz="2700" dirty="0" smtClean="0"/>
              <a:t>that require custom actions during the deployment process. Windows Installer can create virtual directories, restart services, register components, etc. </a:t>
            </a:r>
          </a:p>
        </p:txBody>
      </p:sp>
    </p:spTree>
    <p:extLst>
      <p:ext uri="{BB962C8B-B14F-4D97-AF65-F5344CB8AC3E}">
        <p14:creationId xmlns:p14="http://schemas.microsoft.com/office/powerpoint/2010/main" val="42655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provide a way to interact with programming objects located on remote computers. </a:t>
            </a:r>
            <a:endParaRPr lang="en-US" dirty="0" smtClean="0"/>
          </a:p>
          <a:p>
            <a:r>
              <a:rPr lang="en-US" dirty="0" smtClean="0"/>
              <a:t>Web services are based on standard technologies and are interoperable.</a:t>
            </a:r>
          </a:p>
          <a:p>
            <a:pPr marL="0" indent="0">
              <a:buNone/>
            </a:pPr>
            <a:r>
              <a:rPr lang="en-US" b="1" dirty="0" smtClean="0"/>
              <a:t>Key technologies:</a:t>
            </a:r>
          </a:p>
          <a:p>
            <a:pPr lvl="1"/>
            <a:r>
              <a:rPr lang="en-US" sz="2400" dirty="0" smtClean="0"/>
              <a:t>Hypertext Transmission Protocol (HTTP)</a:t>
            </a:r>
          </a:p>
          <a:p>
            <a:pPr lvl="1"/>
            <a:r>
              <a:rPr lang="en-US" sz="2400" dirty="0" smtClean="0"/>
              <a:t>Extensible </a:t>
            </a:r>
            <a:r>
              <a:rPr lang="en-US" sz="2400" dirty="0"/>
              <a:t>Markup Language (XML)</a:t>
            </a:r>
          </a:p>
          <a:p>
            <a:pPr lvl="1"/>
            <a:r>
              <a:rPr lang="en-US" sz="2400" dirty="0" smtClean="0"/>
              <a:t>Simple Object Access Protocol (SOAP)</a:t>
            </a:r>
          </a:p>
          <a:p>
            <a:pPr lvl="1"/>
            <a:r>
              <a:rPr lang="en-US" sz="2400" dirty="0" smtClean="0"/>
              <a:t>Web Services Description Language (WSDL)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is the protocol that defines how remote computers exchange messages as part of a Web service communication. </a:t>
            </a:r>
            <a:endParaRPr lang="en-US" dirty="0" smtClean="0"/>
          </a:p>
          <a:p>
            <a:r>
              <a:rPr lang="en-US" dirty="0" smtClean="0"/>
              <a:t>Message format: XML</a:t>
            </a:r>
          </a:p>
          <a:p>
            <a:pPr lvl="1"/>
            <a:r>
              <a:rPr lang="en-US" sz="2800" dirty="0" smtClean="0"/>
              <a:t>XML is easier for otherwise non compatible systems to understand. </a:t>
            </a:r>
          </a:p>
          <a:p>
            <a:r>
              <a:rPr lang="en-US" dirty="0" smtClean="0"/>
              <a:t>Message transmission: HTTP</a:t>
            </a:r>
          </a:p>
          <a:p>
            <a:pPr lvl="1"/>
            <a:r>
              <a:rPr lang="en-US" sz="2800" dirty="0"/>
              <a:t>HTTP, they can normally reach any machine on the Internet without being blocked by firewalls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Hypertext Markup Language (HTML) is the language used by Web servers and browsers to describe a Web page</a:t>
            </a:r>
            <a:r>
              <a:rPr lang="en-US" dirty="0" smtClean="0"/>
              <a:t>.</a:t>
            </a:r>
          </a:p>
          <a:p>
            <a:r>
              <a:rPr lang="en-US" dirty="0"/>
              <a:t>An HTML page has two distinct parts: a header and a body. </a:t>
            </a:r>
          </a:p>
          <a:p>
            <a:r>
              <a:rPr lang="en-US" dirty="0" smtClean="0"/>
              <a:t>HTML tags </a:t>
            </a:r>
            <a:r>
              <a:rPr lang="en-US" dirty="0"/>
              <a:t>define the structure and content of a page</a:t>
            </a:r>
            <a:r>
              <a:rPr lang="en-US" dirty="0" smtClean="0"/>
              <a:t>. Each </a:t>
            </a:r>
            <a:r>
              <a:rPr lang="en-US" dirty="0"/>
              <a:t>starting tag has a matching ending tag</a:t>
            </a:r>
            <a:r>
              <a:rPr lang="en-US" dirty="0" smtClean="0"/>
              <a:t>. </a:t>
            </a:r>
            <a:r>
              <a:rPr lang="en-US" dirty="0"/>
              <a:t>For example, the ending tag for &lt;html&gt; is &lt;/html&gt;.</a:t>
            </a:r>
            <a:endParaRPr lang="en-US" dirty="0" smtClean="0"/>
          </a:p>
          <a:p>
            <a:r>
              <a:rPr lang="en-US" dirty="0"/>
              <a:t>The header is enclosed within the &lt;head&gt; and &lt;/head&gt; </a:t>
            </a:r>
            <a:r>
              <a:rPr lang="en-US" dirty="0" smtClean="0"/>
              <a:t>tags.</a:t>
            </a:r>
          </a:p>
          <a:p>
            <a:r>
              <a:rPr lang="en-US" dirty="0"/>
              <a:t>The body is enclosed within the &lt;body&gt; and &lt;/body&gt; tags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stands for Web </a:t>
            </a:r>
            <a:r>
              <a:rPr lang="en-US" dirty="0" smtClean="0"/>
              <a:t>Services Description Language.</a:t>
            </a:r>
          </a:p>
          <a:p>
            <a:r>
              <a:rPr lang="en-US" dirty="0" smtClean="0"/>
              <a:t>A </a:t>
            </a:r>
            <a:r>
              <a:rPr lang="en-US" dirty="0"/>
              <a:t>WSDL file acts as the public interface of a Web service and includes the following </a:t>
            </a:r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types it can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methods it exposes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URLs through which those methods can be accessed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Inherit from </a:t>
            </a:r>
            <a:r>
              <a:rPr lang="en-US" dirty="0" err="1"/>
              <a:t>System.Web.Services.WebService</a:t>
            </a:r>
            <a:endParaRPr lang="en-US" dirty="0"/>
          </a:p>
          <a:p>
            <a:r>
              <a:rPr lang="en-US" dirty="0" smtClean="0"/>
              <a:t>Mark the class with a </a:t>
            </a:r>
            <a:r>
              <a:rPr lang="en-US" b="1" dirty="0" err="1" smtClean="0"/>
              <a:t>WebService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Mark the methods with </a:t>
            </a:r>
            <a:r>
              <a:rPr lang="en-US" b="1" dirty="0" err="1" smtClean="0"/>
              <a:t>WebMethod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sz="1900" dirty="0"/>
              <a:t>[</a:t>
            </a:r>
            <a:r>
              <a:rPr lang="en-US" sz="1900" dirty="0" err="1"/>
              <a:t>WebService</a:t>
            </a:r>
            <a:r>
              <a:rPr lang="en-US" sz="1900" dirty="0"/>
              <a:t>(Namespace = "http://northwindtraders.com/")]</a:t>
            </a:r>
          </a:p>
          <a:p>
            <a:pPr marL="0" indent="0">
              <a:buNone/>
            </a:pPr>
            <a:r>
              <a:rPr lang="en-US" sz="1900" dirty="0"/>
              <a:t>[</a:t>
            </a:r>
            <a:r>
              <a:rPr lang="en-US" sz="1900" dirty="0" err="1" smtClean="0"/>
              <a:t>WebServiceBinding</a:t>
            </a:r>
            <a:r>
              <a:rPr lang="en-US" sz="1900" dirty="0" smtClean="0"/>
              <a:t>(</a:t>
            </a:r>
            <a:r>
              <a:rPr lang="en-US" sz="1900" dirty="0" err="1" smtClean="0"/>
              <a:t>ConformsTo</a:t>
            </a:r>
            <a:r>
              <a:rPr lang="en-US" sz="1900" dirty="0" smtClean="0"/>
              <a:t>= </a:t>
            </a:r>
            <a:r>
              <a:rPr lang="en-US" sz="1900" dirty="0"/>
              <a:t>WsiProfiles.BasicProfile1_1)]</a:t>
            </a:r>
          </a:p>
          <a:p>
            <a:pPr marL="0" indent="0"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TextWebService</a:t>
            </a:r>
            <a:r>
              <a:rPr lang="en-US" sz="1900" dirty="0"/>
              <a:t> : </a:t>
            </a:r>
            <a:r>
              <a:rPr lang="en-US" sz="1900" dirty="0" err="1"/>
              <a:t>System.Web.Services.WebService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    [</a:t>
            </a:r>
            <a:r>
              <a:rPr lang="en-US" sz="1900" dirty="0" err="1"/>
              <a:t>WebMethod</a:t>
            </a:r>
            <a:r>
              <a:rPr lang="en-US" sz="1900" dirty="0"/>
              <a:t>]</a:t>
            </a:r>
          </a:p>
          <a:p>
            <a:pPr marL="0" indent="0">
              <a:buNone/>
            </a:pPr>
            <a:r>
              <a:rPr lang="en-US" sz="1900" dirty="0"/>
              <a:t>    public string </a:t>
            </a:r>
            <a:r>
              <a:rPr lang="en-US" sz="1900" dirty="0" err="1"/>
              <a:t>ToUpper</a:t>
            </a:r>
            <a:r>
              <a:rPr lang="en-US" sz="1900" dirty="0"/>
              <a:t>(string </a:t>
            </a:r>
            <a:r>
              <a:rPr lang="en-US" sz="1900" dirty="0" err="1"/>
              <a:t>inputString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    {</a:t>
            </a:r>
          </a:p>
          <a:p>
            <a:pPr marL="0" indent="0">
              <a:buNone/>
            </a:pPr>
            <a:r>
              <a:rPr lang="en-US" sz="1900" dirty="0"/>
              <a:t>        return </a:t>
            </a:r>
            <a:r>
              <a:rPr lang="en-US" sz="1900" dirty="0" err="1"/>
              <a:t>inputString.ToUpper</a:t>
            </a:r>
            <a:r>
              <a:rPr lang="en-US" sz="1900" dirty="0"/>
              <a:t>();</a:t>
            </a:r>
          </a:p>
          <a:p>
            <a:pPr marL="0" indent="0">
              <a:buNone/>
            </a:pPr>
            <a:r>
              <a:rPr lang="en-US" sz="1900" dirty="0"/>
              <a:t>    }</a:t>
            </a:r>
          </a:p>
          <a:p>
            <a:pPr marL="0" indent="0">
              <a:buNone/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099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Consuming </a:t>
            </a: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reference to the Web service by using the Add Web Reference dialog Box.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B:\Root\Project\MTA\361\361_Lesson04\Figures\Figure04-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486400" cy="38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Consuming </a:t>
            </a: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proxy object allows you to invoke Web service methods.</a:t>
            </a:r>
          </a:p>
          <a:p>
            <a:pPr marL="0" indent="0">
              <a:buNone/>
            </a:pPr>
            <a:r>
              <a:rPr lang="en-US" sz="2200" dirty="0" smtClean="0"/>
              <a:t>protected </a:t>
            </a:r>
            <a:r>
              <a:rPr lang="en-US" sz="2200" dirty="0"/>
              <a:t>void </a:t>
            </a:r>
            <a:r>
              <a:rPr lang="en-US" sz="2200" dirty="0" smtClean="0"/>
              <a:t>Button1_Click(object </a:t>
            </a:r>
            <a:r>
              <a:rPr lang="en-US" sz="2200" dirty="0"/>
              <a:t>sender, </a:t>
            </a:r>
            <a:r>
              <a:rPr lang="en-US" sz="2200" dirty="0" err="1"/>
              <a:t>EventArgs</a:t>
            </a:r>
            <a:r>
              <a:rPr lang="en-US" sz="2200" dirty="0"/>
              <a:t> e)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webService</a:t>
            </a:r>
            <a:r>
              <a:rPr lang="en-US" sz="2200" dirty="0"/>
              <a:t> = </a:t>
            </a:r>
            <a:r>
              <a:rPr lang="en-US" sz="2200" dirty="0" smtClean="0"/>
              <a:t>new </a:t>
            </a:r>
            <a:r>
              <a:rPr lang="en-US" sz="2200" dirty="0" err="1"/>
              <a:t>textWebService.TextWebService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toLowerLabel.Text</a:t>
            </a:r>
            <a:r>
              <a:rPr lang="en-US" sz="2200" dirty="0"/>
              <a:t> = </a:t>
            </a:r>
            <a:r>
              <a:rPr lang="en-US" sz="2200" dirty="0" err="1" smtClean="0"/>
              <a:t>webService.ToLower</a:t>
            </a:r>
            <a:r>
              <a:rPr lang="en-US" sz="2200" dirty="0" smtClean="0"/>
              <a:t>(TextBox1.Text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toUpperLabel.Text</a:t>
            </a:r>
            <a:r>
              <a:rPr lang="en-US" sz="2200" dirty="0"/>
              <a:t> = </a:t>
            </a:r>
            <a:r>
              <a:rPr lang="en-US" sz="2200" dirty="0" err="1" smtClean="0"/>
              <a:t>webService.ToUpper</a:t>
            </a:r>
            <a:r>
              <a:rPr lang="en-US" sz="2200" dirty="0" smtClean="0"/>
              <a:t>(TextBox1.Text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Page Development</a:t>
            </a:r>
          </a:p>
          <a:p>
            <a:pPr lvl="1"/>
            <a:r>
              <a:rPr lang="en-US" dirty="0" smtClean="0"/>
              <a:t>HTML, CSS, JavaScript</a:t>
            </a:r>
          </a:p>
          <a:p>
            <a:r>
              <a:rPr lang="en-US" dirty="0" smtClean="0"/>
              <a:t>Client-side vs. server-side programming</a:t>
            </a:r>
          </a:p>
          <a:p>
            <a:r>
              <a:rPr lang="en-US" dirty="0" smtClean="0"/>
              <a:t>ASP.NET Page Life Cycle</a:t>
            </a:r>
          </a:p>
          <a:p>
            <a:pPr lvl="1"/>
            <a:r>
              <a:rPr lang="en-US" dirty="0" err="1" smtClean="0"/>
              <a:t>PreInit</a:t>
            </a:r>
            <a:r>
              <a:rPr lang="en-US" dirty="0" smtClean="0"/>
              <a:t>, </a:t>
            </a:r>
            <a:r>
              <a:rPr lang="en-US" dirty="0" err="1" smtClean="0"/>
              <a:t>Init</a:t>
            </a:r>
            <a:r>
              <a:rPr lang="en-US" dirty="0" smtClean="0"/>
              <a:t>, Load, </a:t>
            </a:r>
            <a:r>
              <a:rPr lang="en-US" dirty="0" err="1" smtClean="0"/>
              <a:t>PreRender</a:t>
            </a:r>
            <a:r>
              <a:rPr lang="en-US" dirty="0" smtClean="0"/>
              <a:t>, and Unload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Query strings, cookies, hidden fields, </a:t>
            </a:r>
            <a:r>
              <a:rPr lang="en-US" dirty="0" err="1" smtClean="0"/>
              <a:t>viewstate</a:t>
            </a:r>
            <a:endParaRPr lang="en-US" dirty="0" smtClean="0"/>
          </a:p>
          <a:p>
            <a:pPr lvl="1"/>
            <a:r>
              <a:rPr lang="en-US" dirty="0" smtClean="0"/>
              <a:t>Session state, application state </a:t>
            </a:r>
          </a:p>
          <a:p>
            <a:r>
              <a:rPr lang="en-US" dirty="0" smtClean="0"/>
              <a:t>IIS Web Hosting</a:t>
            </a:r>
          </a:p>
          <a:p>
            <a:pPr lvl="1"/>
            <a:r>
              <a:rPr lang="en-US" dirty="0" smtClean="0"/>
              <a:t>Web Sites, Virtual directories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SOAP, WSDL</a:t>
            </a:r>
          </a:p>
          <a:p>
            <a:pPr lvl="1"/>
            <a:r>
              <a:rPr lang="en-US" dirty="0" err="1" smtClean="0"/>
              <a:t>WebService</a:t>
            </a:r>
            <a:r>
              <a:rPr lang="en-US" dirty="0" smtClean="0"/>
              <a:t> attribute, </a:t>
            </a:r>
            <a:r>
              <a:rPr lang="en-US" dirty="0" err="1" smtClean="0"/>
              <a:t>WebMethod</a:t>
            </a:r>
            <a:r>
              <a:rPr lang="en-US" dirty="0" smtClean="0"/>
              <a:t> attribute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947025" cy="3126698"/>
          </a:xfrm>
        </p:spPr>
      </p:pic>
    </p:spTree>
    <p:extLst>
      <p:ext uri="{BB962C8B-B14F-4D97-AF65-F5344CB8AC3E}">
        <p14:creationId xmlns:p14="http://schemas.microsoft.com/office/powerpoint/2010/main" val="25299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Output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3693193" cy="4465249"/>
          </a:xfrm>
        </p:spPr>
      </p:pic>
    </p:spTree>
    <p:extLst>
      <p:ext uri="{BB962C8B-B14F-4D97-AF65-F5344CB8AC3E}">
        <p14:creationId xmlns:p14="http://schemas.microsoft.com/office/powerpoint/2010/main" val="41178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Cascading </a:t>
            </a:r>
            <a:r>
              <a:rPr lang="en-US" dirty="0"/>
              <a:t>style sheets </a:t>
            </a:r>
            <a:r>
              <a:rPr lang="en-US" dirty="0" smtClean="0"/>
              <a:t>(CSS) </a:t>
            </a:r>
            <a:r>
              <a:rPr lang="en-US" dirty="0"/>
              <a:t>is a language that describes information about displaying a Web page.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/>
              <a:t>enable you to store a Web page’s style and formatting information separate from the HTML code.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specifies what will be </a:t>
            </a:r>
            <a:r>
              <a:rPr lang="en-US" dirty="0" smtClean="0"/>
              <a:t>displayed whereas CSS specifies </a:t>
            </a:r>
            <a:r>
              <a:rPr lang="en-US" dirty="0"/>
              <a:t>how that material will be displayed.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used effectively, CSS is a great tool for increasing site-wide consistency and maintainability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883892"/>
            <a:ext cx="5704297" cy="4135907"/>
          </a:xfrm>
        </p:spPr>
      </p:pic>
    </p:spTree>
    <p:extLst>
      <p:ext uri="{BB962C8B-B14F-4D97-AF65-F5344CB8AC3E}">
        <p14:creationId xmlns:p14="http://schemas.microsoft.com/office/powerpoint/2010/main" val="265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 CSS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4" y="1676400"/>
            <a:ext cx="7366616" cy="4343400"/>
          </a:xfrm>
        </p:spPr>
      </p:pic>
    </p:spTree>
    <p:extLst>
      <p:ext uri="{BB962C8B-B14F-4D97-AF65-F5344CB8AC3E}">
        <p14:creationId xmlns:p14="http://schemas.microsoft.com/office/powerpoint/2010/main" val="20432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JavaScript is a client-side scripting </a:t>
            </a:r>
            <a:r>
              <a:rPr lang="en-US" sz="2800" dirty="0" smtClean="0"/>
              <a:t>language.</a:t>
            </a:r>
          </a:p>
          <a:p>
            <a:r>
              <a:rPr lang="en-US" sz="2800" dirty="0" smtClean="0"/>
              <a:t>JavaScript </a:t>
            </a:r>
            <a:r>
              <a:rPr lang="en-US" sz="2800" dirty="0"/>
              <a:t>runs inside Web </a:t>
            </a:r>
            <a:r>
              <a:rPr lang="en-US" sz="2800" dirty="0" smtClean="0"/>
              <a:t>browsers. JavaScript is supported by all popular Web Browsers. </a:t>
            </a:r>
          </a:p>
          <a:p>
            <a:r>
              <a:rPr lang="en-US" sz="2800" dirty="0" smtClean="0"/>
              <a:t>Ajax </a:t>
            </a:r>
            <a:r>
              <a:rPr lang="en-US" sz="2800" dirty="0"/>
              <a:t>is shorthand for “Asynchronous JavaScript and XML.” Ajax uses JavaScript extensively in order to provide responsive Web applications.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ASP.NET AJAX framework lets you implement Ajax functionality on ASP.NET Web pages</a:t>
            </a:r>
            <a:r>
              <a:rPr lang="en-US" sz="2800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1865</Words>
  <Application>Microsoft Office PowerPoint</Application>
  <PresentationFormat>On-screen Show (4:3)</PresentationFormat>
  <Paragraphs>273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1_Custom Design</vt:lpstr>
      <vt:lpstr>Understanding Web Applications</vt:lpstr>
      <vt:lpstr>Objective Domain Matrix</vt:lpstr>
      <vt:lpstr>HTML</vt:lpstr>
      <vt:lpstr>HTML Example</vt:lpstr>
      <vt:lpstr>HTML Output</vt:lpstr>
      <vt:lpstr>Cascading Style Sheets</vt:lpstr>
      <vt:lpstr>CSS Example</vt:lpstr>
      <vt:lpstr>Using the CSS File</vt:lpstr>
      <vt:lpstr>JavaScript</vt:lpstr>
      <vt:lpstr>JavaScript Example</vt:lpstr>
      <vt:lpstr>Client-Side vs. Server-Side Programming</vt:lpstr>
      <vt:lpstr>ASP.NET</vt:lpstr>
      <vt:lpstr>ASP.NET Page Execution</vt:lpstr>
      <vt:lpstr>ASP.NET Page Life Cycle</vt:lpstr>
      <vt:lpstr>State Management</vt:lpstr>
      <vt:lpstr>Client-Side State Management</vt:lpstr>
      <vt:lpstr>Query Strings</vt:lpstr>
      <vt:lpstr>Cookies</vt:lpstr>
      <vt:lpstr>Hidden Fields</vt:lpstr>
      <vt:lpstr>View State</vt:lpstr>
      <vt:lpstr>Server-Side State Management</vt:lpstr>
      <vt:lpstr>Session State</vt:lpstr>
      <vt:lpstr>Application State</vt:lpstr>
      <vt:lpstr>Internet Information Services</vt:lpstr>
      <vt:lpstr>Web Site &amp; Virtual Directories</vt:lpstr>
      <vt:lpstr>Creating a Virtual Directory</vt:lpstr>
      <vt:lpstr>Deploying Web Applications</vt:lpstr>
      <vt:lpstr>Web Services</vt:lpstr>
      <vt:lpstr>SOAP</vt:lpstr>
      <vt:lpstr>WSDL</vt:lpstr>
      <vt:lpstr>Creating Web Services</vt:lpstr>
      <vt:lpstr>Consuming Web Services</vt:lpstr>
      <vt:lpstr>Consuming Web Services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2011-05-13T15:47:30Z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